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0" r:id="rId5"/>
  </p:sldMasterIdLst>
  <p:notesMasterIdLst>
    <p:notesMasterId r:id="rId26"/>
  </p:notesMasterIdLst>
  <p:handoutMasterIdLst>
    <p:handoutMasterId r:id="rId27"/>
  </p:handoutMasterIdLst>
  <p:sldIdLst>
    <p:sldId id="256" r:id="rId6"/>
    <p:sldId id="476" r:id="rId7"/>
    <p:sldId id="456" r:id="rId8"/>
    <p:sldId id="457" r:id="rId9"/>
    <p:sldId id="458" r:id="rId10"/>
    <p:sldId id="459" r:id="rId11"/>
    <p:sldId id="460" r:id="rId12"/>
    <p:sldId id="461" r:id="rId13"/>
    <p:sldId id="475" r:id="rId14"/>
    <p:sldId id="462" r:id="rId15"/>
    <p:sldId id="465" r:id="rId16"/>
    <p:sldId id="466" r:id="rId17"/>
    <p:sldId id="467" r:id="rId18"/>
    <p:sldId id="468" r:id="rId19"/>
    <p:sldId id="470" r:id="rId20"/>
    <p:sldId id="469" r:id="rId21"/>
    <p:sldId id="471" r:id="rId22"/>
    <p:sldId id="472" r:id="rId23"/>
    <p:sldId id="473" r:id="rId24"/>
    <p:sldId id="474" r:id="rId25"/>
  </p:sldIdLst>
  <p:sldSz cx="12192000" cy="6858000"/>
  <p:notesSz cx="6858000" cy="9296400"/>
  <p:custDataLst>
    <p:tags r:id="rId2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3865"/>
    <a:srgbClr val="78BE21"/>
    <a:srgbClr val="0D0D0D"/>
    <a:srgbClr val="E8E8E8"/>
    <a:srgbClr val="B20738"/>
    <a:srgbClr val="00A3E2"/>
    <a:srgbClr val="2C2C2C"/>
    <a:srgbClr val="F5F5F5"/>
    <a:srgbClr val="3838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34" autoAdjust="0"/>
    <p:restoredTop sz="90959" autoAdjust="0"/>
  </p:normalViewPr>
  <p:slideViewPr>
    <p:cSldViewPr snapToGrid="0">
      <p:cViewPr varScale="1">
        <p:scale>
          <a:sx n="101" d="100"/>
          <a:sy n="101" d="100"/>
        </p:scale>
        <p:origin x="678" y="108"/>
      </p:cViewPr>
      <p:guideLst/>
    </p:cSldViewPr>
  </p:slideViewPr>
  <p:outlineViewPr>
    <p:cViewPr>
      <p:scale>
        <a:sx n="33" d="100"/>
        <a:sy n="33" d="100"/>
      </p:scale>
      <p:origin x="0" y="-2028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90" d="100"/>
          <a:sy n="90" d="100"/>
        </p:scale>
        <p:origin x="2604"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gs" Target="tags/tag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5"/>
          </a:xfrm>
          <a:prstGeom prst="rect">
            <a:avLst/>
          </a:prstGeom>
        </p:spPr>
        <p:txBody>
          <a:bodyPr vert="horz" lIns="92830" tIns="46415" rIns="92830" bIns="46415" rtlCol="0"/>
          <a:lstStyle>
            <a:lvl1pPr algn="l">
              <a:defRPr sz="1200"/>
            </a:lvl1pPr>
          </a:lstStyle>
          <a:p>
            <a:endParaRPr lang="en-US" dirty="0">
              <a:latin typeface="NeueHaasGroteskText Std" panose="020B0504020202020204" pitchFamily="34" charset="0"/>
            </a:endParaRPr>
          </a:p>
        </p:txBody>
      </p:sp>
      <p:sp>
        <p:nvSpPr>
          <p:cNvPr id="3" name="Date Placeholder 2"/>
          <p:cNvSpPr>
            <a:spLocks noGrp="1"/>
          </p:cNvSpPr>
          <p:nvPr>
            <p:ph type="dt" sz="quarter" idx="1"/>
          </p:nvPr>
        </p:nvSpPr>
        <p:spPr>
          <a:xfrm>
            <a:off x="3884613" y="0"/>
            <a:ext cx="2971800" cy="466435"/>
          </a:xfrm>
          <a:prstGeom prst="rect">
            <a:avLst/>
          </a:prstGeom>
        </p:spPr>
        <p:txBody>
          <a:bodyPr vert="horz" lIns="92830" tIns="46415" rIns="92830" bIns="46415" rtlCol="0"/>
          <a:lstStyle>
            <a:lvl1pPr algn="r">
              <a:defRPr sz="1200"/>
            </a:lvl1pPr>
          </a:lstStyle>
          <a:p>
            <a:fld id="{F2A04DE5-F1A9-4D45-BF54-BEFDBA739CA2}" type="datetimeFigureOut">
              <a:rPr lang="en-US" smtClean="0">
                <a:latin typeface="NeueHaasGroteskText Std" panose="020B0504020202020204" pitchFamily="34" charset="0"/>
              </a:rPr>
              <a:t>8/28/2018</a:t>
            </a:fld>
            <a:endParaRPr lang="en-US" dirty="0">
              <a:latin typeface="NeueHaasGroteskText Std" panose="020B0504020202020204" pitchFamily="34" charset="0"/>
            </a:endParaRPr>
          </a:p>
        </p:txBody>
      </p:sp>
      <p:sp>
        <p:nvSpPr>
          <p:cNvPr id="4" name="Footer Placeholder 3"/>
          <p:cNvSpPr>
            <a:spLocks noGrp="1"/>
          </p:cNvSpPr>
          <p:nvPr>
            <p:ph type="ftr" sz="quarter" idx="2"/>
          </p:nvPr>
        </p:nvSpPr>
        <p:spPr>
          <a:xfrm>
            <a:off x="0" y="8829968"/>
            <a:ext cx="2971800" cy="466434"/>
          </a:xfrm>
          <a:prstGeom prst="rect">
            <a:avLst/>
          </a:prstGeom>
        </p:spPr>
        <p:txBody>
          <a:bodyPr vert="horz" lIns="92830" tIns="46415" rIns="92830" bIns="46415" rtlCol="0" anchor="b"/>
          <a:lstStyle>
            <a:lvl1pPr algn="l">
              <a:defRPr sz="1200"/>
            </a:lvl1pPr>
          </a:lstStyle>
          <a:p>
            <a:endParaRPr lang="en-US" dirty="0">
              <a:latin typeface="NeueHaasGroteskText Std" panose="020B0504020202020204" pitchFamily="34" charset="0"/>
            </a:endParaRPr>
          </a:p>
        </p:txBody>
      </p:sp>
      <p:sp>
        <p:nvSpPr>
          <p:cNvPr id="5" name="Slide Number Placeholder 4"/>
          <p:cNvSpPr>
            <a:spLocks noGrp="1"/>
          </p:cNvSpPr>
          <p:nvPr>
            <p:ph type="sldNum" sz="quarter" idx="3"/>
          </p:nvPr>
        </p:nvSpPr>
        <p:spPr>
          <a:xfrm>
            <a:off x="3884613" y="8829968"/>
            <a:ext cx="2971800" cy="466434"/>
          </a:xfrm>
          <a:prstGeom prst="rect">
            <a:avLst/>
          </a:prstGeom>
        </p:spPr>
        <p:txBody>
          <a:bodyPr vert="horz" lIns="92830" tIns="46415" rIns="92830" bIns="46415" rtlCol="0" anchor="b"/>
          <a:lstStyle>
            <a:lvl1pPr algn="r">
              <a:defRPr sz="1200"/>
            </a:lvl1pPr>
          </a:lstStyle>
          <a:p>
            <a:fld id="{F3886E1E-70B3-41D2-AD41-BEE4979EC759}" type="slidenum">
              <a:rPr lang="en-US" smtClean="0">
                <a:latin typeface="NeueHaasGroteskText Std" panose="020B0504020202020204" pitchFamily="34" charset="0"/>
              </a:rPr>
              <a:t>‹#›</a:t>
            </a:fld>
            <a:endParaRPr lang="en-US" dirty="0">
              <a:latin typeface="NeueHaasGroteskText Std" panose="020B0504020202020204" pitchFamily="34" charset="0"/>
            </a:endParaRPr>
          </a:p>
        </p:txBody>
      </p:sp>
    </p:spTree>
    <p:extLst>
      <p:ext uri="{BB962C8B-B14F-4D97-AF65-F5344CB8AC3E}">
        <p14:creationId xmlns:p14="http://schemas.microsoft.com/office/powerpoint/2010/main" val="556611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5"/>
          </a:xfrm>
          <a:prstGeom prst="rect">
            <a:avLst/>
          </a:prstGeom>
        </p:spPr>
        <p:txBody>
          <a:bodyPr vert="horz" lIns="92830" tIns="46415" rIns="92830" bIns="46415" rtlCol="0"/>
          <a:lstStyle>
            <a:lvl1pPr algn="l">
              <a:defRPr sz="1200">
                <a:latin typeface="NeueHaasGroteskText Std" panose="020B0504020202020204" pitchFamily="34" charset="0"/>
              </a:defRPr>
            </a:lvl1pPr>
          </a:lstStyle>
          <a:p>
            <a:endParaRPr lang="en-US" dirty="0"/>
          </a:p>
        </p:txBody>
      </p:sp>
      <p:sp>
        <p:nvSpPr>
          <p:cNvPr id="3" name="Date Placeholder 2"/>
          <p:cNvSpPr>
            <a:spLocks noGrp="1"/>
          </p:cNvSpPr>
          <p:nvPr>
            <p:ph type="dt" idx="1"/>
          </p:nvPr>
        </p:nvSpPr>
        <p:spPr>
          <a:xfrm>
            <a:off x="3884613" y="0"/>
            <a:ext cx="2971800" cy="466435"/>
          </a:xfrm>
          <a:prstGeom prst="rect">
            <a:avLst/>
          </a:prstGeom>
        </p:spPr>
        <p:txBody>
          <a:bodyPr vert="horz" lIns="92830" tIns="46415" rIns="92830" bIns="46415" rtlCol="0"/>
          <a:lstStyle>
            <a:lvl1pPr algn="r">
              <a:defRPr sz="1200">
                <a:latin typeface="NeueHaasGroteskText Std" panose="020B0504020202020204" pitchFamily="34" charset="0"/>
              </a:defRPr>
            </a:lvl1pPr>
          </a:lstStyle>
          <a:p>
            <a:fld id="{A50CD39D-89B0-4C68-805A-35C75A7C20C8}" type="datetimeFigureOut">
              <a:rPr lang="en-US" smtClean="0"/>
              <a:pPr/>
              <a:t>8/28/2018</a:t>
            </a:fld>
            <a:endParaRPr lang="en-US" dirty="0"/>
          </a:p>
        </p:txBody>
      </p:sp>
      <p:sp>
        <p:nvSpPr>
          <p:cNvPr id="4" name="Slide Image Placeholder 3"/>
          <p:cNvSpPr>
            <a:spLocks noGrp="1" noRot="1" noChangeAspect="1"/>
          </p:cNvSpPr>
          <p:nvPr>
            <p:ph type="sldImg" idx="2"/>
          </p:nvPr>
        </p:nvSpPr>
        <p:spPr>
          <a:xfrm>
            <a:off x="639763" y="1162050"/>
            <a:ext cx="5578475" cy="3138488"/>
          </a:xfrm>
          <a:prstGeom prst="rect">
            <a:avLst/>
          </a:prstGeom>
          <a:noFill/>
          <a:ln w="12700">
            <a:solidFill>
              <a:prstClr val="black"/>
            </a:solidFill>
          </a:ln>
        </p:spPr>
        <p:txBody>
          <a:bodyPr vert="horz" lIns="92830" tIns="46415" rIns="92830" bIns="46415" rtlCol="0" anchor="ctr"/>
          <a:lstStyle/>
          <a:p>
            <a:endParaRPr lang="en-US" dirty="0"/>
          </a:p>
        </p:txBody>
      </p:sp>
      <p:sp>
        <p:nvSpPr>
          <p:cNvPr id="5" name="Notes Placeholder 4"/>
          <p:cNvSpPr>
            <a:spLocks noGrp="1"/>
          </p:cNvSpPr>
          <p:nvPr>
            <p:ph type="body" sz="quarter" idx="3"/>
          </p:nvPr>
        </p:nvSpPr>
        <p:spPr>
          <a:xfrm>
            <a:off x="685800" y="4473893"/>
            <a:ext cx="5486400" cy="3660458"/>
          </a:xfrm>
          <a:prstGeom prst="rect">
            <a:avLst/>
          </a:prstGeom>
        </p:spPr>
        <p:txBody>
          <a:bodyPr vert="horz" lIns="92830" tIns="46415" rIns="92830" bIns="46415"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829968"/>
            <a:ext cx="2971800" cy="466434"/>
          </a:xfrm>
          <a:prstGeom prst="rect">
            <a:avLst/>
          </a:prstGeom>
        </p:spPr>
        <p:txBody>
          <a:bodyPr vert="horz" lIns="92830" tIns="46415" rIns="92830" bIns="46415" rtlCol="0" anchor="b"/>
          <a:lstStyle>
            <a:lvl1pPr algn="l">
              <a:defRPr sz="1200">
                <a:latin typeface="NeueHaasGroteskText Std" panose="020B0504020202020204" pitchFamily="34" charset="0"/>
              </a:defRPr>
            </a:lvl1pPr>
          </a:lstStyle>
          <a:p>
            <a:endParaRPr lang="en-US" dirty="0"/>
          </a:p>
        </p:txBody>
      </p:sp>
      <p:sp>
        <p:nvSpPr>
          <p:cNvPr id="7" name="Slide Number Placeholder 6"/>
          <p:cNvSpPr>
            <a:spLocks noGrp="1"/>
          </p:cNvSpPr>
          <p:nvPr>
            <p:ph type="sldNum" sz="quarter" idx="5"/>
          </p:nvPr>
        </p:nvSpPr>
        <p:spPr>
          <a:xfrm>
            <a:off x="3884613" y="8829968"/>
            <a:ext cx="2971800" cy="466434"/>
          </a:xfrm>
          <a:prstGeom prst="rect">
            <a:avLst/>
          </a:prstGeom>
        </p:spPr>
        <p:txBody>
          <a:bodyPr vert="horz" lIns="92830" tIns="46415" rIns="92830" bIns="46415" rtlCol="0" anchor="b"/>
          <a:lstStyle>
            <a:lvl1pPr algn="r">
              <a:defRPr sz="1200">
                <a:latin typeface="NeueHaasGroteskText Std" panose="020B0504020202020204" pitchFamily="34" charset="0"/>
              </a:defRPr>
            </a:lvl1pPr>
          </a:lstStyle>
          <a:p>
            <a:fld id="{F9F08466-AEA7-4FC0-9459-6A32F61DA297}" type="slidenum">
              <a:rPr lang="en-US" smtClean="0"/>
              <a:pPr/>
              <a:t>‹#›</a:t>
            </a:fld>
            <a:endParaRPr lang="en-US" dirty="0"/>
          </a:p>
        </p:txBody>
      </p:sp>
    </p:spTree>
    <p:extLst>
      <p:ext uri="{BB962C8B-B14F-4D97-AF65-F5344CB8AC3E}">
        <p14:creationId xmlns:p14="http://schemas.microsoft.com/office/powerpoint/2010/main" val="3209786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NeueHaasGroteskText Std" panose="020B0504020202020204" pitchFamily="34" charset="0"/>
        <a:ea typeface="+mn-ea"/>
        <a:cs typeface="+mn-cs"/>
      </a:defRPr>
    </a:lvl1pPr>
    <a:lvl2pPr marL="457200" algn="l" defTabSz="914400" rtl="0" eaLnBrk="1" latinLnBrk="0" hangingPunct="1">
      <a:defRPr sz="1200" kern="1200">
        <a:solidFill>
          <a:schemeClr val="tx1"/>
        </a:solidFill>
        <a:latin typeface="NeueHaasGroteskText Std" panose="020B0504020202020204" pitchFamily="34" charset="0"/>
        <a:ea typeface="+mn-ea"/>
        <a:cs typeface="+mn-cs"/>
      </a:defRPr>
    </a:lvl2pPr>
    <a:lvl3pPr marL="914400" algn="l" defTabSz="914400" rtl="0" eaLnBrk="1" latinLnBrk="0" hangingPunct="1">
      <a:defRPr sz="1200" kern="1200">
        <a:solidFill>
          <a:schemeClr val="tx1"/>
        </a:solidFill>
        <a:latin typeface="NeueHaasGroteskText Std" panose="020B0504020202020204" pitchFamily="34" charset="0"/>
        <a:ea typeface="+mn-ea"/>
        <a:cs typeface="+mn-cs"/>
      </a:defRPr>
    </a:lvl3pPr>
    <a:lvl4pPr marL="1371600" algn="l" defTabSz="914400" rtl="0" eaLnBrk="1" latinLnBrk="0" hangingPunct="1">
      <a:defRPr sz="1200" kern="1200">
        <a:solidFill>
          <a:schemeClr val="tx1"/>
        </a:solidFill>
        <a:latin typeface="NeueHaasGroteskText Std" panose="020B0504020202020204" pitchFamily="34" charset="0"/>
        <a:ea typeface="+mn-ea"/>
        <a:cs typeface="+mn-cs"/>
      </a:defRPr>
    </a:lvl4pPr>
    <a:lvl5pPr marL="1828800" algn="l" defTabSz="914400" rtl="0" eaLnBrk="1" latinLnBrk="0" hangingPunct="1">
      <a:defRPr sz="1200" kern="1200">
        <a:solidFill>
          <a:schemeClr val="tx1"/>
        </a:solidFill>
        <a:latin typeface="NeueHaasGroteskText Std" panose="020B05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a:t>
            </a:fld>
            <a:endParaRPr lang="en-US" dirty="0"/>
          </a:p>
        </p:txBody>
      </p:sp>
    </p:spTree>
    <p:extLst>
      <p:ext uri="{BB962C8B-B14F-4D97-AF65-F5344CB8AC3E}">
        <p14:creationId xmlns:p14="http://schemas.microsoft.com/office/powerpoint/2010/main" val="35792035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baseline="0" dirty="0" smtClean="0"/>
              <a:t>What will you need to do this work?</a:t>
            </a:r>
            <a:endParaRPr lang="en-US" b="1" u="sng" dirty="0" smtClean="0"/>
          </a:p>
          <a:p>
            <a:r>
              <a:rPr lang="en-US" b="1" u="sng" dirty="0" smtClean="0"/>
              <a:t>Client Consent </a:t>
            </a:r>
            <a:r>
              <a:rPr lang="en-US" b="0" u="none" dirty="0" smtClean="0"/>
              <a:t>Client</a:t>
            </a:r>
            <a:r>
              <a:rPr lang="en-US" b="0" u="none" baseline="0" dirty="0" smtClean="0"/>
              <a:t> must give consent for testing.  The consent should cover the test process, confidentiality vs., anonymous testing, the widow period, and explain that if rapid-rapid testing, the confirmatory can be given on the spot.</a:t>
            </a:r>
          </a:p>
          <a:p>
            <a:r>
              <a:rPr lang="en-US" b="1" u="sng" baseline="0" dirty="0" smtClean="0"/>
              <a:t>Release of Information</a:t>
            </a:r>
            <a:r>
              <a:rPr lang="en-US" b="0" u="none" baseline="0" dirty="0" smtClean="0"/>
              <a:t> </a:t>
            </a:r>
            <a:r>
              <a:rPr lang="en-US" dirty="0" smtClean="0"/>
              <a:t>s</a:t>
            </a:r>
            <a:r>
              <a:rPr lang="en-US" baseline="0" dirty="0" smtClean="0"/>
              <a:t> needed to inquire about client’s in-care status. </a:t>
            </a:r>
          </a:p>
          <a:p>
            <a:r>
              <a:rPr lang="en-US" baseline="0" dirty="0" smtClean="0"/>
              <a:t>It is required that you update in Evaluation Web all preliminary and or confirmed testing events for confirmatory and linkage to care.</a:t>
            </a:r>
          </a:p>
          <a:p>
            <a:r>
              <a:rPr lang="en-US" b="1" u="sng" baseline="0" dirty="0" smtClean="0"/>
              <a:t>Testing Log </a:t>
            </a:r>
            <a:r>
              <a:rPr lang="en-US" b="0" u="none" baseline="0" dirty="0" smtClean="0"/>
              <a:t>– Should track the following:  Evaluation Web Form ID,  Client ID, Test Temperature, Specimen Type (finger stick), Kit Name and Lot #,  Kit Expiration #, Test Start Time/Read Time, Test Result1 (Preliminary), Test Result 2 (Confirmed), Tester Initials,  Time Client Given Result,  Client Linkage to Care Date</a:t>
            </a:r>
          </a:p>
          <a:p>
            <a:r>
              <a:rPr lang="en-US" b="1" u="sng" baseline="0" dirty="0" smtClean="0"/>
              <a:t>Provider Agreements and Expectation </a:t>
            </a:r>
            <a:r>
              <a:rPr lang="en-US" b="0" u="none" baseline="0" dirty="0" smtClean="0"/>
              <a:t> - The purpose of the agreement is to ensure HIV testing grantees provide active referrals through formal provider agreements.  This agreement should be with social service agencies, HIV providers, mental health providers </a:t>
            </a:r>
            <a:r>
              <a:rPr lang="en-US" b="0" u="none" baseline="0" dirty="0" err="1" smtClean="0"/>
              <a:t>ect</a:t>
            </a:r>
            <a:r>
              <a:rPr lang="en-US" b="0" u="none" baseline="0" dirty="0" smtClean="0"/>
              <a:t>.  </a:t>
            </a:r>
          </a:p>
          <a:p>
            <a:r>
              <a:rPr lang="en-US" b="0" u="none" baseline="0" dirty="0" smtClean="0"/>
              <a:t> </a:t>
            </a:r>
            <a:endParaRPr lang="en-US" b="1" u="sng" baseline="0" dirty="0" smtClean="0"/>
          </a:p>
          <a:p>
            <a:endParaRPr lang="en-US" b="1" u="sng"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10</a:t>
            </a:fld>
            <a:endParaRPr lang="en-US" dirty="0"/>
          </a:p>
        </p:txBody>
      </p:sp>
    </p:spTree>
    <p:extLst>
      <p:ext uri="{BB962C8B-B14F-4D97-AF65-F5344CB8AC3E}">
        <p14:creationId xmlns:p14="http://schemas.microsoft.com/office/powerpoint/2010/main" val="39730525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Rapid</a:t>
            </a:r>
            <a:r>
              <a:rPr lang="en-US" b="1" u="sng" baseline="0" dirty="0" smtClean="0"/>
              <a:t>-Rapid Testing Algorithm- Utilizing the 4</a:t>
            </a:r>
            <a:r>
              <a:rPr lang="en-US" b="1" u="sng" baseline="30000" dirty="0" smtClean="0"/>
              <a:t>th</a:t>
            </a:r>
            <a:r>
              <a:rPr lang="en-US" b="1" u="sng" baseline="0" dirty="0" smtClean="0"/>
              <a:t> Generation test and the INSTI test.</a:t>
            </a:r>
            <a:endParaRPr lang="en-US" b="1" u="sng" dirty="0" smtClean="0"/>
          </a:p>
          <a:p>
            <a:r>
              <a:rPr lang="en-US" dirty="0" smtClean="0"/>
              <a:t>Preliminary</a:t>
            </a:r>
            <a:r>
              <a:rPr lang="en-US" baseline="0" dirty="0" smtClean="0"/>
              <a:t> Positive:  </a:t>
            </a:r>
            <a:r>
              <a:rPr lang="en-US" baseline="0" dirty="0" err="1" smtClean="0"/>
              <a:t>Scenerio</a:t>
            </a:r>
            <a:r>
              <a:rPr lang="en-US" baseline="0" dirty="0" smtClean="0"/>
              <a:t> # 1: 1. Antigen/Antibody with 4</a:t>
            </a:r>
            <a:r>
              <a:rPr lang="en-US" baseline="30000" dirty="0" smtClean="0"/>
              <a:t>th</a:t>
            </a:r>
            <a:r>
              <a:rPr lang="en-US" baseline="0" dirty="0" smtClean="0"/>
              <a:t> generation test, positive; 2.  Run a second testing technology INSTI test to confirm 3. If INSITI is negative, send out as discordant work-up, if INSTI is positive link to HIV primary care.  </a:t>
            </a:r>
            <a:r>
              <a:rPr lang="en-US" baseline="0" dirty="0" err="1" smtClean="0"/>
              <a:t>Scenerio</a:t>
            </a:r>
            <a:r>
              <a:rPr lang="en-US" baseline="0" dirty="0" smtClean="0"/>
              <a:t> # 2:  1.  4</a:t>
            </a:r>
            <a:r>
              <a:rPr lang="en-US" baseline="30000" dirty="0" smtClean="0"/>
              <a:t>th</a:t>
            </a:r>
            <a:r>
              <a:rPr lang="en-US" baseline="0" dirty="0" smtClean="0"/>
              <a:t> Generation Antibody positive; 2: If INSTI is positive, refer patient into HIV primary care.  Scenario #3:  4</a:t>
            </a:r>
            <a:r>
              <a:rPr lang="en-US" baseline="30000" dirty="0" smtClean="0"/>
              <a:t>th</a:t>
            </a:r>
            <a:r>
              <a:rPr lang="en-US" baseline="0" dirty="0" smtClean="0"/>
              <a:t> Generation Antibody Positive, INSTI negative refer for discordant work-up;   </a:t>
            </a:r>
            <a:r>
              <a:rPr lang="en-US" baseline="0" dirty="0" err="1" smtClean="0"/>
              <a:t>Scenerio</a:t>
            </a:r>
            <a:r>
              <a:rPr lang="en-US" baseline="0" dirty="0" smtClean="0"/>
              <a:t> #4:  4</a:t>
            </a:r>
            <a:r>
              <a:rPr lang="en-US" baseline="30000" dirty="0" smtClean="0"/>
              <a:t>th</a:t>
            </a:r>
            <a:r>
              <a:rPr lang="en-US" baseline="0" dirty="0" smtClean="0"/>
              <a:t> Generation Antigen positive, send out for confirmatory testing, there isn’t another rapid antigen testing technology available.  </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11</a:t>
            </a:fld>
            <a:endParaRPr lang="en-US" dirty="0"/>
          </a:p>
        </p:txBody>
      </p:sp>
    </p:spTree>
    <p:extLst>
      <p:ext uri="{BB962C8B-B14F-4D97-AF65-F5344CB8AC3E}">
        <p14:creationId xmlns:p14="http://schemas.microsoft.com/office/powerpoint/2010/main" val="15874915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5937" eaLnBrk="0" fontAlgn="base" hangingPunct="0">
              <a:spcBef>
                <a:spcPct val="30000"/>
              </a:spcBef>
              <a:spcAft>
                <a:spcPct val="0"/>
              </a:spcAft>
              <a:defRPr/>
            </a:pPr>
            <a:r>
              <a:rPr lang="en-US" b="1" u="sng" dirty="0">
                <a:latin typeface="Calibri" pitchFamily="34" charset="0"/>
                <a:ea typeface="Times New Roman" pitchFamily="18" charset="0"/>
                <a:cs typeface="Calibri" pitchFamily="34" charset="0"/>
              </a:rPr>
              <a:t>When you have a </a:t>
            </a:r>
            <a:r>
              <a:rPr lang="en-US" b="1" u="sng" dirty="0" smtClean="0">
                <a:latin typeface="Calibri" pitchFamily="34" charset="0"/>
                <a:ea typeface="Times New Roman" pitchFamily="18" charset="0"/>
                <a:cs typeface="Calibri" pitchFamily="34" charset="0"/>
              </a:rPr>
              <a:t>positive </a:t>
            </a:r>
            <a:r>
              <a:rPr lang="en-US" b="1" u="sng" dirty="0">
                <a:latin typeface="Calibri" pitchFamily="34" charset="0"/>
                <a:ea typeface="Times New Roman" pitchFamily="18" charset="0"/>
                <a:cs typeface="Calibri" pitchFamily="34" charset="0"/>
              </a:rPr>
              <a:t>result, you are required to notify MDH two ways: via </a:t>
            </a:r>
            <a:r>
              <a:rPr lang="en-US" b="1" u="sng" dirty="0" smtClean="0">
                <a:latin typeface="Calibri" pitchFamily="34" charset="0"/>
                <a:ea typeface="Times New Roman" pitchFamily="18" charset="0"/>
                <a:cs typeface="Calibri" pitchFamily="34" charset="0"/>
              </a:rPr>
              <a:t>Evaluation Web and through HIV </a:t>
            </a:r>
            <a:r>
              <a:rPr lang="en-US" b="1" u="sng" dirty="0">
                <a:latin typeface="Calibri" pitchFamily="34" charset="0"/>
                <a:ea typeface="Times New Roman" pitchFamily="18" charset="0"/>
                <a:cs typeface="Calibri" pitchFamily="34" charset="0"/>
              </a:rPr>
              <a:t>Surveillance </a:t>
            </a:r>
            <a:r>
              <a:rPr lang="en-US" b="1" u="sng" dirty="0" smtClean="0">
                <a:latin typeface="Calibri" pitchFamily="34" charset="0"/>
                <a:ea typeface="Times New Roman" pitchFamily="18" charset="0"/>
                <a:cs typeface="Calibri" pitchFamily="34" charset="0"/>
              </a:rPr>
              <a:t>System on a HIV Case</a:t>
            </a:r>
            <a:r>
              <a:rPr lang="en-US" b="1" u="sng" baseline="0" dirty="0" smtClean="0">
                <a:latin typeface="Calibri" pitchFamily="34" charset="0"/>
                <a:ea typeface="Times New Roman" pitchFamily="18" charset="0"/>
                <a:cs typeface="Calibri" pitchFamily="34" charset="0"/>
              </a:rPr>
              <a:t> Report form</a:t>
            </a:r>
            <a:r>
              <a:rPr lang="en-US" dirty="0" smtClean="0">
                <a:latin typeface="Calibri" pitchFamily="34" charset="0"/>
                <a:ea typeface="Times New Roman" pitchFamily="18" charset="0"/>
                <a:cs typeface="Calibri" pitchFamily="34" charset="0"/>
              </a:rPr>
              <a:t>.</a:t>
            </a:r>
            <a:endParaRPr lang="en-US" dirty="0">
              <a:latin typeface="Arial"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A13F820F-0910-4B68-8EC9-8F523EB1C19E}" type="slidenum">
              <a:rPr lang="en-US" smtClean="0">
                <a:solidFill>
                  <a:prstClr val="black"/>
                </a:solidFill>
              </a:rPr>
              <a:pPr>
                <a:defRPr/>
              </a:pPr>
              <a:t>12</a:t>
            </a:fld>
            <a:endParaRPr lang="en-US" dirty="0">
              <a:solidFill>
                <a:prstClr val="black"/>
              </a:solidFill>
            </a:endParaRPr>
          </a:p>
        </p:txBody>
      </p:sp>
    </p:spTree>
    <p:extLst>
      <p:ext uri="{BB962C8B-B14F-4D97-AF65-F5344CB8AC3E}">
        <p14:creationId xmlns:p14="http://schemas.microsoft.com/office/powerpoint/2010/main" val="11174719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Evaluation Web Reporting (if you</a:t>
            </a:r>
            <a:r>
              <a:rPr lang="en-US" b="1" u="sng" baseline="0" dirty="0" smtClean="0"/>
              <a:t> are a MN Department of Health Testing Grantee  there are changes on the horizon)</a:t>
            </a:r>
            <a:endParaRPr lang="en-US" b="1" u="sng" dirty="0" smtClean="0"/>
          </a:p>
          <a:p>
            <a:r>
              <a:rPr lang="en-US" dirty="0" smtClean="0"/>
              <a:t>New Variables-the Center for Disease (CDC) control has new, deleted, and modified variables for 2018 HIV testing template.  All should be utilizing the new templates by December of 2018.   Letters were sent out in May of 2018 outlining changes along with a timeline for changes.  If you didn’t receive this letter please let me know.</a:t>
            </a:r>
          </a:p>
          <a:p>
            <a:r>
              <a:rPr lang="en-US" dirty="0" smtClean="0"/>
              <a:t>No let’s discuss some key things to remember with Evaluation Web reporting:</a:t>
            </a:r>
          </a:p>
          <a:p>
            <a:pPr marL="628650" lvl="1" indent="-171450">
              <a:buFont typeface="Arial" panose="020B0604020202020204" pitchFamily="34" charset="0"/>
              <a:buChar char="•"/>
            </a:pPr>
            <a:r>
              <a:rPr lang="en-US" dirty="0" smtClean="0"/>
              <a:t>All data should be entered by the 23</a:t>
            </a:r>
            <a:r>
              <a:rPr lang="en-US" baseline="30000" dirty="0" smtClean="0"/>
              <a:t>rd</a:t>
            </a:r>
            <a:r>
              <a:rPr lang="en-US" dirty="0" smtClean="0"/>
              <a:t> of each month</a:t>
            </a:r>
          </a:p>
          <a:p>
            <a:pPr marL="628650" lvl="1" indent="-171450">
              <a:buFont typeface="Arial" panose="020B0604020202020204" pitchFamily="34" charset="0"/>
              <a:buChar char="•"/>
            </a:pPr>
            <a:r>
              <a:rPr lang="en-US" dirty="0" smtClean="0"/>
              <a:t>Please,</a:t>
            </a:r>
            <a:r>
              <a:rPr lang="en-US" baseline="0" dirty="0" smtClean="0"/>
              <a:t> c</a:t>
            </a:r>
            <a:r>
              <a:rPr lang="en-US" dirty="0" smtClean="0"/>
              <a:t>ompletely answer all variables asked.  There may be some data you do not know that should be indicated with the “Don’t Know”, selection. </a:t>
            </a:r>
          </a:p>
          <a:p>
            <a:pPr marL="628650" lvl="1" indent="-171450">
              <a:buFont typeface="Arial" panose="020B0604020202020204" pitchFamily="34" charset="0"/>
              <a:buChar char="•"/>
            </a:pPr>
            <a:r>
              <a:rPr lang="en-US" dirty="0" smtClean="0"/>
              <a:t>We need data to be thorough</a:t>
            </a:r>
            <a:r>
              <a:rPr lang="en-US" baseline="0" dirty="0" smtClean="0"/>
              <a:t> as it is used for our funding prioritization process and</a:t>
            </a:r>
            <a:r>
              <a:rPr lang="en-US" dirty="0" smtClean="0"/>
              <a:t> at the end of the year CDC will present MDH with a report with all missing variables in Evaluation Web.  </a:t>
            </a:r>
          </a:p>
          <a:p>
            <a:pPr marL="628650" lvl="1" indent="-171450">
              <a:buFont typeface="Arial" panose="020B0604020202020204" pitchFamily="34" charset="0"/>
              <a:buChar char="•"/>
            </a:pPr>
            <a:r>
              <a:rPr lang="en-US" dirty="0" smtClean="0"/>
              <a:t>If you need to be e-authenticated contact Tina Klein at 651 201-4022, or for any questions or issues you may have with Evaluation Web.</a:t>
            </a:r>
          </a:p>
          <a:p>
            <a:pPr marL="628650" lvl="1" indent="-171450">
              <a:buFont typeface="Arial" panose="020B0604020202020204" pitchFamily="34" charset="0"/>
              <a:buChar char="•"/>
            </a:pPr>
            <a:endParaRPr lang="en-US" dirty="0" smtClean="0"/>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13</a:t>
            </a:fld>
            <a:endParaRPr lang="en-US" dirty="0"/>
          </a:p>
        </p:txBody>
      </p:sp>
    </p:spTree>
    <p:extLst>
      <p:ext uri="{BB962C8B-B14F-4D97-AF65-F5344CB8AC3E}">
        <p14:creationId xmlns:p14="http://schemas.microsoft.com/office/powerpoint/2010/main" val="2837112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Case Reporting</a:t>
            </a:r>
          </a:p>
          <a:p>
            <a:r>
              <a:rPr lang="en-US" dirty="0" smtClean="0"/>
              <a:t>As per the Minnesota Communicable Disease Rule 4605, HIV both a case which is a (confirmed positive) or suspect case which</a:t>
            </a:r>
            <a:r>
              <a:rPr lang="en-US" baseline="0" dirty="0" smtClean="0"/>
              <a:t> is a</a:t>
            </a:r>
            <a:r>
              <a:rPr lang="en-US" dirty="0" smtClean="0"/>
              <a:t> (preliminary positive), must be reported via a case report form to a confidential fax to the Minnesota Department of Health’s Epidemiology &amp; Surveillance Unit at (651) 797-1972, attention Sue Bedard-Johnson or Gabrielle Morgenstern.   Case reports must be submitted within 72 hours of the testing event. </a:t>
            </a:r>
          </a:p>
          <a:p>
            <a:r>
              <a:rPr lang="en-US" dirty="0" smtClean="0"/>
              <a:t>Important things to remember about case reporting:</a:t>
            </a:r>
          </a:p>
          <a:p>
            <a:pPr marL="628650" lvl="1" indent="-171450">
              <a:buFont typeface="Arial" panose="020B0604020202020204" pitchFamily="34" charset="0"/>
              <a:buChar char="•"/>
            </a:pPr>
            <a:r>
              <a:rPr lang="en-US" dirty="0" smtClean="0"/>
              <a:t>Case Report forms should be sent attention Sue Bedard-Johnson, or Gabrielle Morgenstern at confidential fax (651) 797-1972.</a:t>
            </a:r>
          </a:p>
          <a:p>
            <a:pPr marL="628650" lvl="1" indent="-171450">
              <a:buFont typeface="Arial" panose="020B0604020202020204" pitchFamily="34" charset="0"/>
              <a:buChar char="•"/>
            </a:pPr>
            <a:r>
              <a:rPr lang="en-US" dirty="0" smtClean="0"/>
              <a:t>A copy should be sent to the HIV Testing Coordinator with the Evaluation Web “Form ID” written at the top of the page.  Fax to (651) 201-4011.  Particularl</a:t>
            </a:r>
            <a:r>
              <a:rPr lang="en-US" baseline="0" dirty="0" smtClean="0"/>
              <a:t>y important as certain variables pertaining to Partner Services and Surveillance will need to be updated by the HIV Testing Coordinator and this information cannot be updated without the “Form ID”.  </a:t>
            </a:r>
            <a:endParaRPr lang="en-US" dirty="0" smtClean="0"/>
          </a:p>
          <a:p>
            <a:pPr marL="457200" lvl="1" indent="0">
              <a:buFont typeface="Arial" panose="020B0604020202020204" pitchFamily="34" charset="0"/>
              <a:buNone/>
            </a:pP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14</a:t>
            </a:fld>
            <a:endParaRPr lang="en-US" dirty="0"/>
          </a:p>
        </p:txBody>
      </p:sp>
    </p:spTree>
    <p:extLst>
      <p:ext uri="{BB962C8B-B14F-4D97-AF65-F5344CB8AC3E}">
        <p14:creationId xmlns:p14="http://schemas.microsoft.com/office/powerpoint/2010/main" val="35082017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Minnesota Department of Health Partner Services </a:t>
            </a:r>
            <a:br>
              <a:rPr lang="en-US" b="1" dirty="0" smtClean="0"/>
            </a:br>
            <a:r>
              <a:rPr lang="en-US" b="1" dirty="0" smtClean="0"/>
              <a:t>How you can help?</a:t>
            </a:r>
          </a:p>
          <a:p>
            <a:r>
              <a:rPr lang="en-US" dirty="0" smtClean="0"/>
              <a:t>In the past the Partner Services Program representatives were negatively labeled due the invasive nature of the work, as well as a lack of knowledge of Partner Services roles and responsibilities. When in fact the Partner Services Program serves the community by discreetly intervening in the spread of HIV and STD’s.  Here is how you can help extend our reach into</a:t>
            </a:r>
            <a:r>
              <a:rPr lang="en-US" baseline="0" dirty="0" smtClean="0"/>
              <a:t> community to help stop the spread of HIV and STD’s</a:t>
            </a:r>
            <a:r>
              <a:rPr lang="en-US" dirty="0" smtClean="0"/>
              <a:t>:</a:t>
            </a:r>
          </a:p>
          <a:p>
            <a:pPr marL="457200" indent="-457200">
              <a:buFont typeface="+mj-lt"/>
              <a:buAutoNum type="arabicPeriod"/>
            </a:pPr>
            <a:r>
              <a:rPr lang="en-US" dirty="0" smtClean="0"/>
              <a:t>By understanding and knowing the facts about the service. The Partner Services Program provides positive individuals the following options.  They will:</a:t>
            </a:r>
          </a:p>
          <a:p>
            <a:r>
              <a:rPr lang="en-US" dirty="0" smtClean="0"/>
              <a:t>Inform partners in a sensitive, discreet, and private way</a:t>
            </a:r>
          </a:p>
          <a:p>
            <a:r>
              <a:rPr lang="en-US" dirty="0" smtClean="0"/>
              <a:t>Provide HIV &amp; STD testing and referrals</a:t>
            </a:r>
          </a:p>
          <a:p>
            <a:r>
              <a:rPr lang="en-US" dirty="0" smtClean="0"/>
              <a:t>Protect privacy, identity, and personal information</a:t>
            </a:r>
          </a:p>
          <a:p>
            <a:r>
              <a:rPr lang="en-US" dirty="0" smtClean="0"/>
              <a:t>Answer questions and offer options</a:t>
            </a:r>
          </a:p>
          <a:p>
            <a:r>
              <a:rPr lang="en-US" dirty="0" smtClean="0"/>
              <a:t>Provide </a:t>
            </a:r>
            <a:r>
              <a:rPr lang="en-US" dirty="0" err="1" smtClean="0"/>
              <a:t>PrEP</a:t>
            </a:r>
            <a:r>
              <a:rPr lang="en-US" dirty="0" smtClean="0"/>
              <a:t> information and referrals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15</a:t>
            </a:fld>
            <a:endParaRPr lang="en-US" dirty="0"/>
          </a:p>
        </p:txBody>
      </p:sp>
    </p:spTree>
    <p:extLst>
      <p:ext uri="{BB962C8B-B14F-4D97-AF65-F5344CB8AC3E}">
        <p14:creationId xmlns:p14="http://schemas.microsoft.com/office/powerpoint/2010/main" val="1128241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Minnesota Department of Health Partner Services </a:t>
            </a:r>
            <a:br>
              <a:rPr lang="en-US" b="1" u="sng" dirty="0" smtClean="0"/>
            </a:br>
            <a:r>
              <a:rPr lang="en-US" b="1" u="sng" dirty="0" smtClean="0"/>
              <a:t>How you can help? Contd.</a:t>
            </a:r>
          </a:p>
          <a:p>
            <a:r>
              <a:rPr lang="en-US" b="1" u="sng" dirty="0" smtClean="0"/>
              <a:t>You Can Also Help By:</a:t>
            </a:r>
          </a:p>
          <a:p>
            <a:pPr marL="0" indent="0">
              <a:buNone/>
            </a:pPr>
            <a:r>
              <a:rPr lang="en-US" dirty="0" smtClean="0"/>
              <a:t>By collecting any data positive patients are willing to give on their partners.  Please any of the following information you collect in the comment section of the Case Report form:</a:t>
            </a:r>
          </a:p>
          <a:p>
            <a:pPr lvl="2"/>
            <a:r>
              <a:rPr lang="en-US" sz="1400" dirty="0" smtClean="0"/>
              <a:t>Name (first, last and nicknames)</a:t>
            </a:r>
          </a:p>
          <a:p>
            <a:pPr lvl="2"/>
            <a:r>
              <a:rPr lang="en-US" sz="1400" dirty="0" smtClean="0"/>
              <a:t>Address</a:t>
            </a:r>
          </a:p>
          <a:p>
            <a:pPr lvl="2"/>
            <a:r>
              <a:rPr lang="en-US" sz="1400" dirty="0" smtClean="0"/>
              <a:t>Phone numbers</a:t>
            </a:r>
          </a:p>
          <a:p>
            <a:pPr lvl="2"/>
            <a:r>
              <a:rPr lang="en-US" sz="1400" dirty="0" smtClean="0"/>
              <a:t>Partners race, age, sex, and DOB</a:t>
            </a:r>
          </a:p>
          <a:p>
            <a:pPr lvl="2"/>
            <a:r>
              <a:rPr lang="en-US" sz="1400" dirty="0" smtClean="0"/>
              <a:t>Date of last exposure</a:t>
            </a:r>
            <a:endParaRPr lang="en-US" sz="1400"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16</a:t>
            </a:fld>
            <a:endParaRPr lang="en-US" dirty="0"/>
          </a:p>
        </p:txBody>
      </p:sp>
    </p:spTree>
    <p:extLst>
      <p:ext uri="{BB962C8B-B14F-4D97-AF65-F5344CB8AC3E}">
        <p14:creationId xmlns:p14="http://schemas.microsoft.com/office/powerpoint/2010/main" val="36390221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The Importance of Active Referrals w/ Rapid-Rapid Method of Testing </a:t>
            </a:r>
          </a:p>
          <a:p>
            <a:r>
              <a:rPr lang="en-US" dirty="0" smtClean="0"/>
              <a:t>It is important as a rapid-rapid point of care testing facility that your agency work closely with, mental health, HIV, social service, and chemical dependency  providers.  It is important that your agency can make active referrals.   Begin by:</a:t>
            </a:r>
          </a:p>
          <a:p>
            <a:r>
              <a:rPr lang="en-US" dirty="0" smtClean="0"/>
              <a:t>Assessing client needs- determining what the clients needs and through this assessment eliminating any barriers to care</a:t>
            </a:r>
          </a:p>
          <a:p>
            <a:r>
              <a:rPr lang="en-US" dirty="0" smtClean="0"/>
              <a:t>Plan referral- determine referral agency or provider based on client needs assessment.  Taking into consideration, client’s culture, sexual orientation, language, age.  </a:t>
            </a:r>
          </a:p>
          <a:p>
            <a:r>
              <a:rPr lang="en-US" dirty="0" smtClean="0"/>
              <a:t>Access Referrals- knowing times of operation, providers cultural sensitivity and LGTBQ inclusiveness, and transportation needs</a:t>
            </a:r>
          </a:p>
          <a:p>
            <a:r>
              <a:rPr lang="en-US" dirty="0" smtClean="0"/>
              <a:t>Follow-up-ensuring client made appointment </a:t>
            </a:r>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17</a:t>
            </a:fld>
            <a:endParaRPr lang="en-US" dirty="0"/>
          </a:p>
        </p:txBody>
      </p:sp>
    </p:spTree>
    <p:extLst>
      <p:ext uri="{BB962C8B-B14F-4D97-AF65-F5344CB8AC3E}">
        <p14:creationId xmlns:p14="http://schemas.microsoft.com/office/powerpoint/2010/main" val="17601598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Summary</a:t>
            </a:r>
          </a:p>
          <a:p>
            <a:r>
              <a:rPr lang="en-US" dirty="0" smtClean="0"/>
              <a:t>Rapid- Rapid method of testing diagnosis HIV at point of care, client’s can be linked directly to care.  </a:t>
            </a:r>
          </a:p>
          <a:p>
            <a:r>
              <a:rPr lang="en-US" dirty="0" smtClean="0"/>
              <a:t>You need:</a:t>
            </a:r>
          </a:p>
          <a:p>
            <a:pPr lvl="1"/>
            <a:r>
              <a:rPr lang="en-US" dirty="0" smtClean="0"/>
              <a:t>Two separate testing technologies</a:t>
            </a:r>
          </a:p>
          <a:p>
            <a:pPr lvl="1"/>
            <a:r>
              <a:rPr lang="en-US" dirty="0" smtClean="0"/>
              <a:t> Consent for Testing</a:t>
            </a:r>
          </a:p>
          <a:p>
            <a:pPr lvl="1"/>
            <a:r>
              <a:rPr lang="en-US" dirty="0" smtClean="0"/>
              <a:t>Formal Provider Agreement</a:t>
            </a:r>
          </a:p>
          <a:p>
            <a:pPr lvl="1"/>
            <a:r>
              <a:rPr lang="en-US" dirty="0" smtClean="0"/>
              <a:t>Release of Information</a:t>
            </a:r>
          </a:p>
          <a:p>
            <a:pPr lvl="1"/>
            <a:r>
              <a:rPr lang="en-US" dirty="0" smtClean="0"/>
              <a:t>Establish Active Referrals</a:t>
            </a:r>
          </a:p>
          <a:p>
            <a:pPr marL="457200" lvl="1" indent="0">
              <a:buNone/>
            </a:pP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18</a:t>
            </a:fld>
            <a:endParaRPr lang="en-US" dirty="0"/>
          </a:p>
        </p:txBody>
      </p:sp>
    </p:spTree>
    <p:extLst>
      <p:ext uri="{BB962C8B-B14F-4D97-AF65-F5344CB8AC3E}">
        <p14:creationId xmlns:p14="http://schemas.microsoft.com/office/powerpoint/2010/main" val="37285916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Questions</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19</a:t>
            </a:fld>
            <a:endParaRPr lang="en-US" dirty="0"/>
          </a:p>
        </p:txBody>
      </p:sp>
    </p:spTree>
    <p:extLst>
      <p:ext uri="{BB962C8B-B14F-4D97-AF65-F5344CB8AC3E}">
        <p14:creationId xmlns:p14="http://schemas.microsoft.com/office/powerpoint/2010/main" val="3956553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a:t>
            </a:fld>
            <a:endParaRPr lang="en-US" dirty="0"/>
          </a:p>
        </p:txBody>
      </p:sp>
    </p:spTree>
    <p:extLst>
      <p:ext uri="{BB962C8B-B14F-4D97-AF65-F5344CB8AC3E}">
        <p14:creationId xmlns:p14="http://schemas.microsoft.com/office/powerpoint/2010/main" val="33328905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Thank</a:t>
            </a:r>
            <a:r>
              <a:rPr lang="en-US" b="1" u="sng" baseline="0" dirty="0" smtClean="0"/>
              <a:t> you!  </a:t>
            </a:r>
          </a:p>
          <a:p>
            <a:pPr marL="0" indent="0" algn="l">
              <a:buNone/>
            </a:pPr>
            <a:r>
              <a:rPr lang="en-US" dirty="0" smtClean="0"/>
              <a:t>Sue Bedard-Johnson</a:t>
            </a:r>
          </a:p>
          <a:p>
            <a:pPr marL="0" indent="0" algn="l">
              <a:buNone/>
            </a:pPr>
            <a:r>
              <a:rPr lang="en-US" dirty="0" smtClean="0"/>
              <a:t>Surveillance Unit</a:t>
            </a:r>
          </a:p>
          <a:p>
            <a:pPr marL="0" indent="0" algn="l">
              <a:buNone/>
            </a:pPr>
            <a:r>
              <a:rPr lang="en-US" dirty="0" smtClean="0"/>
              <a:t>651 201-4006</a:t>
            </a:r>
          </a:p>
          <a:p>
            <a:pPr marL="0" indent="0" algn="l">
              <a:buNone/>
            </a:pPr>
            <a:r>
              <a:rPr lang="en-US" dirty="0" smtClean="0"/>
              <a:t>Gabrielle Morgenstern</a:t>
            </a:r>
          </a:p>
          <a:p>
            <a:pPr marL="0" indent="0" algn="l">
              <a:buNone/>
            </a:pPr>
            <a:r>
              <a:rPr lang="en-US" dirty="0" smtClean="0"/>
              <a:t>Surveillance Unit</a:t>
            </a:r>
          </a:p>
          <a:p>
            <a:pPr marL="0" indent="0" algn="l">
              <a:buNone/>
            </a:pPr>
            <a:r>
              <a:rPr lang="en-US" dirty="0" smtClean="0"/>
              <a:t>651 201-3568</a:t>
            </a:r>
          </a:p>
          <a:p>
            <a:pPr marL="0" indent="0" algn="l">
              <a:buNone/>
            </a:pPr>
            <a:r>
              <a:rPr lang="en-US" dirty="0" smtClean="0"/>
              <a:t>Peggy Darrett-Brewer</a:t>
            </a:r>
          </a:p>
          <a:p>
            <a:pPr marL="0" indent="0" algn="l">
              <a:buNone/>
            </a:pPr>
            <a:r>
              <a:rPr lang="en-US" dirty="0" smtClean="0"/>
              <a:t>HIV Testing Coordinator</a:t>
            </a:r>
          </a:p>
          <a:p>
            <a:pPr marL="0" indent="0" algn="l">
              <a:buNone/>
            </a:pPr>
            <a:r>
              <a:rPr lang="en-US" dirty="0" smtClean="0"/>
              <a:t>651 201-4011</a:t>
            </a:r>
          </a:p>
          <a:p>
            <a:pPr algn="l"/>
            <a:endParaRPr lang="en-US" b="1" u="sng"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20</a:t>
            </a:fld>
            <a:endParaRPr lang="en-US" dirty="0"/>
          </a:p>
        </p:txBody>
      </p:sp>
    </p:spTree>
    <p:extLst>
      <p:ext uri="{BB962C8B-B14F-4D97-AF65-F5344CB8AC3E}">
        <p14:creationId xmlns:p14="http://schemas.microsoft.com/office/powerpoint/2010/main" val="2800919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National HIV/AIDS Strategy</a:t>
            </a:r>
          </a:p>
          <a:p>
            <a:r>
              <a:rPr lang="en-US" dirty="0" smtClean="0"/>
              <a:t>According</a:t>
            </a:r>
            <a:r>
              <a:rPr lang="en-US" baseline="0" dirty="0" smtClean="0"/>
              <a:t> to the Minnesota HIV Continuum of Care 2016, 83% of 301 people (251) were linked to HIV care.  With the rapid-rapid HIV testing method we are linking positive individuals much sooner than preliminary point of care HIV testing which increases chances of patient being linked to care within one month.</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3</a:t>
            </a:fld>
            <a:endParaRPr lang="en-US" dirty="0"/>
          </a:p>
        </p:txBody>
      </p:sp>
    </p:spTree>
    <p:extLst>
      <p:ext uri="{BB962C8B-B14F-4D97-AF65-F5344CB8AC3E}">
        <p14:creationId xmlns:p14="http://schemas.microsoft.com/office/powerpoint/2010/main" val="41973316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What is Rapid-Rapid Point of Care Testing?</a:t>
            </a:r>
          </a:p>
          <a:p>
            <a:r>
              <a:rPr lang="en-US" dirty="0" smtClean="0"/>
              <a:t>It is utilizing one rapid HIV testing technology to identify a reactive or preliminary positive result;</a:t>
            </a:r>
          </a:p>
          <a:p>
            <a:r>
              <a:rPr lang="en-US" dirty="0" smtClean="0"/>
              <a:t>Then confirming the above mentioned positive result  with a second testing technology, and; </a:t>
            </a:r>
          </a:p>
          <a:p>
            <a:r>
              <a:rPr lang="en-US" dirty="0" smtClean="0"/>
              <a:t>Lastly, linking them to HIV primary care.</a:t>
            </a:r>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4</a:t>
            </a:fld>
            <a:endParaRPr lang="en-US" dirty="0"/>
          </a:p>
        </p:txBody>
      </p:sp>
    </p:spTree>
    <p:extLst>
      <p:ext uri="{BB962C8B-B14F-4D97-AF65-F5344CB8AC3E}">
        <p14:creationId xmlns:p14="http://schemas.microsoft.com/office/powerpoint/2010/main" val="4996349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8299">
              <a:defRPr/>
            </a:pPr>
            <a:r>
              <a:rPr lang="en-US" b="1" u="sng" dirty="0" smtClean="0">
                <a:latin typeface="Calibri Light" panose="020F0302020204030204" pitchFamily="34" charset="0"/>
                <a:cs typeface="Calibri Light" panose="020F0302020204030204" pitchFamily="34" charset="0"/>
              </a:rPr>
              <a:t>Generations HIV Testing Technology</a:t>
            </a:r>
          </a:p>
          <a:p>
            <a:pPr defTabSz="928299">
              <a:defRPr/>
            </a:pPr>
            <a:r>
              <a:rPr lang="en-US" dirty="0" smtClean="0">
                <a:latin typeface="Calibri Light" panose="020F0302020204030204" pitchFamily="34" charset="0"/>
                <a:cs typeface="Calibri Light" panose="020F0302020204030204" pitchFamily="34" charset="0"/>
              </a:rPr>
              <a:t>Fourth-generation </a:t>
            </a:r>
            <a:r>
              <a:rPr lang="en-US" dirty="0">
                <a:latin typeface="Calibri Light" panose="020F0302020204030204" pitchFamily="34" charset="0"/>
                <a:cs typeface="Calibri Light" panose="020F0302020204030204" pitchFamily="34" charset="0"/>
              </a:rPr>
              <a:t>HIV tests are the latest crop of screening tools for the disease. Earlier-generation HIV tests worked by identifying HIV antibodies—proteins produced by the immune system when it detects HIV—in the bloodstream. Fourth-generation tests, on the other hand, work by not only detecting HIV antibodies but also detecting p24 antigen, a protein that is found in the virus itself.</a:t>
            </a:r>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5</a:t>
            </a:fld>
            <a:endParaRPr lang="en-US" dirty="0"/>
          </a:p>
        </p:txBody>
      </p:sp>
    </p:spTree>
    <p:extLst>
      <p:ext uri="{BB962C8B-B14F-4D97-AF65-F5344CB8AC3E}">
        <p14:creationId xmlns:p14="http://schemas.microsoft.com/office/powerpoint/2010/main" val="28445674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Generations HIV Testing Technology</a:t>
            </a:r>
          </a:p>
          <a:p>
            <a:r>
              <a:rPr lang="en-US" dirty="0" smtClean="0"/>
              <a:t>2</a:t>
            </a:r>
            <a:r>
              <a:rPr lang="en-US" baseline="30000" dirty="0" smtClean="0"/>
              <a:t>nd</a:t>
            </a:r>
            <a:r>
              <a:rPr lang="en-US" dirty="0" smtClean="0"/>
              <a:t> and 3rd gen tests detect antibodies.  </a:t>
            </a:r>
          </a:p>
          <a:p>
            <a:r>
              <a:rPr lang="en-US" dirty="0" smtClean="0"/>
              <a:t>2</a:t>
            </a:r>
            <a:r>
              <a:rPr lang="en-US" baseline="30000" dirty="0" smtClean="0"/>
              <a:t>nd</a:t>
            </a:r>
            <a:r>
              <a:rPr lang="en-US" dirty="0" smtClean="0"/>
              <a:t> generation test: It takes the body three month to create enough antibodies to be detected in 2</a:t>
            </a:r>
            <a:r>
              <a:rPr lang="en-US" baseline="30000" dirty="0" smtClean="0"/>
              <a:t>nd</a:t>
            </a:r>
            <a:r>
              <a:rPr lang="en-US" dirty="0" smtClean="0"/>
              <a:t> gen test.</a:t>
            </a:r>
          </a:p>
          <a:p>
            <a:r>
              <a:rPr lang="en-US" dirty="0" smtClean="0"/>
              <a:t>3</a:t>
            </a:r>
            <a:r>
              <a:rPr lang="en-US" baseline="30000" dirty="0" smtClean="0"/>
              <a:t>rd</a:t>
            </a:r>
            <a:r>
              <a:rPr lang="en-US" dirty="0" smtClean="0"/>
              <a:t> generation test: It takes the body 4-6 weeks to create enough antibodies to be detected by a 3</a:t>
            </a:r>
            <a:r>
              <a:rPr lang="en-US" baseline="30000" dirty="0" smtClean="0"/>
              <a:t>rd</a:t>
            </a:r>
            <a:r>
              <a:rPr lang="en-US" dirty="0" smtClean="0"/>
              <a:t> generation test.</a:t>
            </a:r>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6</a:t>
            </a:fld>
            <a:endParaRPr lang="en-US" dirty="0"/>
          </a:p>
        </p:txBody>
      </p:sp>
    </p:spTree>
    <p:extLst>
      <p:ext uri="{BB962C8B-B14F-4D97-AF65-F5344CB8AC3E}">
        <p14:creationId xmlns:p14="http://schemas.microsoft.com/office/powerpoint/2010/main" val="11657411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Minnesota Department</a:t>
            </a:r>
            <a:r>
              <a:rPr lang="en-US" b="1" u="sng" baseline="0" dirty="0" smtClean="0"/>
              <a:t> of Health Recommended Test Technologies</a:t>
            </a:r>
          </a:p>
          <a:p>
            <a:r>
              <a:rPr lang="en-US" dirty="0" smtClean="0"/>
              <a:t>INSTI HIV-1/HIV-2-BioLytical </a:t>
            </a:r>
          </a:p>
          <a:p>
            <a:pPr lvl="1"/>
            <a:r>
              <a:rPr lang="en-US" dirty="0" smtClean="0"/>
              <a:t>3 Generation Test</a:t>
            </a:r>
          </a:p>
          <a:p>
            <a:pPr lvl="1"/>
            <a:r>
              <a:rPr lang="en-US" dirty="0" smtClean="0"/>
              <a:t>CLIA Waived</a:t>
            </a:r>
          </a:p>
          <a:p>
            <a:pPr lvl="1"/>
            <a:r>
              <a:rPr lang="en-US" dirty="0" smtClean="0"/>
              <a:t>Stable- stores at 59-86F</a:t>
            </a:r>
          </a:p>
          <a:p>
            <a:pPr lvl="1"/>
            <a:r>
              <a:rPr lang="en-US" dirty="0" smtClean="0"/>
              <a:t>Instant-processes in 60 seconds</a:t>
            </a:r>
          </a:p>
          <a:p>
            <a:pPr lvl="1"/>
            <a:r>
              <a:rPr lang="en-US" dirty="0" smtClean="0"/>
              <a:t>Sensitivity/Specificity:</a:t>
            </a:r>
          </a:p>
          <a:p>
            <a:pPr lvl="2"/>
            <a:r>
              <a:rPr lang="en-US" dirty="0" smtClean="0"/>
              <a:t>Finger Stick Sensitivity 99.8%</a:t>
            </a:r>
          </a:p>
          <a:p>
            <a:pPr lvl="2"/>
            <a:r>
              <a:rPr lang="en-US" dirty="0" smtClean="0"/>
              <a:t>Finger Stick Specificity 99.5%</a:t>
            </a:r>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7</a:t>
            </a:fld>
            <a:endParaRPr lang="en-US" dirty="0"/>
          </a:p>
        </p:txBody>
      </p:sp>
    </p:spTree>
    <p:extLst>
      <p:ext uri="{BB962C8B-B14F-4D97-AF65-F5344CB8AC3E}">
        <p14:creationId xmlns:p14="http://schemas.microsoft.com/office/powerpoint/2010/main" val="42909302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Minnesota Department of Health Recommended Test Technologies</a:t>
            </a:r>
          </a:p>
          <a:p>
            <a:r>
              <a:rPr lang="en-US" dirty="0" err="1" smtClean="0"/>
              <a:t>Alere</a:t>
            </a:r>
            <a:r>
              <a:rPr lang="en-US" dirty="0" smtClean="0"/>
              <a:t> Determine HIV-1/2</a:t>
            </a:r>
            <a:r>
              <a:rPr lang="en-US" baseline="0" dirty="0" smtClean="0"/>
              <a:t> Ag/AB Combo Kit</a:t>
            </a:r>
          </a:p>
          <a:p>
            <a:pPr marL="174056" indent="-174056">
              <a:buFont typeface="Arial" panose="020B0604020202020204" pitchFamily="34" charset="0"/>
              <a:buChar char="•"/>
            </a:pPr>
            <a:r>
              <a:rPr lang="en-US" baseline="0" dirty="0" smtClean="0"/>
              <a:t>Tests for both antibodies and antigens</a:t>
            </a:r>
          </a:p>
          <a:p>
            <a:pPr marL="174056" indent="-174056">
              <a:buFont typeface="Arial" panose="020B0604020202020204" pitchFamily="34" charset="0"/>
              <a:buChar char="•"/>
            </a:pPr>
            <a:r>
              <a:rPr lang="en-US" baseline="0" dirty="0" smtClean="0"/>
              <a:t>Diagnosis acute infection</a:t>
            </a:r>
          </a:p>
          <a:p>
            <a:pPr marL="174056" indent="-174056">
              <a:buFont typeface="Arial" panose="020B0604020202020204" pitchFamily="34" charset="0"/>
              <a:buChar char="•"/>
            </a:pPr>
            <a:r>
              <a:rPr lang="en-US" baseline="0" dirty="0" smtClean="0"/>
              <a:t>Processes in 20 minutes</a:t>
            </a:r>
          </a:p>
          <a:p>
            <a:pPr marL="174056" indent="-174056">
              <a:buFont typeface="Arial" panose="020B0604020202020204" pitchFamily="34" charset="0"/>
              <a:buChar char="•"/>
            </a:pPr>
            <a:r>
              <a:rPr lang="en-US" baseline="0" dirty="0" smtClean="0"/>
              <a:t>99.9% overall clinical sensitivity for all samples</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8</a:t>
            </a:fld>
            <a:endParaRPr lang="en-US" dirty="0"/>
          </a:p>
        </p:txBody>
      </p:sp>
    </p:spTree>
    <p:extLst>
      <p:ext uri="{BB962C8B-B14F-4D97-AF65-F5344CB8AC3E}">
        <p14:creationId xmlns:p14="http://schemas.microsoft.com/office/powerpoint/2010/main" val="11033851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dirty="0" smtClean="0"/>
              <a:t>No test can detect HIV immediately after infection.  The time between when a person gets HIV and when a test can accurately detect it is called the window period.  The window period varies from person to person.  </a:t>
            </a:r>
          </a:p>
          <a:p>
            <a:endParaRPr lang="en-US" sz="1200" baseline="0" dirty="0" smtClean="0"/>
          </a:p>
          <a:p>
            <a:r>
              <a:rPr lang="en-US" sz="1200" baseline="0" dirty="0" smtClean="0"/>
              <a:t>Most tests are antibody tests.  Antibodies are produced by your immune system when you’re exposed to viruses like HIV or bacteria.  </a:t>
            </a:r>
          </a:p>
          <a:p>
            <a:r>
              <a:rPr lang="en-US" sz="1200" u="sng" baseline="0" dirty="0" smtClean="0"/>
              <a:t>Antibody Tests</a:t>
            </a:r>
          </a:p>
          <a:p>
            <a:r>
              <a:rPr lang="en-US" sz="1200" baseline="0" dirty="0" smtClean="0"/>
              <a:t>The soonest an antibody test will detect infection is 3 weeks. </a:t>
            </a:r>
          </a:p>
          <a:p>
            <a:r>
              <a:rPr lang="en-US" sz="1200" u="sng" baseline="0" dirty="0" smtClean="0"/>
              <a:t>4th Gen Tests</a:t>
            </a:r>
          </a:p>
          <a:p>
            <a:r>
              <a:rPr lang="en-US" sz="1200" baseline="0" dirty="0" smtClean="0"/>
              <a:t>A combination or fourth gen test look both HIV antibodies and antigens.  Antigens are foreign substances that cause your immune system to activate.  The antigen is a part of the virus itself and is present during acute HIV infection.  Most people will make enough antigens and antibodies for fourth-generation or combination tests to accurately detect infection (14-15days) after infection.</a:t>
            </a:r>
          </a:p>
          <a:p>
            <a:r>
              <a:rPr lang="en-US" sz="1200" u="sng" baseline="0" dirty="0" smtClean="0"/>
              <a:t>Nucleic Acid Test RNA</a:t>
            </a:r>
          </a:p>
          <a:p>
            <a:r>
              <a:rPr lang="en-US" sz="1200" u="none" baseline="0" dirty="0" smtClean="0"/>
              <a:t>NAT look for HIV in the blood.  It looks for the virus and not the antibodies to the virus.  It is expensive and not routinely used for screening unless they had a high risk exposure.  Most, but not all people will have enough HIV in their blood for a nucleic  acid test to detect between (10days)  </a:t>
            </a:r>
          </a:p>
          <a:p>
            <a:endParaRPr lang="en-US" sz="1200" u="none" baseline="0" dirty="0" smtClean="0"/>
          </a:p>
          <a:p>
            <a:endParaRPr lang="en-US" sz="1200" dirty="0" smtClean="0"/>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9</a:t>
            </a:fld>
            <a:endParaRPr lang="en-US" dirty="0"/>
          </a:p>
        </p:txBody>
      </p:sp>
    </p:spTree>
    <p:extLst>
      <p:ext uri="{BB962C8B-B14F-4D97-AF65-F5344CB8AC3E}">
        <p14:creationId xmlns:p14="http://schemas.microsoft.com/office/powerpoint/2010/main" val="13974790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Logo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2"/>
          </a:solidFill>
        </p:spPr>
        <p:txBody>
          <a:bodyPr wrap="square" lIns="182880" tIns="91440" rIns="182880" bIns="91440" spcCol="0" anchor="ctr">
            <a:normAutofit/>
          </a:bodyPr>
          <a:lstStyle>
            <a:lvl1pPr algn="ctr">
              <a:lnSpc>
                <a:spcPct val="90000"/>
              </a:lnSpc>
              <a:defRPr sz="3600" baseline="0">
                <a:solidFill>
                  <a:schemeClr val="tx1"/>
                </a:solidFill>
              </a:defRPr>
            </a:lvl1pPr>
          </a:lstStyle>
          <a:p>
            <a:r>
              <a:rPr lang="en-US" dirty="0" smtClean="0"/>
              <a:t>Click to enter the slideshow title</a:t>
            </a:r>
            <a:endParaRPr lang="en-US" dirty="0"/>
          </a:p>
        </p:txBody>
      </p:sp>
      <p:sp>
        <p:nvSpPr>
          <p:cNvPr id="3" name="Rectangle 2"/>
          <p:cNvSpPr/>
          <p:nvPr userDrawn="1"/>
        </p:nvSpPr>
        <p:spPr>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smtClean="0"/>
              <a:t>Firstname</a:t>
            </a:r>
            <a:r>
              <a:rPr lang="en-US" sz="1800" dirty="0" smtClean="0"/>
              <a:t> </a:t>
            </a:r>
            <a:r>
              <a:rPr lang="en-US" sz="1800" dirty="0" err="1" smtClean="0"/>
              <a:t>Lastname</a:t>
            </a:r>
            <a:r>
              <a:rPr lang="en-US" sz="1800" dirty="0" smtClean="0"/>
              <a:t> | Job Title</a:t>
            </a:r>
          </a:p>
          <a:p>
            <a:r>
              <a:rPr lang="en-US" sz="1800" dirty="0" smtClean="0"/>
              <a:t>Date</a:t>
            </a:r>
            <a:endParaRPr lang="en-US" dirty="0"/>
          </a:p>
        </p:txBody>
      </p:sp>
      <p:sp>
        <p:nvSpPr>
          <p:cNvPr id="18" name="Date Placeholder 17"/>
          <p:cNvSpPr>
            <a:spLocks noGrp="1"/>
          </p:cNvSpPr>
          <p:nvPr>
            <p:ph type="dt" sz="half" idx="15"/>
          </p:nvPr>
        </p:nvSpPr>
        <p:spPr/>
        <p:txBody>
          <a:bodyPr/>
          <a:lstStyle/>
          <a:p>
            <a:fld id="{D7ED242C-24FB-43A0-BCB6-43756FC812F6}" type="datetime1">
              <a:rPr lang="en-US" smtClean="0"/>
              <a:t>8/28/2018</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69738922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ck Overlay, Gray Titl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9" name="Picture Placeholder 12"/>
          <p:cNvSpPr>
            <a:spLocks noGrp="1"/>
          </p:cNvSpPr>
          <p:nvPr>
            <p:ph type="pic" sz="quarter" idx="13" hasCustomPrompt="1"/>
          </p:nvPr>
        </p:nvSpPr>
        <p:spPr>
          <a:xfrm>
            <a:off x="0" y="1219198"/>
            <a:ext cx="12192000" cy="5638802"/>
          </a:xfrm>
        </p:spPr>
        <p:txBody>
          <a:bodyPr/>
          <a:lstStyle/>
          <a:p>
            <a:r>
              <a:rPr lang="en-US" dirty="0" smtClean="0"/>
              <a:t>Click Icon to add picture</a:t>
            </a:r>
            <a:endParaRPr lang="en-US" dirty="0"/>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12E8677-C648-465D-82CD-E88587B4845D}" type="datetime1">
              <a:rPr lang="en-US" smtClean="0"/>
              <a:t>8/28/2018</a:t>
            </a:fld>
            <a:endParaRPr lang="en-US" dirty="0"/>
          </a:p>
        </p:txBody>
      </p:sp>
      <p:sp>
        <p:nvSpPr>
          <p:cNvPr id="13"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976233973"/>
      </p:ext>
    </p:extLst>
  </p:cSld>
  <p:clrMapOvr>
    <a:masterClrMapping/>
  </p:clrMapOvr>
  <p:timing>
    <p:tnLst>
      <p:par>
        <p:cTn id="1" dur="indefinite" restart="never" nodeType="tmRoot"/>
      </p:par>
    </p:tnLst>
  </p:timing>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ck Overlay, Whit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Click to edit title</a:t>
            </a:r>
            <a:endParaRPr lang="en-US" dirty="0"/>
          </a:p>
        </p:txBody>
      </p:sp>
      <p:sp>
        <p:nvSpPr>
          <p:cNvPr id="9" name="Picture Placeholder 12"/>
          <p:cNvSpPr>
            <a:spLocks noGrp="1"/>
          </p:cNvSpPr>
          <p:nvPr>
            <p:ph type="pic" sz="quarter" idx="13" hasCustomPrompt="1"/>
          </p:nvPr>
        </p:nvSpPr>
        <p:spPr>
          <a:xfrm>
            <a:off x="0" y="1219198"/>
            <a:ext cx="12192000" cy="5638802"/>
          </a:xfrm>
        </p:spPr>
        <p:txBody>
          <a:bodyPr/>
          <a:lstStyle>
            <a:lvl1pPr>
              <a:defRPr baseline="0"/>
            </a:lvl1pPr>
          </a:lstStyle>
          <a:p>
            <a:r>
              <a:rPr lang="en-US" dirty="0" smtClean="0"/>
              <a:t>Click Icon to add picture</a:t>
            </a:r>
            <a:endParaRPr lang="en-US" dirty="0"/>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a:solidFill>
                  <a:schemeClr val="bg1"/>
                </a:solidFill>
              </a:defRPr>
            </a:lvl1pPr>
            <a:lvl2pPr marL="1143000" indent="-228600">
              <a:lnSpc>
                <a:spcPct val="100000"/>
              </a:lnSpc>
              <a:buClr>
                <a:schemeClr val="accent2"/>
              </a:buClr>
              <a:defRPr>
                <a:solidFill>
                  <a:schemeClr val="bg1"/>
                </a:solidFill>
              </a:defRPr>
            </a:lvl2pPr>
            <a:lvl3pPr marL="1600200" indent="-228600">
              <a:lnSpc>
                <a:spcPct val="100000"/>
              </a:lnSpc>
              <a:buClr>
                <a:schemeClr val="accent2"/>
              </a:buClr>
              <a:defRPr>
                <a:solidFill>
                  <a:schemeClr val="bg1"/>
                </a:solidFill>
              </a:defRPr>
            </a:lvl3pPr>
            <a:lvl4pPr marL="2057400" indent="-228600">
              <a:lnSpc>
                <a:spcPct val="100000"/>
              </a:lnSpc>
              <a:buClr>
                <a:schemeClr val="accent2"/>
              </a:buClr>
              <a:defRPr>
                <a:solidFill>
                  <a:schemeClr val="bg1"/>
                </a:solidFill>
              </a:defRPr>
            </a:lvl4pPr>
            <a:lvl5pPr marL="2514600" indent="-228600">
              <a:lnSpc>
                <a:spcPct val="100000"/>
              </a:lnSpc>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20D07D7-46FB-4D7C-9C8F-0C340D091257}" type="datetime1">
              <a:rPr lang="en-US" smtClean="0"/>
              <a:t>8/28/2018</a:t>
            </a:fld>
            <a:endParaRPr lang="en-US" dirty="0"/>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249488019"/>
      </p:ext>
    </p:extLst>
  </p:cSld>
  <p:clrMapOvr>
    <a:masterClrMapping/>
  </p:clrMapOvr>
  <p:timing>
    <p:tnLst>
      <p:par>
        <p:cTn id="1" dur="indefinite" restart="never" nodeType="tmRoot"/>
      </p:par>
    </p:tnLst>
  </p:timing>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Solid White)">
    <p:bg>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Click to edit title</a:t>
            </a:r>
            <a:endParaRPr lang="en-US" dirty="0"/>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4"/>
          <p:cNvSpPr>
            <a:spLocks noGrp="1"/>
          </p:cNvSpPr>
          <p:nvPr>
            <p:ph type="dt" sz="half" idx="11"/>
          </p:nvPr>
        </p:nvSpPr>
        <p:spPr>
          <a:xfrm>
            <a:off x="838200" y="6356350"/>
            <a:ext cx="1358590" cy="365125"/>
          </a:xfrm>
        </p:spPr>
        <p:txBody>
          <a:bodyPr/>
          <a:lstStyle/>
          <a:p>
            <a:fld id="{66C283A4-7960-4BFD-B3A5-A2CC5BB2A473}" type="datetime1">
              <a:rPr lang="en-US" smtClean="0"/>
              <a:t>8/28/2018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5976574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8/28/2018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76798105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8/28/2018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302577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Click to edit title</a:t>
            </a:r>
            <a:endParaRPr lang="en-US" dirty="0"/>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4868D85E-9AAE-43DE-B77A-6CCC9C16CBEC}" type="datetime1">
              <a:rPr lang="en-US" smtClean="0"/>
              <a:t>8/28/2018</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82487082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11"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r>
              <a:rPr lang="en-US" smtClean="0"/>
              <a:t>Click icon to add picture</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8/28/2018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53898785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10"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r>
              <a:rPr lang="en-US" smtClean="0"/>
              <a:t>Click icon to add picture</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8/28/2018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69450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Click to edit title</a:t>
            </a:r>
            <a:endParaRPr lang="en-US" dirty="0"/>
          </a:p>
        </p:txBody>
      </p:sp>
      <p:sp>
        <p:nvSpPr>
          <p:cNvPr id="7" name="Content Placeholder 4"/>
          <p:cNvSpPr>
            <a:spLocks noGrp="1"/>
          </p:cNvSpPr>
          <p:nvPr>
            <p:ph sz="quarter" idx="10"/>
          </p:nvPr>
        </p:nvSpPr>
        <p:spPr>
          <a:xfrm>
            <a:off x="838200" y="1366345"/>
            <a:ext cx="6234953" cy="4788393"/>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Picture Placeholder 2"/>
          <p:cNvSpPr>
            <a:spLocks noGrp="1"/>
          </p:cNvSpPr>
          <p:nvPr>
            <p:ph type="pic" sz="quarter" idx="13"/>
          </p:nvPr>
        </p:nvSpPr>
        <p:spPr>
          <a:xfrm>
            <a:off x="7653566" y="1364826"/>
            <a:ext cx="4538434" cy="4538434"/>
          </a:xfrm>
        </p:spPr>
        <p:txBody>
          <a:bodyPr/>
          <a:lstStyle>
            <a:lvl1pPr>
              <a:buClr>
                <a:schemeClr val="tx1"/>
              </a:buClr>
              <a:defRPr>
                <a:solidFill>
                  <a:schemeClr val="tx1"/>
                </a:solidFill>
              </a:defRPr>
            </a:lvl1pPr>
          </a:lstStyle>
          <a:p>
            <a:r>
              <a:rPr lang="en-US" smtClean="0"/>
              <a:t>Click icon to add picture</a:t>
            </a:r>
            <a:endParaRPr lang="en-US" dirty="0"/>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4868D85E-9AAE-43DE-B77A-6CCC9C16CBEC}" type="datetime1">
              <a:rPr lang="en-US" smtClean="0"/>
              <a:t>8/28/2018</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986490049"/>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Page (4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7" name="Text Placeholder 3"/>
          <p:cNvSpPr>
            <a:spLocks noGrp="1"/>
          </p:cNvSpPr>
          <p:nvPr>
            <p:ph type="body" sz="quarter" idx="15" hasCustomPrompt="1"/>
          </p:nvPr>
        </p:nvSpPr>
        <p:spPr>
          <a:xfrm>
            <a:off x="581719"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0" name="Picture Placeholder 2"/>
          <p:cNvSpPr>
            <a:spLocks noGrp="1"/>
          </p:cNvSpPr>
          <p:nvPr>
            <p:ph type="pic" sz="quarter" idx="16" hasCustomPrompt="1"/>
          </p:nvPr>
        </p:nvSpPr>
        <p:spPr>
          <a:xfrm>
            <a:off x="3646176"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1" name="Text Placeholder 3"/>
          <p:cNvSpPr>
            <a:spLocks noGrp="1"/>
          </p:cNvSpPr>
          <p:nvPr>
            <p:ph type="body" sz="quarter" idx="17" hasCustomPrompt="1"/>
          </p:nvPr>
        </p:nvSpPr>
        <p:spPr>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2" name="Picture Placeholder 2"/>
          <p:cNvSpPr>
            <a:spLocks noGrp="1"/>
          </p:cNvSpPr>
          <p:nvPr>
            <p:ph type="pic" sz="quarter" idx="18" hasCustomPrompt="1"/>
          </p:nvPr>
        </p:nvSpPr>
        <p:spPr>
          <a:xfrm>
            <a:off x="6486020"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3" name="Text Placeholder 3"/>
          <p:cNvSpPr>
            <a:spLocks noGrp="1"/>
          </p:cNvSpPr>
          <p:nvPr>
            <p:ph type="body" sz="quarter" idx="19" hasCustomPrompt="1"/>
          </p:nvPr>
        </p:nvSpPr>
        <p:spPr>
          <a:xfrm>
            <a:off x="6261407"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4" name="Picture Placeholder 2"/>
          <p:cNvSpPr>
            <a:spLocks noGrp="1"/>
          </p:cNvSpPr>
          <p:nvPr>
            <p:ph type="pic" sz="quarter" idx="20" hasCustomPrompt="1"/>
          </p:nvPr>
        </p:nvSpPr>
        <p:spPr>
          <a:xfrm>
            <a:off x="9325864"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5" name="Text Placeholder 3"/>
          <p:cNvSpPr>
            <a:spLocks noGrp="1"/>
          </p:cNvSpPr>
          <p:nvPr>
            <p:ph type="body" sz="quarter" idx="21" hasCustomPrompt="1"/>
          </p:nvPr>
        </p:nvSpPr>
        <p:spPr>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3" name="Date Placeholder 2"/>
          <p:cNvSpPr>
            <a:spLocks noGrp="1"/>
          </p:cNvSpPr>
          <p:nvPr>
            <p:ph type="dt" sz="half" idx="10"/>
          </p:nvPr>
        </p:nvSpPr>
        <p:spPr/>
        <p:txBody>
          <a:bodyPr/>
          <a:lstStyle/>
          <a:p>
            <a:fld id="{936DB2D6-5DF4-4264-A4A1-7D3EAF38D255}" type="datetime1">
              <a:rPr lang="en-US" smtClean="0"/>
              <a:t>8/28/2018</a:t>
            </a:fld>
            <a:endParaRPr lang="en-US" dirty="0"/>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3278020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Logo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wrap="square" lIns="182880" tIns="91440" rIns="182880" bIns="91440" spcCol="0" anchor="ctr">
            <a:normAutofit/>
          </a:bodyPr>
          <a:lstStyle>
            <a:lvl1pPr algn="ctr">
              <a:lnSpc>
                <a:spcPct val="90000"/>
              </a:lnSpc>
              <a:defRPr sz="3600" baseline="0">
                <a:solidFill>
                  <a:schemeClr val="bg1"/>
                </a:solidFill>
              </a:defRPr>
            </a:lvl1pPr>
          </a:lstStyle>
          <a:p>
            <a:r>
              <a:rPr lang="en-US" dirty="0" smtClean="0"/>
              <a:t>Click to enter the slideshow title</a:t>
            </a:r>
            <a:endParaRPr lang="en-US" dirty="0"/>
          </a:p>
        </p:txBody>
      </p:sp>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smtClean="0"/>
              <a:t>Firstname</a:t>
            </a:r>
            <a:r>
              <a:rPr lang="en-US" sz="1800" dirty="0" smtClean="0"/>
              <a:t> </a:t>
            </a:r>
            <a:r>
              <a:rPr lang="en-US" sz="1800" dirty="0" err="1" smtClean="0"/>
              <a:t>Lastname</a:t>
            </a:r>
            <a:r>
              <a:rPr lang="en-US" sz="1800" dirty="0" smtClean="0"/>
              <a:t> | Job Title</a:t>
            </a:r>
          </a:p>
          <a:p>
            <a:r>
              <a:rPr lang="en-US" sz="1800" dirty="0" smtClean="0"/>
              <a:t>Date</a:t>
            </a:r>
            <a:endParaRPr lang="en-US" dirty="0"/>
          </a:p>
        </p:txBody>
      </p:sp>
      <p:sp>
        <p:nvSpPr>
          <p:cNvPr id="18" name="Date Placeholder 17"/>
          <p:cNvSpPr>
            <a:spLocks noGrp="1"/>
          </p:cNvSpPr>
          <p:nvPr>
            <p:ph type="dt" sz="half" idx="15"/>
          </p:nvPr>
        </p:nvSpPr>
        <p:spPr/>
        <p:txBody>
          <a:bodyPr/>
          <a:lstStyle/>
          <a:p>
            <a:fld id="{D7ED242C-24FB-43A0-BCB6-43756FC812F6}" type="datetime1">
              <a:rPr lang="en-US" smtClean="0"/>
              <a:t>8/28/2018</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pic>
        <p:nvPicPr>
          <p:cNvPr id="4" name="MN.IT Services Logo" descr="Minnesota Department of Health"/>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72377" y="1776213"/>
            <a:ext cx="5447246" cy="778956"/>
          </a:xfrm>
          <a:prstGeom prst="rect">
            <a:avLst/>
          </a:prstGeom>
        </p:spPr>
      </p:pic>
    </p:spTree>
    <p:extLst>
      <p:ext uri="{BB962C8B-B14F-4D97-AF65-F5344CB8AC3E}">
        <p14:creationId xmlns:p14="http://schemas.microsoft.com/office/powerpoint/2010/main" val="336811918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am Page (3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1572814" y="1964392"/>
            <a:ext cx="2332190" cy="2332190"/>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7" name="Text Placeholder 3"/>
          <p:cNvSpPr>
            <a:spLocks noGrp="1"/>
          </p:cNvSpPr>
          <p:nvPr>
            <p:ph type="body" sz="quarter" idx="15" hasCustomPrompt="1"/>
          </p:nvPr>
        </p:nvSpPr>
        <p:spPr>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0" name="Picture Placeholder 2"/>
          <p:cNvSpPr>
            <a:spLocks noGrp="1"/>
          </p:cNvSpPr>
          <p:nvPr>
            <p:ph type="pic" sz="quarter" idx="16" hasCustomPrompt="1"/>
          </p:nvPr>
        </p:nvSpPr>
        <p:spPr>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1" name="Text Placeholder 3"/>
          <p:cNvSpPr>
            <a:spLocks noGrp="1"/>
          </p:cNvSpPr>
          <p:nvPr>
            <p:ph type="body" sz="quarter" idx="17" hasCustomPrompt="1"/>
          </p:nvPr>
        </p:nvSpPr>
        <p:spPr>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2" name="Picture Placeholder 2"/>
          <p:cNvSpPr>
            <a:spLocks noGrp="1"/>
          </p:cNvSpPr>
          <p:nvPr>
            <p:ph type="pic" sz="quarter" idx="18" hasCustomPrompt="1"/>
          </p:nvPr>
        </p:nvSpPr>
        <p:spPr>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3" name="Text Placeholder 3"/>
          <p:cNvSpPr>
            <a:spLocks noGrp="1"/>
          </p:cNvSpPr>
          <p:nvPr>
            <p:ph type="body" sz="quarter" idx="19" hasCustomPrompt="1"/>
          </p:nvPr>
        </p:nvSpPr>
        <p:spPr>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3" name="Date Placeholder 2"/>
          <p:cNvSpPr>
            <a:spLocks noGrp="1"/>
          </p:cNvSpPr>
          <p:nvPr>
            <p:ph type="dt" sz="half" idx="10"/>
          </p:nvPr>
        </p:nvSpPr>
        <p:spPr/>
        <p:txBody>
          <a:bodyPr/>
          <a:lstStyle/>
          <a:p>
            <a:fld id="{936DB2D6-5DF4-4264-A4A1-7D3EAF38D255}" type="datetime1">
              <a:rPr lang="en-US" smtClean="0"/>
              <a:t>8/28/2018</a:t>
            </a:fld>
            <a:endParaRPr lang="en-US" dirty="0"/>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960824592"/>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am Page 4-Up White Vertic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6" name="Picture Placeholder 2"/>
          <p:cNvSpPr>
            <a:spLocks noGrp="1"/>
          </p:cNvSpPr>
          <p:nvPr>
            <p:ph type="pic" sz="quarter" idx="13" hasCustomPrompt="1"/>
          </p:nvPr>
        </p:nvSpPr>
        <p:spPr>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7" name="Text Placeholder 3"/>
          <p:cNvSpPr>
            <a:spLocks noGrp="1"/>
          </p:cNvSpPr>
          <p:nvPr>
            <p:ph type="body" sz="quarter" idx="15" hasCustomPrompt="1"/>
          </p:nvPr>
        </p:nvSpPr>
        <p:spPr>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smtClean="0"/>
              <a:t>Click to edit text</a:t>
            </a:r>
            <a:endParaRPr lang="en-US" dirty="0"/>
          </a:p>
        </p:txBody>
      </p:sp>
      <p:sp>
        <p:nvSpPr>
          <p:cNvPr id="10" name="Picture Placeholder 2"/>
          <p:cNvSpPr>
            <a:spLocks noGrp="1"/>
          </p:cNvSpPr>
          <p:nvPr>
            <p:ph type="pic" sz="quarter" idx="16" hasCustomPrompt="1"/>
          </p:nvPr>
        </p:nvSpPr>
        <p:spPr>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1" name="Text Placeholder 3"/>
          <p:cNvSpPr>
            <a:spLocks noGrp="1"/>
          </p:cNvSpPr>
          <p:nvPr>
            <p:ph type="body" sz="quarter" idx="17" hasCustomPrompt="1"/>
          </p:nvPr>
        </p:nvSpPr>
        <p:spPr>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smtClean="0"/>
              <a:t>Click to edit text</a:t>
            </a:r>
            <a:endParaRPr lang="en-US" dirty="0"/>
          </a:p>
        </p:txBody>
      </p:sp>
      <p:sp>
        <p:nvSpPr>
          <p:cNvPr id="12" name="Picture Placeholder 2"/>
          <p:cNvSpPr>
            <a:spLocks noGrp="1"/>
          </p:cNvSpPr>
          <p:nvPr>
            <p:ph type="pic" sz="quarter" idx="18" hasCustomPrompt="1"/>
          </p:nvPr>
        </p:nvSpPr>
        <p:spPr>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3" name="Text Placeholder 3"/>
          <p:cNvSpPr>
            <a:spLocks noGrp="1"/>
          </p:cNvSpPr>
          <p:nvPr>
            <p:ph type="body" sz="quarter" idx="19" hasCustomPrompt="1"/>
          </p:nvPr>
        </p:nvSpPr>
        <p:spPr>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smtClean="0"/>
              <a:t>Click to edit text</a:t>
            </a:r>
            <a:endParaRPr lang="en-US" dirty="0"/>
          </a:p>
        </p:txBody>
      </p:sp>
      <p:sp>
        <p:nvSpPr>
          <p:cNvPr id="14" name="Picture Placeholder 2"/>
          <p:cNvSpPr>
            <a:spLocks noGrp="1"/>
          </p:cNvSpPr>
          <p:nvPr>
            <p:ph type="pic" sz="quarter" idx="20" hasCustomPrompt="1"/>
          </p:nvPr>
        </p:nvSpPr>
        <p:spPr>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5" name="Text Placeholder 3"/>
          <p:cNvSpPr>
            <a:spLocks noGrp="1"/>
          </p:cNvSpPr>
          <p:nvPr>
            <p:ph type="body" sz="quarter" idx="21" hasCustomPrompt="1"/>
          </p:nvPr>
        </p:nvSpPr>
        <p:spPr>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smtClean="0"/>
              <a:t>Click to edit text</a:t>
            </a:r>
            <a:endParaRPr lang="en-US" dirty="0"/>
          </a:p>
        </p:txBody>
      </p:sp>
      <p:sp>
        <p:nvSpPr>
          <p:cNvPr id="3" name="Date Placeholder 2"/>
          <p:cNvSpPr>
            <a:spLocks noGrp="1"/>
          </p:cNvSpPr>
          <p:nvPr>
            <p:ph type="dt" sz="half" idx="10"/>
          </p:nvPr>
        </p:nvSpPr>
        <p:spPr/>
        <p:txBody>
          <a:bodyPr/>
          <a:lstStyle/>
          <a:p>
            <a:fld id="{4B4EEDC6-36CA-4209-B482-2ED76AA0BF08}" type="datetime1">
              <a:rPr lang="en-US" smtClean="0"/>
              <a:t>8/28/2018</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
        <p:nvSpPr>
          <p:cNvPr id="19" name="Rectangle 1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723646593"/>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am Page 4-Up Gray BG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24" name="Text Placeholder 3"/>
          <p:cNvSpPr>
            <a:spLocks noGrp="1"/>
          </p:cNvSpPr>
          <p:nvPr>
            <p:ph type="body" sz="quarter" idx="16"/>
          </p:nvPr>
        </p:nvSpPr>
        <p:spPr>
          <a:xfrm>
            <a:off x="2876550"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23" name="Picture Placeholder 2"/>
          <p:cNvSpPr>
            <a:spLocks noGrp="1"/>
          </p:cNvSpPr>
          <p:nvPr>
            <p:ph type="pic" sz="quarter" idx="14" hasCustomPrompt="1"/>
          </p:nvPr>
        </p:nvSpPr>
        <p:spPr>
          <a:xfrm>
            <a:off x="806331"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4" name="Text Placeholder 3"/>
          <p:cNvSpPr>
            <a:spLocks noGrp="1"/>
          </p:cNvSpPr>
          <p:nvPr>
            <p:ph type="body" sz="quarter" idx="15"/>
          </p:nvPr>
        </p:nvSpPr>
        <p:spPr>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25" name="Picture Placeholder 2"/>
          <p:cNvSpPr>
            <a:spLocks noGrp="1"/>
          </p:cNvSpPr>
          <p:nvPr>
            <p:ph type="pic" sz="quarter" idx="17" hasCustomPrompt="1"/>
          </p:nvPr>
        </p:nvSpPr>
        <p:spPr>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26" name="Text Placeholder 3"/>
          <p:cNvSpPr>
            <a:spLocks noGrp="1"/>
          </p:cNvSpPr>
          <p:nvPr>
            <p:ph type="body" sz="quarter" idx="18"/>
          </p:nvPr>
        </p:nvSpPr>
        <p:spPr>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27" name="Picture Placeholder 2"/>
          <p:cNvSpPr>
            <a:spLocks noGrp="1"/>
          </p:cNvSpPr>
          <p:nvPr>
            <p:ph type="pic" sz="quarter" idx="19" hasCustomPrompt="1"/>
          </p:nvPr>
        </p:nvSpPr>
        <p:spPr>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28" name="Text Placeholder 3"/>
          <p:cNvSpPr>
            <a:spLocks noGrp="1"/>
          </p:cNvSpPr>
          <p:nvPr>
            <p:ph type="body" sz="quarter" idx="20"/>
          </p:nvPr>
        </p:nvSpPr>
        <p:spPr>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3" name="Date Placeholder 2"/>
          <p:cNvSpPr>
            <a:spLocks noGrp="1"/>
          </p:cNvSpPr>
          <p:nvPr>
            <p:ph type="dt" sz="half" idx="10"/>
          </p:nvPr>
        </p:nvSpPr>
        <p:spPr/>
        <p:txBody>
          <a:bodyPr/>
          <a:lstStyle/>
          <a:p>
            <a:fld id="{8DC79626-CE5A-4834-975C-E7305BA2E281}" type="datetime1">
              <a:rPr lang="en-US" smtClean="0"/>
              <a:t>8/28/2018</a:t>
            </a:fld>
            <a:endParaRPr lang="en-US" dirty="0"/>
          </a:p>
        </p:txBody>
      </p:sp>
      <p:sp>
        <p:nvSpPr>
          <p:cNvPr id="2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263256476"/>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am Page 4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12" name="Picture Placeholder 2"/>
          <p:cNvSpPr>
            <a:spLocks noGrp="1"/>
          </p:cNvSpPr>
          <p:nvPr>
            <p:ph type="pic" sz="quarter" idx="13" hasCustomPrompt="1"/>
          </p:nvPr>
        </p:nvSpPr>
        <p:spPr>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5" name="Text Placeholder 3"/>
          <p:cNvSpPr>
            <a:spLocks noGrp="1"/>
          </p:cNvSpPr>
          <p:nvPr>
            <p:ph type="body" sz="quarter" idx="16"/>
          </p:nvPr>
        </p:nvSpPr>
        <p:spPr>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13" name="Picture Placeholder 2"/>
          <p:cNvSpPr>
            <a:spLocks noGrp="1"/>
          </p:cNvSpPr>
          <p:nvPr>
            <p:ph type="pic" sz="quarter" idx="14" hasCustomPrompt="1"/>
          </p:nvPr>
        </p:nvSpPr>
        <p:spPr>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4" name="Text Placeholder 3"/>
          <p:cNvSpPr>
            <a:spLocks noGrp="1"/>
          </p:cNvSpPr>
          <p:nvPr>
            <p:ph type="body" sz="quarter" idx="15"/>
          </p:nvPr>
        </p:nvSpPr>
        <p:spPr>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16" name="Picture Placeholder 2"/>
          <p:cNvSpPr>
            <a:spLocks noGrp="1"/>
          </p:cNvSpPr>
          <p:nvPr>
            <p:ph type="pic" sz="quarter" idx="17" hasCustomPrompt="1"/>
          </p:nvPr>
        </p:nvSpPr>
        <p:spPr>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7" name="Text Placeholder 3"/>
          <p:cNvSpPr>
            <a:spLocks noGrp="1"/>
          </p:cNvSpPr>
          <p:nvPr>
            <p:ph type="body" sz="quarter" idx="18"/>
          </p:nvPr>
        </p:nvSpPr>
        <p:spPr>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18" name="Picture Placeholder 2"/>
          <p:cNvSpPr>
            <a:spLocks noGrp="1"/>
          </p:cNvSpPr>
          <p:nvPr>
            <p:ph type="pic" sz="quarter" idx="19" hasCustomPrompt="1"/>
          </p:nvPr>
        </p:nvSpPr>
        <p:spPr>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9" name="Text Placeholder 3"/>
          <p:cNvSpPr>
            <a:spLocks noGrp="1"/>
          </p:cNvSpPr>
          <p:nvPr>
            <p:ph type="body" sz="quarter" idx="20"/>
          </p:nvPr>
        </p:nvSpPr>
        <p:spPr>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4" name="Date Placeholder 3"/>
          <p:cNvSpPr>
            <a:spLocks noGrp="1"/>
          </p:cNvSpPr>
          <p:nvPr>
            <p:ph type="dt" sz="half" idx="10"/>
          </p:nvPr>
        </p:nvSpPr>
        <p:spPr/>
        <p:txBody>
          <a:bodyPr/>
          <a:lstStyle/>
          <a:p>
            <a:fld id="{1815FB38-58F3-410A-8DA4-4B706967601F}" type="datetime1">
              <a:rPr lang="en-US" smtClean="0"/>
              <a:t>8/28/2018</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02069332"/>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am Page Duo Gray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24" name="Text Placeholder 3"/>
          <p:cNvSpPr>
            <a:spLocks noGrp="1"/>
          </p:cNvSpPr>
          <p:nvPr>
            <p:ph type="body" sz="quarter" idx="16"/>
          </p:nvPr>
        </p:nvSpPr>
        <p:spPr>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25" name="Picture Placeholder 2"/>
          <p:cNvSpPr>
            <a:spLocks noGrp="1"/>
          </p:cNvSpPr>
          <p:nvPr>
            <p:ph type="pic" sz="quarter" idx="17" hasCustomPrompt="1"/>
          </p:nvPr>
        </p:nvSpPr>
        <p:spPr>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26" name="Text Placeholder 3"/>
          <p:cNvSpPr>
            <a:spLocks noGrp="1"/>
          </p:cNvSpPr>
          <p:nvPr>
            <p:ph type="body" sz="quarter" idx="18"/>
          </p:nvPr>
        </p:nvSpPr>
        <p:spPr>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3" name="Date Placeholder 2"/>
          <p:cNvSpPr>
            <a:spLocks noGrp="1"/>
          </p:cNvSpPr>
          <p:nvPr>
            <p:ph type="dt" sz="half" idx="10"/>
          </p:nvPr>
        </p:nvSpPr>
        <p:spPr/>
        <p:txBody>
          <a:bodyPr/>
          <a:lstStyle/>
          <a:p>
            <a:fld id="{7F519661-29C3-4FE0-9FC3-375A85A42C46}" type="datetime1">
              <a:rPr lang="en-US" smtClean="0"/>
              <a:t>8/28/2018</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34532930"/>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am Page 2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12" name="Picture Placeholder 2"/>
          <p:cNvSpPr>
            <a:spLocks noGrp="1"/>
          </p:cNvSpPr>
          <p:nvPr>
            <p:ph type="pic" sz="quarter" idx="13" hasCustomPrompt="1"/>
          </p:nvPr>
        </p:nvSpPr>
        <p:spPr>
          <a:xfrm>
            <a:off x="806332"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5" name="Text Placeholder 3"/>
          <p:cNvSpPr>
            <a:spLocks noGrp="1"/>
          </p:cNvSpPr>
          <p:nvPr>
            <p:ph type="body" sz="quarter" idx="16"/>
          </p:nvPr>
        </p:nvSpPr>
        <p:spPr>
          <a:xfrm>
            <a:off x="2876550"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16" name="Picture Placeholder 2"/>
          <p:cNvSpPr>
            <a:spLocks noGrp="1"/>
          </p:cNvSpPr>
          <p:nvPr>
            <p:ph type="pic" sz="quarter" idx="17" hasCustomPrompt="1"/>
          </p:nvPr>
        </p:nvSpPr>
        <p:spPr>
          <a:xfrm>
            <a:off x="6199805"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7" name="Text Placeholder 3"/>
          <p:cNvSpPr>
            <a:spLocks noGrp="1"/>
          </p:cNvSpPr>
          <p:nvPr>
            <p:ph type="body" sz="quarter" idx="18"/>
          </p:nvPr>
        </p:nvSpPr>
        <p:spPr>
          <a:xfrm>
            <a:off x="8270023"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4" name="Date Placeholder 3"/>
          <p:cNvSpPr>
            <a:spLocks noGrp="1"/>
          </p:cNvSpPr>
          <p:nvPr>
            <p:ph type="dt" sz="half" idx="10"/>
          </p:nvPr>
        </p:nvSpPr>
        <p:spPr/>
        <p:txBody>
          <a:bodyPr/>
          <a:lstStyle/>
          <a:p>
            <a:fld id="{0366E0EA-2D80-452F-9963-33FA7A36BC09}" type="datetime1">
              <a:rPr lang="en-US" smtClean="0"/>
              <a:t>8/28/2018</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922812960"/>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Big Image - Red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8"/>
          </a:xfrm>
        </p:spPr>
        <p:txBody>
          <a:bodyPr/>
          <a:lstStyle/>
          <a:p>
            <a:r>
              <a:rPr lang="en-US" smtClean="0"/>
              <a:t>Click icon to add picture</a:t>
            </a:r>
            <a:endParaRPr lang="en-US"/>
          </a:p>
        </p:txBody>
      </p:sp>
      <p:sp>
        <p:nvSpPr>
          <p:cNvPr id="9" name="Title 1"/>
          <p:cNvSpPr>
            <a:spLocks noGrp="1"/>
          </p:cNvSpPr>
          <p:nvPr>
            <p:ph type="title" hasCustomPrompt="1"/>
          </p:nvPr>
        </p:nvSpPr>
        <p:spPr>
          <a:xfrm>
            <a:off x="1" y="5638801"/>
            <a:ext cx="12192000" cy="1219200"/>
          </a:xfrm>
          <a:solidFill>
            <a:srgbClr val="003865">
              <a:alpha val="87843"/>
            </a:srgbClr>
          </a:solidFill>
        </p:spPr>
        <p:txBody>
          <a:bodyPr>
            <a:normAutofit/>
          </a:bodyPr>
          <a:lstStyle>
            <a:lvl1pPr algn="ctr">
              <a:defRPr sz="3600">
                <a:solidFill>
                  <a:schemeClr val="bg1"/>
                </a:solidFill>
              </a:defRPr>
            </a:lvl1pPr>
          </a:lstStyle>
          <a:p>
            <a:r>
              <a:rPr lang="en-US" dirty="0" smtClean="0"/>
              <a:t>Click to edit title</a:t>
            </a:r>
            <a:endParaRPr lang="en-US" dirty="0"/>
          </a:p>
        </p:txBody>
      </p:sp>
      <p:sp>
        <p:nvSpPr>
          <p:cNvPr id="6" name="Date Placeholder 3"/>
          <p:cNvSpPr>
            <a:spLocks noGrp="1"/>
          </p:cNvSpPr>
          <p:nvPr>
            <p:ph type="dt" sz="half" idx="11"/>
          </p:nvPr>
        </p:nvSpPr>
        <p:spPr>
          <a:xfrm>
            <a:off x="838200" y="6356350"/>
            <a:ext cx="1358590" cy="365125"/>
          </a:xfrm>
        </p:spPr>
        <p:txBody>
          <a:bodyPr/>
          <a:lstStyle/>
          <a:p>
            <a:fld id="{4D564EB3-B268-4748-86E7-9F55DF9078D1}" type="datetime1">
              <a:rPr lang="en-US" smtClean="0"/>
              <a:t>8/28/2018</a:t>
            </a:fld>
            <a:endParaRPr lang="en-US" dirty="0"/>
          </a:p>
        </p:txBody>
      </p:sp>
      <p:sp>
        <p:nvSpPr>
          <p:cNvPr id="8"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7"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45112619"/>
      </p:ext>
    </p:extLst>
  </p:cSld>
  <p:clrMapOvr>
    <a:masterClrMapping/>
  </p:clrMapOvr>
  <p:timing>
    <p:tnLst>
      <p:par>
        <p:cTn id="1" dur="indefinite" restart="never" nodeType="tmRoot"/>
      </p:par>
    </p:tnLst>
  </p:timing>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ig Image - Black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smtClean="0"/>
              <a:t>Click icon to add picture</a:t>
            </a:r>
            <a:endParaRPr lang="en-US"/>
          </a:p>
        </p:txBody>
      </p:sp>
      <p:sp>
        <p:nvSpPr>
          <p:cNvPr id="9" name="Title 1"/>
          <p:cNvSpPr>
            <a:spLocks noGrp="1"/>
          </p:cNvSpPr>
          <p:nvPr>
            <p:ph type="title" hasCustomPrompt="1"/>
          </p:nvPr>
        </p:nvSpPr>
        <p:spPr>
          <a:xfrm>
            <a:off x="1" y="5638801"/>
            <a:ext cx="12192000" cy="1219200"/>
          </a:xfrm>
          <a:solidFill>
            <a:srgbClr val="0D0D0D">
              <a:alpha val="87843"/>
            </a:srgbClr>
          </a:solidFill>
        </p:spPr>
        <p:txBody>
          <a:bodyPr>
            <a:normAutofit/>
          </a:bodyPr>
          <a:lstStyle>
            <a:lvl1pPr algn="ctr">
              <a:defRPr sz="3600">
                <a:solidFill>
                  <a:schemeClr val="bg1"/>
                </a:solidFill>
              </a:defRPr>
            </a:lvl1pPr>
          </a:lstStyle>
          <a:p>
            <a:r>
              <a:rPr lang="en-US" dirty="0" smtClean="0"/>
              <a:t>Click to edit title</a:t>
            </a:r>
            <a:endParaRPr lang="en-US" dirty="0"/>
          </a:p>
        </p:txBody>
      </p:sp>
      <p:sp>
        <p:nvSpPr>
          <p:cNvPr id="6" name="Date Placeholder 3"/>
          <p:cNvSpPr>
            <a:spLocks noGrp="1"/>
          </p:cNvSpPr>
          <p:nvPr>
            <p:ph type="dt" sz="half" idx="11"/>
          </p:nvPr>
        </p:nvSpPr>
        <p:spPr>
          <a:xfrm>
            <a:off x="838200" y="6356350"/>
            <a:ext cx="1358590" cy="365125"/>
          </a:xfrm>
        </p:spPr>
        <p:txBody>
          <a:bodyPr/>
          <a:lstStyle>
            <a:lvl1pPr>
              <a:defRPr>
                <a:solidFill>
                  <a:schemeClr val="bg1"/>
                </a:solidFill>
              </a:defRPr>
            </a:lvl1pPr>
          </a:lstStyle>
          <a:p>
            <a:fld id="{4D564EB3-B268-4748-86E7-9F55DF9078D1}" type="datetime1">
              <a:rPr lang="en-US" smtClean="0"/>
              <a:pPr/>
              <a:t>8/28/2018</a:t>
            </a:fld>
            <a:endParaRPr lang="en-US" dirty="0"/>
          </a:p>
        </p:txBody>
      </p:sp>
      <p:sp>
        <p:nvSpPr>
          <p:cNvPr id="8"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Here | mn.gov/websiteurl</a:t>
            </a:r>
            <a:endParaRPr lang="en-US" dirty="0"/>
          </a:p>
        </p:txBody>
      </p:sp>
      <p:sp>
        <p:nvSpPr>
          <p:cNvPr id="7" name="Slide Number Placeholder 5"/>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97887301"/>
      </p:ext>
    </p:extLst>
  </p:cSld>
  <p:clrMapOvr>
    <a:masterClrMapping/>
  </p:clrMapOvr>
  <p:timing>
    <p:tnLst>
      <p:par>
        <p:cTn id="1" dur="indefinite" restart="never" nodeType="tmRoot"/>
      </p:par>
    </p:tnLst>
  </p:timing>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ig Image - Blue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smtClean="0"/>
              <a:t>Click icon to add picture</a:t>
            </a:r>
            <a:endParaRPr lang="en-US"/>
          </a:p>
        </p:txBody>
      </p:sp>
      <p:sp>
        <p:nvSpPr>
          <p:cNvPr id="9" name="Title 1"/>
          <p:cNvSpPr>
            <a:spLocks noGrp="1"/>
          </p:cNvSpPr>
          <p:nvPr>
            <p:ph type="title" hasCustomPrompt="1"/>
          </p:nvPr>
        </p:nvSpPr>
        <p:spPr>
          <a:xfrm>
            <a:off x="1" y="5638800"/>
            <a:ext cx="12192000" cy="1219200"/>
          </a:xfrm>
          <a:solidFill>
            <a:srgbClr val="78BE21">
              <a:alpha val="87843"/>
            </a:srgbClr>
          </a:solidFill>
        </p:spPr>
        <p:txBody>
          <a:bodyPr>
            <a:normAutofit/>
          </a:bodyPr>
          <a:lstStyle>
            <a:lvl1pPr algn="ctr">
              <a:defRPr sz="3600">
                <a:solidFill>
                  <a:schemeClr val="tx2"/>
                </a:solidFill>
              </a:defRPr>
            </a:lvl1pPr>
          </a:lstStyle>
          <a:p>
            <a:r>
              <a:rPr lang="en-US" dirty="0" smtClean="0"/>
              <a:t>Click to edit title</a:t>
            </a:r>
            <a:endParaRPr lang="en-US" dirty="0"/>
          </a:p>
        </p:txBody>
      </p:sp>
      <p:sp>
        <p:nvSpPr>
          <p:cNvPr id="8" name="Date Placeholder 3"/>
          <p:cNvSpPr>
            <a:spLocks noGrp="1"/>
          </p:cNvSpPr>
          <p:nvPr>
            <p:ph type="dt" sz="half" idx="11"/>
          </p:nvPr>
        </p:nvSpPr>
        <p:spPr>
          <a:xfrm>
            <a:off x="838200" y="6356350"/>
            <a:ext cx="1358590" cy="365125"/>
          </a:xfrm>
        </p:spPr>
        <p:txBody>
          <a:bodyPr/>
          <a:lstStyle/>
          <a:p>
            <a:fld id="{5CAE31FF-A086-40D5-909F-A9E138181237}" type="datetime1">
              <a:rPr lang="en-US" smtClean="0"/>
              <a:t>8/28/2018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0"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34237328"/>
      </p:ext>
    </p:extLst>
  </p:cSld>
  <p:clrMapOvr>
    <a:masterClrMapping/>
  </p:clrMapOvr>
  <p:timing>
    <p:tnLst>
      <p:par>
        <p:cTn id="1" dur="indefinite" restart="never" nodeType="tmRoot"/>
      </p:par>
    </p:tnLst>
  </p:timing>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de - Gray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Code Demo (Click to Edit)</a:t>
            </a:r>
            <a:endParaRPr lang="en-US" dirty="0"/>
          </a:p>
        </p:txBody>
      </p:sp>
      <p:sp>
        <p:nvSpPr>
          <p:cNvPr id="10" name="Table Placeholder 8"/>
          <p:cNvSpPr>
            <a:spLocks noGrp="1"/>
          </p:cNvSpPr>
          <p:nvPr>
            <p:ph type="tbl" sz="quarter" idx="13"/>
          </p:nvPr>
        </p:nvSpPr>
        <p:spPr>
          <a:xfrm>
            <a:off x="2032000" y="2233262"/>
            <a:ext cx="8128000" cy="2966751"/>
          </a:xfrm>
        </p:spPr>
        <p:txBody>
          <a:bodyPr/>
          <a:lstStyle/>
          <a:p>
            <a:r>
              <a:rPr lang="en-US" smtClean="0"/>
              <a:t>Click icon to add table</a:t>
            </a:r>
            <a:endParaRPr lang="en-US"/>
          </a:p>
        </p:txBody>
      </p:sp>
      <p:sp>
        <p:nvSpPr>
          <p:cNvPr id="8" name="Date Placeholder 4"/>
          <p:cNvSpPr>
            <a:spLocks noGrp="1"/>
          </p:cNvSpPr>
          <p:nvPr>
            <p:ph type="dt" sz="half" idx="11"/>
          </p:nvPr>
        </p:nvSpPr>
        <p:spPr>
          <a:xfrm>
            <a:off x="838200" y="6356350"/>
            <a:ext cx="1358590" cy="365125"/>
          </a:xfrm>
        </p:spPr>
        <p:txBody>
          <a:bodyPr/>
          <a:lstStyle/>
          <a:p>
            <a:fld id="{06B78D62-7A3F-4136-9CF2-CB03510DA06A}" type="datetime1">
              <a:rPr lang="en-US" smtClean="0"/>
              <a:t>8/28/2018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54906157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hoto)">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3477837"/>
            <a:ext cx="12192000" cy="1295182"/>
          </a:xfrm>
          <a:solidFill>
            <a:schemeClr val="accent1"/>
          </a:solidFill>
        </p:spPr>
        <p:txBody>
          <a:bodyPr wrap="square" lIns="182880" tIns="91440" rIns="182880" bIns="91440" anchor="ctr">
            <a:normAutofit/>
          </a:bodyPr>
          <a:lstStyle>
            <a:lvl1pPr algn="ctr">
              <a:defRPr sz="3600">
                <a:solidFill>
                  <a:schemeClr val="bg1"/>
                </a:solidFill>
              </a:defRPr>
            </a:lvl1pPr>
          </a:lstStyle>
          <a:p>
            <a:r>
              <a:rPr lang="en-US" dirty="0" smtClean="0"/>
              <a:t>Click to enter the slideshow title</a:t>
            </a:r>
            <a:endParaRPr lang="en-US" dirty="0"/>
          </a:p>
        </p:txBody>
      </p:sp>
      <p:sp>
        <p:nvSpPr>
          <p:cNvPr id="3" name="Rectangle 2"/>
          <p:cNvSpPr/>
          <p:nvPr userDrawn="1"/>
        </p:nvSpPr>
        <p:spPr>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041204"/>
            <a:ext cx="6587067" cy="1097128"/>
          </a:xfrm>
        </p:spPr>
        <p:txBody>
          <a:bodyPr>
            <a:normAutofit/>
          </a:bodyPr>
          <a:lstStyle>
            <a:lvl1pPr marL="0" indent="0" algn="ctr">
              <a:spcBef>
                <a:spcPts val="0"/>
              </a:spcBef>
              <a:buNone/>
              <a:defRPr sz="1800" baseline="0"/>
            </a:lvl1pPr>
          </a:lstStyle>
          <a:p>
            <a:r>
              <a:rPr lang="en-US" sz="1800" dirty="0" err="1" smtClean="0"/>
              <a:t>Firstname</a:t>
            </a:r>
            <a:r>
              <a:rPr lang="en-US" sz="1800" dirty="0" smtClean="0"/>
              <a:t> </a:t>
            </a:r>
            <a:r>
              <a:rPr lang="en-US" sz="1800" dirty="0" err="1" smtClean="0"/>
              <a:t>Lastname</a:t>
            </a:r>
            <a:r>
              <a:rPr lang="en-US" sz="1800" dirty="0" smtClean="0"/>
              <a:t> | Job Title</a:t>
            </a:r>
          </a:p>
          <a:p>
            <a:r>
              <a:rPr lang="en-US" sz="1800" dirty="0" smtClean="0"/>
              <a:t>Date</a:t>
            </a:r>
            <a:endParaRPr lang="en-US" dirty="0"/>
          </a:p>
        </p:txBody>
      </p:sp>
      <p:pic>
        <p:nvPicPr>
          <p:cNvPr id="4" name="MN.IT Services Logo" descr="Minnesota Department of Healt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8553" y="5964408"/>
            <a:ext cx="2968836" cy="424119"/>
          </a:xfrm>
          <a:prstGeom prst="rect">
            <a:avLst/>
          </a:prstGeom>
        </p:spPr>
      </p:pic>
      <p:sp>
        <p:nvSpPr>
          <p:cNvPr id="9" name="Footer Placeholder 4"/>
          <p:cNvSpPr>
            <a:spLocks noGrp="1"/>
          </p:cNvSpPr>
          <p:nvPr>
            <p:ph type="ftr" sz="quarter" idx="3"/>
          </p:nvPr>
        </p:nvSpPr>
        <p:spPr>
          <a:xfrm>
            <a:off x="6253560" y="6138332"/>
            <a:ext cx="5587647" cy="365125"/>
          </a:xfrm>
          <a:prstGeom prst="rect">
            <a:avLst/>
          </a:prstGeom>
        </p:spPr>
        <p:txBody>
          <a:bodyPr anchor="b"/>
          <a:lstStyle>
            <a:lvl1pPr algn="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Picture Placeholder 5"/>
          <p:cNvSpPr>
            <a:spLocks noGrp="1"/>
          </p:cNvSpPr>
          <p:nvPr>
            <p:ph type="pic" sz="quarter" idx="17"/>
          </p:nvPr>
        </p:nvSpPr>
        <p:spPr>
          <a:xfrm>
            <a:off x="0" y="0"/>
            <a:ext cx="12192000" cy="3380732"/>
          </a:xfrm>
        </p:spPr>
        <p:txBody>
          <a:bodyPr/>
          <a:lstStyle/>
          <a:p>
            <a:r>
              <a:rPr lang="en-US" smtClean="0"/>
              <a:t>Click icon to add picture</a:t>
            </a:r>
            <a:endParaRPr lang="en-US" dirty="0"/>
          </a:p>
        </p:txBody>
      </p:sp>
    </p:spTree>
    <p:extLst>
      <p:ext uri="{BB962C8B-B14F-4D97-AF65-F5344CB8AC3E}">
        <p14:creationId xmlns:p14="http://schemas.microsoft.com/office/powerpoint/2010/main" val="1788824392"/>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Code Demo (Click to Edit)</a:t>
            </a:r>
            <a:endParaRPr lang="en-US" dirty="0"/>
          </a:p>
        </p:txBody>
      </p:sp>
      <p:sp>
        <p:nvSpPr>
          <p:cNvPr id="14" name="Table Placeholder 8"/>
          <p:cNvSpPr>
            <a:spLocks noGrp="1"/>
          </p:cNvSpPr>
          <p:nvPr>
            <p:ph type="tbl" sz="quarter" idx="13"/>
          </p:nvPr>
        </p:nvSpPr>
        <p:spPr>
          <a:xfrm>
            <a:off x="2032000" y="2233262"/>
            <a:ext cx="8128000" cy="2966751"/>
          </a:xfrm>
        </p:spPr>
        <p:txBody>
          <a:bodyPr/>
          <a:lstStyle>
            <a:lvl1pPr>
              <a:buClr>
                <a:schemeClr val="accent2"/>
              </a:buClr>
              <a:defRPr>
                <a:solidFill>
                  <a:schemeClr val="bg1"/>
                </a:solidFill>
              </a:defRPr>
            </a:lvl1pPr>
          </a:lstStyle>
          <a:p>
            <a:r>
              <a:rPr lang="en-US" smtClean="0"/>
              <a:t>Click icon to add table</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8/28/2018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130512842"/>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smtClean="0"/>
              <a:t>Click to edit title</a:t>
            </a:r>
            <a:endParaRPr lang="en-US" dirty="0"/>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smtClean="0"/>
              <a:t>Click icon to insert screenshot</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8/28/2018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55601260"/>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11"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smtClean="0"/>
              <a:t>Edit Master text styles</a:t>
            </a:r>
          </a:p>
          <a:p>
            <a:pPr lvl="1"/>
            <a:r>
              <a:rPr lang="en-US" smtClean="0"/>
              <a:t>Second level</a:t>
            </a:r>
          </a:p>
          <a:p>
            <a:pPr lvl="2"/>
            <a:r>
              <a:rPr lang="en-US" smtClean="0"/>
              <a:t>Third level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dirty="0" smtClean="0"/>
              <a:t>Click icon to insert screenshot</a:t>
            </a:r>
            <a:endParaRPr lang="en-US" dirty="0"/>
          </a:p>
        </p:txBody>
      </p:sp>
      <p:sp>
        <p:nvSpPr>
          <p:cNvPr id="6" name="Date Placeholder 3"/>
          <p:cNvSpPr>
            <a:spLocks noGrp="1"/>
          </p:cNvSpPr>
          <p:nvPr>
            <p:ph type="dt" sz="half" idx="14"/>
          </p:nvPr>
        </p:nvSpPr>
        <p:spPr>
          <a:xfrm>
            <a:off x="838200" y="6356350"/>
            <a:ext cx="1358590" cy="365125"/>
          </a:xfrm>
        </p:spPr>
        <p:txBody>
          <a:bodyPr/>
          <a:lstStyle/>
          <a:p>
            <a:fld id="{822F9B27-DC73-4098-8FAC-5370DAFF133B}" type="datetime1">
              <a:rPr lang="en-US" smtClean="0"/>
              <a:t>8/28/2018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8"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39915943"/>
      </p:ext>
    </p:extLst>
  </p:cSld>
  <p:clrMapOvr>
    <a:masterClrMapping/>
  </p:clrMapOvr>
  <p:timing>
    <p:tnLst>
      <p:par>
        <p:cTn id="1" dur="indefinite" restart="never" nodeType="tmRoot"/>
      </p:par>
    </p:tnLst>
  </p:timing>
  <p:hf sldNum="0" hdr="0" ftr="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creenshot Light Background Horizont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815897" y="287066"/>
            <a:ext cx="3521927" cy="2734914"/>
          </a:xfrm>
        </p:spPr>
        <p:txBody>
          <a:bodyPr/>
          <a:lstStyle>
            <a:lvl1pPr>
              <a:defRPr>
                <a:solidFill>
                  <a:schemeClr val="accent1"/>
                </a:solidFill>
              </a:defRPr>
            </a:lvl1pPr>
          </a:lstStyle>
          <a:p>
            <a:r>
              <a:rPr lang="en-US" dirty="0" smtClean="0"/>
              <a:t>Click to edit title</a:t>
            </a:r>
            <a:endParaRPr lang="en-US" dirty="0"/>
          </a:p>
        </p:txBody>
      </p:sp>
      <p:sp>
        <p:nvSpPr>
          <p:cNvPr id="4" name="Text Placeholder 3"/>
          <p:cNvSpPr>
            <a:spLocks noGrp="1"/>
          </p:cNvSpPr>
          <p:nvPr>
            <p:ph type="body" sz="quarter" idx="11"/>
          </p:nvPr>
        </p:nvSpPr>
        <p:spPr>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smtClean="0"/>
              <a:t>Click icon to insert screenshot</a:t>
            </a:r>
            <a:endParaRPr lang="en-US" dirty="0"/>
          </a:p>
        </p:txBody>
      </p:sp>
      <p:sp>
        <p:nvSpPr>
          <p:cNvPr id="10" name="Date Placeholder 4"/>
          <p:cNvSpPr>
            <a:spLocks noGrp="1"/>
          </p:cNvSpPr>
          <p:nvPr>
            <p:ph type="dt" sz="half" idx="12"/>
          </p:nvPr>
        </p:nvSpPr>
        <p:spPr>
          <a:xfrm>
            <a:off x="838200" y="6356350"/>
            <a:ext cx="1358590" cy="365125"/>
          </a:xfrm>
        </p:spPr>
        <p:txBody>
          <a:bodyPr/>
          <a:lstStyle/>
          <a:p>
            <a:fld id="{5D76A200-3168-4D33-A718-3974884CE863}" type="datetime1">
              <a:rPr lang="en-US" smtClean="0"/>
              <a:t>8/28/2018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1" name="Slide Number Placeholder 6"/>
          <p:cNvSpPr>
            <a:spLocks noGrp="1"/>
          </p:cNvSpPr>
          <p:nvPr>
            <p:ph type="sldNum" sz="quarter" idx="13"/>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09037883"/>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shot Light Background Vertic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Click to edit title</a:t>
            </a:r>
            <a:endParaRPr lang="en-US" dirty="0"/>
          </a:p>
        </p:txBody>
      </p:sp>
      <p:sp>
        <p:nvSpPr>
          <p:cNvPr id="7" name="Text Placeholder 3"/>
          <p:cNvSpPr>
            <a:spLocks noGrp="1"/>
          </p:cNvSpPr>
          <p:nvPr>
            <p:ph type="body" sz="quarter" idx="11"/>
          </p:nvPr>
        </p:nvSpPr>
        <p:spPr>
          <a:xfrm>
            <a:off x="815895" y="1365203"/>
            <a:ext cx="10555696" cy="15671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bg1"/>
                </a:solidFill>
              </a:defRPr>
            </a:lvl4pPr>
            <a:lvl5pPr>
              <a:defRPr>
                <a:solidFill>
                  <a:schemeClr val="bg1"/>
                </a:solidFill>
              </a:defRPr>
            </a:lvl5pPr>
          </a:lstStyle>
          <a:p>
            <a:pPr lvl="0"/>
            <a:r>
              <a:rPr lang="en-US" smtClean="0"/>
              <a:t>Edit Master text styles</a:t>
            </a:r>
          </a:p>
          <a:p>
            <a:pPr lvl="1"/>
            <a:r>
              <a:rPr lang="en-US" smtClean="0"/>
              <a:t>Second level</a:t>
            </a:r>
          </a:p>
          <a:p>
            <a:pPr lvl="2"/>
            <a:r>
              <a:rPr lang="en-US" smtClean="0"/>
              <a:t>Third level</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12"/>
          <p:cNvSpPr>
            <a:spLocks noGrp="1"/>
          </p:cNvSpPr>
          <p:nvPr>
            <p:ph type="pic" sz="quarter" idx="10" hasCustomPrompt="1"/>
          </p:nvPr>
        </p:nvSpPr>
        <p:spPr>
          <a:xfrm>
            <a:off x="1373459" y="3771871"/>
            <a:ext cx="9287236" cy="4733889"/>
          </a:xfrm>
        </p:spPr>
        <p:txBody>
          <a:bodyPr/>
          <a:lstStyle>
            <a:lvl1pPr>
              <a:defRPr/>
            </a:lvl1pPr>
          </a:lstStyle>
          <a:p>
            <a:r>
              <a:rPr lang="en-US" dirty="0" smtClean="0"/>
              <a:t>Click icon to insert screenshot</a:t>
            </a:r>
            <a:endParaRPr lang="en-US" dirty="0"/>
          </a:p>
        </p:txBody>
      </p:sp>
      <p:sp>
        <p:nvSpPr>
          <p:cNvPr id="9" name="Date Placeholder 3"/>
          <p:cNvSpPr>
            <a:spLocks noGrp="1"/>
          </p:cNvSpPr>
          <p:nvPr>
            <p:ph type="dt" sz="half" idx="12"/>
          </p:nvPr>
        </p:nvSpPr>
        <p:spPr>
          <a:xfrm>
            <a:off x="838200" y="6356350"/>
            <a:ext cx="1358590" cy="365125"/>
          </a:xfrm>
        </p:spPr>
        <p:txBody>
          <a:bodyPr/>
          <a:lstStyle/>
          <a:p>
            <a:fld id="{0366E0EA-2D80-452F-9963-33FA7A36BC09}" type="datetime1">
              <a:rPr lang="en-US" smtClean="0"/>
              <a:t>8/28/2018</a:t>
            </a:fld>
            <a:endParaRPr lang="en-US" dirty="0"/>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1" name="Slide Number Placeholder 5"/>
          <p:cNvSpPr>
            <a:spLocks noGrp="1"/>
          </p:cNvSpPr>
          <p:nvPr>
            <p:ph type="sldNum" sz="quarter" idx="13"/>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894290563"/>
      </p:ext>
    </p:extLst>
  </p:cSld>
  <p:clrMapOvr>
    <a:masterClrMapping/>
  </p:clrMapOvr>
  <p:timing>
    <p:tnLst>
      <p:par>
        <p:cTn id="1" dur="indefinite" restart="never" nodeType="tmRoot"/>
      </p:par>
    </p:tnLst>
  </p:timing>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smtClean="0"/>
              <a:t>Click to edit title</a:t>
            </a:r>
            <a:endParaRPr lang="en-US" dirty="0"/>
          </a:p>
        </p:txBody>
      </p:sp>
      <p:sp>
        <p:nvSpPr>
          <p:cNvPr id="16"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4" name="Picture 13" descr="Compu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12"/>
          <p:cNvSpPr>
            <a:spLocks noGrp="1"/>
          </p:cNvSpPr>
          <p:nvPr>
            <p:ph type="pic" sz="quarter" idx="10" hasCustomPrompt="1"/>
          </p:nvPr>
        </p:nvSpPr>
        <p:spPr>
          <a:xfrm>
            <a:off x="4976787" y="691882"/>
            <a:ext cx="6300787" cy="3411537"/>
          </a:xfrm>
        </p:spPr>
        <p:txBody>
          <a:bodyPr/>
          <a:lstStyle>
            <a:lvl1pPr>
              <a:defRPr/>
            </a:lvl1pPr>
          </a:lstStyle>
          <a:p>
            <a:r>
              <a:rPr lang="en-US" dirty="0" smtClean="0"/>
              <a:t>Click icon to insert screenshot</a:t>
            </a:r>
            <a:endParaRPr lang="en-US" dirty="0"/>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276FB33B-BCEE-4E25-B97B-A564B0E1024B}" type="datetime1">
              <a:rPr lang="en-US" smtClean="0"/>
              <a:t>8/28/2018</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761752356"/>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276FB33B-BCEE-4E25-B97B-A564B0E1024B}" type="datetime1">
              <a:rPr lang="en-US" smtClean="0"/>
              <a:t>8/28/2018</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smtClean="0"/>
              <a:t>Click to edit title</a:t>
            </a: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smtClean="0"/>
              <a:t>Click icon to insert screenshot</a:t>
            </a:r>
            <a:endParaRPr lang="en-US" dirty="0"/>
          </a:p>
        </p:txBody>
      </p:sp>
    </p:spTree>
    <p:extLst>
      <p:ext uri="{BB962C8B-B14F-4D97-AF65-F5344CB8AC3E}">
        <p14:creationId xmlns:p14="http://schemas.microsoft.com/office/powerpoint/2010/main" val="1969326360"/>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14"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smtClean="0"/>
              <a:t>Edit Master text styles</a:t>
            </a:r>
          </a:p>
          <a:p>
            <a:pPr lvl="1"/>
            <a:r>
              <a:rPr lang="en-US" smtClean="0"/>
              <a:t>Second level</a:t>
            </a:r>
          </a:p>
          <a:p>
            <a:pPr lvl="2"/>
            <a:r>
              <a:rPr lang="en-US" smtClean="0"/>
              <a:t>Third level</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dirty="0" smtClean="0"/>
              <a:t>Click icon to insert screenshot</a:t>
            </a:r>
            <a:endParaRPr lang="en-US" dirty="0"/>
          </a:p>
        </p:txBody>
      </p:sp>
      <p:sp>
        <p:nvSpPr>
          <p:cNvPr id="6"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276FB33B-BCEE-4E25-B97B-A564B0E1024B}" type="datetime1">
              <a:rPr lang="en-US" smtClean="0"/>
              <a:t>8/28/2018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8"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034028452"/>
      </p:ext>
    </p:extLst>
  </p:cSld>
  <p:clrMapOvr>
    <a:masterClrMapping/>
  </p:clrMapOvr>
  <p:timing>
    <p:tnLst>
      <p:par>
        <p:cTn id="1" dur="indefinite" restart="never" nodeType="tmRoot"/>
      </p:par>
    </p:tnLst>
  </p:timing>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smtClean="0"/>
              <a:t>“Click to edit quote.”</a:t>
            </a:r>
            <a:endParaRPr lang="en-US" dirty="0"/>
          </a:p>
        </p:txBody>
      </p:sp>
      <p:sp>
        <p:nvSpPr>
          <p:cNvPr id="8"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smtClean="0"/>
              <a:t>- Click to edit name or subtext</a:t>
            </a:r>
            <a:endParaRPr lang="en-US" dirty="0"/>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276FB33B-BCEE-4E25-B97B-A564B0E1024B}" type="datetime1">
              <a:rPr lang="en-US" smtClean="0"/>
              <a:t>8/28/2018</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53966298"/>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smtClean="0"/>
              <a:t>“Click to edit quote.”</a:t>
            </a:r>
            <a:endParaRPr lang="en-US" dirty="0"/>
          </a:p>
        </p:txBody>
      </p:sp>
      <p:sp>
        <p:nvSpPr>
          <p:cNvPr id="15"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smtClean="0"/>
              <a:t>- Click to edit name or subtext</a:t>
            </a:r>
            <a:endParaRPr lang="en-US" dirty="0"/>
          </a:p>
        </p:txBody>
      </p:sp>
      <p:sp>
        <p:nvSpPr>
          <p:cNvPr id="16"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276FB33B-BCEE-4E25-B97B-A564B0E1024B}" type="datetime1">
              <a:rPr lang="en-US" smtClean="0"/>
              <a:t>8/28/2018</a:t>
            </a:fld>
            <a:endParaRPr lang="en-US" dirty="0"/>
          </a:p>
        </p:txBody>
      </p:sp>
      <p:sp>
        <p:nvSpPr>
          <p:cNvPr id="18"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1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4344117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Agenda</a:t>
            </a:r>
            <a:endParaRPr lang="en-US" dirty="0"/>
          </a:p>
        </p:txBody>
      </p:sp>
      <p:sp>
        <p:nvSpPr>
          <p:cNvPr id="12" name="Table Placeholder 9"/>
          <p:cNvSpPr>
            <a:spLocks noGrp="1"/>
          </p:cNvSpPr>
          <p:nvPr>
            <p:ph type="tbl" sz="quarter" idx="13"/>
          </p:nvPr>
        </p:nvSpPr>
        <p:spPr>
          <a:xfrm>
            <a:off x="838200" y="1335088"/>
            <a:ext cx="10515600" cy="4841875"/>
          </a:xfrm>
        </p:spPr>
        <p:txBody>
          <a:bodyPr/>
          <a:lstStyle/>
          <a:p>
            <a:r>
              <a:rPr lang="en-US" smtClean="0"/>
              <a:t>Click icon to add table</a:t>
            </a:r>
            <a:endParaRPr lang="en-US"/>
          </a:p>
        </p:txBody>
      </p:sp>
      <p:sp>
        <p:nvSpPr>
          <p:cNvPr id="4" name="Date Placeholder 3"/>
          <p:cNvSpPr>
            <a:spLocks noGrp="1"/>
          </p:cNvSpPr>
          <p:nvPr>
            <p:ph type="dt" sz="half" idx="10"/>
          </p:nvPr>
        </p:nvSpPr>
        <p:spPr/>
        <p:txBody>
          <a:bodyPr/>
          <a:lstStyle/>
          <a:p>
            <a:fld id="{9A198C9B-0587-4A1E-9E03-E4C9FE222F08}" type="datetime1">
              <a:rPr lang="en-US" smtClean="0"/>
              <a:t>8/28/2018</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679964413"/>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ull Image Black Circle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r>
              <a:rPr lang="en-US" smtClean="0"/>
              <a:t>Click icon to add picture</a:t>
            </a:r>
            <a:endParaRPr lang="en-US" dirty="0"/>
          </a:p>
        </p:txBody>
      </p:sp>
      <p:sp>
        <p:nvSpPr>
          <p:cNvPr id="2" name="Title 1"/>
          <p:cNvSpPr>
            <a:spLocks noGrp="1"/>
          </p:cNvSpPr>
          <p:nvPr>
            <p:ph type="title" hasCustomPrompt="1"/>
          </p:nvPr>
        </p:nvSpPr>
        <p:spPr>
          <a:xfrm>
            <a:off x="6146624"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dirty="0" smtClean="0"/>
              <a:t>Click to edit title</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37C3B6E0-E413-4EA2-9B23-AF69A1623F89}" type="datetime1">
              <a:rPr lang="en-US" smtClean="0"/>
              <a:t>8/28/2018</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092258399"/>
      </p:ext>
    </p:extLst>
  </p:cSld>
  <p:clrMapOvr>
    <a:masterClrMapping/>
  </p:clrMapOvr>
  <p:timing>
    <p:tnLst>
      <p:par>
        <p:cTn id="1" dur="indefinite" restart="never" nodeType="tmRoot"/>
      </p:par>
    </p:tnLst>
  </p:timing>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ull Image Multiple Circle Overlay">
    <p:bg>
      <p:bgPr>
        <a:solidFill>
          <a:schemeClr val="bg1"/>
        </a:solidFill>
        <a:effectLst/>
      </p:bgPr>
    </p:bg>
    <p:spTree>
      <p:nvGrpSpPr>
        <p:cNvPr id="1" name=""/>
        <p:cNvGrpSpPr/>
        <p:nvPr/>
      </p:nvGrpSpPr>
      <p:grpSpPr>
        <a:xfrm>
          <a:off x="0" y="0"/>
          <a:ext cx="0" cy="0"/>
          <a:chOff x="0" y="0"/>
          <a:chExt cx="0" cy="0"/>
        </a:xfrm>
      </p:grpSpPr>
      <p:sp>
        <p:nvSpPr>
          <p:cNvPr id="10" name="Picture Placeholder 6"/>
          <p:cNvSpPr>
            <a:spLocks noGrp="1"/>
          </p:cNvSpPr>
          <p:nvPr>
            <p:ph type="pic" sz="quarter" idx="15"/>
          </p:nvPr>
        </p:nvSpPr>
        <p:spPr>
          <a:xfrm>
            <a:off x="0" y="0"/>
            <a:ext cx="12192000" cy="6858000"/>
          </a:xfrm>
        </p:spPr>
        <p:txBody>
          <a:bodyPr/>
          <a:lstStyle/>
          <a:p>
            <a:r>
              <a:rPr lang="en-US" smtClean="0"/>
              <a:t>Click icon to add picture</a:t>
            </a:r>
            <a:endParaRPr lang="en-US" dirty="0"/>
          </a:p>
        </p:txBody>
      </p:sp>
      <p:sp>
        <p:nvSpPr>
          <p:cNvPr id="2" name="Title 1"/>
          <p:cNvSpPr>
            <a:spLocks noGrp="1"/>
          </p:cNvSpPr>
          <p:nvPr>
            <p:ph type="title" hasCustomPrompt="1"/>
          </p:nvPr>
        </p:nvSpPr>
        <p:spPr>
          <a:xfrm>
            <a:off x="5720397" y="912530"/>
            <a:ext cx="4661388" cy="4661388"/>
          </a:xfrm>
          <a:prstGeom prst="ellipse">
            <a:avLst/>
          </a:prstGeom>
          <a:solidFill>
            <a:srgbClr val="003865">
              <a:alpha val="87843"/>
            </a:srgbClr>
          </a:solidFill>
        </p:spPr>
        <p:txBody>
          <a:bodyPr>
            <a:noAutofit/>
          </a:bodyPr>
          <a:lstStyle>
            <a:lvl1pPr algn="ctr">
              <a:tabLst>
                <a:tab pos="3770313" algn="l"/>
              </a:tabLst>
              <a:defRPr sz="4500" baseline="0">
                <a:solidFill>
                  <a:schemeClr val="bg1"/>
                </a:solidFill>
              </a:defRPr>
            </a:lvl1pPr>
          </a:lstStyle>
          <a:p>
            <a:r>
              <a:rPr lang="en-US" dirty="0" smtClean="0"/>
              <a:t>Click to edit title</a:t>
            </a:r>
            <a:endParaRPr lang="en-US" dirty="0"/>
          </a:p>
        </p:txBody>
      </p:sp>
      <p:sp>
        <p:nvSpPr>
          <p:cNvPr id="9" name="Text Placeholder 7"/>
          <p:cNvSpPr>
            <a:spLocks noGrp="1"/>
          </p:cNvSpPr>
          <p:nvPr>
            <p:ph type="body" sz="quarter" idx="14" hasCustomPrompt="1"/>
          </p:nvPr>
        </p:nvSpPr>
        <p:spPr>
          <a:xfrm>
            <a:off x="9544816" y="524007"/>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dirty="0" smtClean="0"/>
              <a:t>Second Point</a:t>
            </a:r>
            <a:endParaRPr lang="en-US" dirty="0"/>
          </a:p>
        </p:txBody>
      </p:sp>
      <p:sp>
        <p:nvSpPr>
          <p:cNvPr id="8" name="Text Placeholder 7"/>
          <p:cNvSpPr>
            <a:spLocks noGrp="1"/>
          </p:cNvSpPr>
          <p:nvPr>
            <p:ph type="body" sz="quarter" idx="13" hasCustomPrompt="1"/>
          </p:nvPr>
        </p:nvSpPr>
        <p:spPr>
          <a:xfrm>
            <a:off x="9251002" y="3581845"/>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dirty="0" smtClean="0"/>
              <a:t>Third Point</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438A7556-21FA-4204-9DD6-1F6FDEC2C796}" type="datetime1">
              <a:rPr lang="en-US" smtClean="0"/>
              <a:t>8/28/2018</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911004216"/>
      </p:ext>
    </p:extLst>
  </p:cSld>
  <p:clrMapOvr>
    <a:masterClrMapping/>
  </p:clrMapOvr>
  <p:timing>
    <p:tnLst>
      <p:par>
        <p:cTn id="1" dur="indefinite" restart="never" nodeType="tmRoot"/>
      </p:par>
    </p:tnLst>
  </p:timing>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Black Box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r>
              <a:rPr lang="en-US" smtClean="0"/>
              <a:t>Click icon to add picture</a:t>
            </a:r>
            <a:endParaRPr lang="en-US"/>
          </a:p>
        </p:txBody>
      </p:sp>
      <p:sp>
        <p:nvSpPr>
          <p:cNvPr id="2" name="Title 1"/>
          <p:cNvSpPr>
            <a:spLocks noGrp="1"/>
          </p:cNvSpPr>
          <p:nvPr>
            <p:ph type="title" hasCustomPrompt="1"/>
          </p:nvPr>
        </p:nvSpPr>
        <p:spPr>
          <a:xfrm>
            <a:off x="2299475" y="1609867"/>
            <a:ext cx="7593051" cy="3638266"/>
          </a:xfrm>
          <a:solidFill>
            <a:schemeClr val="tx1">
              <a:alpha val="88000"/>
            </a:schemeClr>
          </a:solidFill>
        </p:spPr>
        <p:txBody>
          <a:bodyPr>
            <a:noAutofit/>
          </a:bodyPr>
          <a:lstStyle>
            <a:lvl1pPr algn="ctr">
              <a:spcAft>
                <a:spcPts val="1000"/>
              </a:spcAft>
              <a:tabLst>
                <a:tab pos="3770313" algn="l"/>
              </a:tabLst>
              <a:defRPr sz="7000" baseline="0">
                <a:solidFill>
                  <a:schemeClr val="bg1"/>
                </a:solidFill>
              </a:defRPr>
            </a:lvl1pPr>
          </a:lstStyle>
          <a:p>
            <a:r>
              <a:rPr lang="en-US" dirty="0" smtClean="0"/>
              <a:t>Quote or </a:t>
            </a:r>
            <a:br>
              <a:rPr lang="en-US" dirty="0" smtClean="0"/>
            </a:br>
            <a:r>
              <a:rPr lang="en-US" dirty="0" smtClean="0"/>
              <a:t>Statement</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0EB49D9C-C4C1-46A9-AED8-599F8B47287F}" type="datetime1">
              <a:rPr lang="en-US" smtClean="0"/>
              <a:t>8/28/2018</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06771762"/>
      </p:ext>
    </p:extLst>
  </p:cSld>
  <p:clrMapOvr>
    <a:masterClrMapping/>
  </p:clrMapOvr>
  <p:timing>
    <p:tnLst>
      <p:par>
        <p:cTn id="1" dur="indefinite" restart="never" nodeType="tmRoot"/>
      </p:par>
    </p:tnLst>
  </p:timing>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accent2"/>
                </a:solidFill>
              </a:defRPr>
            </a:lvl1pPr>
          </a:lstStyle>
          <a:p>
            <a:r>
              <a:rPr lang="en-US" dirty="0" smtClean="0"/>
              <a:t>Quote or Statement</a:t>
            </a:r>
            <a:endParaRPr lang="en-US" dirty="0"/>
          </a:p>
        </p:txBody>
      </p:sp>
      <p:sp>
        <p:nvSpPr>
          <p:cNvPr id="10"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dirty="0" smtClean="0"/>
              <a:t>Make a secondary statement here.</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D094F804-653A-41F1-A565-1098D9DEB37A}" type="datetime1">
              <a:rPr lang="en-US" smtClean="0"/>
              <a:t>8/28/2018</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979537020"/>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Quote Solid Light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389685"/>
            <a:ext cx="12192000" cy="1340989"/>
          </a:xfrm>
          <a:solidFill>
            <a:schemeClr val="tx1"/>
          </a:solidFill>
        </p:spPr>
        <p:txBody>
          <a:bodyPr>
            <a:noAutofit/>
          </a:bodyPr>
          <a:lstStyle>
            <a:lvl1pPr algn="ctr">
              <a:tabLst>
                <a:tab pos="3770313" algn="l"/>
              </a:tabLst>
              <a:defRPr sz="7000">
                <a:solidFill>
                  <a:schemeClr val="accent2"/>
                </a:solidFill>
              </a:defRPr>
            </a:lvl1pPr>
          </a:lstStyle>
          <a:p>
            <a:r>
              <a:rPr lang="en-US" dirty="0" smtClean="0"/>
              <a:t>Quote or Statement</a:t>
            </a:r>
            <a:endParaRPr lang="en-US" dirty="0"/>
          </a:p>
        </p:txBody>
      </p:sp>
      <p:sp>
        <p:nvSpPr>
          <p:cNvPr id="8"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1"/>
                </a:solidFill>
              </a:defRPr>
            </a:lvl1pPr>
          </a:lstStyle>
          <a:p>
            <a:pPr lvl="0"/>
            <a:r>
              <a:rPr lang="en-US" dirty="0" smtClean="0"/>
              <a:t>Make a secondary statement here.</a:t>
            </a:r>
            <a:endParaRPr lang="en-US" dirty="0"/>
          </a:p>
        </p:txBody>
      </p:sp>
      <p:sp>
        <p:nvSpPr>
          <p:cNvPr id="3" name="Date Placeholder 2"/>
          <p:cNvSpPr>
            <a:spLocks noGrp="1"/>
          </p:cNvSpPr>
          <p:nvPr>
            <p:ph type="dt" sz="half" idx="10"/>
          </p:nvPr>
        </p:nvSpPr>
        <p:spPr/>
        <p:txBody>
          <a:bodyPr/>
          <a:lstStyle/>
          <a:p>
            <a:fld id="{466A75E6-E45B-4C5D-981E-7C8ED0C72F5D}" type="datetime1">
              <a:rPr lang="en-US" smtClean="0"/>
              <a:t>8/28/2018</a:t>
            </a:fld>
            <a:endParaRPr lang="en-US" dirty="0"/>
          </a:p>
        </p:txBody>
      </p:sp>
      <p:sp>
        <p:nvSpPr>
          <p:cNvPr id="5" name="Footer Placeholder 4"/>
          <p:cNvSpPr>
            <a:spLocks noGrp="1"/>
          </p:cNvSpPr>
          <p:nvPr>
            <p:ph type="ftr" sz="quarter" idx="12"/>
          </p:nvPr>
        </p:nvSpPr>
        <p:spPr/>
        <p:txBody>
          <a:bodyPr/>
          <a:lstStyle>
            <a:lvl1pPr>
              <a:defRPr>
                <a:solidFill>
                  <a:schemeClr val="tx2"/>
                </a:solidFill>
              </a:defRPr>
            </a:lvl1pPr>
          </a:lstStyle>
          <a:p>
            <a:r>
              <a:rPr lang="en-US" smtClean="0"/>
              <a:t>Optional Tagline Goes Here | mn.gov/websiteurl</a:t>
            </a:r>
            <a:endParaRPr lang="en-US" dirty="0"/>
          </a:p>
        </p:txBody>
      </p:sp>
      <p:sp>
        <p:nvSpPr>
          <p:cNvPr id="4" name="Slide Number Placeholder 3"/>
          <p:cNvSpPr>
            <a:spLocks noGrp="1"/>
          </p:cNvSpPr>
          <p:nvPr>
            <p:ph type="sldNum" sz="quarter" idx="11"/>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930915580"/>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ote Full Image Background">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0" y="0"/>
            <a:ext cx="12192000" cy="6858000"/>
          </a:xfrm>
        </p:spPr>
        <p:txBody>
          <a:bodyPr/>
          <a:lstStyle>
            <a:lvl1pPr>
              <a:defRPr/>
            </a:lvl1pPr>
          </a:lstStyle>
          <a:p>
            <a:r>
              <a:rPr lang="en-US" dirty="0" smtClean="0"/>
              <a:t>Click icon to edit background picture</a:t>
            </a:r>
            <a:endParaRPr lang="en-US" dirty="0"/>
          </a:p>
        </p:txBody>
      </p:sp>
      <p:sp>
        <p:nvSpPr>
          <p:cNvPr id="12"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bg1"/>
                </a:solidFill>
              </a:defRPr>
            </a:lvl1pPr>
          </a:lstStyle>
          <a:p>
            <a:r>
              <a:rPr lang="en-US" dirty="0" smtClean="0"/>
              <a:t>Quote or Statement</a:t>
            </a:r>
            <a:endParaRPr lang="en-US" dirty="0"/>
          </a:p>
        </p:txBody>
      </p:sp>
      <p:sp>
        <p:nvSpPr>
          <p:cNvPr id="13"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dirty="0" smtClean="0"/>
              <a:t>Make a secondary statement here.</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F8B25D9D-5365-41CD-BF43-4FFFCBF4BBDA}" type="datetime1">
              <a:rPr lang="en-US" smtClean="0"/>
              <a:t>8/28/2018</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947260539"/>
      </p:ext>
    </p:extLst>
  </p:cSld>
  <p:clrMapOvr>
    <a:masterClrMapping/>
  </p:clrMapOvr>
  <p:timing>
    <p:tnLst>
      <p:par>
        <p:cTn id="1" dur="indefinite" restart="never" nodeType="tmRoot"/>
      </p:par>
    </p:tnLst>
  </p:timing>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ig Number - Image Background">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0" y="0"/>
            <a:ext cx="12192000" cy="6858000"/>
          </a:xfrm>
        </p:spPr>
        <p:txBody>
          <a:bodyPr/>
          <a:lstStyle/>
          <a:p>
            <a:r>
              <a:rPr lang="en-US" smtClean="0"/>
              <a:t>Click icon to add picture</a:t>
            </a:r>
            <a:endParaRPr lang="en-US"/>
          </a:p>
        </p:txBody>
      </p:sp>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smtClean="0"/>
              <a:t>Click to edit title.</a:t>
            </a:r>
            <a:endParaRPr lang="en-US" dirty="0"/>
          </a:p>
        </p:txBody>
      </p:sp>
      <p:sp>
        <p:nvSpPr>
          <p:cNvPr id="9"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2</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8CC894EF-7DC0-4B7C-83F8-29D989AA60F6}" type="datetime1">
              <a:rPr lang="en-US" smtClean="0"/>
              <a:t>8/28/2018</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476447323"/>
      </p:ext>
    </p:extLst>
  </p:cSld>
  <p:clrMapOvr>
    <a:masterClrMapping/>
  </p:clrMapOvr>
  <p:timing>
    <p:tnLst>
      <p:par>
        <p:cTn id="1" dur="indefinite" restart="never" nodeType="tmRoot"/>
      </p:par>
    </p:tnLst>
  </p:timing>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ig Number -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smtClean="0"/>
              <a:t>Click to edit title.</a:t>
            </a:r>
            <a:endParaRPr lang="en-US" dirty="0"/>
          </a:p>
        </p:txBody>
      </p:sp>
      <p:sp>
        <p:nvSpPr>
          <p:cNvPr id="10"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2</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578DBCF0-11C3-4F19-90D9-2EE7F00784FE}" type="datetime1">
              <a:rPr lang="en-US" smtClean="0"/>
              <a:t>8/28/2018</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88211600"/>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838200" y="2212733"/>
            <a:ext cx="10515600" cy="1472163"/>
          </a:xfrm>
        </p:spPr>
        <p:txBody>
          <a:bodyPr>
            <a:noAutofit/>
          </a:bodyPr>
          <a:lstStyle>
            <a:lvl1pPr algn="ctr">
              <a:tabLst>
                <a:tab pos="3770313" algn="l"/>
              </a:tabLst>
              <a:defRPr sz="7000">
                <a:solidFill>
                  <a:schemeClr val="bg1"/>
                </a:solidFill>
              </a:defRPr>
            </a:lvl1pPr>
          </a:lstStyle>
          <a:p>
            <a:r>
              <a:rPr lang="en-US" dirty="0" smtClean="0"/>
              <a:t>Thank you!</a:t>
            </a:r>
            <a:endParaRPr lang="en-US" dirty="0"/>
          </a:p>
        </p:txBody>
      </p:sp>
      <p:sp>
        <p:nvSpPr>
          <p:cNvPr id="11" name="Text Placeholder 6"/>
          <p:cNvSpPr>
            <a:spLocks noGrp="1"/>
          </p:cNvSpPr>
          <p:nvPr>
            <p:ph type="body" sz="quarter" idx="13" hasCustomPrompt="1"/>
          </p:nvPr>
        </p:nvSpPr>
        <p:spPr>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firstname.lastname@state.mn.us</a:t>
            </a:r>
          </a:p>
          <a:p>
            <a:pPr lvl="0"/>
            <a:r>
              <a:rPr lang="en-US" dirty="0" smtClean="0"/>
              <a:t>555-555-5555</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D094F804-653A-41F1-A565-1098D9DEB37A}" type="datetime1">
              <a:rPr lang="en-US" smtClean="0"/>
              <a:t>8/28/2018</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
        <p:nvSpPr>
          <p:cNvPr id="8" name="Rectangle 7"/>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MN.IT Services Logo" descr="Minnesota Department of Healt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3341" y="318901"/>
            <a:ext cx="2968836" cy="424119"/>
          </a:xfrm>
          <a:prstGeom prst="rect">
            <a:avLst/>
          </a:prstGeom>
        </p:spPr>
      </p:pic>
    </p:spTree>
    <p:extLst>
      <p:ext uri="{BB962C8B-B14F-4D97-AF65-F5344CB8AC3E}">
        <p14:creationId xmlns:p14="http://schemas.microsoft.com/office/powerpoint/2010/main" val="555963846"/>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2_Quote Solid Light Background">
    <p:bg>
      <p:bgPr>
        <a:solidFill>
          <a:srgbClr val="E8E8E8"/>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651380"/>
            <a:ext cx="12192000" cy="1733266"/>
          </a:xfrm>
          <a:solidFill>
            <a:schemeClr val="tx1"/>
          </a:solidFill>
        </p:spPr>
        <p:txBody>
          <a:bodyPr>
            <a:noAutofit/>
          </a:bodyPr>
          <a:lstStyle>
            <a:lvl1pPr algn="ctr">
              <a:tabLst>
                <a:tab pos="3770313" algn="l"/>
              </a:tabLst>
              <a:defRPr sz="7000">
                <a:solidFill>
                  <a:schemeClr val="bg1"/>
                </a:solidFill>
              </a:defRPr>
            </a:lvl1pPr>
          </a:lstStyle>
          <a:p>
            <a:r>
              <a:rPr lang="en-US" dirty="0" smtClean="0"/>
              <a:t>Thank you!</a:t>
            </a:r>
            <a:endParaRPr lang="en-US" dirty="0"/>
          </a:p>
        </p:txBody>
      </p:sp>
      <p:sp>
        <p:nvSpPr>
          <p:cNvPr id="8" name="Text Placeholder 6"/>
          <p:cNvSpPr>
            <a:spLocks noGrp="1"/>
          </p:cNvSpPr>
          <p:nvPr>
            <p:ph type="body" sz="quarter" idx="13" hasCustomPrompt="1"/>
          </p:nvPr>
        </p:nvSpPr>
        <p:spPr>
          <a:xfrm>
            <a:off x="838200" y="3521123"/>
            <a:ext cx="10515600" cy="2681374"/>
          </a:xfrm>
        </p:spPr>
        <p:txBody>
          <a:bodyPr anchor="ctr"/>
          <a:lstStyle>
            <a:lvl1pPr marL="0" indent="0" algn="ctr">
              <a:lnSpc>
                <a:spcPct val="100000"/>
              </a:lnSpc>
              <a:spcBef>
                <a:spcPts val="0"/>
              </a:spcBef>
              <a:buNone/>
              <a:defRPr baseline="0">
                <a:solidFill>
                  <a:schemeClr val="tx1"/>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firstname.lastname@state.mn.us</a:t>
            </a:r>
          </a:p>
          <a:p>
            <a:pPr lvl="0"/>
            <a:r>
              <a:rPr lang="en-US" dirty="0" smtClean="0"/>
              <a:t>555-555-5555</a:t>
            </a:r>
            <a:endParaRPr lang="en-US" dirty="0"/>
          </a:p>
        </p:txBody>
      </p:sp>
      <p:sp>
        <p:nvSpPr>
          <p:cNvPr id="3" name="Date Placeholder 2"/>
          <p:cNvSpPr>
            <a:spLocks noGrp="1"/>
          </p:cNvSpPr>
          <p:nvPr>
            <p:ph type="dt" sz="half" idx="10"/>
          </p:nvPr>
        </p:nvSpPr>
        <p:spPr/>
        <p:txBody>
          <a:bodyPr/>
          <a:lstStyle>
            <a:lvl1pPr>
              <a:defRPr>
                <a:solidFill>
                  <a:schemeClr val="tx2"/>
                </a:solidFill>
              </a:defRPr>
            </a:lvl1pPr>
          </a:lstStyle>
          <a:p>
            <a:fld id="{466A75E6-E45B-4C5D-981E-7C8ED0C72F5D}" type="datetime1">
              <a:rPr lang="en-US" smtClean="0"/>
              <a:pPr/>
              <a:t>8/28/2018</a:t>
            </a:fld>
            <a:endParaRPr lang="en-US" dirty="0"/>
          </a:p>
        </p:txBody>
      </p:sp>
      <p:sp>
        <p:nvSpPr>
          <p:cNvPr id="5" name="Footer Placeholder 4"/>
          <p:cNvSpPr>
            <a:spLocks noGrp="1"/>
          </p:cNvSpPr>
          <p:nvPr>
            <p:ph type="ftr" sz="quarter" idx="12"/>
          </p:nvPr>
        </p:nvSpPr>
        <p:spPr/>
        <p:txBody>
          <a:bodyPr/>
          <a:lstStyle>
            <a:lvl1pPr>
              <a:defRPr>
                <a:solidFill>
                  <a:schemeClr val="tx1"/>
                </a:solidFill>
              </a:defRPr>
            </a:lvl1pPr>
          </a:lstStyle>
          <a:p>
            <a:r>
              <a:rPr lang="en-US" smtClean="0">
                <a:solidFill>
                  <a:schemeClr val="tx2"/>
                </a:solidFill>
              </a:rPr>
              <a:t>Optional Tagline Goes Here</a:t>
            </a:r>
            <a:r>
              <a:rPr lang="en-US" smtClean="0"/>
              <a:t> </a:t>
            </a:r>
            <a:r>
              <a:rPr lang="en-US" smtClean="0">
                <a:solidFill>
                  <a:schemeClr val="accent1"/>
                </a:solidFill>
              </a:rPr>
              <a:t>|</a:t>
            </a:r>
            <a:r>
              <a:rPr lang="en-US" smtClean="0"/>
              <a:t> </a:t>
            </a:r>
            <a:r>
              <a:rPr lang="en-US" smtClean="0">
                <a:solidFill>
                  <a:schemeClr val="tx2"/>
                </a:solidFill>
              </a:rPr>
              <a:t>mn.gov/websiteurl</a:t>
            </a:r>
            <a:endParaRPr lang="en-US" dirty="0">
              <a:solidFill>
                <a:schemeClr val="tx2"/>
              </a:solidFill>
            </a:endParaRPr>
          </a:p>
        </p:txBody>
      </p:sp>
      <p:sp>
        <p:nvSpPr>
          <p:cNvPr id="4" name="Slide Number Placeholder 3"/>
          <p:cNvSpPr>
            <a:spLocks noGrp="1"/>
          </p:cNvSpPr>
          <p:nvPr>
            <p:ph type="sldNum" sz="quarter" idx="11"/>
          </p:nvPr>
        </p:nvSpPr>
        <p:spPr/>
        <p:txBody>
          <a:bodyPr/>
          <a:lstStyle>
            <a:lvl1pPr>
              <a:defRPr>
                <a:solidFill>
                  <a:schemeClr val="tx2"/>
                </a:solidFill>
              </a:defRPr>
            </a:lvl1pPr>
          </a:lstStyle>
          <a:p>
            <a:fld id="{48F63A3B-78C7-47BE-AE5E-E10140E04643}" type="slidenum">
              <a:rPr lang="en-US" smtClean="0"/>
              <a:pPr/>
              <a:t>‹#›</a:t>
            </a:fld>
            <a:endParaRPr lang="en-US" dirty="0"/>
          </a:p>
        </p:txBody>
      </p:sp>
      <p:sp>
        <p:nvSpPr>
          <p:cNvPr id="6" name="Rectangle 5"/>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MN.IT Services Logo" descr="Minnesota Department of Healt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3341" y="318901"/>
            <a:ext cx="2968836" cy="424119"/>
          </a:xfrm>
          <a:prstGeom prst="rect">
            <a:avLst/>
          </a:prstGeom>
        </p:spPr>
      </p:pic>
    </p:spTree>
    <p:extLst>
      <p:ext uri="{BB962C8B-B14F-4D97-AF65-F5344CB8AC3E}">
        <p14:creationId xmlns:p14="http://schemas.microsoft.com/office/powerpoint/2010/main" val="22908971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anchor="ctr">
            <a:normAutofit/>
          </a:bodyPr>
          <a:lstStyle>
            <a:lvl1pPr algn="ctr">
              <a:defRPr sz="3600">
                <a:solidFill>
                  <a:schemeClr val="bg1"/>
                </a:solidFill>
              </a:defRPr>
            </a:lvl1pPr>
          </a:lstStyle>
          <a:p>
            <a:r>
              <a:rPr lang="en-US" dirty="0" smtClean="0"/>
              <a:t>Click to edit section title</a:t>
            </a:r>
            <a:endParaRPr lang="en-US" dirty="0"/>
          </a:p>
        </p:txBody>
      </p:sp>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440970"/>
          </a:xfrm>
        </p:spPr>
        <p:txBody>
          <a:bodyPr>
            <a:normAutofit/>
          </a:bodyPr>
          <a:lstStyle>
            <a:lvl1pPr marL="0" indent="0" algn="ctr">
              <a:buNone/>
              <a:defRPr sz="1800" baseline="0"/>
            </a:lvl1pPr>
          </a:lstStyle>
          <a:p>
            <a:r>
              <a:rPr lang="en-US" sz="1800" dirty="0" err="1" smtClean="0"/>
              <a:t>Firstname</a:t>
            </a:r>
            <a:r>
              <a:rPr lang="en-US" sz="1800" dirty="0" smtClean="0"/>
              <a:t> </a:t>
            </a:r>
            <a:r>
              <a:rPr lang="en-US" sz="1800" dirty="0" err="1" smtClean="0"/>
              <a:t>Lastname</a:t>
            </a:r>
            <a:r>
              <a:rPr lang="en-US" sz="1800" dirty="0" smtClean="0"/>
              <a:t> | Job Title</a:t>
            </a:r>
          </a:p>
        </p:txBody>
      </p:sp>
      <p:sp>
        <p:nvSpPr>
          <p:cNvPr id="11" name="Picture Placeholder 2"/>
          <p:cNvSpPr>
            <a:spLocks noGrp="1"/>
          </p:cNvSpPr>
          <p:nvPr>
            <p:ph type="pic" sz="quarter" idx="13" hasCustomPrompt="1"/>
          </p:nvPr>
        </p:nvSpPr>
        <p:spPr>
          <a:xfrm>
            <a:off x="0" y="1789113"/>
            <a:ext cx="12192000" cy="2298700"/>
          </a:xfrm>
        </p:spPr>
        <p:txBody>
          <a:bodyPr/>
          <a:lstStyle/>
          <a:p>
            <a:r>
              <a:rPr lang="en-US" dirty="0" smtClean="0"/>
              <a:t>Click Icon to add picture</a:t>
            </a:r>
            <a:endParaRPr lang="en-US" dirty="0"/>
          </a:p>
        </p:txBody>
      </p:sp>
      <p:sp>
        <p:nvSpPr>
          <p:cNvPr id="18" name="Date Placeholder 17"/>
          <p:cNvSpPr>
            <a:spLocks noGrp="1"/>
          </p:cNvSpPr>
          <p:nvPr>
            <p:ph type="dt" sz="half" idx="15"/>
          </p:nvPr>
        </p:nvSpPr>
        <p:spPr/>
        <p:txBody>
          <a:bodyPr/>
          <a:lstStyle/>
          <a:p>
            <a:fld id="{A8CA1A9B-139F-4606-AD0A-F3253110DAE5}" type="datetime1">
              <a:rPr lang="en-US" smtClean="0"/>
              <a:t>8/28/2018</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pic>
        <p:nvPicPr>
          <p:cNvPr id="14" name="MN.IT Services Logo" descr="Minnesota Department of Healt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3341" y="318901"/>
            <a:ext cx="2968836" cy="424119"/>
          </a:xfrm>
          <a:prstGeom prst="rect">
            <a:avLst/>
          </a:prstGeom>
        </p:spPr>
      </p:pic>
    </p:spTree>
    <p:extLst>
      <p:ext uri="{BB962C8B-B14F-4D97-AF65-F5344CB8AC3E}">
        <p14:creationId xmlns:p14="http://schemas.microsoft.com/office/powerpoint/2010/main" val="2082250229"/>
      </p:ext>
    </p:extLst>
  </p:cSld>
  <p:clrMapOvr>
    <a:masterClrMapping/>
  </p:clrMapOvr>
  <p:timing>
    <p:tnLst>
      <p:par>
        <p:cTn id="1" dur="indefinite" restart="never" nodeType="tmRoot"/>
      </p:par>
    </p:tnLst>
  </p:timing>
  <p:hf sldNum="0"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09600" y="457200"/>
            <a:ext cx="10972800" cy="1148576"/>
          </a:xfrm>
          <a:prstGeom prst="rect">
            <a:avLst/>
          </a:prstGeom>
        </p:spPr>
        <p:txBody>
          <a:bodyPr anchor="b" anchorCtr="0"/>
          <a:lstStyle>
            <a:lvl1pPr>
              <a:lnSpc>
                <a:spcPct val="100000"/>
              </a:lnSpc>
              <a:defRPr lang="en-US" sz="4800" baseline="0" dirty="0" smtClean="0"/>
            </a:lvl1pPr>
          </a:lstStyle>
          <a:p>
            <a:r>
              <a:rPr lang="en-US" dirty="0" smtClean="0"/>
              <a:t>Slide headline</a:t>
            </a:r>
            <a:endParaRPr lang="en-US" dirty="0"/>
          </a:p>
        </p:txBody>
      </p:sp>
      <p:sp>
        <p:nvSpPr>
          <p:cNvPr id="2" name="Date Placeholder 1"/>
          <p:cNvSpPr>
            <a:spLocks noGrp="1"/>
          </p:cNvSpPr>
          <p:nvPr>
            <p:ph type="dt" sz="half" idx="10"/>
          </p:nvPr>
        </p:nvSpPr>
        <p:spPr/>
        <p:txBody>
          <a:bodyPr/>
          <a:lstStyle/>
          <a:p>
            <a:fld id="{79751B3F-B4E5-4AA7-A6F6-8B0E6F438C48}" type="datetimeFigureOut">
              <a:rPr lang="en-US" smtClean="0"/>
              <a:pPr/>
              <a:t>8/28/2018</a:t>
            </a:fld>
            <a:endParaRPr lang="en-US" dirty="0"/>
          </a:p>
        </p:txBody>
      </p:sp>
      <p:sp>
        <p:nvSpPr>
          <p:cNvPr id="3" name="Slide Number Placeholder 2"/>
          <p:cNvSpPr>
            <a:spLocks noGrp="1"/>
          </p:cNvSpPr>
          <p:nvPr>
            <p:ph type="sldNum" sz="quarter" idx="11"/>
          </p:nvPr>
        </p:nvSpPr>
        <p:spPr/>
        <p:txBody>
          <a:bodyPr/>
          <a:lstStyle/>
          <a:p>
            <a:fld id="{50B26D62-EBDC-4CB4-84B4-338D23F7DACE}" type="slidenum">
              <a:rPr lang="en-US" smtClean="0"/>
              <a:t>‹#›</a:t>
            </a:fld>
            <a:endParaRPr lang="en-US" dirty="0"/>
          </a:p>
        </p:txBody>
      </p:sp>
      <p:sp>
        <p:nvSpPr>
          <p:cNvPr id="6" name="Content Placeholder 3"/>
          <p:cNvSpPr>
            <a:spLocks noGrp="1"/>
          </p:cNvSpPr>
          <p:nvPr>
            <p:ph sz="half" idx="2" hasCustomPrompt="1"/>
          </p:nvPr>
        </p:nvSpPr>
        <p:spPr>
          <a:xfrm>
            <a:off x="1828800" y="2057400"/>
            <a:ext cx="8534400" cy="3710262"/>
          </a:xfrm>
          <a:prstGeom prst="rect">
            <a:avLst/>
          </a:prstGeom>
        </p:spPr>
        <p:txBody>
          <a:bodyPr/>
          <a:lstStyle>
            <a:lvl1pPr>
              <a:defRPr/>
            </a:lvl1pPr>
            <a:lvl2pPr>
              <a:defRPr/>
            </a:lvl2pPr>
            <a:lvl3pPr>
              <a:defRPr/>
            </a:lvl3pPr>
            <a:lvl4pPr>
              <a:defRPr/>
            </a:lvl4pPr>
            <a:lvl5pPr>
              <a:defRPr baseline="0"/>
            </a:lvl5pPr>
          </a:lstStyle>
          <a:p>
            <a:pPr lvl="0"/>
            <a:r>
              <a:rPr lang="en-US" dirty="0" smtClean="0"/>
              <a:t>First level list</a:t>
            </a:r>
          </a:p>
          <a:p>
            <a:pPr lvl="1"/>
            <a:r>
              <a:rPr lang="en-US" dirty="0" smtClean="0"/>
              <a:t>Second level list</a:t>
            </a:r>
          </a:p>
          <a:p>
            <a:pPr lvl="2"/>
            <a:r>
              <a:rPr lang="en-US" dirty="0" smtClean="0"/>
              <a:t>Third level list</a:t>
            </a:r>
          </a:p>
          <a:p>
            <a:pPr lvl="3"/>
            <a:r>
              <a:rPr lang="en-US" dirty="0" smtClean="0"/>
              <a:t>Fourth Level list</a:t>
            </a:r>
          </a:p>
          <a:p>
            <a:pPr lvl="4"/>
            <a:r>
              <a:rPr lang="en-US" dirty="0" smtClean="0"/>
              <a:t>Fifth level list</a:t>
            </a:r>
          </a:p>
        </p:txBody>
      </p:sp>
      <p:pic>
        <p:nvPicPr>
          <p:cNvPr id="8" name="Picture 7" descr="Minnesota Department of Health logo" title="logo Minnesota Department of Health"/>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5930070"/>
            <a:ext cx="2449008" cy="272111"/>
          </a:xfrm>
          <a:prstGeom prst="rect">
            <a:avLst/>
          </a:prstGeom>
        </p:spPr>
      </p:pic>
      <p:sp>
        <p:nvSpPr>
          <p:cNvPr id="9" name="Text Placeholder 9"/>
          <p:cNvSpPr>
            <a:spLocks noGrp="1"/>
          </p:cNvSpPr>
          <p:nvPr>
            <p:ph type="body" sz="quarter" idx="12" hasCustomPrompt="1"/>
          </p:nvPr>
        </p:nvSpPr>
        <p:spPr>
          <a:xfrm>
            <a:off x="519299" y="6240383"/>
            <a:ext cx="11085885" cy="254977"/>
          </a:xfrm>
          <a:prstGeom prst="rect">
            <a:avLst/>
          </a:prstGeom>
        </p:spPr>
        <p:txBody>
          <a:bodyPr>
            <a:noAutofit/>
          </a:bodyPr>
          <a:lstStyle>
            <a:lvl1pPr marL="0" indent="0">
              <a:lnSpc>
                <a:spcPts val="1050"/>
              </a:lnSpc>
              <a:spcBef>
                <a:spcPts val="0"/>
              </a:spcBef>
              <a:buFontTx/>
              <a:buNone/>
              <a:defRPr sz="1050" b="1" baseline="0">
                <a:solidFill>
                  <a:schemeClr val="tx1"/>
                </a:solidFill>
                <a:latin typeface="+mn-lt"/>
              </a:defRPr>
            </a:lvl1pPr>
          </a:lstStyle>
          <a:p>
            <a:pPr lvl="0"/>
            <a:r>
              <a:rPr lang="en-US" dirty="0" smtClean="0"/>
              <a:t>STD/HIV/TB Section</a:t>
            </a:r>
            <a:endParaRPr lang="en-US" dirty="0"/>
          </a:p>
        </p:txBody>
      </p:sp>
    </p:spTree>
    <p:extLst>
      <p:ext uri="{BB962C8B-B14F-4D97-AF65-F5344CB8AC3E}">
        <p14:creationId xmlns:p14="http://schemas.microsoft.com/office/powerpoint/2010/main" val="1399117568"/>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864">
          <p15:clr>
            <a:srgbClr val="FBAE40"/>
          </p15:clr>
        </p15:guide>
        <p15:guide id="2" pos="4896">
          <p15:clr>
            <a:srgbClr val="FBAE40"/>
          </p15:clr>
        </p15:guide>
        <p15:guide id="3" orient="horz" pos="129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24D5D47-1752-4D84-8BFB-C2F71A34C932}" type="datetime1">
              <a:rPr lang="en-US" smtClean="0"/>
              <a:t>8/28/2018</a:t>
            </a:fld>
            <a:endParaRPr lang="en-US" dirty="0"/>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53249975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C198DD1-C477-482D-A126-3FBDD1778E48}" type="datetime1">
              <a:rPr lang="en-US" smtClean="0"/>
              <a:t>8/28/2018</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
        <p:nvSpPr>
          <p:cNvPr id="10" name="Rectangle 9"/>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Tree>
    <p:extLst>
      <p:ext uri="{BB962C8B-B14F-4D97-AF65-F5344CB8AC3E}">
        <p14:creationId xmlns:p14="http://schemas.microsoft.com/office/powerpoint/2010/main" val="71661008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Boxed)">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3" name="Content Placeholder 2"/>
          <p:cNvSpPr>
            <a:spLocks noGrp="1"/>
          </p:cNvSpPr>
          <p:nvPr>
            <p:ph idx="1"/>
          </p:nvPr>
        </p:nvSpPr>
        <p:spPr>
          <a:xfrm>
            <a:off x="838200" y="1335281"/>
            <a:ext cx="10515600" cy="4841682"/>
          </a:xfrm>
          <a:solidFill>
            <a:schemeClr val="bg1"/>
          </a:solidFill>
        </p:spPr>
        <p:txBody>
          <a:bodyPr lIns="228600" tIns="548640" rIns="274320"/>
          <a:lstStyle>
            <a:lvl1pPr marL="342900" indent="-342900">
              <a:lnSpc>
                <a:spcPct val="100000"/>
              </a:lnSpc>
              <a:spcAft>
                <a:spcPts val="1000"/>
              </a:spcAft>
              <a:buClr>
                <a:schemeClr val="accent1"/>
              </a:buClr>
              <a:buFont typeface="Arial" panose="020B0604020202020204" pitchFamily="34" charset="0"/>
              <a:buChar char="•"/>
              <a:defRPr sz="2500"/>
            </a:lvl1pPr>
            <a:lvl2pPr marL="800100" indent="-342900">
              <a:lnSpc>
                <a:spcPct val="100000"/>
              </a:lnSpc>
              <a:spcAft>
                <a:spcPts val="1000"/>
              </a:spcAft>
              <a:buClr>
                <a:schemeClr val="accent1"/>
              </a:buClr>
              <a:buFont typeface="Arial" panose="020B0604020202020204" pitchFamily="34" charset="0"/>
              <a:buChar char="•"/>
              <a:defRPr sz="2100"/>
            </a:lvl2pPr>
            <a:lvl3pPr marL="1200150" indent="-285750">
              <a:lnSpc>
                <a:spcPct val="100000"/>
              </a:lnSpc>
              <a:spcAft>
                <a:spcPts val="1000"/>
              </a:spcAft>
              <a:buClr>
                <a:schemeClr val="accent1"/>
              </a:buClr>
              <a:buFont typeface="Arial" panose="020B0604020202020204" pitchFamily="34" charset="0"/>
              <a:buChar char="•"/>
              <a:defRPr sz="1700"/>
            </a:lvl3pPr>
            <a:lvl4pPr marL="1657350" indent="-285750">
              <a:lnSpc>
                <a:spcPct val="100000"/>
              </a:lnSpc>
              <a:spcAft>
                <a:spcPts val="1000"/>
              </a:spcAft>
              <a:buClr>
                <a:schemeClr val="accent1"/>
              </a:buClr>
              <a:buFont typeface="Arial" panose="020B0604020202020204" pitchFamily="34" charset="0"/>
              <a:buChar char="•"/>
              <a:defRPr sz="1700"/>
            </a:lvl4pPr>
            <a:lvl5pPr marL="2114550" indent="-285750">
              <a:lnSpc>
                <a:spcPct val="100000"/>
              </a:lnSpc>
              <a:spcAft>
                <a:spcPts val="1000"/>
              </a:spcAft>
              <a:buClr>
                <a:schemeClr val="accent1"/>
              </a:buClr>
              <a:buFont typeface="Arial" panose="020B0604020202020204" pitchFamily="34" charset="0"/>
              <a:buChar char="•"/>
              <a:defRPr sz="17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A198C9B-0587-4A1E-9E03-E4C9FE222F08}" type="datetime1">
              <a:rPr lang="en-US" smtClean="0"/>
              <a:t>8/28/2018</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4858415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Split Boxed)">
    <p:bg>
      <p:bgPr>
        <a:solidFill>
          <a:srgbClr val="E8E8E8"/>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485A5BA-A5F9-4138-9E4B-FFD626F6437A}" type="datetime1">
              <a:rPr lang="en-US" smtClean="0"/>
              <a:t>8/28/2018</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55380107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068C556E-7101-4471-A958-3911E20944AB}" type="datetime1">
              <a:rPr lang="en-US" smtClean="0"/>
              <a:t>8/28/2018</a:t>
            </a:fld>
            <a:endParaRPr lang="en-US" dirty="0"/>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7062332"/>
      </p:ext>
    </p:extLst>
  </p:cSld>
  <p:clrMap bg1="lt1" tx1="dk1" bg2="lt2" tx2="dk2" accent1="accent1" accent2="accent2" accent3="accent3" accent4="accent4" accent5="accent5" accent6="accent6" hlink="hlink" folHlink="folHlink"/>
  <p:sldLayoutIdLst>
    <p:sldLayoutId id="2147483788" r:id="rId1"/>
    <p:sldLayoutId id="2147483799" r:id="rId2"/>
    <p:sldLayoutId id="2147483787" r:id="rId3"/>
    <p:sldLayoutId id="2147483795" r:id="rId4"/>
    <p:sldLayoutId id="2147483711" r:id="rId5"/>
    <p:sldLayoutId id="2147483712" r:id="rId6"/>
    <p:sldLayoutId id="2147483790" r:id="rId7"/>
    <p:sldLayoutId id="2147483789" r:id="rId8"/>
    <p:sldLayoutId id="2147483714" r:id="rId9"/>
    <p:sldLayoutId id="2147483738" r:id="rId10"/>
    <p:sldLayoutId id="2147483739" r:id="rId11"/>
    <p:sldLayoutId id="2147483780" r:id="rId12"/>
    <p:sldLayoutId id="2147483773" r:id="rId13"/>
    <p:sldLayoutId id="2147483800" r:id="rId14"/>
    <p:sldLayoutId id="2147483688" r:id="rId15"/>
    <p:sldLayoutId id="2147483801" r:id="rId16"/>
    <p:sldLayoutId id="2147483802" r:id="rId17"/>
    <p:sldLayoutId id="2147483803" r:id="rId18"/>
    <p:sldLayoutId id="2147483744" r:id="rId19"/>
    <p:sldLayoutId id="2147483793" r:id="rId20"/>
    <p:sldLayoutId id="2147483772" r:id="rId21"/>
    <p:sldLayoutId id="2147483767" r:id="rId22"/>
    <p:sldLayoutId id="2147483769" r:id="rId23"/>
    <p:sldLayoutId id="2147483771" r:id="rId24"/>
    <p:sldLayoutId id="2147483770" r:id="rId25"/>
    <p:sldLayoutId id="2147483732" r:id="rId26"/>
    <p:sldLayoutId id="2147483794" r:id="rId27"/>
    <p:sldLayoutId id="2147483733" r:id="rId28"/>
    <p:sldLayoutId id="2147483747" r:id="rId29"/>
    <p:sldLayoutId id="2147483818" r:id="rId30"/>
    <p:sldLayoutId id="2147483805" r:id="rId31"/>
    <p:sldLayoutId id="2147483806" r:id="rId32"/>
    <p:sldLayoutId id="2147483750" r:id="rId33"/>
    <p:sldLayoutId id="2147483765" r:id="rId34"/>
    <p:sldLayoutId id="2147483781" r:id="rId35"/>
    <p:sldLayoutId id="2147483809" r:id="rId36"/>
    <p:sldLayoutId id="2147483808" r:id="rId37"/>
    <p:sldLayoutId id="2147483807" r:id="rId38"/>
    <p:sldLayoutId id="2147483819" r:id="rId39"/>
    <p:sldLayoutId id="2147483754" r:id="rId40"/>
    <p:sldLayoutId id="2147483755" r:id="rId41"/>
    <p:sldLayoutId id="2147483759" r:id="rId42"/>
    <p:sldLayoutId id="2147483753" r:id="rId43"/>
    <p:sldLayoutId id="2147483763" r:id="rId44"/>
    <p:sldLayoutId id="2147483762" r:id="rId45"/>
    <p:sldLayoutId id="2147483758" r:id="rId46"/>
    <p:sldLayoutId id="2147483756" r:id="rId47"/>
    <p:sldLayoutId id="2147483798" r:id="rId48"/>
    <p:sldLayoutId id="2147483797" r:id="rId49"/>
    <p:sldLayoutId id="2147483820" r:id="rId50"/>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b="0" i="0" u="none"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7.png"/><Relationship Id="rId5" Type="http://schemas.openxmlformats.org/officeDocument/2006/relationships/image" Target="../media/image1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7.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7.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7.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7.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7.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7.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7.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7.png"/><Relationship Id="rId5" Type="http://schemas.openxmlformats.org/officeDocument/2006/relationships/image" Target="../media/image17.jp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png"/><Relationship Id="rId5" Type="http://schemas.openxmlformats.org/officeDocument/2006/relationships/image" Target="../media/image8.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7.png"/><Relationship Id="rId5" Type="http://schemas.openxmlformats.org/officeDocument/2006/relationships/notesSlide" Target="../notesSlides/notesSlide4.xml"/><Relationship Id="rId4"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image" Target="../media/image9.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7.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png"/><Relationship Id="rId5" Type="http://schemas.openxmlformats.org/officeDocument/2006/relationships/image" Target="../media/image12.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7.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cid:image004.jpg@01D395A6.B355A2C0" TargetMode="External"/><Relationship Id="rId5" Type="http://schemas.openxmlformats.org/officeDocument/2006/relationships/image" Target="../media/image13.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N.IT Services Logo" descr="Minnesota Department of Health"/>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0710" y="1775421"/>
            <a:ext cx="5670580" cy="813933"/>
          </a:xfrm>
          <a:prstGeom prst="rect">
            <a:avLst/>
          </a:prstGeom>
        </p:spPr>
      </p:pic>
      <p:sp>
        <p:nvSpPr>
          <p:cNvPr id="7" name="Title 6"/>
          <p:cNvSpPr>
            <a:spLocks noGrp="1"/>
          </p:cNvSpPr>
          <p:nvPr>
            <p:ph type="ctrTitle"/>
          </p:nvPr>
        </p:nvSpPr>
        <p:spPr>
          <a:xfrm>
            <a:off x="0" y="4187952"/>
            <a:ext cx="12192000" cy="1199223"/>
          </a:xfrm>
        </p:spPr>
        <p:txBody>
          <a:bodyPr/>
          <a:lstStyle/>
          <a:p>
            <a:r>
              <a:rPr lang="en-US" dirty="0" smtClean="0"/>
              <a:t>Rapid-Rapid Point of Care Testing</a:t>
            </a:r>
            <a:endParaRPr lang="en-US" dirty="0"/>
          </a:p>
        </p:txBody>
      </p:sp>
      <p:sp>
        <p:nvSpPr>
          <p:cNvPr id="2" name="Text Placeholder 1"/>
          <p:cNvSpPr>
            <a:spLocks noGrp="1"/>
          </p:cNvSpPr>
          <p:nvPr>
            <p:ph type="body" sz="quarter" idx="14"/>
          </p:nvPr>
        </p:nvSpPr>
        <p:spPr/>
        <p:txBody>
          <a:bodyPr>
            <a:normAutofit/>
          </a:bodyPr>
          <a:lstStyle/>
          <a:p>
            <a:r>
              <a:rPr lang="en-US" dirty="0" smtClean="0"/>
              <a:t>Peggy Darrett-Brewer HIV Testing Coordinator</a:t>
            </a:r>
            <a:endParaRPr lang="en-US" dirty="0"/>
          </a:p>
          <a:p>
            <a:r>
              <a:rPr lang="en-US" dirty="0" smtClean="0"/>
              <a:t>July 13, 2018</a:t>
            </a:r>
            <a:endParaRPr lang="en-US" dirty="0"/>
          </a:p>
        </p:txBody>
      </p:sp>
    </p:spTree>
    <p:extLst>
      <p:ext uri="{BB962C8B-B14F-4D97-AF65-F5344CB8AC3E}">
        <p14:creationId xmlns:p14="http://schemas.microsoft.com/office/powerpoint/2010/main" val="2854273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you will need to do this work?</a:t>
            </a:r>
            <a:endParaRPr lang="en-US" dirty="0"/>
          </a:p>
        </p:txBody>
      </p:sp>
      <p:sp>
        <p:nvSpPr>
          <p:cNvPr id="3" name="Content Placeholder 2"/>
          <p:cNvSpPr>
            <a:spLocks noGrp="1"/>
          </p:cNvSpPr>
          <p:nvPr>
            <p:ph idx="1"/>
          </p:nvPr>
        </p:nvSpPr>
        <p:spPr>
          <a:xfrm>
            <a:off x="2196790" y="1996448"/>
            <a:ext cx="7134136" cy="3208599"/>
          </a:xfrm>
        </p:spPr>
        <p:txBody>
          <a:bodyPr/>
          <a:lstStyle/>
          <a:p>
            <a:pPr marL="0" indent="0">
              <a:buNone/>
            </a:pPr>
            <a:r>
              <a:rPr lang="en-US" dirty="0" smtClean="0"/>
              <a:t>To do this work your will need the following:</a:t>
            </a:r>
          </a:p>
          <a:p>
            <a:r>
              <a:rPr lang="en-US" dirty="0" smtClean="0"/>
              <a:t>Client Consent</a:t>
            </a:r>
          </a:p>
          <a:p>
            <a:r>
              <a:rPr lang="en-US" dirty="0" smtClean="0"/>
              <a:t>Release of Information</a:t>
            </a:r>
          </a:p>
          <a:p>
            <a:r>
              <a:rPr lang="en-US" dirty="0" smtClean="0"/>
              <a:t>Testing Log</a:t>
            </a:r>
          </a:p>
          <a:p>
            <a:r>
              <a:rPr lang="en-US" dirty="0" smtClean="0"/>
              <a:t>Provider Agreements and Expectation </a:t>
            </a:r>
          </a:p>
          <a:p>
            <a:endParaRPr lang="en-US" dirty="0"/>
          </a:p>
          <a:p>
            <a:pPr marL="0" indent="0">
              <a:buNone/>
            </a:pPr>
            <a:endParaRPr lang="en-US" dirty="0"/>
          </a:p>
        </p:txBody>
      </p:sp>
      <p:sp>
        <p:nvSpPr>
          <p:cNvPr id="4" name="Date Placeholder 3"/>
          <p:cNvSpPr>
            <a:spLocks noGrp="1"/>
          </p:cNvSpPr>
          <p:nvPr>
            <p:ph type="dt" sz="half" idx="10"/>
          </p:nvPr>
        </p:nvSpPr>
        <p:spPr/>
        <p:txBody>
          <a:bodyPr/>
          <a:lstStyle/>
          <a:p>
            <a:fld id="{824D5D47-1752-4D84-8BFB-C2F71A34C932}" type="datetime1">
              <a:rPr lang="en-US" smtClean="0"/>
              <a:t>8/28/2018</a:t>
            </a:fld>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10</a:t>
            </a:fld>
            <a:endParaRPr lang="en-US" dirty="0"/>
          </a:p>
        </p:txBody>
      </p:sp>
      <p:pic>
        <p:nvPicPr>
          <p:cNvPr id="5" name="Audio 4" descr="Audio button" title="Audio butt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32967869"/>
      </p:ext>
    </p:extLst>
  </p:cSld>
  <p:clrMapOvr>
    <a:masterClrMapping/>
  </p:clrMapOvr>
  <mc:AlternateContent xmlns:mc="http://schemas.openxmlformats.org/markup-compatibility/2006" xmlns:p14="http://schemas.microsoft.com/office/powerpoint/2010/main">
    <mc:Choice Requires="p14">
      <p:transition spd="slow" p14:dur="2000" advTm="125739"/>
    </mc:Choice>
    <mc:Fallback xmlns="">
      <p:transition spd="slow" advTm="1257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itle 1"/>
          <p:cNvSpPr>
            <a:spLocks noGrp="1"/>
          </p:cNvSpPr>
          <p:nvPr>
            <p:ph type="title"/>
          </p:nvPr>
        </p:nvSpPr>
        <p:spPr>
          <a:xfrm>
            <a:off x="835713" y="84565"/>
            <a:ext cx="10515600" cy="914400"/>
          </a:xfrm>
        </p:spPr>
        <p:txBody>
          <a:bodyPr/>
          <a:lstStyle/>
          <a:p>
            <a:r>
              <a:rPr lang="en-US" dirty="0" smtClean="0"/>
              <a:t>Rapid-Rapid Testing Algorithm</a:t>
            </a:r>
            <a:endParaRPr lang="en-US" dirty="0"/>
          </a:p>
        </p:txBody>
      </p:sp>
      <p:pic>
        <p:nvPicPr>
          <p:cNvPr id="11" name="Picture 10" descr="Rapid-Rapid Testing Algorithm" title="Rapid-Rapid Testing Algorithm"/>
          <p:cNvPicPr>
            <a:picLocks noChangeAspect="1"/>
          </p:cNvPicPr>
          <p:nvPr/>
        </p:nvPicPr>
        <p:blipFill>
          <a:blip r:embed="rId5"/>
          <a:stretch>
            <a:fillRect/>
          </a:stretch>
        </p:blipFill>
        <p:spPr>
          <a:xfrm>
            <a:off x="1820262" y="1188229"/>
            <a:ext cx="8907028" cy="5669771"/>
          </a:xfrm>
          <a:prstGeom prst="rect">
            <a:avLst/>
          </a:prstGeom>
        </p:spPr>
      </p:pic>
      <p:pic>
        <p:nvPicPr>
          <p:cNvPr id="8" name="Audio 7" descr="Audio button" title="Audio butt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71123299"/>
      </p:ext>
    </p:extLst>
  </p:cSld>
  <p:clrMapOvr>
    <a:masterClrMapping/>
  </p:clrMapOvr>
  <mc:AlternateContent xmlns:mc="http://schemas.openxmlformats.org/markup-compatibility/2006" xmlns:p14="http://schemas.microsoft.com/office/powerpoint/2010/main">
    <mc:Choice Requires="p14">
      <p:transition spd="slow" p14:dur="2000" advTm="83721"/>
    </mc:Choice>
    <mc:Fallback xmlns="">
      <p:transition spd="slow" advTm="837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Reporting a Positive Result</a:t>
            </a:r>
            <a:endParaRPr lang="en-US" dirty="0"/>
          </a:p>
        </p:txBody>
      </p:sp>
      <p:sp>
        <p:nvSpPr>
          <p:cNvPr id="8" name="Rectangle 2"/>
          <p:cNvSpPr>
            <a:spLocks noChangeArrowheads="1"/>
          </p:cNvSpPr>
          <p:nvPr/>
        </p:nvSpPr>
        <p:spPr bwMode="auto">
          <a:xfrm>
            <a:off x="230082" y="2782083"/>
            <a:ext cx="3590184" cy="2015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sz="2500" dirty="0" smtClean="0">
                <a:ea typeface="Times New Roman" pitchFamily="18" charset="0"/>
                <a:cs typeface="Calibri" pitchFamily="34" charset="0"/>
              </a:rPr>
              <a:t>With a </a:t>
            </a:r>
            <a:r>
              <a:rPr lang="en-US" sz="2500" dirty="0">
                <a:ea typeface="Times New Roman" pitchFamily="18" charset="0"/>
                <a:cs typeface="Calibri" pitchFamily="34" charset="0"/>
              </a:rPr>
              <a:t>positive result, you are required to notify MDH two ways – EvaluationWeb and HIV Case </a:t>
            </a:r>
            <a:r>
              <a:rPr lang="en-US" sz="2500" dirty="0" smtClean="0">
                <a:ea typeface="Times New Roman" pitchFamily="18" charset="0"/>
                <a:cs typeface="Calibri" pitchFamily="34" charset="0"/>
              </a:rPr>
              <a:t>Report.</a:t>
            </a:r>
            <a:endParaRPr lang="en-US" sz="2500" dirty="0"/>
          </a:p>
        </p:txBody>
      </p:sp>
      <p:pic>
        <p:nvPicPr>
          <p:cNvPr id="2" name="Picture 1" descr="EvaluationWeb form" title="EvaluationWeb form"/>
          <p:cNvPicPr>
            <a:picLocks noChangeAspect="1"/>
          </p:cNvPicPr>
          <p:nvPr/>
        </p:nvPicPr>
        <p:blipFill>
          <a:blip r:embed="rId5"/>
          <a:stretch>
            <a:fillRect/>
          </a:stretch>
        </p:blipFill>
        <p:spPr>
          <a:xfrm>
            <a:off x="3820266" y="1750801"/>
            <a:ext cx="3827567" cy="4895850"/>
          </a:xfrm>
          <a:prstGeom prst="rect">
            <a:avLst/>
          </a:prstGeom>
          <a:ln>
            <a:solidFill>
              <a:schemeClr val="tx1"/>
            </a:solidFill>
          </a:ln>
        </p:spPr>
      </p:pic>
      <p:pic>
        <p:nvPicPr>
          <p:cNvPr id="6" name="Picture 5" descr="HIV Case Report" title="HIV Case Report"/>
          <p:cNvPicPr>
            <a:picLocks noChangeAspect="1"/>
          </p:cNvPicPr>
          <p:nvPr/>
        </p:nvPicPr>
        <p:blipFill>
          <a:blip r:embed="rId6"/>
          <a:stretch>
            <a:fillRect/>
          </a:stretch>
        </p:blipFill>
        <p:spPr>
          <a:xfrm>
            <a:off x="7946129" y="1750801"/>
            <a:ext cx="3786291" cy="4895850"/>
          </a:xfrm>
          <a:prstGeom prst="rect">
            <a:avLst/>
          </a:prstGeom>
          <a:ln>
            <a:solidFill>
              <a:schemeClr val="accent1"/>
            </a:solidFill>
          </a:ln>
        </p:spPr>
      </p:pic>
      <p:pic>
        <p:nvPicPr>
          <p:cNvPr id="3" name="Audio 2" descr="Audio button" title="Audio butt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69598092"/>
      </p:ext>
    </p:extLst>
  </p:cSld>
  <p:clrMapOvr>
    <a:masterClrMapping/>
  </p:clrMapOvr>
  <mc:AlternateContent xmlns:mc="http://schemas.openxmlformats.org/markup-compatibility/2006" xmlns:p14="http://schemas.microsoft.com/office/powerpoint/2010/main">
    <mc:Choice Requires="p14">
      <p:transition spd="slow" p14:dur="2000" advTm="24203"/>
    </mc:Choice>
    <mc:Fallback xmlns="">
      <p:transition spd="slow" advTm="24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 Web Reporting</a:t>
            </a:r>
            <a:endParaRPr lang="en-US" dirty="0"/>
          </a:p>
        </p:txBody>
      </p:sp>
      <p:sp>
        <p:nvSpPr>
          <p:cNvPr id="3" name="Content Placeholder 2"/>
          <p:cNvSpPr>
            <a:spLocks noGrp="1"/>
          </p:cNvSpPr>
          <p:nvPr>
            <p:ph idx="1"/>
          </p:nvPr>
        </p:nvSpPr>
        <p:spPr/>
        <p:txBody>
          <a:bodyPr>
            <a:normAutofit fontScale="92500" lnSpcReduction="20000"/>
          </a:bodyPr>
          <a:lstStyle/>
          <a:p>
            <a:r>
              <a:rPr lang="en-US" dirty="0"/>
              <a:t>T</a:t>
            </a:r>
            <a:r>
              <a:rPr lang="en-US" dirty="0" smtClean="0"/>
              <a:t>he Center for Disease Control (CDC) has new and modified variables for the 2018 HIV testing template. </a:t>
            </a:r>
          </a:p>
          <a:p>
            <a:pPr lvl="1"/>
            <a:r>
              <a:rPr lang="en-US" dirty="0" smtClean="0"/>
              <a:t>All organizations should be using the new templates by December, 2018. </a:t>
            </a:r>
          </a:p>
          <a:p>
            <a:pPr lvl="1"/>
            <a:r>
              <a:rPr lang="en-US" dirty="0" smtClean="0"/>
              <a:t>Letters sent in May, 2018 outlined these changes with a timeline.  If you did not receive this letter please contact the HIV Testing </a:t>
            </a:r>
            <a:r>
              <a:rPr lang="en-US" dirty="0"/>
              <a:t>C</a:t>
            </a:r>
            <a:r>
              <a:rPr lang="en-US" dirty="0" smtClean="0"/>
              <a:t>oordinator.</a:t>
            </a:r>
          </a:p>
          <a:p>
            <a:r>
              <a:rPr lang="en-US" dirty="0" smtClean="0"/>
              <a:t>Keys to Evaluation Web reporting.</a:t>
            </a:r>
          </a:p>
          <a:p>
            <a:pPr lvl="1"/>
            <a:r>
              <a:rPr lang="en-US" dirty="0" smtClean="0"/>
              <a:t>All data should be entered by the 23</a:t>
            </a:r>
            <a:r>
              <a:rPr lang="en-US" baseline="30000" dirty="0" smtClean="0"/>
              <a:t>rd</a:t>
            </a:r>
            <a:r>
              <a:rPr lang="en-US" dirty="0" smtClean="0"/>
              <a:t> of each month.</a:t>
            </a:r>
          </a:p>
          <a:p>
            <a:pPr lvl="1"/>
            <a:r>
              <a:rPr lang="en-US" dirty="0" smtClean="0"/>
              <a:t>Completely answer all variables within testing variable.  </a:t>
            </a:r>
            <a:r>
              <a:rPr lang="en-US" dirty="0"/>
              <a:t>S</a:t>
            </a:r>
            <a:r>
              <a:rPr lang="en-US" dirty="0" smtClean="0"/>
              <a:t>ome data, you may not know, so please indicate with the “Don’t Know”, selection.  At the end of the year, CDC will present MDH with a report with all missing variables in Evaluation Web.  </a:t>
            </a:r>
          </a:p>
          <a:p>
            <a:pPr lvl="1"/>
            <a:r>
              <a:rPr lang="en-US" dirty="0" smtClean="0"/>
              <a:t>If you need to be </a:t>
            </a:r>
            <a:r>
              <a:rPr lang="en-US" dirty="0"/>
              <a:t>e-authenticated or </a:t>
            </a:r>
            <a:r>
              <a:rPr lang="en-US" dirty="0" smtClean="0"/>
              <a:t>for any </a:t>
            </a:r>
            <a:r>
              <a:rPr lang="en-US" dirty="0"/>
              <a:t>questions or issues you may have with Evaluation </a:t>
            </a:r>
            <a:r>
              <a:rPr lang="en-US" dirty="0" smtClean="0"/>
              <a:t>Web, contact Tina Klein at 651 201-4022. </a:t>
            </a:r>
          </a:p>
        </p:txBody>
      </p:sp>
      <p:sp>
        <p:nvSpPr>
          <p:cNvPr id="4" name="Date Placeholder 3"/>
          <p:cNvSpPr>
            <a:spLocks noGrp="1"/>
          </p:cNvSpPr>
          <p:nvPr>
            <p:ph type="dt" sz="half" idx="10"/>
          </p:nvPr>
        </p:nvSpPr>
        <p:spPr/>
        <p:txBody>
          <a:bodyPr/>
          <a:lstStyle/>
          <a:p>
            <a:fld id="{824D5D47-1752-4D84-8BFB-C2F71A34C932}" type="datetime1">
              <a:rPr lang="en-US" smtClean="0"/>
              <a:t>8/28/2018</a:t>
            </a:fld>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13</a:t>
            </a:fld>
            <a:endParaRPr lang="en-US" dirty="0"/>
          </a:p>
        </p:txBody>
      </p:sp>
      <p:pic>
        <p:nvPicPr>
          <p:cNvPr id="7" name="Audio 6" descr="Audio button" title="Audio butt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28480339"/>
      </p:ext>
    </p:extLst>
  </p:cSld>
  <p:clrMapOvr>
    <a:masterClrMapping/>
  </p:clrMapOvr>
  <mc:AlternateContent xmlns:mc="http://schemas.openxmlformats.org/markup-compatibility/2006" xmlns:p14="http://schemas.microsoft.com/office/powerpoint/2010/main">
    <mc:Choice Requires="p14">
      <p:transition spd="slow" p14:dur="2000" advTm="86548"/>
    </mc:Choice>
    <mc:Fallback xmlns="">
      <p:transition spd="slow" advTm="86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Reporting </a:t>
            </a:r>
            <a:endParaRPr lang="en-US" dirty="0"/>
          </a:p>
        </p:txBody>
      </p:sp>
      <p:sp>
        <p:nvSpPr>
          <p:cNvPr id="3" name="Content Placeholder 2"/>
          <p:cNvSpPr>
            <a:spLocks noGrp="1"/>
          </p:cNvSpPr>
          <p:nvPr>
            <p:ph idx="1"/>
          </p:nvPr>
        </p:nvSpPr>
        <p:spPr/>
        <p:txBody>
          <a:bodyPr>
            <a:normAutofit/>
          </a:bodyPr>
          <a:lstStyle/>
          <a:p>
            <a:r>
              <a:rPr lang="en-US" dirty="0" smtClean="0"/>
              <a:t>As per the Minnesota </a:t>
            </a:r>
            <a:r>
              <a:rPr lang="en-US" dirty="0"/>
              <a:t>Communicable Disease Rule </a:t>
            </a:r>
            <a:r>
              <a:rPr lang="en-US" dirty="0" smtClean="0"/>
              <a:t>4605: HIV, both </a:t>
            </a:r>
            <a:r>
              <a:rPr lang="en-US" dirty="0"/>
              <a:t>a case (confirmed </a:t>
            </a:r>
            <a:r>
              <a:rPr lang="en-US" dirty="0" smtClean="0"/>
              <a:t>positive) or suspect case (preliminary positive), must be reported via confidential fax. Case </a:t>
            </a:r>
            <a:r>
              <a:rPr lang="en-US" dirty="0"/>
              <a:t>reports must be submitted within 72 hours of the testing event. </a:t>
            </a:r>
          </a:p>
          <a:p>
            <a:r>
              <a:rPr lang="en-US" dirty="0"/>
              <a:t>C</a:t>
            </a:r>
            <a:r>
              <a:rPr lang="en-US" dirty="0" smtClean="0"/>
              <a:t>ase reporting details:</a:t>
            </a:r>
          </a:p>
          <a:p>
            <a:pPr lvl="1"/>
            <a:r>
              <a:rPr lang="en-US" dirty="0" smtClean="0"/>
              <a:t>Case report forms should be sent to MDH’s Epidemiology &amp; Surveillance Unit, attention  Sue Bedard-Johnson, or Gabrielle Morgenstern at confidential fax (651) 797-1972.</a:t>
            </a:r>
          </a:p>
          <a:p>
            <a:pPr lvl="1"/>
            <a:r>
              <a:rPr lang="en-US" dirty="0" smtClean="0"/>
              <a:t>A copy should be sent to the HIV Testing Coordinator with the Evaluation Web “Form ID” written at the top of the page.  Fax copy to (651) 201-4011.</a:t>
            </a:r>
            <a:endParaRPr lang="en-US" dirty="0"/>
          </a:p>
        </p:txBody>
      </p:sp>
      <p:sp>
        <p:nvSpPr>
          <p:cNvPr id="4" name="Date Placeholder 3"/>
          <p:cNvSpPr>
            <a:spLocks noGrp="1"/>
          </p:cNvSpPr>
          <p:nvPr>
            <p:ph type="dt" sz="half" idx="10"/>
          </p:nvPr>
        </p:nvSpPr>
        <p:spPr/>
        <p:txBody>
          <a:bodyPr/>
          <a:lstStyle/>
          <a:p>
            <a:fld id="{824D5D47-1752-4D84-8BFB-C2F71A34C932}" type="datetime1">
              <a:rPr lang="en-US" smtClean="0"/>
              <a:t>8/28/2018</a:t>
            </a:fld>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14</a:t>
            </a:fld>
            <a:endParaRPr lang="en-US" dirty="0"/>
          </a:p>
        </p:txBody>
      </p:sp>
      <p:pic>
        <p:nvPicPr>
          <p:cNvPr id="7" name="Audio 6" descr="Audio button" title="Audio butt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76453867"/>
      </p:ext>
    </p:extLst>
  </p:cSld>
  <p:clrMapOvr>
    <a:masterClrMapping/>
  </p:clrMapOvr>
  <mc:AlternateContent xmlns:mc="http://schemas.openxmlformats.org/markup-compatibility/2006" xmlns:p14="http://schemas.microsoft.com/office/powerpoint/2010/main">
    <mc:Choice Requires="p14">
      <p:transition spd="slow" p14:dur="2000" advTm="71129"/>
    </mc:Choice>
    <mc:Fallback xmlns="">
      <p:transition spd="slow" advTm="711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Minnesota Department of Health Partner Services </a:t>
            </a:r>
            <a:br>
              <a:rPr lang="en-US" dirty="0"/>
            </a:br>
            <a:r>
              <a:rPr lang="en-US" dirty="0"/>
              <a:t>How you can </a:t>
            </a:r>
            <a:r>
              <a:rPr lang="en-US" dirty="0" smtClean="0"/>
              <a:t>help?</a:t>
            </a:r>
            <a:endParaRPr lang="en-US" dirty="0"/>
          </a:p>
        </p:txBody>
      </p:sp>
      <p:sp>
        <p:nvSpPr>
          <p:cNvPr id="3" name="Content Placeholder 2"/>
          <p:cNvSpPr>
            <a:spLocks noGrp="1"/>
          </p:cNvSpPr>
          <p:nvPr>
            <p:ph idx="1"/>
          </p:nvPr>
        </p:nvSpPr>
        <p:spPr>
          <a:xfrm>
            <a:off x="368710" y="1504335"/>
            <a:ext cx="10985090" cy="5217140"/>
          </a:xfrm>
        </p:spPr>
        <p:txBody>
          <a:bodyPr>
            <a:normAutofit/>
          </a:bodyPr>
          <a:lstStyle/>
          <a:p>
            <a:pPr marL="0" indent="0">
              <a:buNone/>
            </a:pPr>
            <a:r>
              <a:rPr lang="en-US" dirty="0" smtClean="0"/>
              <a:t> The Partner Services Program has been negatively labeled previously due the invasive nature of the work and a lack of knowledge of roles. However, Partner Services actually serves the community by discreetly intervening in the spread of HIV and STD’s.  Here is how you can help spread this message. </a:t>
            </a:r>
          </a:p>
          <a:p>
            <a:pPr marL="457200" indent="-457200">
              <a:buFont typeface="+mj-lt"/>
              <a:buAutoNum type="arabicPeriod"/>
            </a:pPr>
            <a:r>
              <a:rPr lang="en-US" dirty="0"/>
              <a:t>U</a:t>
            </a:r>
            <a:r>
              <a:rPr lang="en-US" dirty="0" smtClean="0"/>
              <a:t>nderstand the facts about the service. The Partner </a:t>
            </a:r>
            <a:r>
              <a:rPr lang="en-US" dirty="0"/>
              <a:t>Services </a:t>
            </a:r>
            <a:r>
              <a:rPr lang="en-US" dirty="0" smtClean="0"/>
              <a:t>Program provides positive individuals </a:t>
            </a:r>
            <a:r>
              <a:rPr lang="en-US" dirty="0"/>
              <a:t>the following </a:t>
            </a:r>
            <a:r>
              <a:rPr lang="en-US" dirty="0" smtClean="0"/>
              <a:t>options to be performed by representatives:</a:t>
            </a:r>
            <a:endParaRPr lang="en-US" dirty="0"/>
          </a:p>
          <a:p>
            <a:pPr lvl="1"/>
            <a:r>
              <a:rPr lang="en-US" dirty="0"/>
              <a:t>Inform partners in a sensitive, discreet, and private way</a:t>
            </a:r>
          </a:p>
          <a:p>
            <a:pPr lvl="1"/>
            <a:r>
              <a:rPr lang="en-US" dirty="0"/>
              <a:t>Provide HIV &amp; STD testing and referrals</a:t>
            </a:r>
          </a:p>
          <a:p>
            <a:pPr lvl="1"/>
            <a:r>
              <a:rPr lang="en-US" dirty="0"/>
              <a:t>Protect privacy, identity, and personal information</a:t>
            </a:r>
          </a:p>
          <a:p>
            <a:pPr lvl="1"/>
            <a:r>
              <a:rPr lang="en-US" dirty="0"/>
              <a:t>Answer questions and offer options</a:t>
            </a:r>
          </a:p>
          <a:p>
            <a:pPr marL="457200" indent="-457200">
              <a:buFont typeface="+mj-lt"/>
              <a:buAutoNum type="arabicPeriod"/>
            </a:pPr>
            <a:endParaRPr lang="en-US" dirty="0" smtClean="0"/>
          </a:p>
          <a:p>
            <a:pPr lvl="2"/>
            <a:endParaRPr lang="en-US" dirty="0"/>
          </a:p>
        </p:txBody>
      </p:sp>
      <p:sp>
        <p:nvSpPr>
          <p:cNvPr id="4" name="Date Placeholder 3"/>
          <p:cNvSpPr>
            <a:spLocks noGrp="1"/>
          </p:cNvSpPr>
          <p:nvPr>
            <p:ph type="dt" sz="half" idx="10"/>
          </p:nvPr>
        </p:nvSpPr>
        <p:spPr/>
        <p:txBody>
          <a:bodyPr/>
          <a:lstStyle/>
          <a:p>
            <a:fld id="{824D5D47-1752-4D84-8BFB-C2F71A34C932}" type="datetime1">
              <a:rPr lang="en-US" smtClean="0"/>
              <a:t>8/28/2018</a:t>
            </a:fld>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15</a:t>
            </a:fld>
            <a:endParaRPr lang="en-US" dirty="0"/>
          </a:p>
        </p:txBody>
      </p:sp>
      <p:pic>
        <p:nvPicPr>
          <p:cNvPr id="8" name="Audio 7" descr="Audio button" title="Audio butt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44606169"/>
      </p:ext>
    </p:extLst>
  </p:cSld>
  <p:clrMapOvr>
    <a:masterClrMapping/>
  </p:clrMapOvr>
  <mc:AlternateContent xmlns:mc="http://schemas.openxmlformats.org/markup-compatibility/2006" xmlns:p14="http://schemas.microsoft.com/office/powerpoint/2010/main">
    <mc:Choice Requires="p14">
      <p:transition spd="slow" p14:dur="2000" advTm="68195"/>
    </mc:Choice>
    <mc:Fallback xmlns="">
      <p:transition spd="slow" advTm="68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Minnesota Department of Health Partner Services </a:t>
            </a:r>
            <a:br>
              <a:rPr lang="en-US" dirty="0" smtClean="0"/>
            </a:br>
            <a:r>
              <a:rPr lang="en-US" dirty="0" smtClean="0"/>
              <a:t>How you can help? Contd.</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dirty="0" smtClean="0"/>
              <a:t>2.  Collect any data that positive patients </a:t>
            </a:r>
            <a:r>
              <a:rPr lang="en-US" dirty="0"/>
              <a:t>are willing to give </a:t>
            </a:r>
            <a:r>
              <a:rPr lang="en-US" dirty="0" smtClean="0"/>
              <a:t>about </a:t>
            </a:r>
            <a:r>
              <a:rPr lang="en-US" dirty="0"/>
              <a:t>their </a:t>
            </a:r>
            <a:r>
              <a:rPr lang="en-US" dirty="0" smtClean="0"/>
              <a:t>partners.  Please note any of the following information in the comment section of the </a:t>
            </a:r>
            <a:r>
              <a:rPr lang="en-US" dirty="0"/>
              <a:t>C</a:t>
            </a:r>
            <a:r>
              <a:rPr lang="en-US" dirty="0" smtClean="0"/>
              <a:t>ase Report form.</a:t>
            </a:r>
            <a:endParaRPr lang="en-US" dirty="0"/>
          </a:p>
          <a:p>
            <a:pPr lvl="2"/>
            <a:r>
              <a:rPr lang="en-US" sz="2800" dirty="0"/>
              <a:t>Name (first, last and nicknames)</a:t>
            </a:r>
          </a:p>
          <a:p>
            <a:pPr lvl="2"/>
            <a:r>
              <a:rPr lang="en-US" sz="2800" dirty="0"/>
              <a:t>Address</a:t>
            </a:r>
          </a:p>
          <a:p>
            <a:pPr lvl="2"/>
            <a:r>
              <a:rPr lang="en-US" sz="2800" dirty="0"/>
              <a:t>Phone numbers</a:t>
            </a:r>
          </a:p>
          <a:p>
            <a:pPr lvl="2"/>
            <a:r>
              <a:rPr lang="en-US" sz="2800" dirty="0"/>
              <a:t>Partners race, age, sex, and DOB</a:t>
            </a:r>
          </a:p>
          <a:p>
            <a:pPr lvl="2"/>
            <a:r>
              <a:rPr lang="en-US" sz="2800" dirty="0"/>
              <a:t>Date of last exposure</a:t>
            </a:r>
          </a:p>
          <a:p>
            <a:endParaRPr lang="en-US" sz="4000" dirty="0" smtClean="0"/>
          </a:p>
          <a:p>
            <a:endParaRPr lang="en-US" dirty="0"/>
          </a:p>
          <a:p>
            <a:pPr marL="0" indent="0">
              <a:buNone/>
            </a:pPr>
            <a:endParaRPr lang="en-US" dirty="0" smtClean="0"/>
          </a:p>
          <a:p>
            <a:endParaRPr lang="en-US" dirty="0"/>
          </a:p>
        </p:txBody>
      </p:sp>
      <p:sp>
        <p:nvSpPr>
          <p:cNvPr id="4" name="Date Placeholder 3"/>
          <p:cNvSpPr>
            <a:spLocks noGrp="1"/>
          </p:cNvSpPr>
          <p:nvPr>
            <p:ph type="dt" sz="half" idx="10"/>
          </p:nvPr>
        </p:nvSpPr>
        <p:spPr/>
        <p:txBody>
          <a:bodyPr/>
          <a:lstStyle/>
          <a:p>
            <a:fld id="{824D5D47-1752-4D84-8BFB-C2F71A34C932}" type="datetime1">
              <a:rPr lang="en-US" smtClean="0"/>
              <a:t>8/28/2018</a:t>
            </a:fld>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16</a:t>
            </a:fld>
            <a:endParaRPr lang="en-US" dirty="0"/>
          </a:p>
        </p:txBody>
      </p:sp>
      <p:pic>
        <p:nvPicPr>
          <p:cNvPr id="5" name="Audio 4" descr="Audio button" title="Audio butt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86299816"/>
      </p:ext>
    </p:extLst>
  </p:cSld>
  <p:clrMapOvr>
    <a:masterClrMapping/>
  </p:clrMapOvr>
  <mc:AlternateContent xmlns:mc="http://schemas.openxmlformats.org/markup-compatibility/2006" xmlns:p14="http://schemas.microsoft.com/office/powerpoint/2010/main">
    <mc:Choice Requires="p14">
      <p:transition spd="slow" p14:dur="2000" advTm="39003"/>
    </mc:Choice>
    <mc:Fallback xmlns="">
      <p:transition spd="slow" advTm="390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Importance of Active Referrals w/ Rapid-Rapid Method of Testing </a:t>
            </a:r>
            <a:endParaRPr lang="en-US" dirty="0"/>
          </a:p>
        </p:txBody>
      </p:sp>
      <p:sp>
        <p:nvSpPr>
          <p:cNvPr id="3" name="Content Placeholder 2"/>
          <p:cNvSpPr>
            <a:spLocks noGrp="1"/>
          </p:cNvSpPr>
          <p:nvPr>
            <p:ph idx="1"/>
          </p:nvPr>
        </p:nvSpPr>
        <p:spPr/>
        <p:txBody>
          <a:bodyPr>
            <a:normAutofit/>
          </a:bodyPr>
          <a:lstStyle/>
          <a:p>
            <a:r>
              <a:rPr lang="en-US" dirty="0"/>
              <a:t>A</a:t>
            </a:r>
            <a:r>
              <a:rPr lang="en-US" dirty="0" smtClean="0"/>
              <a:t>s a rapid-rapid point of care testing facility, your agency must work closely with mental health, HIV, social service, and chemical dependency providers.  It is important for your agency to make active referrals. Begin by:</a:t>
            </a:r>
          </a:p>
          <a:p>
            <a:pPr lvl="1"/>
            <a:r>
              <a:rPr lang="en-US" dirty="0" smtClean="0"/>
              <a:t>Assessing client needs: Determine what clients need and eliminate any barriers to care.</a:t>
            </a:r>
          </a:p>
          <a:p>
            <a:pPr lvl="1"/>
            <a:r>
              <a:rPr lang="en-US" dirty="0" smtClean="0"/>
              <a:t>Plan referring: </a:t>
            </a:r>
            <a:r>
              <a:rPr lang="en-US" dirty="0"/>
              <a:t>D</a:t>
            </a:r>
            <a:r>
              <a:rPr lang="en-US" dirty="0" smtClean="0"/>
              <a:t>etermine referral agency or provider and take client’s culture, sexual orientation, language, and age into consideration.  </a:t>
            </a:r>
          </a:p>
          <a:p>
            <a:pPr lvl="1"/>
            <a:r>
              <a:rPr lang="en-US" dirty="0" smtClean="0"/>
              <a:t>Providing access </a:t>
            </a:r>
            <a:r>
              <a:rPr lang="en-US" dirty="0"/>
              <a:t>r</a:t>
            </a:r>
            <a:r>
              <a:rPr lang="en-US" dirty="0" smtClean="0"/>
              <a:t>eferrals: Know times of operation, provider’s cultural sensitivity and LGTBQ inclusiveness, and transportation needs.</a:t>
            </a:r>
          </a:p>
          <a:p>
            <a:pPr lvl="1"/>
            <a:r>
              <a:rPr lang="en-US" dirty="0" smtClean="0"/>
              <a:t>Following-up: Ensure client made an appointment.</a:t>
            </a:r>
          </a:p>
          <a:p>
            <a:endParaRPr lang="en-US" dirty="0" smtClean="0"/>
          </a:p>
          <a:p>
            <a:pPr marL="0" indent="0">
              <a:buNone/>
            </a:pPr>
            <a:endParaRPr lang="en-US" dirty="0"/>
          </a:p>
        </p:txBody>
      </p:sp>
      <p:sp>
        <p:nvSpPr>
          <p:cNvPr id="4" name="Date Placeholder 3"/>
          <p:cNvSpPr>
            <a:spLocks noGrp="1"/>
          </p:cNvSpPr>
          <p:nvPr>
            <p:ph type="dt" sz="half" idx="10"/>
          </p:nvPr>
        </p:nvSpPr>
        <p:spPr/>
        <p:txBody>
          <a:bodyPr/>
          <a:lstStyle/>
          <a:p>
            <a:fld id="{824D5D47-1752-4D84-8BFB-C2F71A34C932}" type="datetime1">
              <a:rPr lang="en-US" smtClean="0"/>
              <a:t>8/28/2018</a:t>
            </a:fld>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17</a:t>
            </a:fld>
            <a:endParaRPr lang="en-US" dirty="0"/>
          </a:p>
        </p:txBody>
      </p:sp>
      <p:pic>
        <p:nvPicPr>
          <p:cNvPr id="5" name="Audio 4" descr="Audio button" title="Audio butt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44093106"/>
      </p:ext>
    </p:extLst>
  </p:cSld>
  <p:clrMapOvr>
    <a:masterClrMapping/>
  </p:clrMapOvr>
  <mc:AlternateContent xmlns:mc="http://schemas.openxmlformats.org/markup-compatibility/2006" xmlns:p14="http://schemas.microsoft.com/office/powerpoint/2010/main">
    <mc:Choice Requires="p14">
      <p:transition spd="slow" p14:dur="2000" advTm="66803"/>
    </mc:Choice>
    <mc:Fallback xmlns="">
      <p:transition spd="slow" advTm="668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Rapid- Rapid method of testing allows you to diagnose HIV at point of care, which means clients can be linked directly to care.  </a:t>
            </a:r>
          </a:p>
          <a:p>
            <a:r>
              <a:rPr lang="en-US" dirty="0" smtClean="0"/>
              <a:t>You need:</a:t>
            </a:r>
          </a:p>
          <a:p>
            <a:pPr lvl="1"/>
            <a:r>
              <a:rPr lang="en-US" dirty="0" smtClean="0"/>
              <a:t>Two separate testing technologies</a:t>
            </a:r>
          </a:p>
          <a:p>
            <a:pPr lvl="1"/>
            <a:r>
              <a:rPr lang="en-US" dirty="0" smtClean="0"/>
              <a:t>Consent for Testing</a:t>
            </a:r>
          </a:p>
          <a:p>
            <a:pPr lvl="1"/>
            <a:r>
              <a:rPr lang="en-US" dirty="0" smtClean="0"/>
              <a:t>Formal Provider Agreement</a:t>
            </a:r>
          </a:p>
          <a:p>
            <a:pPr lvl="1"/>
            <a:r>
              <a:rPr lang="en-US" dirty="0" smtClean="0"/>
              <a:t>Release of Information</a:t>
            </a:r>
          </a:p>
          <a:p>
            <a:pPr lvl="1"/>
            <a:r>
              <a:rPr lang="en-US" dirty="0" smtClean="0"/>
              <a:t>Establish Active Referrals</a:t>
            </a:r>
          </a:p>
          <a:p>
            <a:pPr lvl="1"/>
            <a:r>
              <a:rPr lang="en-US" dirty="0" smtClean="0"/>
              <a:t>Report positives to the Minnesota Department of Health’s Surveillance Unit via case reporting</a:t>
            </a:r>
          </a:p>
          <a:p>
            <a:pPr lvl="1"/>
            <a:endParaRPr lang="en-US" dirty="0" smtClean="0"/>
          </a:p>
          <a:p>
            <a:pPr marL="457200" lvl="1" indent="0">
              <a:buNone/>
            </a:pPr>
            <a:endParaRPr lang="en-US" dirty="0"/>
          </a:p>
        </p:txBody>
      </p:sp>
      <p:sp>
        <p:nvSpPr>
          <p:cNvPr id="4" name="Date Placeholder 3"/>
          <p:cNvSpPr>
            <a:spLocks noGrp="1"/>
          </p:cNvSpPr>
          <p:nvPr>
            <p:ph type="dt" sz="half" idx="10"/>
          </p:nvPr>
        </p:nvSpPr>
        <p:spPr/>
        <p:txBody>
          <a:bodyPr/>
          <a:lstStyle/>
          <a:p>
            <a:fld id="{824D5D47-1752-4D84-8BFB-C2F71A34C932}" type="datetime1">
              <a:rPr lang="en-US" smtClean="0"/>
              <a:t>8/28/2018</a:t>
            </a:fld>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18</a:t>
            </a:fld>
            <a:endParaRPr lang="en-US" dirty="0"/>
          </a:p>
        </p:txBody>
      </p:sp>
      <p:pic>
        <p:nvPicPr>
          <p:cNvPr id="8" name="Audio 7" descr="Audio button" title="Audio butt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84986577"/>
      </p:ext>
    </p:extLst>
  </p:cSld>
  <p:clrMapOvr>
    <a:masterClrMapping/>
  </p:clrMapOvr>
  <mc:AlternateContent xmlns:mc="http://schemas.openxmlformats.org/markup-compatibility/2006" xmlns:p14="http://schemas.microsoft.com/office/powerpoint/2010/main">
    <mc:Choice Requires="p14">
      <p:transition spd="slow" p14:dur="2000" advTm="27690"/>
    </mc:Choice>
    <mc:Fallback xmlns="">
      <p:transition spd="slow" advTm="27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pic>
        <p:nvPicPr>
          <p:cNvPr id="7" name="Content Placeholder 6" descr="Question mark" title="Question mark"/>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3920331" y="1825625"/>
            <a:ext cx="4351338" cy="4351338"/>
          </a:xfrm>
        </p:spPr>
      </p:pic>
      <p:sp>
        <p:nvSpPr>
          <p:cNvPr id="4" name="Date Placeholder 3"/>
          <p:cNvSpPr>
            <a:spLocks noGrp="1"/>
          </p:cNvSpPr>
          <p:nvPr>
            <p:ph type="dt" sz="half" idx="10"/>
          </p:nvPr>
        </p:nvSpPr>
        <p:spPr/>
        <p:txBody>
          <a:bodyPr/>
          <a:lstStyle/>
          <a:p>
            <a:fld id="{824D5D47-1752-4D84-8BFB-C2F71A34C932}" type="datetime1">
              <a:rPr lang="en-US" smtClean="0"/>
              <a:t>8/28/2018</a:t>
            </a:fld>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19</a:t>
            </a:fld>
            <a:endParaRPr lang="en-US" dirty="0"/>
          </a:p>
        </p:txBody>
      </p:sp>
      <p:pic>
        <p:nvPicPr>
          <p:cNvPr id="3" name="Audio 2" descr="Audio button" title="Audio butt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5849921"/>
      </p:ext>
    </p:extLst>
  </p:cSld>
  <p:clrMapOvr>
    <a:masterClrMapping/>
  </p:clrMapOvr>
  <mc:AlternateContent xmlns:mc="http://schemas.openxmlformats.org/markup-compatibility/2006" xmlns:p14="http://schemas.microsoft.com/office/powerpoint/2010/main">
    <mc:Choice Requires="p14">
      <p:transition spd="slow" p14:dur="2000" advTm="6487"/>
    </mc:Choice>
    <mc:Fallback xmlns="">
      <p:transition spd="slow" advTm="64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N.IT Services Logo" descr="Minnesota Department of Health"/>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0710" y="1775421"/>
            <a:ext cx="5670580" cy="813933"/>
          </a:xfrm>
          <a:prstGeom prst="rect">
            <a:avLst/>
          </a:prstGeom>
        </p:spPr>
      </p:pic>
      <p:sp>
        <p:nvSpPr>
          <p:cNvPr id="7" name="Title 6"/>
          <p:cNvSpPr>
            <a:spLocks noGrp="1"/>
          </p:cNvSpPr>
          <p:nvPr>
            <p:ph type="ctrTitle"/>
          </p:nvPr>
        </p:nvSpPr>
        <p:spPr>
          <a:xfrm>
            <a:off x="0" y="4187952"/>
            <a:ext cx="12192000" cy="1199223"/>
          </a:xfrm>
        </p:spPr>
        <p:txBody>
          <a:bodyPr/>
          <a:lstStyle/>
          <a:p>
            <a:r>
              <a:rPr lang="en-US" dirty="0" smtClean="0"/>
              <a:t>Rapid-Rapid Point of Care Testing</a:t>
            </a:r>
            <a:endParaRPr lang="en-US" dirty="0"/>
          </a:p>
        </p:txBody>
      </p:sp>
      <p:sp>
        <p:nvSpPr>
          <p:cNvPr id="2" name="Text Placeholder 1"/>
          <p:cNvSpPr>
            <a:spLocks noGrp="1"/>
          </p:cNvSpPr>
          <p:nvPr>
            <p:ph type="body" sz="quarter" idx="14"/>
          </p:nvPr>
        </p:nvSpPr>
        <p:spPr/>
        <p:txBody>
          <a:bodyPr>
            <a:normAutofit/>
          </a:bodyPr>
          <a:lstStyle/>
          <a:p>
            <a:r>
              <a:rPr lang="en-US" dirty="0" smtClean="0"/>
              <a:t>Peggy Darrett-Brewer HIV Testing Coordinator</a:t>
            </a:r>
            <a:endParaRPr lang="en-US" dirty="0"/>
          </a:p>
          <a:p>
            <a:r>
              <a:rPr lang="en-US" dirty="0" smtClean="0"/>
              <a:t>July 13, 2018</a:t>
            </a:r>
            <a:endParaRPr lang="en-US" dirty="0"/>
          </a:p>
        </p:txBody>
      </p:sp>
      <p:pic>
        <p:nvPicPr>
          <p:cNvPr id="4" name="Audio 3" descr="Audio button" title="Audio butt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96249782"/>
      </p:ext>
    </p:extLst>
  </p:cSld>
  <p:clrMapOvr>
    <a:masterClrMapping/>
  </p:clrMapOvr>
  <mc:AlternateContent xmlns:mc="http://schemas.openxmlformats.org/markup-compatibility/2006" xmlns:p14="http://schemas.microsoft.com/office/powerpoint/2010/main">
    <mc:Choice Requires="p14">
      <p:transition spd="slow" p14:dur="2000" advTm="10258"/>
    </mc:Choice>
    <mc:Fallback xmlns="">
      <p:transition spd="slow" advTm="102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Thank You!</a:t>
            </a:r>
            <a:endParaRPr lang="en-US" dirty="0"/>
          </a:p>
        </p:txBody>
      </p:sp>
      <p:sp>
        <p:nvSpPr>
          <p:cNvPr id="3" name="Content Placeholder 2"/>
          <p:cNvSpPr>
            <a:spLocks noGrp="1"/>
          </p:cNvSpPr>
          <p:nvPr>
            <p:ph idx="1"/>
          </p:nvPr>
        </p:nvSpPr>
        <p:spPr>
          <a:xfrm>
            <a:off x="324465" y="1415845"/>
            <a:ext cx="11029335" cy="5305630"/>
          </a:xfrm>
        </p:spPr>
        <p:txBody>
          <a:bodyPr>
            <a:normAutofit fontScale="92500" lnSpcReduction="20000"/>
          </a:bodyPr>
          <a:lstStyle/>
          <a:p>
            <a:pPr algn="ctr"/>
            <a:endParaRPr lang="en-US" dirty="0" smtClean="0"/>
          </a:p>
          <a:p>
            <a:pPr algn="ctr"/>
            <a:r>
              <a:rPr lang="en-US" dirty="0" smtClean="0"/>
              <a:t>Sue Bedard-Johnson</a:t>
            </a:r>
          </a:p>
          <a:p>
            <a:pPr marL="0" indent="0" algn="ctr">
              <a:buNone/>
            </a:pPr>
            <a:r>
              <a:rPr lang="en-US" dirty="0" smtClean="0"/>
              <a:t>Surveillance Unit</a:t>
            </a:r>
          </a:p>
          <a:p>
            <a:pPr marL="0" indent="0" algn="ctr">
              <a:buNone/>
            </a:pPr>
            <a:r>
              <a:rPr lang="en-US" dirty="0" smtClean="0"/>
              <a:t>651 201-4006</a:t>
            </a:r>
          </a:p>
          <a:p>
            <a:pPr algn="ctr"/>
            <a:r>
              <a:rPr lang="en-US" dirty="0" smtClean="0"/>
              <a:t>Gabrielle Morgenstern</a:t>
            </a:r>
          </a:p>
          <a:p>
            <a:pPr marL="0" indent="0" algn="ctr">
              <a:buNone/>
            </a:pPr>
            <a:r>
              <a:rPr lang="en-US" dirty="0" smtClean="0"/>
              <a:t>Surveillance Unit</a:t>
            </a:r>
          </a:p>
          <a:p>
            <a:pPr marL="0" indent="0" algn="ctr">
              <a:buNone/>
            </a:pPr>
            <a:r>
              <a:rPr lang="en-US" dirty="0" smtClean="0"/>
              <a:t>651 201-3568</a:t>
            </a:r>
          </a:p>
          <a:p>
            <a:pPr algn="ctr"/>
            <a:r>
              <a:rPr lang="en-US" dirty="0" smtClean="0"/>
              <a:t>Peggy Darrett-Brewer</a:t>
            </a:r>
          </a:p>
          <a:p>
            <a:pPr marL="0" indent="0" algn="ctr">
              <a:buNone/>
            </a:pPr>
            <a:r>
              <a:rPr lang="en-US" dirty="0" smtClean="0"/>
              <a:t>HIV Testing Coordinator</a:t>
            </a:r>
          </a:p>
          <a:p>
            <a:pPr marL="0" indent="0" algn="ctr">
              <a:buNone/>
            </a:pPr>
            <a:r>
              <a:rPr lang="en-US" dirty="0" smtClean="0"/>
              <a:t>651 201-4011</a:t>
            </a:r>
            <a:endParaRPr lang="en-US" dirty="0"/>
          </a:p>
        </p:txBody>
      </p:sp>
      <p:sp>
        <p:nvSpPr>
          <p:cNvPr id="4" name="Date Placeholder 3"/>
          <p:cNvSpPr>
            <a:spLocks noGrp="1"/>
          </p:cNvSpPr>
          <p:nvPr>
            <p:ph type="dt" sz="half" idx="10"/>
          </p:nvPr>
        </p:nvSpPr>
        <p:spPr/>
        <p:txBody>
          <a:bodyPr/>
          <a:lstStyle/>
          <a:p>
            <a:fld id="{824D5D47-1752-4D84-8BFB-C2F71A34C932}" type="datetime1">
              <a:rPr lang="en-US" smtClean="0"/>
              <a:t>8/28/2018</a:t>
            </a:fld>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20</a:t>
            </a:fld>
            <a:endParaRPr lang="en-US" dirty="0"/>
          </a:p>
        </p:txBody>
      </p:sp>
    </p:spTree>
    <p:extLst>
      <p:ext uri="{BB962C8B-B14F-4D97-AF65-F5344CB8AC3E}">
        <p14:creationId xmlns:p14="http://schemas.microsoft.com/office/powerpoint/2010/main" val="2498871776"/>
      </p:ext>
    </p:extLst>
  </p:cSld>
  <p:clrMapOvr>
    <a:masterClrMapping/>
  </p:clrMapOvr>
  <mc:AlternateContent xmlns:mc="http://schemas.openxmlformats.org/markup-compatibility/2006" xmlns:p14="http://schemas.microsoft.com/office/powerpoint/2010/main">
    <mc:Choice Requires="p14">
      <p:transition spd="slow" p14:dur="2000" advTm="4829"/>
    </mc:Choice>
    <mc:Fallback xmlns="">
      <p:transition spd="slow" advTm="4829"/>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National HIV/AIDS Strategy</a:t>
            </a:r>
            <a:endParaRPr lang="en-US" dirty="0"/>
          </a:p>
        </p:txBody>
      </p:sp>
      <p:pic>
        <p:nvPicPr>
          <p:cNvPr id="8" name="Picture 2" descr="Photo of the White House" title="Photo of the White Hous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9814" y="1871839"/>
            <a:ext cx="3451342" cy="230089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04648" y="4616004"/>
            <a:ext cx="11634952" cy="954107"/>
          </a:xfrm>
          <a:prstGeom prst="rect">
            <a:avLst/>
          </a:prstGeom>
          <a:noFill/>
        </p:spPr>
        <p:txBody>
          <a:bodyPr wrap="square" rtlCol="0">
            <a:spAutoFit/>
          </a:bodyPr>
          <a:lstStyle/>
          <a:p>
            <a:r>
              <a:rPr lang="en-US" sz="2000" dirty="0" smtClean="0">
                <a:latin typeface="+mj-lt"/>
              </a:rPr>
              <a:t>National HIV/AIDS Strategy Goal 4: Achieving A More Coordinated National Response To The HIV Epidemic</a:t>
            </a:r>
          </a:p>
          <a:p>
            <a:r>
              <a:rPr lang="en-US" dirty="0">
                <a:latin typeface="+mj-lt"/>
              </a:rPr>
              <a:t>	</a:t>
            </a:r>
            <a:r>
              <a:rPr lang="en-US" dirty="0" smtClean="0">
                <a:latin typeface="+mj-lt"/>
              </a:rPr>
              <a:t>Indicator 4:  Increase the percentage of newly diagnosed persons linked to HIV medical care within one month of</a:t>
            </a:r>
          </a:p>
          <a:p>
            <a:r>
              <a:rPr lang="en-US" dirty="0">
                <a:latin typeface="+mj-lt"/>
              </a:rPr>
              <a:t>	</a:t>
            </a:r>
            <a:r>
              <a:rPr lang="en-US" dirty="0" smtClean="0">
                <a:latin typeface="+mj-lt"/>
              </a:rPr>
              <a:t>their HIV diagnosis to at least 85 percent.</a:t>
            </a:r>
            <a:endParaRPr lang="en-US" dirty="0">
              <a:latin typeface="+mj-lt"/>
            </a:endParaRPr>
          </a:p>
        </p:txBody>
      </p:sp>
      <p:sp>
        <p:nvSpPr>
          <p:cNvPr id="4" name="Date Placeholder 3"/>
          <p:cNvSpPr>
            <a:spLocks noGrp="1"/>
          </p:cNvSpPr>
          <p:nvPr>
            <p:ph type="dt" sz="half" idx="10"/>
          </p:nvPr>
        </p:nvSpPr>
        <p:spPr/>
        <p:txBody>
          <a:bodyPr/>
          <a:lstStyle/>
          <a:p>
            <a:fld id="{9A198C9B-0587-4A1E-9E03-E4C9FE222F08}" type="datetime1">
              <a:rPr lang="en-US" smtClean="0"/>
              <a:t>8/28/2018</a:t>
            </a:fld>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3</a:t>
            </a:fld>
            <a:endParaRPr lang="en-US" dirty="0"/>
          </a:p>
        </p:txBody>
      </p:sp>
      <p:pic>
        <p:nvPicPr>
          <p:cNvPr id="9" name="Audio 8" descr="Audio button" title="Audio butt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24700282"/>
      </p:ext>
    </p:extLst>
  </p:cSld>
  <p:clrMapOvr>
    <a:masterClrMapping/>
  </p:clrMapOvr>
  <mc:AlternateContent xmlns:mc="http://schemas.openxmlformats.org/markup-compatibility/2006" xmlns:p14="http://schemas.microsoft.com/office/powerpoint/2010/main">
    <mc:Choice Requires="p14">
      <p:transition spd="slow" p14:dur="2000" advTm="53744"/>
    </mc:Choice>
    <mc:Fallback xmlns="">
      <p:transition spd="slow" advTm="537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Rapid-Rapid Point of Care Testing?</a:t>
            </a:r>
            <a:endParaRPr lang="en-US" dirty="0"/>
          </a:p>
        </p:txBody>
      </p:sp>
      <p:sp>
        <p:nvSpPr>
          <p:cNvPr id="3" name="Content Placeholder 2"/>
          <p:cNvSpPr>
            <a:spLocks noGrp="1"/>
          </p:cNvSpPr>
          <p:nvPr>
            <p:ph idx="1"/>
          </p:nvPr>
        </p:nvSpPr>
        <p:spPr>
          <a:xfrm>
            <a:off x="914400" y="2232878"/>
            <a:ext cx="10515600" cy="2957394"/>
          </a:xfrm>
        </p:spPr>
        <p:txBody>
          <a:bodyPr/>
          <a:lstStyle/>
          <a:p>
            <a:pPr marL="457200" indent="-457200">
              <a:buFont typeface="+mj-lt"/>
              <a:buAutoNum type="arabicPeriod"/>
            </a:pPr>
            <a:r>
              <a:rPr lang="en-US" dirty="0"/>
              <a:t>U</a:t>
            </a:r>
            <a:r>
              <a:rPr lang="en-US" dirty="0" smtClean="0"/>
              <a:t>tilizing one rapid HIV testing technology to identify a reactive or preliminary positive result.</a:t>
            </a:r>
          </a:p>
          <a:p>
            <a:pPr marL="457200" indent="-457200">
              <a:buFont typeface="+mj-lt"/>
              <a:buAutoNum type="arabicPeriod"/>
            </a:pPr>
            <a:r>
              <a:rPr lang="en-US" dirty="0"/>
              <a:t>C</a:t>
            </a:r>
            <a:r>
              <a:rPr lang="en-US" dirty="0" smtClean="0"/>
              <a:t>onfirming the above mentioned positive result with a second testing technology.</a:t>
            </a:r>
          </a:p>
          <a:p>
            <a:pPr marL="457200" indent="-457200">
              <a:buFont typeface="+mj-lt"/>
              <a:buAutoNum type="arabicPeriod"/>
            </a:pPr>
            <a:r>
              <a:rPr lang="en-US" dirty="0"/>
              <a:t>L</a:t>
            </a:r>
            <a:r>
              <a:rPr lang="en-US" dirty="0" smtClean="0"/>
              <a:t>inking the patient to HIV primary care.</a:t>
            </a:r>
            <a:endParaRPr lang="en-US" dirty="0"/>
          </a:p>
        </p:txBody>
      </p:sp>
      <p:sp>
        <p:nvSpPr>
          <p:cNvPr id="4" name="Date Placeholder 3"/>
          <p:cNvSpPr>
            <a:spLocks noGrp="1"/>
          </p:cNvSpPr>
          <p:nvPr>
            <p:ph type="dt" sz="half" idx="10"/>
          </p:nvPr>
        </p:nvSpPr>
        <p:spPr/>
        <p:txBody>
          <a:bodyPr/>
          <a:lstStyle/>
          <a:p>
            <a:fld id="{824D5D47-1752-4D84-8BFB-C2F71A34C932}" type="datetime1">
              <a:rPr lang="en-US" smtClean="0"/>
              <a:t>8/28/2018</a:t>
            </a:fld>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4</a:t>
            </a:fld>
            <a:endParaRPr lang="en-US" dirty="0"/>
          </a:p>
        </p:txBody>
      </p:sp>
      <p:pic>
        <p:nvPicPr>
          <p:cNvPr id="7" name="Audio 6" descr="Audio button" title="Audio button">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824100186"/>
      </p:ext>
    </p:extLst>
  </p:cSld>
  <p:clrMapOvr>
    <a:masterClrMapping/>
  </p:clrMapOvr>
  <mc:AlternateContent xmlns:mc="http://schemas.openxmlformats.org/markup-compatibility/2006" xmlns:p14="http://schemas.microsoft.com/office/powerpoint/2010/main">
    <mc:Choice Requires="p14">
      <p:transition spd="med" p14:dur="700" advTm="20772">
        <p:fade/>
      </p:transition>
    </mc:Choice>
    <mc:Fallback xmlns="">
      <p:transition spd="med" advTm="2077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Generations</a:t>
            </a:r>
            <a:br>
              <a:rPr lang="en-US" dirty="0"/>
            </a:br>
            <a:r>
              <a:rPr lang="en-US" dirty="0" smtClean="0"/>
              <a:t>HIV Testing Technology</a:t>
            </a:r>
            <a:endParaRPr lang="en-US" dirty="0"/>
          </a:p>
        </p:txBody>
      </p:sp>
      <p:sp>
        <p:nvSpPr>
          <p:cNvPr id="13" name="TextBox 12"/>
          <p:cNvSpPr txBox="1"/>
          <p:nvPr/>
        </p:nvSpPr>
        <p:spPr>
          <a:xfrm>
            <a:off x="838200" y="1721040"/>
            <a:ext cx="7479008" cy="646331"/>
          </a:xfrm>
          <a:prstGeom prst="rect">
            <a:avLst/>
          </a:prstGeom>
          <a:noFill/>
        </p:spPr>
        <p:txBody>
          <a:bodyPr wrap="square" rtlCol="0">
            <a:spAutoFit/>
          </a:bodyPr>
          <a:lstStyle/>
          <a:p>
            <a:pPr algn="ctr"/>
            <a:r>
              <a:rPr lang="en-US" sz="3600" b="1" dirty="0" smtClean="0">
                <a:latin typeface="Calibri Light" panose="020F0302020204030204" pitchFamily="34" charset="0"/>
                <a:cs typeface="Calibri Light" panose="020F0302020204030204" pitchFamily="34" charset="0"/>
              </a:rPr>
              <a:t>4</a:t>
            </a:r>
            <a:r>
              <a:rPr lang="en-US" sz="3600" b="1" baseline="30000" dirty="0" smtClean="0">
                <a:latin typeface="Calibri Light" panose="020F0302020204030204" pitchFamily="34" charset="0"/>
                <a:cs typeface="Calibri Light" panose="020F0302020204030204" pitchFamily="34" charset="0"/>
              </a:rPr>
              <a:t>th</a:t>
            </a:r>
            <a:r>
              <a:rPr lang="en-US" sz="3600" b="1" dirty="0" smtClean="0">
                <a:latin typeface="Calibri Light" panose="020F0302020204030204" pitchFamily="34" charset="0"/>
                <a:cs typeface="Calibri Light" panose="020F0302020204030204" pitchFamily="34" charset="0"/>
              </a:rPr>
              <a:t> Generation</a:t>
            </a:r>
            <a:endParaRPr lang="en-US" sz="3600" b="1" dirty="0">
              <a:latin typeface="Calibri Light" panose="020F0302020204030204" pitchFamily="34" charset="0"/>
              <a:cs typeface="Calibri Light" panose="020F0302020204030204" pitchFamily="34" charset="0"/>
            </a:endParaRPr>
          </a:p>
        </p:txBody>
      </p:sp>
      <p:pic>
        <p:nvPicPr>
          <p:cNvPr id="7" name="Content Placeholder 6" descr="4th Generation testing kit " title="4th Generation testing kit "/>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4976725" y="2892068"/>
            <a:ext cx="2540000" cy="2540000"/>
          </a:xfrm>
        </p:spPr>
      </p:pic>
      <p:sp>
        <p:nvSpPr>
          <p:cNvPr id="4" name="Date Placeholder 3"/>
          <p:cNvSpPr>
            <a:spLocks noGrp="1"/>
          </p:cNvSpPr>
          <p:nvPr>
            <p:ph type="dt" sz="half" idx="10"/>
          </p:nvPr>
        </p:nvSpPr>
        <p:spPr/>
        <p:txBody>
          <a:bodyPr/>
          <a:lstStyle/>
          <a:p>
            <a:fld id="{824D5D47-1752-4D84-8BFB-C2F71A34C932}" type="datetime1">
              <a:rPr lang="en-US" smtClean="0"/>
              <a:t>8/28/2018</a:t>
            </a:fld>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5</a:t>
            </a:fld>
            <a:endParaRPr lang="en-US" dirty="0"/>
          </a:p>
        </p:txBody>
      </p:sp>
      <p:pic>
        <p:nvPicPr>
          <p:cNvPr id="8" name="Audio 7" descr="Audio button" title="Audio butt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67606384"/>
      </p:ext>
    </p:extLst>
  </p:cSld>
  <p:clrMapOvr>
    <a:masterClrMapping/>
  </p:clrMapOvr>
  <mc:AlternateContent xmlns:mc="http://schemas.openxmlformats.org/markup-compatibility/2006" xmlns:p14="http://schemas.microsoft.com/office/powerpoint/2010/main">
    <mc:Choice Requires="p14">
      <p:transition spd="slow" p14:dur="2000" advTm="31247"/>
    </mc:Choice>
    <mc:Fallback xmlns="">
      <p:transition spd="slow" advTm="312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Generations</a:t>
            </a:r>
            <a:br>
              <a:rPr lang="en-US" dirty="0"/>
            </a:br>
            <a:r>
              <a:rPr lang="en-US" dirty="0"/>
              <a:t>HIV Testing </a:t>
            </a:r>
            <a:r>
              <a:rPr lang="en-US" dirty="0" smtClean="0"/>
              <a:t>Technology Continued</a:t>
            </a:r>
            <a:endParaRPr lang="en-US" dirty="0"/>
          </a:p>
        </p:txBody>
      </p:sp>
      <p:pic>
        <p:nvPicPr>
          <p:cNvPr id="7" name="Content Placeholder 6" descr="Over-the-counter home-use HIV test kit" title="Over-the-counter home-use HIV test kit"/>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298027" y="2049517"/>
            <a:ext cx="3322681" cy="1869008"/>
          </a:xfrm>
        </p:spPr>
      </p:pic>
      <p:pic>
        <p:nvPicPr>
          <p:cNvPr id="8" name="Picture 7" descr="HIV test kit " title="HIV test kit "/>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50963" y="2984021"/>
            <a:ext cx="3540169" cy="3263310"/>
          </a:xfrm>
          <a:prstGeom prst="rect">
            <a:avLst/>
          </a:prstGeom>
        </p:spPr>
      </p:pic>
      <p:sp>
        <p:nvSpPr>
          <p:cNvPr id="4" name="Date Placeholder 3"/>
          <p:cNvSpPr>
            <a:spLocks noGrp="1"/>
          </p:cNvSpPr>
          <p:nvPr>
            <p:ph type="dt" sz="half" idx="10"/>
          </p:nvPr>
        </p:nvSpPr>
        <p:spPr/>
        <p:txBody>
          <a:bodyPr/>
          <a:lstStyle/>
          <a:p>
            <a:fld id="{824D5D47-1752-4D84-8BFB-C2F71A34C932}" type="datetime1">
              <a:rPr lang="en-US" smtClean="0"/>
              <a:t>8/28/2018</a:t>
            </a:fld>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6</a:t>
            </a:fld>
            <a:endParaRPr lang="en-US" dirty="0"/>
          </a:p>
        </p:txBody>
      </p:sp>
      <p:pic>
        <p:nvPicPr>
          <p:cNvPr id="5" name="Audio 4" descr="Audio button" title="Audio butt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0566801"/>
      </p:ext>
    </p:extLst>
  </p:cSld>
  <p:clrMapOvr>
    <a:masterClrMapping/>
  </p:clrMapOvr>
  <mc:AlternateContent xmlns:mc="http://schemas.openxmlformats.org/markup-compatibility/2006" xmlns:p14="http://schemas.microsoft.com/office/powerpoint/2010/main">
    <mc:Choice Requires="p14">
      <p:transition spd="slow" p14:dur="2000" advTm="24656"/>
    </mc:Choice>
    <mc:Fallback xmlns="">
      <p:transition spd="slow" advTm="24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Minnesota Department of Health Recommended Test Technologies</a:t>
            </a:r>
            <a:endParaRPr lang="en-US" dirty="0"/>
          </a:p>
        </p:txBody>
      </p:sp>
      <p:sp>
        <p:nvSpPr>
          <p:cNvPr id="3" name="Content Placeholder 2"/>
          <p:cNvSpPr>
            <a:spLocks noGrp="1"/>
          </p:cNvSpPr>
          <p:nvPr>
            <p:ph idx="1"/>
          </p:nvPr>
        </p:nvSpPr>
        <p:spPr/>
        <p:txBody>
          <a:bodyPr/>
          <a:lstStyle/>
          <a:p>
            <a:r>
              <a:rPr lang="en-US" dirty="0" smtClean="0"/>
              <a:t>INSTI HIV-1/HIV-2-BioLytical </a:t>
            </a:r>
          </a:p>
          <a:p>
            <a:pPr lvl="1"/>
            <a:r>
              <a:rPr lang="en-US" dirty="0" smtClean="0"/>
              <a:t>3 Generation Test</a:t>
            </a:r>
          </a:p>
          <a:p>
            <a:pPr lvl="1"/>
            <a:r>
              <a:rPr lang="en-US" dirty="0" smtClean="0"/>
              <a:t>CLIA Waived</a:t>
            </a:r>
          </a:p>
          <a:p>
            <a:pPr lvl="1"/>
            <a:r>
              <a:rPr lang="en-US" dirty="0" smtClean="0"/>
              <a:t>Stable- stores at 59-86F</a:t>
            </a:r>
          </a:p>
          <a:p>
            <a:pPr lvl="1"/>
            <a:r>
              <a:rPr lang="en-US" dirty="0" smtClean="0"/>
              <a:t>Instant-processes in 60 seconds</a:t>
            </a:r>
          </a:p>
          <a:p>
            <a:pPr lvl="1"/>
            <a:r>
              <a:rPr lang="en-US" dirty="0" smtClean="0"/>
              <a:t>Sensitivity/Specificity:</a:t>
            </a:r>
          </a:p>
          <a:p>
            <a:pPr lvl="2"/>
            <a:r>
              <a:rPr lang="en-US" dirty="0" smtClean="0"/>
              <a:t>Finger Stick Sensitivity 99.8%</a:t>
            </a:r>
          </a:p>
          <a:p>
            <a:pPr lvl="2"/>
            <a:r>
              <a:rPr lang="en-US" dirty="0" smtClean="0"/>
              <a:t>Finger Stick Specificity 99.5%</a:t>
            </a:r>
          </a:p>
          <a:p>
            <a:pPr lvl="2"/>
            <a:endParaRPr lang="en-US" dirty="0" smtClean="0"/>
          </a:p>
          <a:p>
            <a:pPr lvl="2"/>
            <a:endParaRPr lang="en-US" dirty="0" smtClean="0"/>
          </a:p>
        </p:txBody>
      </p:sp>
      <p:pic>
        <p:nvPicPr>
          <p:cNvPr id="7" name="Picture 6" descr="INSTI HIV-1/HIV-2 test kit " title="INSTI HIV-1/HIV-2 test kit "/>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08973" y="1825625"/>
            <a:ext cx="2161702" cy="2438400"/>
          </a:xfrm>
          <a:prstGeom prst="rect">
            <a:avLst/>
          </a:prstGeom>
        </p:spPr>
      </p:pic>
      <p:sp>
        <p:nvSpPr>
          <p:cNvPr id="4" name="Date Placeholder 3"/>
          <p:cNvSpPr>
            <a:spLocks noGrp="1"/>
          </p:cNvSpPr>
          <p:nvPr>
            <p:ph type="dt" sz="half" idx="10"/>
          </p:nvPr>
        </p:nvSpPr>
        <p:spPr/>
        <p:txBody>
          <a:bodyPr/>
          <a:lstStyle/>
          <a:p>
            <a:fld id="{824D5D47-1752-4D84-8BFB-C2F71A34C932}" type="datetime1">
              <a:rPr lang="en-US" smtClean="0"/>
              <a:t>8/28/2018</a:t>
            </a:fld>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7</a:t>
            </a:fld>
            <a:endParaRPr lang="en-US" dirty="0"/>
          </a:p>
        </p:txBody>
      </p:sp>
      <p:pic>
        <p:nvPicPr>
          <p:cNvPr id="5" name="Audio 4" descr="Audio button" title="Audio butt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01479512"/>
      </p:ext>
    </p:extLst>
  </p:cSld>
  <p:clrMapOvr>
    <a:masterClrMapping/>
  </p:clrMapOvr>
  <mc:AlternateContent xmlns:mc="http://schemas.openxmlformats.org/markup-compatibility/2006" xmlns:p14="http://schemas.microsoft.com/office/powerpoint/2010/main">
    <mc:Choice Requires="p14">
      <p:transition spd="slow" p14:dur="2000" advTm="39311"/>
    </mc:Choice>
    <mc:Fallback xmlns="">
      <p:transition spd="slow" advTm="39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Minnesota Department of Health Recommended Test </a:t>
            </a:r>
            <a:r>
              <a:rPr lang="en-US" dirty="0" smtClean="0"/>
              <a:t>Technologies Continued</a:t>
            </a:r>
            <a:endParaRPr lang="en-US" dirty="0"/>
          </a:p>
        </p:txBody>
      </p:sp>
      <p:sp>
        <p:nvSpPr>
          <p:cNvPr id="3" name="Content Placeholder 2"/>
          <p:cNvSpPr>
            <a:spLocks noGrp="1"/>
          </p:cNvSpPr>
          <p:nvPr>
            <p:ph idx="1"/>
          </p:nvPr>
        </p:nvSpPr>
        <p:spPr>
          <a:xfrm>
            <a:off x="1219200" y="2293170"/>
            <a:ext cx="10515600" cy="2836810"/>
          </a:xfrm>
        </p:spPr>
        <p:txBody>
          <a:bodyPr/>
          <a:lstStyle/>
          <a:p>
            <a:r>
              <a:rPr lang="en-US" dirty="0" err="1" smtClean="0"/>
              <a:t>Alere</a:t>
            </a:r>
            <a:r>
              <a:rPr lang="en-US" dirty="0" smtClean="0"/>
              <a:t> Determine HIV-1/2 Ag/Ab Combo Kit</a:t>
            </a:r>
          </a:p>
          <a:p>
            <a:pPr lvl="1"/>
            <a:r>
              <a:rPr lang="en-US" dirty="0" smtClean="0"/>
              <a:t>Tests for both antibodies and antigens </a:t>
            </a:r>
          </a:p>
          <a:p>
            <a:pPr lvl="1"/>
            <a:r>
              <a:rPr lang="en-US" dirty="0" smtClean="0"/>
              <a:t>Diagnosis acute infection</a:t>
            </a:r>
          </a:p>
          <a:p>
            <a:pPr lvl="1"/>
            <a:r>
              <a:rPr lang="en-US" dirty="0" smtClean="0"/>
              <a:t>Processes in 20 minutes</a:t>
            </a:r>
          </a:p>
          <a:p>
            <a:pPr lvl="1"/>
            <a:r>
              <a:rPr lang="en-US" dirty="0" smtClean="0"/>
              <a:t>99.9% overall clinical sensitivity for all samples</a:t>
            </a:r>
          </a:p>
          <a:p>
            <a:pPr marL="457200" lvl="1" indent="0">
              <a:buNone/>
            </a:pPr>
            <a:endParaRPr lang="en-US" dirty="0" smtClean="0"/>
          </a:p>
          <a:p>
            <a:pPr lvl="1"/>
            <a:endParaRPr lang="en-US" dirty="0" smtClean="0"/>
          </a:p>
          <a:p>
            <a:pPr lvl="1"/>
            <a:endParaRPr lang="en-US" dirty="0" smtClean="0"/>
          </a:p>
          <a:p>
            <a:pPr lvl="1"/>
            <a:endParaRPr lang="en-US" dirty="0"/>
          </a:p>
        </p:txBody>
      </p:sp>
      <p:sp>
        <p:nvSpPr>
          <p:cNvPr id="4" name="Date Placeholder 3"/>
          <p:cNvSpPr>
            <a:spLocks noGrp="1"/>
          </p:cNvSpPr>
          <p:nvPr>
            <p:ph type="dt" sz="half" idx="10"/>
          </p:nvPr>
        </p:nvSpPr>
        <p:spPr/>
        <p:txBody>
          <a:bodyPr/>
          <a:lstStyle/>
          <a:p>
            <a:fld id="{824D5D47-1752-4D84-8BFB-C2F71A34C932}" type="datetime1">
              <a:rPr lang="en-US" smtClean="0"/>
              <a:t>8/28/2018</a:t>
            </a:fld>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8</a:t>
            </a:fld>
            <a:endParaRPr lang="en-US" dirty="0"/>
          </a:p>
        </p:txBody>
      </p:sp>
      <p:pic>
        <p:nvPicPr>
          <p:cNvPr id="5" name="Audio 4" descr="Audio button" title="Audio butt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86469890"/>
      </p:ext>
    </p:extLst>
  </p:cSld>
  <p:clrMapOvr>
    <a:masterClrMapping/>
  </p:clrMapOvr>
  <mc:AlternateContent xmlns:mc="http://schemas.openxmlformats.org/markup-compatibility/2006" xmlns:p14="http://schemas.microsoft.com/office/powerpoint/2010/main">
    <mc:Choice Requires="p14">
      <p:transition spd="slow" p14:dur="2000" advTm="26318"/>
    </mc:Choice>
    <mc:Fallback xmlns="">
      <p:transition spd="slow" advTm="26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Window Period (Pg. 19)</a:t>
            </a:r>
            <a:endParaRPr lang="en-US" dirty="0"/>
          </a:p>
        </p:txBody>
      </p:sp>
      <p:pic>
        <p:nvPicPr>
          <p:cNvPr id="7" name="Content Placeholder 6" descr="Chart showing window period" title="Chart showing window period"/>
          <p:cNvPicPr>
            <a:picLocks noGrp="1"/>
          </p:cNvPicPr>
          <p:nvPr>
            <p:ph idx="1"/>
          </p:nvPr>
        </p:nvPicPr>
        <p:blipFill rotWithShape="1">
          <a:blip r:embed="rId5" r:link="rId6">
            <a:extLst>
              <a:ext uri="{28A0092B-C50C-407E-A947-70E740481C1C}">
                <a14:useLocalDpi xmlns:a14="http://schemas.microsoft.com/office/drawing/2010/main" val="0"/>
              </a:ext>
            </a:extLst>
          </a:blip>
          <a:srcRect l="9161" t="10311" r="-1"/>
          <a:stretch/>
        </p:blipFill>
        <p:spPr bwMode="auto">
          <a:xfrm>
            <a:off x="1193801" y="1778000"/>
            <a:ext cx="8697332" cy="4578350"/>
          </a:xfrm>
          <a:prstGeom prst="rect">
            <a:avLst/>
          </a:prstGeom>
          <a:noFill/>
          <a:ln>
            <a:noFill/>
          </a:ln>
          <a:extLst>
            <a:ext uri="{53640926-AAD7-44D8-BBD7-CCE9431645EC}">
              <a14:shadowObscured xmlns:a14="http://schemas.microsoft.com/office/drawing/2010/main"/>
            </a:ext>
          </a:extLst>
        </p:spPr>
      </p:pic>
      <p:sp>
        <p:nvSpPr>
          <p:cNvPr id="4" name="Date Placeholder 3"/>
          <p:cNvSpPr>
            <a:spLocks noGrp="1"/>
          </p:cNvSpPr>
          <p:nvPr>
            <p:ph type="dt" sz="half" idx="10"/>
          </p:nvPr>
        </p:nvSpPr>
        <p:spPr/>
        <p:txBody>
          <a:bodyPr/>
          <a:lstStyle/>
          <a:p>
            <a:fld id="{824D5D47-1752-4D84-8BFB-C2F71A34C932}" type="datetime1">
              <a:rPr lang="en-US" smtClean="0"/>
              <a:t>8/28/2018</a:t>
            </a:fld>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9</a:t>
            </a:fld>
            <a:endParaRPr lang="en-US" dirty="0"/>
          </a:p>
        </p:txBody>
      </p:sp>
      <p:pic>
        <p:nvPicPr>
          <p:cNvPr id="3" name="Audio 2" descr="Audio button" title="Audio butt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32203466"/>
      </p:ext>
    </p:extLst>
  </p:cSld>
  <p:clrMapOvr>
    <a:masterClrMapping/>
  </p:clrMapOvr>
  <mc:AlternateContent xmlns:mc="http://schemas.openxmlformats.org/markup-compatibility/2006" xmlns:p14="http://schemas.microsoft.com/office/powerpoint/2010/main">
    <mc:Choice Requires="p14">
      <p:transition spd="slow" p14:dur="2000" advTm="92785"/>
    </mc:Choice>
    <mc:Fallback xmlns="">
      <p:transition spd="slow" advTm="92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Rapid-Rapid Point of Care Testing&amp;quot;&quot;/&gt;&lt;property id=&quot;20307&quot; value=&quot;256&quot;/&gt;&lt;/object&gt;&lt;object type=&quot;3&quot; unique_id=&quot;10004&quot;&gt;&lt;property id=&quot;20148&quot; value=&quot;5&quot;/&gt;&lt;property id=&quot;20300&quot; value=&quot;Slide 3 - &amp;quot;National HIV/AIDS Strategy&amp;quot;&quot;/&gt;&lt;property id=&quot;20307&quot; value=&quot;456&quot;/&gt;&lt;/object&gt;&lt;object type=&quot;3&quot; unique_id=&quot;10005&quot;&gt;&lt;property id=&quot;20148&quot; value=&quot;5&quot;/&gt;&lt;property id=&quot;20300&quot; value=&quot;Slide 4 - &amp;quot;What is Rapid-Rapid Point of Care Testing?&amp;quot;&quot;/&gt;&lt;property id=&quot;20307&quot; value=&quot;457&quot;/&gt;&lt;/object&gt;&lt;object type=&quot;3&quot; unique_id=&quot;10006&quot;&gt;&lt;property id=&quot;20148&quot; value=&quot;5&quot;/&gt;&lt;property id=&quot;20300&quot; value=&quot;Slide 5 - &amp;quot;Generations HIV Testing Technology&amp;quot;&quot;/&gt;&lt;property id=&quot;20307&quot; value=&quot;458&quot;/&gt;&lt;/object&gt;&lt;object type=&quot;3&quot; unique_id=&quot;10007&quot;&gt;&lt;property id=&quot;20148&quot; value=&quot;5&quot;/&gt;&lt;property id=&quot;20300&quot; value=&quot;Slide 6 - &amp;quot;Generations HIV Testing Technology Continued&amp;quot;&quot;/&gt;&lt;property id=&quot;20307&quot; value=&quot;459&quot;/&gt;&lt;/object&gt;&lt;object type=&quot;3&quot; unique_id=&quot;10008&quot;&gt;&lt;property id=&quot;20148&quot; value=&quot;5&quot;/&gt;&lt;property id=&quot;20300&quot; value=&quot;Slide 7 - &amp;quot;Minnesota Department of Health Recommended Test Technologies&amp;quot;&quot;/&gt;&lt;property id=&quot;20307&quot; value=&quot;460&quot;/&gt;&lt;/object&gt;&lt;object type=&quot;3&quot; unique_id=&quot;10009&quot;&gt;&lt;property id=&quot;20148&quot; value=&quot;5&quot;/&gt;&lt;property id=&quot;20300&quot; value=&quot;Slide 8 - &amp;quot;Minnesota Department of Health Recommended Test Technologies Continued&amp;quot;&quot;/&gt;&lt;property id=&quot;20307&quot; value=&quot;461&quot;/&gt;&lt;/object&gt;&lt;object type=&quot;3&quot; unique_id=&quot;10010&quot;&gt;&lt;property id=&quot;20148&quot; value=&quot;5&quot;/&gt;&lt;property id=&quot;20300&quot; value=&quot;Slide 9 - &amp;quot;Window Period (Pg. 19)&amp;quot;&quot;/&gt;&lt;property id=&quot;20307&quot; value=&quot;475&quot;/&gt;&lt;/object&gt;&lt;object type=&quot;3&quot; unique_id=&quot;10011&quot;&gt;&lt;property id=&quot;20148&quot; value=&quot;5&quot;/&gt;&lt;property id=&quot;20300&quot; value=&quot;Slide 10 - &amp;quot;What you will need to do this work?&amp;quot;&quot;/&gt;&lt;property id=&quot;20307&quot; value=&quot;462&quot;/&gt;&lt;/object&gt;&lt;object type=&quot;3&quot; unique_id=&quot;10012&quot;&gt;&lt;property id=&quot;20148&quot; value=&quot;5&quot;/&gt;&lt;property id=&quot;20300&quot; value=&quot;Slide 11 - &amp;quot;Rapid-Rapid Testing Algorithm&amp;quot;&quot;/&gt;&lt;property id=&quot;20307&quot; value=&quot;465&quot;/&gt;&lt;/object&gt;&lt;object type=&quot;3&quot; unique_id=&quot;10013&quot;&gt;&lt;property id=&quot;20148&quot; value=&quot;5&quot;/&gt;&lt;property id=&quot;20300&quot; value=&quot;Slide 12 - &amp;quot;Reporting a Positive Result&amp;quot;&quot;/&gt;&lt;property id=&quot;20307&quot; value=&quot;466&quot;/&gt;&lt;/object&gt;&lt;object type=&quot;3&quot; unique_id=&quot;10014&quot;&gt;&lt;property id=&quot;20148&quot; value=&quot;5&quot;/&gt;&lt;property id=&quot;20300&quot; value=&quot;Slide 13 - &amp;quot;Evaluation Web Reporting&amp;quot;&quot;/&gt;&lt;property id=&quot;20307&quot; value=&quot;467&quot;/&gt;&lt;/object&gt;&lt;object type=&quot;3&quot; unique_id=&quot;10015&quot;&gt;&lt;property id=&quot;20148&quot; value=&quot;5&quot;/&gt;&lt;property id=&quot;20300&quot; value=&quot;Slide 14 - &amp;quot;Case Reporting &amp;quot;&quot;/&gt;&lt;property id=&quot;20307&quot; value=&quot;468&quot;/&gt;&lt;/object&gt;&lt;object type=&quot;3&quot; unique_id=&quot;10016&quot;&gt;&lt;property id=&quot;20148&quot; value=&quot;5&quot;/&gt;&lt;property id=&quot;20300&quot; value=&quot;Slide 15 - &amp;quot;Minnesota Department of Health Partner Services  How you can help?&amp;quot;&quot;/&gt;&lt;property id=&quot;20307&quot; value=&quot;470&quot;/&gt;&lt;/object&gt;&lt;object type=&quot;3&quot; unique_id=&quot;10017&quot;&gt;&lt;property id=&quot;20148&quot; value=&quot;5&quot;/&gt;&lt;property id=&quot;20300&quot; value=&quot;Slide 16 - &amp;quot;Minnesota Department of Health Partner Services  How you can help? Contd.&amp;quot;&quot;/&gt;&lt;property id=&quot;20307&quot; value=&quot;469&quot;/&gt;&lt;/object&gt;&lt;object type=&quot;3&quot; unique_id=&quot;10018&quot;&gt;&lt;property id=&quot;20148&quot; value=&quot;5&quot;/&gt;&lt;property id=&quot;20300&quot; value=&quot;Slide 17 - &amp;quot;The Importance of Active Referrals w/ Rapid-Rapid Method of Testing &amp;quot;&quot;/&gt;&lt;property id=&quot;20307&quot; value=&quot;471&quot;/&gt;&lt;/object&gt;&lt;object type=&quot;3&quot; unique_id=&quot;10019&quot;&gt;&lt;property id=&quot;20148&quot; value=&quot;5&quot;/&gt;&lt;property id=&quot;20300&quot; value=&quot;Slide 18 - &amp;quot;Summary&amp;quot;&quot;/&gt;&lt;property id=&quot;20307&quot; value=&quot;472&quot;/&gt;&lt;/object&gt;&lt;object type=&quot;3&quot; unique_id=&quot;10020&quot;&gt;&lt;property id=&quot;20148&quot; value=&quot;5&quot;/&gt;&lt;property id=&quot;20300&quot; value=&quot;Slide 19 - &amp;quot;Questions&amp;quot;&quot;/&gt;&lt;property id=&quot;20307&quot; value=&quot;473&quot;/&gt;&lt;/object&gt;&lt;object type=&quot;3&quot; unique_id=&quot;10021&quot;&gt;&lt;property id=&quot;20148&quot; value=&quot;5&quot;/&gt;&lt;property id=&quot;20300&quot; value=&quot;Slide 20 - &amp;quot;Thank You!&amp;quot;&quot;/&gt;&lt;property id=&quot;20307&quot; value=&quot;474&quot;/&gt;&lt;/object&gt;&lt;object type=&quot;3&quot; unique_id=&quot;10043&quot;&gt;&lt;property id=&quot;20148&quot; value=&quot;5&quot;/&gt;&lt;property id=&quot;20300&quot; value=&quot;Slide 2 - &amp;quot;Rapid-Rapid Point of Care Testing&amp;quot;&quot;/&gt;&lt;property id=&quot;20307&quot; value=&quot;476&quot;/&gt;&lt;/object&gt;&lt;/object&gt;&lt;object type=&quot;8&quot; unique_id=&quot;10042&quo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TIMING" val="|24.4"/>
</p:tagLst>
</file>

<file path=ppt/theme/theme1.xml><?xml version="1.0" encoding="utf-8"?>
<a:theme xmlns:a="http://schemas.openxmlformats.org/drawingml/2006/main" name="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DH PowerPoint" id="{77A571C1-30E7-4DA3-AE01-D70EB1FA1994}" vid="{ACB131C9-D5E5-440B-BC5E-D73CF3BD21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a340cd5a-8d85-4c94-8b3b-dcb04460a05d">3EUZQJVPJPKD-1734757124-28</_dlc_DocId>
    <_dlc_DocIdUrl xmlns="a340cd5a-8d85-4c94-8b3b-dcb04460a05d">
      <Url>https://inside.mn.gov/sites/MDH/permanent/comm_proj/_layouts/15/DocIdRedir.aspx?ID=3EUZQJVPJPKD-1734757124-28</Url>
      <Description>3EUZQJVPJPKD-1734757124-28</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B0F0AF960DE3C4A92E1BEB231BBDACE" ma:contentTypeVersion="0" ma:contentTypeDescription="Create a new document." ma:contentTypeScope="" ma:versionID="82899579051dc9e5f49494bf955404b0">
  <xsd:schema xmlns:xsd="http://www.w3.org/2001/XMLSchema" xmlns:xs="http://www.w3.org/2001/XMLSchema" xmlns:p="http://schemas.microsoft.com/office/2006/metadata/properties" xmlns:ns2="a340cd5a-8d85-4c94-8b3b-dcb04460a05d" targetNamespace="http://schemas.microsoft.com/office/2006/metadata/properties" ma:root="true" ma:fieldsID="db02e23880311bbb15d0b1434d17a118" ns2:_="">
    <xsd:import namespace="a340cd5a-8d85-4c94-8b3b-dcb04460a05d"/>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40cd5a-8d85-4c94-8b3b-dcb04460a05d"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226A1386-9537-4EA6-B9A3-FB7D154FAC23}">
  <ds:schemaRefs>
    <ds:schemaRef ds:uri="http://schemas.microsoft.com/office/2006/metadata/properties"/>
    <ds:schemaRef ds:uri="http://purl.org/dc/terms/"/>
    <ds:schemaRef ds:uri="http://schemas.openxmlformats.org/package/2006/metadata/core-properties"/>
    <ds:schemaRef ds:uri="http://schemas.microsoft.com/office/2006/documentManagement/types"/>
    <ds:schemaRef ds:uri="a340cd5a-8d85-4c94-8b3b-dcb04460a05d"/>
    <ds:schemaRef ds:uri="http://purl.org/dc/elements/1.1/"/>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02617A5B-38EC-4037-96F9-B81D9FB1B3A7}">
  <ds:schemaRefs>
    <ds:schemaRef ds:uri="http://schemas.microsoft.com/sharepoint/v3/contenttype/forms"/>
  </ds:schemaRefs>
</ds:datastoreItem>
</file>

<file path=customXml/itemProps3.xml><?xml version="1.0" encoding="utf-8"?>
<ds:datastoreItem xmlns:ds="http://schemas.openxmlformats.org/officeDocument/2006/customXml" ds:itemID="{A62FC8F2-806C-4782-9382-CDEEF98BFA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40cd5a-8d85-4c94-8b3b-dcb04460a05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3697F3D0-D31E-40E5-80D0-AD0B09EC31F4}">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MDH PowerPoint</Template>
  <TotalTime>9623</TotalTime>
  <Words>2362</Words>
  <Application>Microsoft Office PowerPoint</Application>
  <PresentationFormat>Widescreen</PresentationFormat>
  <Paragraphs>253</Paragraphs>
  <Slides>20</Slides>
  <Notes>20</Notes>
  <HiddenSlides>0</HiddenSlides>
  <MMClips>18</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Calibri Light</vt:lpstr>
      <vt:lpstr>NeueHaasGroteskText Std</vt:lpstr>
      <vt:lpstr>Times New Roman</vt:lpstr>
      <vt:lpstr>MN.IT</vt:lpstr>
      <vt:lpstr>Rapid-Rapid Point of Care Testing</vt:lpstr>
      <vt:lpstr>Rapid-Rapid Point of Care Testing</vt:lpstr>
      <vt:lpstr>National HIV/AIDS Strategy</vt:lpstr>
      <vt:lpstr>What is Rapid-Rapid Point of Care Testing?</vt:lpstr>
      <vt:lpstr>Generations HIV Testing Technology</vt:lpstr>
      <vt:lpstr>Generations HIV Testing Technology Continued</vt:lpstr>
      <vt:lpstr>Minnesota Department of Health Recommended Test Technologies</vt:lpstr>
      <vt:lpstr>Minnesota Department of Health Recommended Test Technologies Continued</vt:lpstr>
      <vt:lpstr>Window Period (Pg. 19)</vt:lpstr>
      <vt:lpstr>What you will need to do this work?</vt:lpstr>
      <vt:lpstr>Rapid-Rapid Testing Algorithm</vt:lpstr>
      <vt:lpstr>Reporting a Positive Result</vt:lpstr>
      <vt:lpstr>Evaluation Web Reporting</vt:lpstr>
      <vt:lpstr>Case Reporting </vt:lpstr>
      <vt:lpstr>Minnesota Department of Health Partner Services  How you can help?</vt:lpstr>
      <vt:lpstr>Minnesota Department of Health Partner Services  How you can help? Contd.</vt:lpstr>
      <vt:lpstr>The Importance of Active Referrals w/ Rapid-Rapid Method of Testing </vt:lpstr>
      <vt:lpstr>Summary</vt:lpstr>
      <vt:lpstr>Questions</vt:lpstr>
      <vt:lpstr>Thank You!</vt:lpstr>
    </vt:vector>
  </TitlesOfParts>
  <Company>State of Minnesota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Rapid-Rapid Point of Care Testing</dc:title>
  <dc:subject>PowerPoint Template</dc:subject>
  <dc:creator>Minnesota Department of Health</dc:creator>
  <cp:keywords>PowerPoint, Template</cp:keywords>
  <dc:description>Version 1.1, Released 8-2016</dc:description>
  <cp:lastModifiedBy>Wilberg, Mariah (MDH)</cp:lastModifiedBy>
  <cp:revision>129</cp:revision>
  <cp:lastPrinted>2018-08-08T10:46:41Z</cp:lastPrinted>
  <dcterms:created xsi:type="dcterms:W3CDTF">2018-07-13T14:21:32Z</dcterms:created>
  <dcterms:modified xsi:type="dcterms:W3CDTF">2018-08-28T15:54:43Z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0x0101006B0F0AF960DE3C4A92E1BEB231BBDACE</vt:lpwstr>
  </property>
  <property fmtid="{D5CDD505-2E9C-101B-9397-08002B2CF9AE}" pid="3" name="_dlc_DocIdItemGuid">
    <vt:lpwstr>51612d0f-3fe8-4978-a8d9-f384c5e0293e</vt:lpwstr>
  </property>
</Properties>
</file>