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3097A16-4567-430D-A0EA-5C923F360B04}" type="datetimeFigureOut">
              <a:rPr lang="en-US" smtClean="0"/>
              <a:t>5/2/2017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0110B2-A40E-4DF9-814E-C1E926381EAB}" type="slidenum">
              <a:rPr lang="en-US" smtClean="0"/>
              <a:t>‹#›</a:t>
            </a:fld>
            <a:endParaRPr lang="en-US"/>
          </a:p>
        </p:txBody>
      </p:sp>
    </p:spTree>
    <p:extLst>
      <p:ext uri="{BB962C8B-B14F-4D97-AF65-F5344CB8AC3E}">
        <p14:creationId xmlns:p14="http://schemas.microsoft.com/office/powerpoint/2010/main" val="156014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United States and 6 dependent areas, the estimated rate of diagnoses of HIV infection among adults and adolescents was 14.7</a:t>
            </a:r>
            <a:r>
              <a:rPr lang="en-US" b="1" dirty="0" smtClean="0"/>
              <a:t> </a:t>
            </a:r>
            <a:r>
              <a:rPr lang="en-US" dirty="0" smtClean="0"/>
              <a:t>per 100,000 population in 2015. The rate of diagnoses of HIV infection for adults and adolescents ranged from zero per 100,000 in American Samoa and the Republic of Palau to 66.1 per 100,000 in the District of Columbia.</a:t>
            </a:r>
          </a:p>
          <a:p>
            <a:r>
              <a:rPr lang="en-US" b="1" dirty="0" smtClean="0"/>
              <a:t> </a:t>
            </a:r>
          </a:p>
          <a:p>
            <a:r>
              <a:rPr lang="en-US" dirty="0" smtClean="0"/>
              <a:t>The District of Columbia (i.e., Washington, DC) is a city; use caution when comparing the HIV diagnosis rate in DC with the rates in states.</a:t>
            </a:r>
          </a:p>
          <a:p>
            <a:r>
              <a:rPr lang="en-US" dirty="0" smtClean="0"/>
              <a:t> </a:t>
            </a:r>
          </a:p>
          <a:p>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a:t>
            </a:fld>
            <a:endParaRPr lang="en-US"/>
          </a:p>
        </p:txBody>
      </p:sp>
    </p:spTree>
    <p:extLst>
      <p:ext uri="{BB962C8B-B14F-4D97-AF65-F5344CB8AC3E}">
        <p14:creationId xmlns:p14="http://schemas.microsoft.com/office/powerpoint/2010/main" val="11650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2016, the geographic distribution of cases differed greatly by gender. You can see that a greater proportion of males resided in the cities of Minneapolis and St. Paul (44%) at diagnosis while a majority of females resided in the suburbs (54%).</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17</a:t>
            </a:fld>
            <a:endParaRPr lang="en-US"/>
          </a:p>
        </p:txBody>
      </p:sp>
    </p:spTree>
    <p:extLst>
      <p:ext uri="{BB962C8B-B14F-4D97-AF65-F5344CB8AC3E}">
        <p14:creationId xmlns:p14="http://schemas.microsoft.com/office/powerpoint/2010/main" val="61739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2016, males made up 78% of newly reported cases while females made up 22%. The number of male cases remained the same at 225 in 2016 as compared to 2015; and the number of female cases decreased from 73 in 2015 to 65 in 2016 which is a decrease of 11% for females.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19</a:t>
            </a:fld>
            <a:endParaRPr lang="en-US"/>
          </a:p>
        </p:txBody>
      </p:sp>
    </p:spTree>
    <p:extLst>
      <p:ext uri="{BB962C8B-B14F-4D97-AF65-F5344CB8AC3E}">
        <p14:creationId xmlns:p14="http://schemas.microsoft.com/office/powerpoint/2010/main" val="373521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look at the racial/ethnic distribution of new HIV diagnoses for both genders compared to the racial/ethnic distribution of the general population of Minnesota, it is apparent that disparities continue to exist among persons of color. Non-Hispanic African-American and Black African-born Minnesotans jointly make up about 5% of the population in Minnesota, yet, account for 45% of the newly diagnosed cases of HIV in 2016. Similarly, Hispanics of any race also account for approximately 5% of the population but 8% of the newly diagnosed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20</a:t>
            </a:fld>
            <a:endParaRPr lang="en-US"/>
          </a:p>
        </p:txBody>
      </p:sp>
    </p:spTree>
    <p:extLst>
      <p:ext uri="{BB962C8B-B14F-4D97-AF65-F5344CB8AC3E}">
        <p14:creationId xmlns:p14="http://schemas.microsoft.com/office/powerpoint/2010/main" val="396379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Trends in the annual number of new HIV infections diagnosed among males differ by racial/ethnic group. White males account for the largest number of new infections, but the proportion of cases that white males account for has decreased over time.  In 2016, white males accounted for 45% of the new HIV diagnoses among men, with 102 diagnoses. During the past decade, the number of cases among African-American males has fluctuated from year to year, with 47 new HIV diagnoses in 2016. </a:t>
            </a:r>
          </a:p>
          <a:p>
            <a:endParaRPr lang="en-US" dirty="0" smtClean="0"/>
          </a:p>
          <a:p>
            <a:r>
              <a:rPr lang="en-US" dirty="0" smtClean="0"/>
              <a:t>The annual number of HIV infections diagnosed among Hispanic has remained relatively stable, with fluctuation from year to year. HIV infections in Hispanic males was similar to the previous year with 23 cases in 2016. Thirty-eight African-born males were diagnosed with HIV in 2016; this is an increase of 65% from 2015 when 23 cases were diagnosed.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21</a:t>
            </a:fld>
            <a:endParaRPr lang="en-US"/>
          </a:p>
        </p:txBody>
      </p:sp>
    </p:spTree>
    <p:extLst>
      <p:ext uri="{BB962C8B-B14F-4D97-AF65-F5344CB8AC3E}">
        <p14:creationId xmlns:p14="http://schemas.microsoft.com/office/powerpoint/2010/main" val="354273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trends in the annual number of HIV infections diagnosed among females differ by racial/ethnic group. In 2016 women of color white women accounted for 74% of the new diagnoses in Minnesota, with 48 new cases while white women accounted for 26% of new diagnoses (17 cases)</a:t>
            </a:r>
            <a:endParaRPr lang="en-US" b="1" dirty="0" smtClean="0"/>
          </a:p>
          <a:p>
            <a:endParaRPr lang="en-US" dirty="0" smtClean="0"/>
          </a:p>
          <a:p>
            <a:r>
              <a:rPr lang="en-US" dirty="0" smtClean="0"/>
              <a:t>Since 2006, the annual number of new infections diagnosed among African American females has decreased overall. In 2016 there were 13 cases diagnosed among African American women, compared to 15 in 2015. The number of diagnoses among African-born women has been increasing over the past decade. In 2016 the number of new cases among African-born women was 32, accounting for 49% of all new diagnoses among women.  The annual number of new infections diagnosed among Hispanic, American Indian, Asian, and multi-racial females continues to be quite small (7 cases or fewer per year for each of these groups).</a:t>
            </a:r>
            <a:endParaRPr lang="en-US" b="1" dirty="0" smtClean="0"/>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22</a:t>
            </a:fld>
            <a:endParaRPr lang="en-US"/>
          </a:p>
        </p:txBody>
      </p:sp>
    </p:spTree>
    <p:extLst>
      <p:ext uri="{BB962C8B-B14F-4D97-AF65-F5344CB8AC3E}">
        <p14:creationId xmlns:p14="http://schemas.microsoft.com/office/powerpoint/2010/main" val="383996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differences in the racial/ethnic distribution by gender. Among males, while 45% of the 2016 cases diagnosed in Minnesota are Non-Hispanic white; </a:t>
            </a:r>
          </a:p>
          <a:p>
            <a:endParaRPr lang="en-US" dirty="0" smtClean="0"/>
          </a:p>
          <a:p>
            <a:r>
              <a:rPr lang="en-US" dirty="0" smtClean="0"/>
              <a:t>Non-Hispanic African American and African-born black persons made up 38% of cases and Hispanic of any race accounted for 10% of cases. </a:t>
            </a:r>
            <a:r>
              <a:rPr lang="en-US" i="1" dirty="0" smtClean="0"/>
              <a:t>Of note, cases among black, African-born men increased by 65% from the previous year with 38 cases in 2016 compared 23 cases in 2015.</a:t>
            </a:r>
            <a:endParaRPr lang="en-US" dirty="0" smtClean="0"/>
          </a:p>
          <a:p>
            <a:endParaRPr lang="en-US" dirty="0" smtClean="0"/>
          </a:p>
          <a:p>
            <a:r>
              <a:rPr lang="en-US" dirty="0" smtClean="0"/>
              <a:t>Among women, the disparities are even more apparent with women of color representing 74% of all the newly diagnosed females in 2016, with black African-born women accounting for almost half (49%) of cases and Non-Hispanic African-American women accounting for 20% of cases.</a:t>
            </a:r>
          </a:p>
        </p:txBody>
      </p:sp>
      <p:sp>
        <p:nvSpPr>
          <p:cNvPr id="4" name="Slide Number Placeholder 3"/>
          <p:cNvSpPr>
            <a:spLocks noGrp="1"/>
          </p:cNvSpPr>
          <p:nvPr>
            <p:ph type="sldNum" sz="quarter" idx="10"/>
          </p:nvPr>
        </p:nvSpPr>
        <p:spPr/>
        <p:txBody>
          <a:bodyPr/>
          <a:lstStyle/>
          <a:p>
            <a:fld id="{DC0110B2-A40E-4DF9-814E-C1E926381EAB}" type="slidenum">
              <a:rPr lang="en-US" smtClean="0"/>
              <a:t>23</a:t>
            </a:fld>
            <a:endParaRPr lang="en-US"/>
          </a:p>
        </p:txBody>
      </p:sp>
    </p:spTree>
    <p:extLst>
      <p:ext uri="{BB962C8B-B14F-4D97-AF65-F5344CB8AC3E}">
        <p14:creationId xmlns:p14="http://schemas.microsoft.com/office/powerpoint/2010/main" val="171430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we calculate the rate of diagnosis for each racial/ethnic group represented in the surveillance system to assess the impact of HIV within each community.  The rate takes into account the size of the population of each group.   </a:t>
            </a:r>
          </a:p>
          <a:p>
            <a:endParaRPr lang="en-US" dirty="0" smtClean="0"/>
          </a:p>
          <a:p>
            <a:r>
              <a:rPr lang="en-US" dirty="0" smtClean="0"/>
              <a:t>Non-Hispanic black African-born and African-Americans had the highest rate of diagnoses in 2016 with 90.3 HIV diagnoses per 100,000 population and 31.3 HIV diagnoses per 100,000 population respectively. This represents a rate of HIV diagnosis among the black African-born community that is 33 times higher than the white non-Hispanic population in Minnesota. The rate among African-American non-Hispanic population is 12 times higher than white non-Hispanic population. </a:t>
            </a:r>
          </a:p>
          <a:p>
            <a:r>
              <a:rPr lang="en-US" dirty="0" smtClean="0"/>
              <a:t> </a:t>
            </a:r>
          </a:p>
          <a:p>
            <a:r>
              <a:rPr lang="en-US" dirty="0" smtClean="0"/>
              <a:t>Hispanic persons of any race have the next highest rate of newly diagnosed HIV cases in Minnesota at 9.6 per 100,000 persons; this is a rate of more than 3 times higher than white, non-Hispanic persons.  </a:t>
            </a:r>
          </a:p>
          <a:p>
            <a:endParaRPr lang="en-US" dirty="0" smtClean="0"/>
          </a:p>
          <a:p>
            <a:r>
              <a:rPr lang="en-US" dirty="0" smtClean="0"/>
              <a:t>Finally Asian/Pacific Islanders have a rate of persons newly diagnosed with HIV of 5.6 per 100,000 persons; this accounts for a rate 2 times higher than the rate among white non-Hispanic persons.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24</a:t>
            </a:fld>
            <a:endParaRPr lang="en-US"/>
          </a:p>
        </p:txBody>
      </p:sp>
    </p:spTree>
    <p:extLst>
      <p:ext uri="{BB962C8B-B14F-4D97-AF65-F5344CB8AC3E}">
        <p14:creationId xmlns:p14="http://schemas.microsoft.com/office/powerpoint/2010/main" val="2308893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This slide shows the number of new adult HIV cases by gender identity (male, female, or transgender (male to female or female to male)).</a:t>
            </a:r>
          </a:p>
          <a:p>
            <a:endParaRPr lang="en-US" dirty="0" smtClean="0">
              <a:latin typeface="Times New Roman" charset="0"/>
            </a:endParaRPr>
          </a:p>
          <a:p>
            <a:r>
              <a:rPr lang="en-US" dirty="0" smtClean="0"/>
              <a:t>Men who have Sex with Men have the highest rate of HIV diagnosis than any other sub-category. In 2016, the estimated rate of HIV diagnosis among MSM was 149.8 per 100,000 population. This is more than 37 times higher than the rate among non-MSM men. </a:t>
            </a:r>
          </a:p>
          <a:p>
            <a:r>
              <a:rPr lang="en-US" dirty="0" smtClean="0"/>
              <a:t>It’s important to note that MSM contains cases from all racial/ethnic categories and therefore cannot be directly compared to the rates on the previous slide. For more information on how this rate was estimated, see the </a:t>
            </a:r>
            <a:r>
              <a:rPr lang="en-US" i="1" dirty="0" smtClean="0"/>
              <a:t>HIV Surveillance Technical Notes </a:t>
            </a:r>
            <a:r>
              <a:rPr lang="en-US" dirty="0" smtClean="0"/>
              <a:t>which are available on our website</a:t>
            </a:r>
            <a:r>
              <a:rPr lang="en-US" i="1" dirty="0" smtClean="0"/>
              <a:t>.</a:t>
            </a:r>
            <a:endParaRPr lang="en-US" dirty="0" smtClean="0"/>
          </a:p>
          <a:p>
            <a:endParaRPr lang="en-US" dirty="0" smtClean="0">
              <a:latin typeface="Times New Roman" charset="0"/>
            </a:endParaRPr>
          </a:p>
          <a:p>
            <a:r>
              <a:rPr lang="en-US" dirty="0" smtClean="0">
                <a:latin typeface="Times New Roman" charset="0"/>
              </a:rPr>
              <a:t>In 2016, there were 4 transgender newly reported HIV cases in Minnesota (2 male to female and 2 female to male transgender). This represents 1% of new cases reported in the state.</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25</a:t>
            </a:fld>
            <a:endParaRPr lang="en-US"/>
          </a:p>
        </p:txBody>
      </p:sp>
    </p:spTree>
    <p:extLst>
      <p:ext uri="{BB962C8B-B14F-4D97-AF65-F5344CB8AC3E}">
        <p14:creationId xmlns:p14="http://schemas.microsoft.com/office/powerpoint/2010/main" val="333671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2016, there were 122 cases diagnosed under the age of 30. This accounts for 42% of all cases. Most of these cases were among young males, where 80% of cases under the age of 30 were male. The age groups from 20-29 continue to be the highest as was also seen in the previous year of 2015.</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27</a:t>
            </a:fld>
            <a:endParaRPr lang="en-US"/>
          </a:p>
        </p:txBody>
      </p:sp>
    </p:spTree>
    <p:extLst>
      <p:ext uri="{BB962C8B-B14F-4D97-AF65-F5344CB8AC3E}">
        <p14:creationId xmlns:p14="http://schemas.microsoft.com/office/powerpoint/2010/main" val="70236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average age at diagnosis among males in 2016 remained the same at 35 years as compared to the previous year. The average age at diagnosis among women was 34 years in 2016.</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28</a:t>
            </a:fld>
            <a:endParaRPr lang="en-US"/>
          </a:p>
        </p:txBody>
      </p:sp>
    </p:spTree>
    <p:extLst>
      <p:ext uri="{BB962C8B-B14F-4D97-AF65-F5344CB8AC3E}">
        <p14:creationId xmlns:p14="http://schemas.microsoft.com/office/powerpoint/2010/main" val="245582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estimated rates (per 100,000 population) of stage 3 (AIDS) classifications in 2015 for persons (all ages) with HIV infection are shown for each state, the District of Columbia, American Samoa, Guam, the Northern Mariana Islands, Puerto Rico, the Republic of Palau, and the U.S. Virgin Islands.</a:t>
            </a:r>
          </a:p>
          <a:p>
            <a:r>
              <a:rPr lang="en-US" dirty="0" smtClean="0"/>
              <a:t> </a:t>
            </a:r>
          </a:p>
          <a:p>
            <a:pPr defTabSz="931774">
              <a:defRPr/>
            </a:pPr>
            <a:r>
              <a:rPr lang="en-US" dirty="0" smtClean="0"/>
              <a:t>Areas with the highest rates of stage 3 (AIDS) in 2015 were the District of Columbia (31.9), Louisiana (13.5), Maryland (13.1), Georgia (12.9), Florida (12.7), and Mississippi (11.1). The District of Columbia (i.e., Washington, DC) is a city; use caution when comparing the stage 3 (AIDS) rate in DC with the rates in states.</a:t>
            </a:r>
          </a:p>
          <a:p>
            <a:r>
              <a:rPr lang="en-US" dirty="0" smtClean="0"/>
              <a:t> </a:t>
            </a:r>
          </a:p>
          <a:p>
            <a:r>
              <a:rPr lang="en-US" dirty="0" smtClean="0"/>
              <a:t>All displayed data are estimates. Estimated numbers resulted from statistical adjustment that accounted for reporting delays, but not for incomplete reporting.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6</a:t>
            </a:fld>
            <a:endParaRPr lang="en-US"/>
          </a:p>
        </p:txBody>
      </p:sp>
    </p:spTree>
    <p:extLst>
      <p:ext uri="{BB962C8B-B14F-4D97-AF65-F5344CB8AC3E}">
        <p14:creationId xmlns:p14="http://schemas.microsoft.com/office/powerpoint/2010/main" val="161075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Starting in 2004, MDH has used a risk re-distribution method to estimate mode of exposure among those cases with unknown risk. For additional details on how this was done please read the </a:t>
            </a:r>
            <a:r>
              <a:rPr lang="en-US" i="1" dirty="0" smtClean="0"/>
              <a:t>HIV Surveillance Technical Notes</a:t>
            </a:r>
            <a:r>
              <a:rPr lang="en-US" dirty="0" smtClean="0"/>
              <a:t>. All mode of exposure numbers referred to in the text are based on the risk re-distribution.</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29</a:t>
            </a:fld>
            <a:endParaRPr lang="en-US"/>
          </a:p>
        </p:txBody>
      </p:sp>
    </p:spTree>
    <p:extLst>
      <p:ext uri="{BB962C8B-B14F-4D97-AF65-F5344CB8AC3E}">
        <p14:creationId xmlns:p14="http://schemas.microsoft.com/office/powerpoint/2010/main" val="3388456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 risk for all persons diagnosed with HIV in Minnesota during the past decade and since the beginning of the epidemic, Men who have sex with Men has been the most commonly reported risk factor. In 2016, MSM accounted for 49% of all new HIV diagnoses in Minnesota with 141 cases diagnosed.</a:t>
            </a:r>
          </a:p>
          <a:p>
            <a:endParaRPr lang="en-US" dirty="0" smtClean="0"/>
          </a:p>
          <a:p>
            <a:r>
              <a:rPr lang="en-US" dirty="0" smtClean="0"/>
              <a:t>In 2016, females comprised 80% of heterosexual mode of exposure for HIV diagnoses.</a:t>
            </a:r>
          </a:p>
          <a:p>
            <a:endParaRPr lang="en-US" dirty="0" smtClean="0"/>
          </a:p>
          <a:p>
            <a:r>
              <a:rPr lang="en-US" dirty="0" smtClean="0"/>
              <a:t>The number of cases among injection drug users (IDUs)  (MSM/IDU and IDU (bottom 2 lines on the graph) was similar with 27 cases in 2016 compared to 26 cases in 2015, which indicates a continuing trend of increased HIV infection among IDU in the state over the last two years.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30</a:t>
            </a:fld>
            <a:endParaRPr lang="en-US"/>
          </a:p>
        </p:txBody>
      </p:sp>
    </p:spTree>
    <p:extLst>
      <p:ext uri="{BB962C8B-B14F-4D97-AF65-F5344CB8AC3E}">
        <p14:creationId xmlns:p14="http://schemas.microsoft.com/office/powerpoint/2010/main" val="3509394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HIV diagnoses only among males, MSM accounts for a larger proportion of the new diagnoses. In 2016, MSM and MSM/IDU accounted for 63% of the newly diagnosed cases among men. Throughout the past decade and again in 2016, unspecified risk is the second most common mode of exposure and has been accounting for an increasing proportion of cases since 2011. </a:t>
            </a:r>
          </a:p>
          <a:p>
            <a:endParaRPr lang="en-US" dirty="0" smtClean="0"/>
          </a:p>
          <a:p>
            <a:r>
              <a:rPr lang="en-US" dirty="0" smtClean="0"/>
              <a:t>There has been a stable increased number of cases of injection drug users (including IDU only and MSM/IDU) since 2015 at 25 cases for 2016.</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31</a:t>
            </a:fld>
            <a:endParaRPr lang="en-US"/>
          </a:p>
        </p:txBody>
      </p:sp>
    </p:spTree>
    <p:extLst>
      <p:ext uri="{BB962C8B-B14F-4D97-AF65-F5344CB8AC3E}">
        <p14:creationId xmlns:p14="http://schemas.microsoft.com/office/powerpoint/2010/main" val="3254875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women, the most common mode of exposure for the past decade has been Heterosexual contact. However, like men the number of cases with unspecified risk is increasing.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32</a:t>
            </a:fld>
            <a:endParaRPr lang="en-US"/>
          </a:p>
        </p:txBody>
      </p:sp>
    </p:spTree>
    <p:extLst>
      <p:ext uri="{BB962C8B-B14F-4D97-AF65-F5344CB8AC3E}">
        <p14:creationId xmlns:p14="http://schemas.microsoft.com/office/powerpoint/2010/main" val="350914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proportion of cases attributable to a certain mode of exposure differs not only by gender, but also by race. Of the 336 new HIV infections diagnosed among white males between 2014 and 2016, MSM or MSM/IDU accounted for an estimated 97% of cases; Injection Drug Use (IDU) accounted for 1% of cases, and heterosexual contact accounted for the remaining 2% of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33</a:t>
            </a:fld>
            <a:endParaRPr lang="en-US"/>
          </a:p>
        </p:txBody>
      </p:sp>
    </p:spTree>
    <p:extLst>
      <p:ext uri="{BB962C8B-B14F-4D97-AF65-F5344CB8AC3E}">
        <p14:creationId xmlns:p14="http://schemas.microsoft.com/office/powerpoint/2010/main" val="353006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150 new HIV infections diagnosed among African American males between 2014 and 2016, MSM or MSM/IDU accounted for an estimated 87% of cases; IDU accounted for 4% of cases, heterosexual contact accounted for 8% of cases and other risk accounted for the remaining 1% of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34</a:t>
            </a:fld>
            <a:endParaRPr lang="en-US"/>
          </a:p>
        </p:txBody>
      </p:sp>
    </p:spTree>
    <p:extLst>
      <p:ext uri="{BB962C8B-B14F-4D97-AF65-F5344CB8AC3E}">
        <p14:creationId xmlns:p14="http://schemas.microsoft.com/office/powerpoint/2010/main" val="3704423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73 new HIV infections diagnosed among Hispanic males between 2014 and 2016, MSM or MSM/IDU accounted for an estimated 90% of cases; heterosexual contact accounted for 6% of cases and IDU risk accounted for the remaining 4% of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35</a:t>
            </a:fld>
            <a:endParaRPr lang="en-US"/>
          </a:p>
        </p:txBody>
      </p:sp>
    </p:spTree>
    <p:extLst>
      <p:ext uri="{BB962C8B-B14F-4D97-AF65-F5344CB8AC3E}">
        <p14:creationId xmlns:p14="http://schemas.microsoft.com/office/powerpoint/2010/main" val="297445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83 new HIV infections diagnosed among African-born males between 2014 and 2016, MSM or MSM/IDU accounted for an estimated 13% of cases; heterosexual contact accounted for 81% of cases and other risk accounted for the remaining 6% of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36</a:t>
            </a:fld>
            <a:endParaRPr lang="en-US"/>
          </a:p>
        </p:txBody>
      </p:sp>
    </p:spTree>
    <p:extLst>
      <p:ext uri="{BB962C8B-B14F-4D97-AF65-F5344CB8AC3E}">
        <p14:creationId xmlns:p14="http://schemas.microsoft.com/office/powerpoint/2010/main" val="3805191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3 new HIV infections diagnosed among American Indian males between 2014 and 2016, MSM or MSM/IDU accounted for an estimated 67% of cases; heterosexual contact accounted for 18% of cases. However, the number of cases among American Indian 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37</a:t>
            </a:fld>
            <a:endParaRPr lang="en-US"/>
          </a:p>
        </p:txBody>
      </p:sp>
    </p:spTree>
    <p:extLst>
      <p:ext uri="{BB962C8B-B14F-4D97-AF65-F5344CB8AC3E}">
        <p14:creationId xmlns:p14="http://schemas.microsoft.com/office/powerpoint/2010/main" val="3405567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26 new HIV infections diagnosed among Asian males between 2014 and 2016, MSM or MSM/IDU accounted for all cases. However, the number of cases among Asian 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38</a:t>
            </a:fld>
            <a:endParaRPr lang="en-US"/>
          </a:p>
        </p:txBody>
      </p:sp>
    </p:spTree>
    <p:extLst>
      <p:ext uri="{BB962C8B-B14F-4D97-AF65-F5344CB8AC3E}">
        <p14:creationId xmlns:p14="http://schemas.microsoft.com/office/powerpoint/2010/main" val="347361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300 cases diagnosed each year. By the end of 2016, an estimated 8,554 persons with HIV/AIDS were assumed to be living in Minnesota.</a:t>
            </a:r>
          </a:p>
          <a:p>
            <a:endParaRPr lang="en-US" dirty="0" smtClean="0"/>
          </a:p>
          <a:p>
            <a:r>
              <a:rPr lang="en-US" dirty="0" smtClean="0"/>
              <a:t>This number includes persons whose most recently reported state of residence was Minnesota, regardless of residence at time of diagnosis. This estimate does not include persons with undiagnosed HIV infection.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8</a:t>
            </a:fld>
            <a:endParaRPr lang="en-US"/>
          </a:p>
        </p:txBody>
      </p:sp>
    </p:spTree>
    <p:extLst>
      <p:ext uri="{BB962C8B-B14F-4D97-AF65-F5344CB8AC3E}">
        <p14:creationId xmlns:p14="http://schemas.microsoft.com/office/powerpoint/2010/main" val="181282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101 new HIV infections diagnosed among African-born females between 2014 and 2016,Heterosexual contact accounted for an estimated 97% of cases and Other risk accounted for the remaining 3% of cases.</a:t>
            </a:r>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39</a:t>
            </a:fld>
            <a:endParaRPr lang="en-US"/>
          </a:p>
        </p:txBody>
      </p:sp>
    </p:spTree>
    <p:extLst>
      <p:ext uri="{BB962C8B-B14F-4D97-AF65-F5344CB8AC3E}">
        <p14:creationId xmlns:p14="http://schemas.microsoft.com/office/powerpoint/2010/main" val="2476635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45 new HIV infections diagnosed among African American females between 2014 and 2016, Heterosexual contact accounted for an estimated 92% of cases and other risk accounted for 5% of cases and IDU risk accounted for the remaining 3% of cases.</a:t>
            </a:r>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40</a:t>
            </a:fld>
            <a:endParaRPr lang="en-US"/>
          </a:p>
        </p:txBody>
      </p:sp>
    </p:spTree>
    <p:extLst>
      <p:ext uri="{BB962C8B-B14F-4D97-AF65-F5344CB8AC3E}">
        <p14:creationId xmlns:p14="http://schemas.microsoft.com/office/powerpoint/2010/main" val="3451866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43 new HIV infections diagnosed among white females between 2014 and 2016, Heterosexual contact accounted for an estimated 95% of cases, and IDU accounted for an estimated 5% of cases.</a:t>
            </a:r>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41</a:t>
            </a:fld>
            <a:endParaRPr lang="en-US"/>
          </a:p>
        </p:txBody>
      </p:sp>
    </p:spTree>
    <p:extLst>
      <p:ext uri="{BB962C8B-B14F-4D97-AF65-F5344CB8AC3E}">
        <p14:creationId xmlns:p14="http://schemas.microsoft.com/office/powerpoint/2010/main" val="3681750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10 new HIV infections diagnosed among Hispanic females between 2014 and 2016, Heterosexual contact accounted for an estimated 100% of cases. However, the number of cases among Hispanic women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42</a:t>
            </a:fld>
            <a:endParaRPr lang="en-US"/>
          </a:p>
        </p:txBody>
      </p:sp>
    </p:spTree>
    <p:extLst>
      <p:ext uri="{BB962C8B-B14F-4D97-AF65-F5344CB8AC3E}">
        <p14:creationId xmlns:p14="http://schemas.microsoft.com/office/powerpoint/2010/main" val="3315406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4 new HIV infections diagnosed among American Indian females between 2014 and 2016, Heterosexual contact accounted for an estimated 68% of cases, and IDU accounted for an estimated 32% of cases. However, the number of cases among American Indian women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43</a:t>
            </a:fld>
            <a:endParaRPr lang="en-US"/>
          </a:p>
        </p:txBody>
      </p:sp>
    </p:spTree>
    <p:extLst>
      <p:ext uri="{BB962C8B-B14F-4D97-AF65-F5344CB8AC3E}">
        <p14:creationId xmlns:p14="http://schemas.microsoft.com/office/powerpoint/2010/main" val="89314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Of the 5 new HIV infection diagnosed among Asian-Pacific Islander females between 2014 and 2016, Heterosexual contact accounted for an estimated 91% of cases, and other accounted for the remaining 9% of cases. However, the number of cases among Asian women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44</a:t>
            </a:fld>
            <a:endParaRPr lang="en-US"/>
          </a:p>
        </p:txBody>
      </p:sp>
    </p:spTree>
    <p:extLst>
      <p:ext uri="{BB962C8B-B14F-4D97-AF65-F5344CB8AC3E}">
        <p14:creationId xmlns:p14="http://schemas.microsoft.com/office/powerpoint/2010/main" val="821527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ability to interrupt the transmission of HIV from mother to child via antiretroviral therapy and appropriate perinatal care is an important accomplishment in the history of the HIV/AIDS epidemic. Newborn HIV infection rates range from 25-30% without antiretroviral therapy, but decrease to 1-2% with appropriate medical intervention. </a:t>
            </a:r>
          </a:p>
          <a:p>
            <a:endParaRPr lang="en-US" dirty="0" smtClean="0"/>
          </a:p>
          <a:p>
            <a:r>
              <a:rPr lang="en-US" dirty="0" smtClean="0"/>
              <a:t>For the past decade the number of births to HIV-infected women increased steadily from 52 in 2005 to 60 births in 2016. The rate of transmission has decreased from 15% between 1994 and 1996 to 0.9% in the past three years, with no HIV+ baby born to HIV+ mother in Minnesota in 2016.</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45</a:t>
            </a:fld>
            <a:endParaRPr lang="en-US"/>
          </a:p>
        </p:txBody>
      </p:sp>
    </p:spTree>
    <p:extLst>
      <p:ext uri="{BB962C8B-B14F-4D97-AF65-F5344CB8AC3E}">
        <p14:creationId xmlns:p14="http://schemas.microsoft.com/office/powerpoint/2010/main" val="2575050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2006 and 2009 the number of new HIV diagnoses among males aged 13-24 increased rapidly. Since 2009, we’ve seen a promising trend of a decreasing number of new diagnoses in this age group. In 2016, the number of cases remained similar to the previous year with 54 cases in 2015 and 53 cases in 2016. </a:t>
            </a:r>
          </a:p>
          <a:p>
            <a:r>
              <a:rPr lang="en-US" dirty="0" smtClean="0"/>
              <a:t>Unlike young men, the annual number of new HIV infections diagnosed among adolescent and young adult women fluctuates due to smaller numbers, but, there appears to be a small increase over the past 3 years.  In 2016, the number of cases remained similar to the previous year with 12 cases in 2015 and 14 cases in 2016.</a:t>
            </a:r>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47</a:t>
            </a:fld>
            <a:endParaRPr lang="en-US"/>
          </a:p>
        </p:txBody>
      </p:sp>
    </p:spTree>
    <p:extLst>
      <p:ext uri="{BB962C8B-B14F-4D97-AF65-F5344CB8AC3E}">
        <p14:creationId xmlns:p14="http://schemas.microsoft.com/office/powerpoint/2010/main" val="3295455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Between the years 2014 and 2016 we had 157 males cases reported among adolescents and young adults, and 34 females reported in the 13-24 age group. For males, Non-Hispanic white and African-American males each accounted for 37% and 36% respectively, and Hispanic males of any race accounted for 14% in the 13-24 age group. Among females, Non-Hispanic black African-born and African-Americans together accounted for 67% of the cases; while non-Hispanic white females accounted for 21%, and Hispanic women of any race accounted for 9% of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48</a:t>
            </a:fld>
            <a:endParaRPr lang="en-US"/>
          </a:p>
        </p:txBody>
      </p:sp>
    </p:spTree>
    <p:extLst>
      <p:ext uri="{BB962C8B-B14F-4D97-AF65-F5344CB8AC3E}">
        <p14:creationId xmlns:p14="http://schemas.microsoft.com/office/powerpoint/2010/main" val="2645312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mode of exposure among males in the 13-24 age group, Male to Male sex was estimated to account for 87% of the cases, while the combined risk of MSM and IDU was estimated to account for 9% of the cases and 1% was attributed to heterosexual contact.</a:t>
            </a:r>
          </a:p>
          <a:p>
            <a:r>
              <a:rPr lang="en-US" dirty="0" smtClean="0"/>
              <a:t>Among females, 88% of cases were estimated to have heterosexual contact as their mode of exposure, while 4% were attributed to injection drug use in the 13-24 age group.</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49</a:t>
            </a:fld>
            <a:endParaRPr lang="en-US"/>
          </a:p>
        </p:txBody>
      </p:sp>
    </p:spTree>
    <p:extLst>
      <p:ext uri="{BB962C8B-B14F-4D97-AF65-F5344CB8AC3E}">
        <p14:creationId xmlns:p14="http://schemas.microsoft.com/office/powerpoint/2010/main" val="7555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report, the term “new HIV diagnoses” refers to HIV-infected Minnesota residents who were diagnosed in a particular calendar year and reported to MDH. This includes persons whose first diagnosis of HIV infection is AIDS (AIDS at first diagnosis). HIV diagnoses data are displayed by earliest known date of HIV diagnosis.</a:t>
            </a:r>
          </a:p>
          <a:p>
            <a:endParaRPr lang="en-US" dirty="0" smtClean="0"/>
          </a:p>
          <a:p>
            <a:r>
              <a:rPr lang="en-US" dirty="0" smtClean="0"/>
              <a:t>In 2016, there was a slight decrease of new HIV diagnoses from 2015. In 2016 there were 290 newly diagnosed cases, as compared to 298 cases in 2015. This represents a decrease of about 3% compared to 2015. In reviewing newly diagnosed cases since 2012, 290 cases for 2016 is below the 5 year average of 300 cases per year.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9</a:t>
            </a:fld>
            <a:endParaRPr lang="en-US"/>
          </a:p>
        </p:txBody>
      </p:sp>
    </p:spTree>
    <p:extLst>
      <p:ext uri="{BB962C8B-B14F-4D97-AF65-F5344CB8AC3E}">
        <p14:creationId xmlns:p14="http://schemas.microsoft.com/office/powerpoint/2010/main" val="2445875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new HIV infections diagnosed among foreign-born persons in Minnesota has steadily increased from 20 cases in 1990 to 94 cases in 2016. This increase has been largely driven by the increase of cases among African-born persons from 8 cases in 1990 to 70 cases in 2016, as well as, persons from Mexico, Central and South America from 6 cases in 1990 to 12 cases in 2016. Among new HIV infections diagnosed in 2016, 32% were among foreign-born persons. Based on 2010-2012 American Community Survey data, foreign-born persons make up 7% of the total Minnesota population and are, therefore, disproportionately affected by HIV. Among African-born this disparity is even more evident, while African-born persons make up just over 1% of the Minnesota population they accounted for 24% of new HIV infections in 2016. </a:t>
            </a:r>
          </a:p>
          <a:p>
            <a:endParaRPr lang="en-US" dirty="0" smtClean="0"/>
          </a:p>
          <a:p>
            <a:r>
              <a:rPr lang="en-US" dirty="0" smtClean="0"/>
              <a:t>In 2016, there were 94 cases of newly reported HIV among foreign-born persons, representing nearly 1 out of 3 of all new cases. The majority of foreign born cases in 2016 were from Africa, followed by Latin America and the Caribbean.</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51</a:t>
            </a:fld>
            <a:endParaRPr lang="en-US"/>
          </a:p>
        </p:txBody>
      </p:sp>
    </p:spTree>
    <p:extLst>
      <p:ext uri="{BB962C8B-B14F-4D97-AF65-F5344CB8AC3E}">
        <p14:creationId xmlns:p14="http://schemas.microsoft.com/office/powerpoint/2010/main" val="1696671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the number of foreign-born males increased from 47 cases in 2015 to 56 in 2016.</a:t>
            </a:r>
          </a:p>
          <a:p>
            <a:r>
              <a:rPr lang="en-US" dirty="0" smtClean="0"/>
              <a:t>There was a decrease for foreign-born females from 42 in 2015 to 36 in 2016.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52</a:t>
            </a:fld>
            <a:endParaRPr lang="en-US"/>
          </a:p>
        </p:txBody>
      </p:sp>
    </p:spTree>
    <p:extLst>
      <p:ext uri="{BB962C8B-B14F-4D97-AF65-F5344CB8AC3E}">
        <p14:creationId xmlns:p14="http://schemas.microsoft.com/office/powerpoint/2010/main" val="2938034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Four countries (Liberia, Ethiopia, Somalia, and Mexico) accounted for a majority of new infections among foreign-born persons, however there are over 27 countries represented among the 94 new foreign born cases in 2016.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53</a:t>
            </a:fld>
            <a:endParaRPr lang="en-US"/>
          </a:p>
        </p:txBody>
      </p:sp>
    </p:spTree>
    <p:extLst>
      <p:ext uri="{BB962C8B-B14F-4D97-AF65-F5344CB8AC3E}">
        <p14:creationId xmlns:p14="http://schemas.microsoft.com/office/powerpoint/2010/main" val="350754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54</a:t>
            </a:fld>
            <a:endParaRPr lang="en-US"/>
          </a:p>
        </p:txBody>
      </p:sp>
    </p:spTree>
    <p:extLst>
      <p:ext uri="{BB962C8B-B14F-4D97-AF65-F5344CB8AC3E}">
        <p14:creationId xmlns:p14="http://schemas.microsoft.com/office/powerpoint/2010/main" val="205386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2015, 28% of new cases were late testers. This proportion of cases has remained relatively the same over the past 10 years, ranging between 27-34%. Most late testers, about 85%, are diagnosed with AIDS at the same time they are initially diagnosed with HIV infection. </a:t>
            </a:r>
          </a:p>
          <a:p>
            <a:r>
              <a:rPr lang="en-US" dirty="0" smtClean="0"/>
              <a:t>For 2016, 23% of new cases were late testers so far, which represents only a partial follow-up year to only March 20, 2017.</a:t>
            </a:r>
          </a:p>
          <a:p>
            <a:endParaRPr lang="en-US" dirty="0" smtClean="0"/>
          </a:p>
          <a:p>
            <a:r>
              <a:rPr lang="en-US" dirty="0" smtClean="0"/>
              <a:t>As with other characteristics of the HIV epidemic in Minnesota, the proportion of late testers varies by demographic characteristics. Historically, foreign-born persons have had a higher proportion of late-testers.</a:t>
            </a:r>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55</a:t>
            </a:fld>
            <a:endParaRPr lang="en-US"/>
          </a:p>
        </p:txBody>
      </p:sp>
    </p:spTree>
    <p:extLst>
      <p:ext uri="{BB962C8B-B14F-4D97-AF65-F5344CB8AC3E}">
        <p14:creationId xmlns:p14="http://schemas.microsoft.com/office/powerpoint/2010/main" val="2170421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 proportion of late testers can vary by gender. In 2016, the proportion of late testers among females decreased to 24%, while the proportion of late testers among males decreased to 20%. </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DC0110B2-A40E-4DF9-814E-C1E926381EAB}" type="slidenum">
              <a:rPr lang="en-US" smtClean="0"/>
              <a:t>56</a:t>
            </a:fld>
            <a:endParaRPr lang="en-US"/>
          </a:p>
        </p:txBody>
      </p:sp>
    </p:spTree>
    <p:extLst>
      <p:ext uri="{BB962C8B-B14F-4D97-AF65-F5344CB8AC3E}">
        <p14:creationId xmlns:p14="http://schemas.microsoft.com/office/powerpoint/2010/main" val="1960418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other characteristics of the HIV epidemic in Minnesota, the proportion of late testers varies by demographic characteristics. The most significant differences occur by race/ethnicity, with the proportion of late testers in 2016 among African-born black (35%), whites (28%), and Hispanic (24%) being higher than among African Americans (19%). Similar data for American Indians and Asian/Pacific Islanders in a single year had fewer than 10 cases and are considered not stable and are therefore not represented here.</a:t>
            </a:r>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57</a:t>
            </a:fld>
            <a:endParaRPr lang="en-US"/>
          </a:p>
        </p:txBody>
      </p:sp>
    </p:spTree>
    <p:extLst>
      <p:ext uri="{BB962C8B-B14F-4D97-AF65-F5344CB8AC3E}">
        <p14:creationId xmlns:p14="http://schemas.microsoft.com/office/powerpoint/2010/main" val="284970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Differences by age are as expected with the percentage of late testers increasing with age at time of diagnosis. In 2016, 6% of those diagnosed between the ages of 13 and 24 were late testers compared to 41% of those 40-44 years old. Percentage of late testers for 2016 includes only those progressing to AIDS through January 2017. As such, this percentage is likely to increase as additional reports are made to the MDH. Caution should be used due to smaller numbers by age group when interrupting the data.</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58</a:t>
            </a:fld>
            <a:endParaRPr lang="en-US"/>
          </a:p>
        </p:txBody>
      </p:sp>
    </p:spTree>
    <p:extLst>
      <p:ext uri="{BB962C8B-B14F-4D97-AF65-F5344CB8AC3E}">
        <p14:creationId xmlns:p14="http://schemas.microsoft.com/office/powerpoint/2010/main" val="3757585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Differences by mode of transmission were not as great in 2016 as compared to previous years. In 2016, persons with a risk category of unspecified risk had the highest proportion of late testers at 37%, followed by heterosexual contact  at 22%, IDU at 19%, and finally  IDU MSM had the lowest proportion of late testers at 16%.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59</a:t>
            </a:fld>
            <a:endParaRPr lang="en-US"/>
          </a:p>
        </p:txBody>
      </p:sp>
    </p:spTree>
    <p:extLst>
      <p:ext uri="{BB962C8B-B14F-4D97-AF65-F5344CB8AC3E}">
        <p14:creationId xmlns:p14="http://schemas.microsoft.com/office/powerpoint/2010/main" val="2576430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the past decade, foreign-born cases have a higher rate of late testers compared to US-born cases. In 2016, 34% of foreign-born cases were late testers compared to 18% of US-born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60</a:t>
            </a:fld>
            <a:endParaRPr lang="en-US"/>
          </a:p>
        </p:txBody>
      </p:sp>
    </p:spTree>
    <p:extLst>
      <p:ext uri="{BB962C8B-B14F-4D97-AF65-F5344CB8AC3E}">
        <p14:creationId xmlns:p14="http://schemas.microsoft.com/office/powerpoint/2010/main" val="25837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1996, the number of new diagnoses has remained relatively stable in Minnesota at around 300 cases per year. During this same time, deaths among HIV+ people in Minnesota has decreased dramatically. As people with HIV are living longer and healthier lives, the number of people living with HIV in Minnesota continues to grow as seen in the Red line here. At the end of 2016, 8,554 people were estimated to be living with HIV or AIDS in Minnesota.</a:t>
            </a:r>
          </a:p>
          <a:p>
            <a:r>
              <a:rPr lang="en-US" dirty="0" smtClean="0"/>
              <a:t>This number does not include about 1300 persons who were first reported with HIV or AIDs in Minnesota and subsequently moved out of the state. Although it DOES include about 2000 persons who were first reported with HIV or AIDS elsewhere and subsequently moved to Minnesota. </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10</a:t>
            </a:fld>
            <a:endParaRPr lang="en-US"/>
          </a:p>
        </p:txBody>
      </p:sp>
    </p:spTree>
    <p:extLst>
      <p:ext uri="{BB962C8B-B14F-4D97-AF65-F5344CB8AC3E}">
        <p14:creationId xmlns:p14="http://schemas.microsoft.com/office/powerpoint/2010/main" val="312888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past 10 years, the proportion of cases being diagnosed with AIDS at initial HIV diagnosis has remained the same at about 25% of all new cases.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11</a:t>
            </a:fld>
            <a:endParaRPr lang="en-US"/>
          </a:p>
        </p:txBody>
      </p:sp>
    </p:spTree>
    <p:extLst>
      <p:ext uri="{BB962C8B-B14F-4D97-AF65-F5344CB8AC3E}">
        <p14:creationId xmlns:p14="http://schemas.microsoft.com/office/powerpoint/2010/main" val="335516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about 90% of new HIV infections diagnosed in Minnesota have occurred in Minneapolis, St. Paul and the surrounding seven-county metropolitan area. In 2016,</a:t>
            </a:r>
          </a:p>
          <a:p>
            <a:r>
              <a:rPr lang="en-US" dirty="0" smtClean="0"/>
              <a:t>geographically, the new cases were concentrated in the twin cities metro area, with 82% of the cases located in the seven county twin cities metro region with 32% in Minneapolis, 10% in St. Paul, and 41% in the remaining suburban area (excluding Minneapolis/St. Paul). In greater Minnesota, there were 52 newly diagnosed HIV cases in 28 counties.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14</a:t>
            </a:fld>
            <a:endParaRPr lang="en-US"/>
          </a:p>
        </p:txBody>
      </p:sp>
    </p:spTree>
    <p:extLst>
      <p:ext uri="{BB962C8B-B14F-4D97-AF65-F5344CB8AC3E}">
        <p14:creationId xmlns:p14="http://schemas.microsoft.com/office/powerpoint/2010/main" val="36191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82% of all new HIV diagnoses in Minnesota occur in the metro area, the cases in the metro area are concentrated in Hennepin and Ramsey counties.</a:t>
            </a:r>
          </a:p>
          <a:p>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15</a:t>
            </a:fld>
            <a:endParaRPr lang="en-US"/>
          </a:p>
        </p:txBody>
      </p:sp>
    </p:spTree>
    <p:extLst>
      <p:ext uri="{BB962C8B-B14F-4D97-AF65-F5344CB8AC3E}">
        <p14:creationId xmlns:p14="http://schemas.microsoft.com/office/powerpoint/2010/main" val="150520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of the 290 HIV diagnoses in Minnesota in 2016, 41% were among residents of suburban seven-county metro area, 32% were residents of Minneapolis and 10% were residents of St. Paul, and 18% were residents of Greater Minnesota at the time of diagnosis.</a:t>
            </a:r>
            <a:endParaRPr lang="en-US" dirty="0"/>
          </a:p>
        </p:txBody>
      </p:sp>
      <p:sp>
        <p:nvSpPr>
          <p:cNvPr id="4" name="Slide Number Placeholder 3"/>
          <p:cNvSpPr>
            <a:spLocks noGrp="1"/>
          </p:cNvSpPr>
          <p:nvPr>
            <p:ph type="sldNum" sz="quarter" idx="10"/>
          </p:nvPr>
        </p:nvSpPr>
        <p:spPr/>
        <p:txBody>
          <a:bodyPr/>
          <a:lstStyle/>
          <a:p>
            <a:fld id="{DC0110B2-A40E-4DF9-814E-C1E926381EAB}" type="slidenum">
              <a:rPr lang="en-US" smtClean="0"/>
              <a:t>16</a:t>
            </a:fld>
            <a:endParaRPr lang="en-US"/>
          </a:p>
        </p:txBody>
      </p:sp>
    </p:spTree>
    <p:extLst>
      <p:ext uri="{BB962C8B-B14F-4D97-AF65-F5344CB8AC3E}">
        <p14:creationId xmlns:p14="http://schemas.microsoft.com/office/powerpoint/2010/main" val="293971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8EE09E-93E1-4814-BA06-A2EC3F420130}"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69348-C8E9-4660-BAB7-17C52801DAB3}" type="slidenum">
              <a:rPr lang="en-US" smtClean="0"/>
              <a:t>‹#›</a:t>
            </a:fld>
            <a:endParaRPr lang="en-US"/>
          </a:p>
        </p:txBody>
      </p:sp>
    </p:spTree>
    <p:extLst>
      <p:ext uri="{BB962C8B-B14F-4D97-AF65-F5344CB8AC3E}">
        <p14:creationId xmlns:p14="http://schemas.microsoft.com/office/powerpoint/2010/main" val="38555888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8EE09E-93E1-4814-BA06-A2EC3F420130}" type="datetimeFigureOut">
              <a:rPr lang="en-US" smtClean="0"/>
              <a:t>5/2/2017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969348-C8E9-4660-BAB7-17C52801DAB3}" type="slidenum">
              <a:rPr lang="en-US" smtClean="0"/>
              <a:t>‹#›</a:t>
            </a:fld>
            <a:endParaRPr lang="en-US"/>
          </a:p>
        </p:txBody>
      </p:sp>
    </p:spTree>
    <p:extLst>
      <p:ext uri="{BB962C8B-B14F-4D97-AF65-F5344CB8AC3E}">
        <p14:creationId xmlns:p14="http://schemas.microsoft.com/office/powerpoint/2010/main" val="2232763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t>HIV Surveillance Report, 2016</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068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126752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8399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0103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880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3324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0425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632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48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949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686456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b="1" smtClean="0"/>
              <a:t>Introduction (I)</a:t>
            </a:r>
            <a:endParaRPr lang="en-US" altLang="en-US" sz="4000" b="1"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4256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69836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72049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062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46021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4413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3706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362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736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551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99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b="1" smtClean="0"/>
              <a:t>Introduction (II)</a:t>
            </a:r>
            <a:endParaRPr lang="en-US" altLang="en-US" b="1"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5585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863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237809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885709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7408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9946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8780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438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90589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92914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63913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9934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002949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25474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714893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18127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53596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66147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10513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35054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6440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183977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5635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6669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651898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193928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6213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7813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0272680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4466145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385792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2171617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659541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7305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59554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182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049070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4366224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4143</Words>
  <Application>Microsoft Office PowerPoint</Application>
  <PresentationFormat>On-screen Show (4:3)</PresentationFormat>
  <Paragraphs>150</Paragraphs>
  <Slides>60</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Times New Roman</vt:lpstr>
      <vt:lpstr>Office Theme</vt:lpstr>
      <vt:lpstr>HIV Surveillance Report, 2016</vt:lpstr>
      <vt:lpstr>Introduction (I)</vt:lpstr>
      <vt:lpstr>Introduction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Incidence Report, 2016</dc:title>
  <dc:creator>Minnesota Department of Health</dc:creator>
  <cp:lastModifiedBy>Wilberg, Mariah (MDH)</cp:lastModifiedBy>
  <cp:revision>4</cp:revision>
  <dcterms:created xsi:type="dcterms:W3CDTF">2017-04-28T15:39:33Z</dcterms:created>
  <dcterms:modified xsi:type="dcterms:W3CDTF">2017-05-02T16:19:01Z</dcterms:modified>
</cp:coreProperties>
</file>