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7.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6" r:id="rId4"/>
    <p:sldMasterId id="2147483670" r:id="rId5"/>
    <p:sldMasterId id="2147483672" r:id="rId6"/>
    <p:sldMasterId id="2147483674" r:id="rId7"/>
    <p:sldMasterId id="2147483676" r:id="rId8"/>
    <p:sldMasterId id="2147483678" r:id="rId9"/>
    <p:sldMasterId id="2147483680" r:id="rId10"/>
    <p:sldMasterId id="2147483682" r:id="rId11"/>
    <p:sldMasterId id="2147483684" r:id="rId12"/>
    <p:sldMasterId id="2147483686" r:id="rId13"/>
    <p:sldMasterId id="2147483688" r:id="rId14"/>
    <p:sldMasterId id="2147483690" r:id="rId15"/>
    <p:sldMasterId id="2147483692" r:id="rId16"/>
    <p:sldMasterId id="2147483694" r:id="rId17"/>
    <p:sldMasterId id="2147483701" r:id="rId18"/>
  </p:sldMasterIdLst>
  <p:notesMasterIdLst>
    <p:notesMasterId r:id="rId110"/>
  </p:notesMasterIdLst>
  <p:sldIdLst>
    <p:sldId id="257" r:id="rId19"/>
    <p:sldId id="364" r:id="rId20"/>
    <p:sldId id="258" r:id="rId21"/>
    <p:sldId id="349"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350" r:id="rId36"/>
    <p:sldId id="272" r:id="rId37"/>
    <p:sldId id="273" r:id="rId38"/>
    <p:sldId id="274" r:id="rId39"/>
    <p:sldId id="285" r:id="rId40"/>
    <p:sldId id="286" r:id="rId41"/>
    <p:sldId id="287" r:id="rId42"/>
    <p:sldId id="288" r:id="rId43"/>
    <p:sldId id="289" r:id="rId44"/>
    <p:sldId id="290" r:id="rId45"/>
    <p:sldId id="291" r:id="rId46"/>
    <p:sldId id="292" r:id="rId47"/>
    <p:sldId id="293" r:id="rId48"/>
    <p:sldId id="295" r:id="rId49"/>
    <p:sldId id="296" r:id="rId50"/>
    <p:sldId id="297" r:id="rId51"/>
    <p:sldId id="275" r:id="rId52"/>
    <p:sldId id="276" r:id="rId53"/>
    <p:sldId id="277" r:id="rId54"/>
    <p:sldId id="278" r:id="rId55"/>
    <p:sldId id="284" r:id="rId56"/>
    <p:sldId id="280" r:id="rId57"/>
    <p:sldId id="281" r:id="rId58"/>
    <p:sldId id="282" r:id="rId59"/>
    <p:sldId id="283" r:id="rId60"/>
    <p:sldId id="298" r:id="rId61"/>
    <p:sldId id="351" r:id="rId62"/>
    <p:sldId id="300" r:id="rId63"/>
    <p:sldId id="352" r:id="rId64"/>
    <p:sldId id="353" r:id="rId65"/>
    <p:sldId id="354" r:id="rId66"/>
    <p:sldId id="355" r:id="rId67"/>
    <p:sldId id="356" r:id="rId68"/>
    <p:sldId id="357" r:id="rId69"/>
    <p:sldId id="358" r:id="rId70"/>
    <p:sldId id="308" r:id="rId71"/>
    <p:sldId id="359" r:id="rId72"/>
    <p:sldId id="310" r:id="rId73"/>
    <p:sldId id="360" r:id="rId74"/>
    <p:sldId id="312" r:id="rId75"/>
    <p:sldId id="361" r:id="rId76"/>
    <p:sldId id="314" r:id="rId77"/>
    <p:sldId id="362" r:id="rId78"/>
    <p:sldId id="316" r:id="rId79"/>
    <p:sldId id="363" r:id="rId80"/>
    <p:sldId id="318" r:id="rId81"/>
    <p:sldId id="319" r:id="rId82"/>
    <p:sldId id="320" r:id="rId83"/>
    <p:sldId id="322" r:id="rId84"/>
    <p:sldId id="323" r:id="rId85"/>
    <p:sldId id="324" r:id="rId86"/>
    <p:sldId id="325" r:id="rId87"/>
    <p:sldId id="326" r:id="rId88"/>
    <p:sldId id="327" r:id="rId89"/>
    <p:sldId id="328" r:id="rId90"/>
    <p:sldId id="329" r:id="rId91"/>
    <p:sldId id="330" r:id="rId92"/>
    <p:sldId id="331" r:id="rId93"/>
    <p:sldId id="332" r:id="rId94"/>
    <p:sldId id="333" r:id="rId95"/>
    <p:sldId id="334" r:id="rId96"/>
    <p:sldId id="335" r:id="rId97"/>
    <p:sldId id="347" r:id="rId98"/>
    <p:sldId id="348" r:id="rId99"/>
    <p:sldId id="338" r:id="rId100"/>
    <p:sldId id="339" r:id="rId101"/>
    <p:sldId id="340" r:id="rId102"/>
    <p:sldId id="341" r:id="rId103"/>
    <p:sldId id="342" r:id="rId104"/>
    <p:sldId id="343" r:id="rId105"/>
    <p:sldId id="344" r:id="rId106"/>
    <p:sldId id="345" r:id="rId107"/>
    <p:sldId id="346" r:id="rId108"/>
    <p:sldId id="365"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0" autoAdjust="0"/>
    <p:restoredTop sz="49767" autoAdjust="0"/>
  </p:normalViewPr>
  <p:slideViewPr>
    <p:cSldViewPr snapToGrid="0">
      <p:cViewPr varScale="1">
        <p:scale>
          <a:sx n="115" d="100"/>
          <a:sy n="115" d="100"/>
        </p:scale>
        <p:origin x="1326" y="108"/>
      </p:cViewPr>
      <p:guideLst/>
    </p:cSldViewPr>
  </p:slideViewPr>
  <p:notesTextViewPr>
    <p:cViewPr>
      <p:scale>
        <a:sx n="1" d="1"/>
        <a:sy n="1" d="1"/>
      </p:scale>
      <p:origin x="0" y="0"/>
    </p:cViewPr>
  </p:notesText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07" Type="http://schemas.openxmlformats.org/officeDocument/2006/relationships/slide" Target="slides/slide89.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102" Type="http://schemas.openxmlformats.org/officeDocument/2006/relationships/slide" Target="slides/slide84.xml"/><Relationship Id="rId110"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5267175572519085E-2"/>
          <c:y val="2.3121387283236993E-2"/>
          <c:w val="0.97201017811704837"/>
          <c:h val="0.95761078998073201"/>
        </c:manualLayout>
      </c:layout>
      <c:barChart>
        <c:barDir val="col"/>
        <c:grouping val="clustered"/>
        <c:varyColors val="0"/>
        <c:dLbls>
          <c:showLegendKey val="0"/>
          <c:showVal val="0"/>
          <c:showCatName val="0"/>
          <c:showSerName val="0"/>
          <c:showPercent val="0"/>
          <c:showBubbleSize val="0"/>
        </c:dLbls>
        <c:gapWidth val="150"/>
        <c:axId val="350907504"/>
        <c:axId val="350907896"/>
      </c:barChart>
      <c:catAx>
        <c:axId val="350907504"/>
        <c:scaling>
          <c:orientation val="minMax"/>
        </c:scaling>
        <c:delete val="0"/>
        <c:axPos val="b"/>
        <c:majorTickMark val="cross"/>
        <c:minorTickMark val="none"/>
        <c:tickLblPos val="nextTo"/>
        <c:txPr>
          <a:bodyPr rot="0" vert="horz"/>
          <a:lstStyle/>
          <a:p>
            <a:pPr>
              <a:defRPr/>
            </a:pPr>
            <a:endParaRPr lang="en-US"/>
          </a:p>
        </c:txPr>
        <c:crossAx val="350907896"/>
        <c:crosses val="autoZero"/>
        <c:auto val="1"/>
        <c:lblAlgn val="ctr"/>
        <c:lblOffset val="100"/>
        <c:tickMarkSkip val="1"/>
        <c:noMultiLvlLbl val="0"/>
      </c:catAx>
      <c:valAx>
        <c:axId val="350907896"/>
        <c:scaling>
          <c:orientation val="minMax"/>
        </c:scaling>
        <c:delete val="0"/>
        <c:axPos val="l"/>
        <c:majorTickMark val="cross"/>
        <c:minorTickMark val="none"/>
        <c:tickLblPos val="nextTo"/>
        <c:txPr>
          <a:bodyPr rot="0" vert="horz"/>
          <a:lstStyle/>
          <a:p>
            <a:pPr>
              <a:defRPr/>
            </a:pPr>
            <a:endParaRPr lang="en-US"/>
          </a:p>
        </c:txPr>
        <c:crossAx val="3509075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44671195688878"/>
          <c:y val="0.15286781591186832"/>
          <c:w val="0.5502547237341473"/>
          <c:h val="0.72950199871974497"/>
        </c:manualLayout>
      </c:layout>
      <c:pieChart>
        <c:varyColors val="1"/>
        <c:dLbls>
          <c:showLegendKey val="0"/>
          <c:showVal val="0"/>
          <c:showCatName val="1"/>
          <c:showSerName val="0"/>
          <c:showPercent val="1"/>
          <c:showBubbleSize val="0"/>
          <c:showLeaderLines val="0"/>
        </c:dLbls>
        <c:firstSliceAng val="0"/>
      </c:pieChart>
      <c:spPr>
        <a:noFill/>
        <a:ln w="25358">
          <a:noFill/>
        </a:ln>
        <a:effectLst/>
      </c:spPr>
    </c:plotArea>
    <c:plotVisOnly val="1"/>
    <c:dispBlanksAs val="zero"/>
    <c:showDLblsOverMax val="0"/>
  </c:chart>
  <c:spPr>
    <a:noFill/>
    <a:ln w="6350" cap="flat" cmpd="sng" algn="ctr">
      <a:noFill/>
      <a:prstDash val="solid"/>
      <a:miter lim="800000"/>
    </a:ln>
    <a:effectLst/>
  </c:spPr>
  <c:txPr>
    <a:bodyPr/>
    <a:lstStyle/>
    <a:p>
      <a:pPr>
        <a:defRPr sz="2221" b="1" i="0" u="none" strike="noStrike" baseline="0">
          <a:solidFill>
            <a:schemeClr val="tx1"/>
          </a:solidFill>
          <a:latin typeface="Arial Narrow"/>
          <a:ea typeface="Arial Narrow"/>
          <a:cs typeface="Arial Narrow"/>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Resolved Cases</a:t>
            </a:r>
            <a:r>
              <a:rPr lang="en-US" baseline="0" dirty="0" smtClean="0"/>
              <a:t> by Year, 2010-2016</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5"/>
              </a:solidFill>
              <a:round/>
            </a:ln>
            <a:effectLst/>
          </c:spPr>
          <c:marker>
            <c:symbol val="none"/>
          </c:marker>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Sheet1!$B$2:$B$8</c:f>
              <c:numCache>
                <c:formatCode>General</c:formatCode>
                <c:ptCount val="7"/>
                <c:pt idx="0">
                  <c:v>15</c:v>
                </c:pt>
                <c:pt idx="1">
                  <c:v>11</c:v>
                </c:pt>
                <c:pt idx="2">
                  <c:v>18</c:v>
                </c:pt>
                <c:pt idx="3">
                  <c:v>59</c:v>
                </c:pt>
                <c:pt idx="4">
                  <c:v>291</c:v>
                </c:pt>
                <c:pt idx="5">
                  <c:v>901</c:v>
                </c:pt>
                <c:pt idx="6">
                  <c:v>1421</c:v>
                </c:pt>
              </c:numCache>
            </c:numRef>
          </c:val>
          <c:smooth val="0"/>
          <c:extLst>
            <c:ext xmlns:c16="http://schemas.microsoft.com/office/drawing/2014/chart" uri="{C3380CC4-5D6E-409C-BE32-E72D297353CC}">
              <c16:uniqueId val="{00000000-0219-4187-BD9F-927524B00D06}"/>
            </c:ext>
          </c:extLst>
        </c:ser>
        <c:dLbls>
          <c:showLegendKey val="0"/>
          <c:showVal val="0"/>
          <c:showCatName val="0"/>
          <c:showSerName val="0"/>
          <c:showPercent val="0"/>
          <c:showBubbleSize val="0"/>
        </c:dLbls>
        <c:smooth val="0"/>
        <c:axId val="506561680"/>
        <c:axId val="506562072"/>
      </c:lineChart>
      <c:catAx>
        <c:axId val="50656168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Year</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6562072"/>
        <c:crosses val="autoZero"/>
        <c:auto val="1"/>
        <c:lblAlgn val="ctr"/>
        <c:lblOffset val="100"/>
        <c:noMultiLvlLbl val="0"/>
      </c:catAx>
      <c:valAx>
        <c:axId val="506562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Number of Cases</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6561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C3C413-610C-4A8F-B1B3-68352535DD84}" type="datetimeFigureOut">
              <a:rPr lang="en-US" smtClean="0"/>
              <a:t>5/2/2017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4B842-5667-4C31-BF87-D49B7636FE15}" type="slidenum">
              <a:rPr lang="en-US" smtClean="0"/>
              <a:t>‹#›</a:t>
            </a:fld>
            <a:endParaRPr lang="en-US"/>
          </a:p>
        </p:txBody>
      </p:sp>
    </p:spTree>
    <p:extLst>
      <p:ext uri="{BB962C8B-B14F-4D97-AF65-F5344CB8AC3E}">
        <p14:creationId xmlns:p14="http://schemas.microsoft.com/office/powerpoint/2010/main" val="1041806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and welcome to the STD, HIV and Hepatitis C 2016 data release webinar.  My name is Krissie Guerard and I am the STD/HIV/TB section manager for the Minnesota Department of Health. </a:t>
            </a:r>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1</a:t>
            </a:fld>
            <a:endParaRPr lang="en-US"/>
          </a:p>
        </p:txBody>
      </p:sp>
    </p:spTree>
    <p:extLst>
      <p:ext uri="{BB962C8B-B14F-4D97-AF65-F5344CB8AC3E}">
        <p14:creationId xmlns:p14="http://schemas.microsoft.com/office/powerpoint/2010/main" val="3571266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solidFill>
                  <a:prstClr val="black"/>
                </a:solidFill>
              </a:rPr>
              <a:t>Minnesota Department of Health</a:t>
            </a:r>
          </a:p>
        </p:txBody>
      </p:sp>
      <p:sp>
        <p:nvSpPr>
          <p:cNvPr id="92163"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D9316B6-FC40-4A99-88CA-A953ACB37098}" type="slidenum">
              <a:rPr lang="en-US" altLang="en-US" smtClean="0">
                <a:solidFill>
                  <a:prstClr val="black"/>
                </a:solidFill>
              </a:rPr>
              <a:pPr eaLnBrk="1" hangingPunct="1">
                <a:spcBef>
                  <a:spcPct val="0"/>
                </a:spcBef>
              </a:pPr>
              <a:t>11</a:t>
            </a:fld>
            <a:endParaRPr lang="en-US" altLang="en-US" smtClean="0">
              <a:solidFill>
                <a:prstClr val="black"/>
              </a:solidFill>
            </a:endParaRPr>
          </a:p>
        </p:txBody>
      </p:sp>
      <p:sp>
        <p:nvSpPr>
          <p:cNvPr id="92164"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9216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171450" indent="-171450" eaLnBrk="1" hangingPunct="1">
              <a:buFont typeface="Arial" panose="020B0604020202020204" pitchFamily="34" charset="0"/>
              <a:buChar char="•"/>
            </a:pPr>
            <a:r>
              <a:rPr lang="en-US" altLang="en-US" dirty="0" smtClean="0"/>
              <a:t>The</a:t>
            </a:r>
            <a:r>
              <a:rPr lang="en-US" altLang="en-US" baseline="0" dirty="0" smtClean="0"/>
              <a:t> rates of primary and secondary syphilis are 7 times higher in the Black/African American, Non-Hispanic and American Indian populations than that of the White, Non-Hispanic population.</a:t>
            </a:r>
          </a:p>
          <a:p>
            <a:pPr marL="171450" indent="-171450" eaLnBrk="1" hangingPunct="1">
              <a:buFont typeface="Arial" panose="020B0604020202020204" pitchFamily="34" charset="0"/>
              <a:buChar char="•"/>
            </a:pPr>
            <a:r>
              <a:rPr lang="en-US" altLang="en-US" baseline="0" dirty="0" smtClean="0"/>
              <a:t>The rates of primary and secondary syphilis in the Black/African American, Non-Hispanic population are 25.3 per 100,000 compared to 3.5 per 100,000 in the White, Non-Hispanic population.</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aseline="0" dirty="0" smtClean="0"/>
              <a:t>The rates in the American Indian population are also 25.3 per 100,000.</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aseline="0" dirty="0" smtClean="0"/>
              <a:t>The rates in the Hispanic/Latino population are 10.8 per 100,000 which is 3 times higher than the White, Non-Hispanic population.</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aseline="0" dirty="0" smtClean="0"/>
              <a:t>The rates in the Asian/Pacific Islander population are 8.6 per 100,000 which is 2.5 times higher than the White, Non-Hispanic population.</a:t>
            </a:r>
          </a:p>
          <a:p>
            <a:pPr eaLnBrk="1" hangingPunct="1"/>
            <a:endParaRPr lang="en-US" altLang="en-US" dirty="0" smtClean="0"/>
          </a:p>
        </p:txBody>
      </p:sp>
    </p:spTree>
    <p:extLst>
      <p:ext uri="{BB962C8B-B14F-4D97-AF65-F5344CB8AC3E}">
        <p14:creationId xmlns:p14="http://schemas.microsoft.com/office/powerpoint/2010/main" val="3380264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solidFill>
                  <a:prstClr val="black"/>
                </a:solidFill>
              </a:rPr>
              <a:t>Minnesota Department of Health</a:t>
            </a:r>
          </a:p>
        </p:txBody>
      </p:sp>
      <p:sp>
        <p:nvSpPr>
          <p:cNvPr id="105475"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9DAD980-43B4-4584-AACD-39FF673A6E5E}" type="slidenum">
              <a:rPr lang="en-US" altLang="en-US" smtClean="0">
                <a:solidFill>
                  <a:prstClr val="black"/>
                </a:solidFill>
              </a:rPr>
              <a:pPr eaLnBrk="1" hangingPunct="1">
                <a:spcBef>
                  <a:spcPct val="0"/>
                </a:spcBef>
              </a:pPr>
              <a:t>13</a:t>
            </a:fld>
            <a:endParaRPr lang="en-US" altLang="en-US" smtClean="0">
              <a:solidFill>
                <a:prstClr val="black"/>
              </a:solidFill>
            </a:endParaRPr>
          </a:p>
        </p:txBody>
      </p:sp>
      <p:sp>
        <p:nvSpPr>
          <p:cNvPr id="105476" name="Rectangle 2"/>
          <p:cNvSpPr>
            <a:spLocks noGrp="1" noRot="1" noChangeAspect="1" noChangeArrowheads="1" noTextEdit="1"/>
          </p:cNvSpPr>
          <p:nvPr>
            <p:ph type="sldImg"/>
          </p:nvPr>
        </p:nvSpPr>
        <p:spPr>
          <a:xfrm>
            <a:off x="1371600" y="1143000"/>
            <a:ext cx="4114800" cy="3086100"/>
          </a:xfrm>
          <a:ln/>
        </p:spPr>
      </p:sp>
      <p:sp>
        <p:nvSpPr>
          <p:cNvPr id="105477"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3932934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average age of MSM with early syphilis 36</a:t>
            </a:r>
            <a:r>
              <a:rPr lang="en-US" baseline="0" dirty="0" smtClean="0"/>
              <a:t> years of age.</a:t>
            </a:r>
          </a:p>
          <a:p>
            <a:pPr marL="171450" indent="-171450">
              <a:buFont typeface="Arial" panose="020B0604020202020204" pitchFamily="34" charset="0"/>
              <a:buChar char="•"/>
            </a:pPr>
            <a:r>
              <a:rPr lang="en-US" baseline="0" dirty="0" smtClean="0"/>
              <a:t>Ages ranged from 16 – 72 years of age</a:t>
            </a:r>
          </a:p>
          <a:p>
            <a:pPr marL="171450" indent="-171450">
              <a:buFont typeface="Arial" panose="020B0604020202020204" pitchFamily="34" charset="0"/>
              <a:buChar char="•"/>
            </a:pPr>
            <a:r>
              <a:rPr lang="en-US" baseline="0" dirty="0" smtClean="0"/>
              <a:t>The 25-29 year old age group had the highest number of cases at 66.</a:t>
            </a:r>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14</a:t>
            </a:fld>
            <a:endParaRPr lang="en-US"/>
          </a:p>
        </p:txBody>
      </p:sp>
    </p:spTree>
    <p:extLst>
      <p:ext uri="{BB962C8B-B14F-4D97-AF65-F5344CB8AC3E}">
        <p14:creationId xmlns:p14="http://schemas.microsoft.com/office/powerpoint/2010/main" val="3165750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Thirty percent of all early syphilis cases were co-infected with HIV.</a:t>
            </a:r>
          </a:p>
          <a:p>
            <a:pPr marL="171450" indent="-171450">
              <a:buFont typeface="Arial" panose="020B0604020202020204" pitchFamily="34" charset="0"/>
              <a:buChar char="•"/>
            </a:pPr>
            <a:r>
              <a:rPr lang="en-US" dirty="0" smtClean="0"/>
              <a:t>Forty-four percent of all MSM early syphilis cases were</a:t>
            </a:r>
            <a:r>
              <a:rPr lang="en-US" baseline="0" dirty="0" smtClean="0"/>
              <a:t> co-infected with HIV.</a:t>
            </a:r>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15</a:t>
            </a:fld>
            <a:endParaRPr lang="en-US"/>
          </a:p>
        </p:txBody>
      </p:sp>
    </p:spTree>
    <p:extLst>
      <p:ext uri="{BB962C8B-B14F-4D97-AF65-F5344CB8AC3E}">
        <p14:creationId xmlns:p14="http://schemas.microsoft.com/office/powerpoint/2010/main" val="983811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solidFill>
                  <a:prstClr val="black"/>
                </a:solidFill>
              </a:rPr>
              <a:t>Minnesota Department of Health</a:t>
            </a:r>
          </a:p>
        </p:txBody>
      </p:sp>
      <p:sp>
        <p:nvSpPr>
          <p:cNvPr id="106499"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CB6A7E7-2FB5-4AAB-816A-487A46B7A4F8}" type="slidenum">
              <a:rPr lang="en-US" altLang="en-US" smtClean="0">
                <a:solidFill>
                  <a:prstClr val="black"/>
                </a:solidFill>
              </a:rPr>
              <a:pPr eaLnBrk="1" hangingPunct="1">
                <a:spcBef>
                  <a:spcPct val="0"/>
                </a:spcBef>
              </a:pPr>
              <a:t>16</a:t>
            </a:fld>
            <a:endParaRPr lang="en-US" altLang="en-US" smtClean="0">
              <a:solidFill>
                <a:prstClr val="black"/>
              </a:solidFill>
            </a:endParaRPr>
          </a:p>
        </p:txBody>
      </p:sp>
      <p:sp>
        <p:nvSpPr>
          <p:cNvPr id="106500" name="Rectangle 2"/>
          <p:cNvSpPr>
            <a:spLocks noGrp="1" noRot="1" noChangeAspect="1" noChangeArrowheads="1" noTextEdit="1"/>
          </p:cNvSpPr>
          <p:nvPr>
            <p:ph type="sldImg"/>
          </p:nvPr>
        </p:nvSpPr>
        <p:spPr>
          <a:xfrm>
            <a:off x="1371600" y="1143000"/>
            <a:ext cx="4114800" cy="3086100"/>
          </a:xfrm>
          <a:ln/>
        </p:spPr>
      </p:sp>
      <p:sp>
        <p:nvSpPr>
          <p:cNvPr id="106501"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28826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There was a large increase in the number of cases of</a:t>
            </a:r>
            <a:r>
              <a:rPr lang="en-US" baseline="0" dirty="0" smtClean="0"/>
              <a:t> syphilis found in females in 2015</a:t>
            </a:r>
            <a:endParaRPr lang="en-US" dirty="0"/>
          </a:p>
        </p:txBody>
      </p:sp>
      <p:sp>
        <p:nvSpPr>
          <p:cNvPr id="4" name="Header Placeholder 3"/>
          <p:cNvSpPr>
            <a:spLocks noGrp="1"/>
          </p:cNvSpPr>
          <p:nvPr>
            <p:ph type="hdr" sz="quarter" idx="10"/>
          </p:nvPr>
        </p:nvSpPr>
        <p:spPr/>
        <p:txBody>
          <a:bodyPr/>
          <a:lstStyle/>
          <a:p>
            <a:pPr>
              <a:defRPr/>
            </a:pPr>
            <a:r>
              <a:rPr lang="en-US" altLang="en-US" smtClean="0">
                <a:solidFill>
                  <a:srgbClr val="000000"/>
                </a:solidFill>
              </a:rPr>
              <a:t>Minnesota Department of Health</a:t>
            </a:r>
            <a:endParaRPr lang="en-US" altLang="en-US">
              <a:solidFill>
                <a:srgbClr val="000000"/>
              </a:solidFill>
            </a:endParaRPr>
          </a:p>
        </p:txBody>
      </p:sp>
      <p:sp>
        <p:nvSpPr>
          <p:cNvPr id="5" name="Slide Number Placeholder 4"/>
          <p:cNvSpPr>
            <a:spLocks noGrp="1"/>
          </p:cNvSpPr>
          <p:nvPr>
            <p:ph type="sldNum" sz="quarter" idx="11"/>
          </p:nvPr>
        </p:nvSpPr>
        <p:spPr/>
        <p:txBody>
          <a:bodyPr/>
          <a:lstStyle/>
          <a:p>
            <a:pPr>
              <a:defRPr/>
            </a:pPr>
            <a:fld id="{96547178-E95A-4C8D-B8E0-FD7DB086C5A9}" type="slidenum">
              <a:rPr lang="en-US" altLang="en-US" smtClean="0">
                <a:solidFill>
                  <a:srgbClr val="000000"/>
                </a:solidFill>
              </a:rPr>
              <a:pPr>
                <a:defRPr/>
              </a:pPr>
              <a:t>17</a:t>
            </a:fld>
            <a:endParaRPr lang="en-US" altLang="en-US">
              <a:solidFill>
                <a:srgbClr val="000000"/>
              </a:solidFill>
            </a:endParaRPr>
          </a:p>
        </p:txBody>
      </p:sp>
    </p:spTree>
    <p:extLst>
      <p:ext uri="{BB962C8B-B14F-4D97-AF65-F5344CB8AC3E}">
        <p14:creationId xmlns:p14="http://schemas.microsoft.com/office/powerpoint/2010/main" val="2729990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Screening recommendations for all pregnant women were introduced in January 2016.</a:t>
            </a:r>
            <a:endParaRPr lang="en-US" dirty="0" smtClean="0"/>
          </a:p>
          <a:p>
            <a:pPr marL="171450" indent="-171450">
              <a:buFont typeface="Arial" panose="020B0604020202020204" pitchFamily="34" charset="0"/>
              <a:buChar char="•"/>
            </a:pPr>
            <a:r>
              <a:rPr lang="en-US" dirty="0" smtClean="0"/>
              <a:t>In 2016,</a:t>
            </a:r>
            <a:r>
              <a:rPr lang="en-US" baseline="0" dirty="0" smtClean="0"/>
              <a:t> we had 6 cases of congenital syphilis reported in MN</a:t>
            </a:r>
          </a:p>
        </p:txBody>
      </p:sp>
      <p:sp>
        <p:nvSpPr>
          <p:cNvPr id="4" name="Slide Number Placeholder 3"/>
          <p:cNvSpPr>
            <a:spLocks noGrp="1"/>
          </p:cNvSpPr>
          <p:nvPr>
            <p:ph type="sldNum" sz="quarter" idx="10"/>
          </p:nvPr>
        </p:nvSpPr>
        <p:spPr/>
        <p:txBody>
          <a:bodyPr/>
          <a:lstStyle/>
          <a:p>
            <a:fld id="{2E54B842-5667-4C31-BF87-D49B7636FE15}" type="slidenum">
              <a:rPr lang="en-US" smtClean="0"/>
              <a:t>18</a:t>
            </a:fld>
            <a:endParaRPr lang="en-US"/>
          </a:p>
        </p:txBody>
      </p:sp>
    </p:spTree>
    <p:extLst>
      <p:ext uri="{BB962C8B-B14F-4D97-AF65-F5344CB8AC3E}">
        <p14:creationId xmlns:p14="http://schemas.microsoft.com/office/powerpoint/2010/main" val="879092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solidFill>
                  <a:prstClr val="black"/>
                </a:solidFill>
              </a:rPr>
              <a:t>Minnesota Department of Health</a:t>
            </a:r>
          </a:p>
        </p:txBody>
      </p:sp>
      <p:sp>
        <p:nvSpPr>
          <p:cNvPr id="88067"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E614C71-C0FE-403C-A641-085ECCEBCFE1}" type="slidenum">
              <a:rPr lang="en-US" altLang="en-US" smtClean="0">
                <a:solidFill>
                  <a:prstClr val="black"/>
                </a:solidFill>
              </a:rPr>
              <a:pPr eaLnBrk="1" hangingPunct="1">
                <a:spcBef>
                  <a:spcPct val="0"/>
                </a:spcBef>
              </a:pPr>
              <a:t>20</a:t>
            </a:fld>
            <a:endParaRPr lang="en-US" altLang="en-US" smtClean="0">
              <a:solidFill>
                <a:prstClr val="black"/>
              </a:solidFill>
            </a:endParaRPr>
          </a:p>
        </p:txBody>
      </p:sp>
      <p:sp>
        <p:nvSpPr>
          <p:cNvPr id="88068" name="Rectangle 2"/>
          <p:cNvSpPr>
            <a:spLocks noGrp="1" noRot="1" noChangeAspect="1" noChangeArrowheads="1" noTextEdit="1"/>
          </p:cNvSpPr>
          <p:nvPr>
            <p:ph type="sldImg"/>
          </p:nvPr>
        </p:nvSpPr>
        <p:spPr>
          <a:xfrm>
            <a:off x="1371600" y="1143000"/>
            <a:ext cx="4114800" cy="3086100"/>
          </a:xfrm>
          <a:ln/>
        </p:spPr>
      </p:sp>
      <p:sp>
        <p:nvSpPr>
          <p:cNvPr id="88069" name="Rectangle 3"/>
          <p:cNvSpPr>
            <a:spLocks noGrp="1" noChangeArrowheads="1"/>
          </p:cNvSpPr>
          <p:nvPr>
            <p:ph type="body" idx="1"/>
          </p:nvPr>
        </p:nvSpPr>
        <p:spPr>
          <a:noFill/>
        </p:spPr>
        <p:txBody>
          <a:bodyPr/>
          <a:lstStyle/>
          <a:p>
            <a:pPr marL="171450" indent="-171450" eaLnBrk="1" hangingPunct="1">
              <a:buFont typeface="Arial" panose="020B0604020202020204" pitchFamily="34" charset="0"/>
              <a:buChar char="•"/>
            </a:pPr>
            <a:r>
              <a:rPr lang="en-US" altLang="en-US" dirty="0" smtClean="0"/>
              <a:t>Thirty-eight</a:t>
            </a:r>
            <a:r>
              <a:rPr lang="en-US" altLang="en-US" baseline="0" dirty="0" smtClean="0"/>
              <a:t> percent of female early syphilis cases were residents of the City of Minneapolis</a:t>
            </a:r>
          </a:p>
          <a:p>
            <a:pPr marL="171450" indent="-171450" eaLnBrk="1" hangingPunct="1">
              <a:buFont typeface="Arial" panose="020B0604020202020204" pitchFamily="34" charset="0"/>
              <a:buChar char="•"/>
            </a:pPr>
            <a:r>
              <a:rPr lang="en-US" altLang="en-US" baseline="0" dirty="0" smtClean="0"/>
              <a:t>Twenty-five percent of female early syphilis cases were residents of the Suburbs of the seven-county metro area</a:t>
            </a:r>
          </a:p>
          <a:p>
            <a:pPr marL="171450" indent="-171450" eaLnBrk="1" hangingPunct="1">
              <a:buFont typeface="Arial" panose="020B0604020202020204" pitchFamily="34" charset="0"/>
              <a:buChar char="•"/>
            </a:pPr>
            <a:r>
              <a:rPr lang="en-US" altLang="en-US" baseline="0" dirty="0" smtClean="0"/>
              <a:t>Nineteen percent were City of St. Paul residents, and 18% were Greater MN residents.</a:t>
            </a:r>
            <a:endParaRPr lang="en-US" altLang="en-US" dirty="0" smtClean="0"/>
          </a:p>
        </p:txBody>
      </p:sp>
    </p:spTree>
    <p:extLst>
      <p:ext uri="{BB962C8B-B14F-4D97-AF65-F5344CB8AC3E}">
        <p14:creationId xmlns:p14="http://schemas.microsoft.com/office/powerpoint/2010/main" val="3156425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solidFill>
                  <a:prstClr val="black"/>
                </a:solidFill>
              </a:rPr>
              <a:t>Minnesota Department of Health</a:t>
            </a:r>
          </a:p>
        </p:txBody>
      </p:sp>
      <p:sp>
        <p:nvSpPr>
          <p:cNvPr id="91139"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1FE59CE-AEAE-4FF7-89B3-21CB0B16B35F}" type="slidenum">
              <a:rPr lang="en-US" altLang="en-US" smtClean="0">
                <a:solidFill>
                  <a:prstClr val="black"/>
                </a:solidFill>
              </a:rPr>
              <a:pPr eaLnBrk="1" hangingPunct="1">
                <a:spcBef>
                  <a:spcPct val="0"/>
                </a:spcBef>
              </a:pPr>
              <a:t>21</a:t>
            </a:fld>
            <a:endParaRPr lang="en-US" altLang="en-US" smtClean="0">
              <a:solidFill>
                <a:prstClr val="black"/>
              </a:solidFill>
            </a:endParaRPr>
          </a:p>
        </p:txBody>
      </p:sp>
      <p:sp>
        <p:nvSpPr>
          <p:cNvPr id="91140" name="Rectangle 2"/>
          <p:cNvSpPr>
            <a:spLocks noGrp="1" noRot="1" noChangeAspect="1" noChangeArrowheads="1" noTextEdit="1"/>
          </p:cNvSpPr>
          <p:nvPr>
            <p:ph type="sldImg"/>
          </p:nvPr>
        </p:nvSpPr>
        <p:spPr>
          <a:xfrm>
            <a:off x="1371600" y="1143000"/>
            <a:ext cx="4114800" cy="3086100"/>
          </a:xfrm>
          <a:ln/>
        </p:spPr>
      </p:sp>
      <p:sp>
        <p:nvSpPr>
          <p:cNvPr id="91141" name="Rectangle 3"/>
          <p:cNvSpPr>
            <a:spLocks noGrp="1" noChangeArrowheads="1"/>
          </p:cNvSpPr>
          <p:nvPr>
            <p:ph type="body" idx="1"/>
          </p:nvPr>
        </p:nvSpPr>
        <p:spPr>
          <a:noFill/>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smtClean="0"/>
              <a:t>There</a:t>
            </a:r>
            <a:r>
              <a:rPr lang="en-US" altLang="en-US" baseline="0" dirty="0" smtClean="0"/>
              <a:t> are large disparities in women with syphilis. Thirty-nine percent of all early syphilis cases in females are found in the Black/African American population and 15% in the American Indian population.</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407648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87043"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B14E50F-00E5-49FF-AAA6-A40BACBCEC12}" type="slidenum">
              <a:rPr lang="en-US" altLang="en-US" smtClean="0"/>
              <a:pPr eaLnBrk="1" hangingPunct="1">
                <a:spcBef>
                  <a:spcPct val="0"/>
                </a:spcBef>
              </a:pPr>
              <a:t>22</a:t>
            </a:fld>
            <a:endParaRPr lang="en-US" altLang="en-US" smtClean="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Hello I am Laura Tourdot the </a:t>
            </a:r>
            <a:r>
              <a:rPr lang="en-US" dirty="0" err="1" smtClean="0"/>
              <a:t>SSuN</a:t>
            </a:r>
            <a:r>
              <a:rPr lang="en-US" dirty="0" smtClean="0"/>
              <a:t> Coordinator and Epidemiologist</a:t>
            </a:r>
            <a:r>
              <a:rPr lang="en-US" baseline="0" dirty="0" smtClean="0"/>
              <a:t> with the Minnesota Department of Health.   I will be highlighting the 2016 gonorrhea surveillance data and the </a:t>
            </a:r>
            <a:r>
              <a:rPr lang="en-US" sz="1200" kern="1200" dirty="0" smtClean="0">
                <a:solidFill>
                  <a:schemeClr val="tx1"/>
                </a:solidFill>
                <a:effectLst/>
                <a:latin typeface="+mn-lt"/>
                <a:ea typeface="+mn-ea"/>
                <a:cs typeface="+mn-cs"/>
              </a:rPr>
              <a:t>CDC funded STD Surveillance Network (</a:t>
            </a:r>
            <a:r>
              <a:rPr lang="en-US" sz="1200" kern="1200" dirty="0" err="1" smtClean="0">
                <a:solidFill>
                  <a:schemeClr val="tx1"/>
                </a:solidFill>
                <a:effectLst/>
                <a:latin typeface="+mn-lt"/>
                <a:ea typeface="+mn-ea"/>
                <a:cs typeface="+mn-cs"/>
              </a:rPr>
              <a:t>SSuN</a:t>
            </a:r>
            <a:r>
              <a:rPr lang="en-US" sz="1200" kern="1200" dirty="0" smtClean="0">
                <a:solidFill>
                  <a:schemeClr val="tx1"/>
                </a:solidFill>
                <a:effectLst/>
                <a:latin typeface="+mn-lt"/>
                <a:ea typeface="+mn-ea"/>
                <a:cs typeface="+mn-cs"/>
              </a:rPr>
              <a:t>).</a:t>
            </a:r>
            <a:endParaRPr lang="en-US" dirty="0" smtClean="0"/>
          </a:p>
          <a:p>
            <a:pPr eaLnBrk="1" hangingPunct="1"/>
            <a:endParaRPr lang="en-US" altLang="en-US" dirty="0" smtClean="0"/>
          </a:p>
        </p:txBody>
      </p:sp>
    </p:spTree>
    <p:extLst>
      <p:ext uri="{BB962C8B-B14F-4D97-AF65-F5344CB8AC3E}">
        <p14:creationId xmlns:p14="http://schemas.microsoft.com/office/powerpoint/2010/main" val="16458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begin I would like to define</a:t>
            </a:r>
            <a:r>
              <a:rPr lang="en-US" baseline="0" dirty="0" smtClean="0"/>
              <a:t> some common acronyms that will be used in todays presentation. </a:t>
            </a:r>
          </a:p>
          <a:p>
            <a:endParaRPr lang="en-US" baseline="0" dirty="0" smtClean="0"/>
          </a:p>
          <a:p>
            <a:r>
              <a:rPr lang="en-US" b="0" dirty="0" smtClean="0"/>
              <a:t>MDH =	Minnesota Department of Health</a:t>
            </a:r>
          </a:p>
          <a:p>
            <a:r>
              <a:rPr lang="en-US" b="0" dirty="0" smtClean="0"/>
              <a:t>STD = 	Sexually transmitted disease, also know as STI</a:t>
            </a:r>
            <a:r>
              <a:rPr lang="en-US" b="0" baseline="0" dirty="0" smtClean="0"/>
              <a:t> or sexually transmitted infection</a:t>
            </a:r>
            <a:endParaRPr lang="en-US" b="0" dirty="0" smtClean="0"/>
          </a:p>
          <a:p>
            <a:r>
              <a:rPr lang="en-US" b="0" dirty="0" smtClean="0"/>
              <a:t>MSM = 	Men who have sex with men</a:t>
            </a:r>
          </a:p>
          <a:p>
            <a:r>
              <a:rPr lang="en-US" b="0" dirty="0" smtClean="0"/>
              <a:t>HCV = 	Hepatitis C virus</a:t>
            </a:r>
          </a:p>
          <a:p>
            <a:r>
              <a:rPr lang="en-US" b="0" dirty="0" smtClean="0"/>
              <a:t>HBV =	Hepatitis B virus</a:t>
            </a:r>
          </a:p>
          <a:p>
            <a:r>
              <a:rPr lang="en-US" b="0" dirty="0" smtClean="0"/>
              <a:t>IDU =	Injection drug use</a:t>
            </a:r>
          </a:p>
          <a:p>
            <a:r>
              <a:rPr lang="en-US" b="0" dirty="0" err="1" smtClean="0"/>
              <a:t>SSuN</a:t>
            </a:r>
            <a:r>
              <a:rPr lang="en-US" b="0" dirty="0" smtClean="0"/>
              <a:t> =	STD Surveillance Network</a:t>
            </a:r>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2</a:t>
            </a:fld>
            <a:endParaRPr lang="en-US"/>
          </a:p>
        </p:txBody>
      </p:sp>
    </p:spTree>
    <p:extLst>
      <p:ext uri="{BB962C8B-B14F-4D97-AF65-F5344CB8AC3E}">
        <p14:creationId xmlns:p14="http://schemas.microsoft.com/office/powerpoint/2010/main" val="396112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81923"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7F8560C-CDEB-4749-9173-0AFD4095B4D5}" type="slidenum">
              <a:rPr lang="en-US" altLang="en-US" smtClean="0"/>
              <a:pPr eaLnBrk="1" hangingPunct="1">
                <a:spcBef>
                  <a:spcPct val="0"/>
                </a:spcBef>
              </a:pPr>
              <a:t>23</a:t>
            </a:fld>
            <a:endParaRPr lang="en-US" altLang="en-US" smtClean="0"/>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noFill/>
        </p:spPr>
        <p:txBody>
          <a:bodyPr/>
          <a:lstStyle/>
          <a:p>
            <a:pPr marL="171450" indent="-171450" eaLnBrk="1" hangingPunct="1">
              <a:buFont typeface="Arial" panose="020B0604020202020204" pitchFamily="34" charset="0"/>
              <a:buChar char="•"/>
            </a:pPr>
            <a:r>
              <a:rPr lang="en-US" altLang="en-US" dirty="0" smtClean="0"/>
              <a:t>The</a:t>
            </a:r>
            <a:r>
              <a:rPr lang="en-US" altLang="en-US" baseline="0" dirty="0" smtClean="0"/>
              <a:t> majority of the gonorrhea cases, 33%, continue to be residents of the City of Minneapolis.</a:t>
            </a:r>
          </a:p>
          <a:p>
            <a:pPr marL="171450" indent="-171450" eaLnBrk="1" hangingPunct="1">
              <a:buFont typeface="Arial" panose="020B0604020202020204" pitchFamily="34" charset="0"/>
              <a:buChar char="•"/>
            </a:pPr>
            <a:r>
              <a:rPr lang="en-US" altLang="en-US" baseline="0" dirty="0" smtClean="0"/>
              <a:t>The next highest area is the Suburban area at 30%. The Suburban area also had the highest increase at 41%.</a:t>
            </a:r>
          </a:p>
        </p:txBody>
      </p:sp>
    </p:spTree>
    <p:extLst>
      <p:ext uri="{BB962C8B-B14F-4D97-AF65-F5344CB8AC3E}">
        <p14:creationId xmlns:p14="http://schemas.microsoft.com/office/powerpoint/2010/main" val="1710164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t>The rates</a:t>
            </a:r>
            <a:r>
              <a:rPr lang="en-US" altLang="en-US" baseline="0" dirty="0" smtClean="0"/>
              <a:t> of gonorrhea went up in both males and females in 2016. Females continue to have higher rates of gonorrhea than males in age groups 19 and under. In 2016 the males have higher rates in the 20 and over age groups. The rate in females increased more than the rate in males in 2016.</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aseline="0" dirty="0" smtClean="0"/>
              <a:t>The highest rates of gonorrhea are in males 20-24 at 436 per 100,000.</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24</a:t>
            </a:fld>
            <a:endParaRPr lang="en-US"/>
          </a:p>
        </p:txBody>
      </p:sp>
    </p:spTree>
    <p:extLst>
      <p:ext uri="{BB962C8B-B14F-4D97-AF65-F5344CB8AC3E}">
        <p14:creationId xmlns:p14="http://schemas.microsoft.com/office/powerpoint/2010/main" val="4060909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84995"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89F05FF-DAE0-4BD1-89D2-4A5B9A6CB9CE}" type="slidenum">
              <a:rPr lang="en-US" altLang="en-US" smtClean="0"/>
              <a:pPr eaLnBrk="1" hangingPunct="1">
                <a:spcBef>
                  <a:spcPct val="0"/>
                </a:spcBef>
              </a:pPr>
              <a:t>25</a:t>
            </a:fld>
            <a:endParaRPr lang="en-US" altLang="en-US" smtClean="0"/>
          </a:p>
        </p:txBody>
      </p:sp>
      <p:sp>
        <p:nvSpPr>
          <p:cNvPr id="84996" name="Rectangle 2"/>
          <p:cNvSpPr>
            <a:spLocks noGrp="1" noRot="1" noChangeAspect="1" noChangeArrowheads="1" noTextEdit="1"/>
          </p:cNvSpPr>
          <p:nvPr>
            <p:ph type="sldImg"/>
          </p:nvPr>
        </p:nvSpPr>
        <p:spPr>
          <a:solidFill>
            <a:srgbClr val="FFFFFF"/>
          </a:solidFill>
          <a:ln/>
        </p:spPr>
      </p:sp>
      <p:sp>
        <p:nvSpPr>
          <p:cNvPr id="8499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buFontTx/>
              <a:buChar char="•"/>
            </a:pPr>
            <a:r>
              <a:rPr lang="en-US" altLang="en-US" baseline="0" dirty="0" smtClean="0"/>
              <a:t>There continues to be disparities in rates of gonorrhea.</a:t>
            </a:r>
          </a:p>
          <a:p>
            <a:pPr eaLnBrk="1" hangingPunct="1">
              <a:buFontTx/>
              <a:buChar char="•"/>
            </a:pPr>
            <a:r>
              <a:rPr lang="en-US" altLang="en-US" baseline="0" dirty="0" smtClean="0"/>
              <a:t> The Black/African American, Non-Hispanic population has rates that are 18 times higher than that of whites. The rate in the Black/African American population was 657 per 100,000 compared to the rate in the White, Non-Hispanic population at 37 per 100,000.</a:t>
            </a:r>
          </a:p>
          <a:p>
            <a:pPr eaLnBrk="1" hangingPunct="1">
              <a:buFontTx/>
              <a:buChar char="•"/>
            </a:pPr>
            <a:r>
              <a:rPr lang="en-US" altLang="en-US" baseline="0" dirty="0" smtClean="0"/>
              <a:t> The American Indian population had a rate that was 9 times higher at 321 per 100,000</a:t>
            </a:r>
          </a:p>
          <a:p>
            <a:pPr eaLnBrk="1" hangingPunct="1">
              <a:buFontTx/>
              <a:buChar char="•"/>
            </a:pPr>
            <a:r>
              <a:rPr lang="en-US" altLang="en-US" baseline="0" dirty="0" smtClean="0"/>
              <a:t> The Asian/Pacific Islander population had a rate that was 2 times higher at 63 per 100,000</a:t>
            </a:r>
          </a:p>
          <a:p>
            <a:pPr eaLnBrk="1" hangingPunct="1">
              <a:buFontTx/>
              <a:buChar char="•"/>
            </a:pPr>
            <a:r>
              <a:rPr lang="en-US" altLang="en-US" baseline="0" dirty="0" smtClean="0"/>
              <a:t> The Hispanic/Latino population, which can be of any race, had a rate that was 3 times higher at 103 per 100,000</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4023546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MDH is participating in the CDC funded STD Surveillance Network (SSuN).  SSuN is an enhanced STD surveillance project that focuses on collecting additional gonorrhea surveillance information from both patients and providers.  Twenty percent of the gonorrhea cases reported to MDH are randomly selected for enhanced</a:t>
            </a:r>
            <a:r>
              <a:rPr lang="en-US" sz="1200" kern="1200" baseline="0" dirty="0" smtClean="0">
                <a:solidFill>
                  <a:schemeClr val="tx1"/>
                </a:solidFill>
                <a:effectLst/>
                <a:latin typeface="+mn-lt"/>
                <a:ea typeface="+mn-ea"/>
                <a:cs typeface="+mn-cs"/>
              </a:rPr>
              <a:t> surveillance</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MDH is using the collected surveillance data to created targeted gonorrhea prevention in MN and to help develop a comprehensive picture of gonorrhea nationwide.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C7AA7E-B95A-4269-ACF9-38B3D7B40509}" type="slidenum">
              <a:rPr lang="en-US" smtClean="0"/>
              <a:t>26</a:t>
            </a:fld>
            <a:endParaRPr lang="en-US"/>
          </a:p>
        </p:txBody>
      </p:sp>
    </p:spTree>
    <p:extLst>
      <p:ext uri="{BB962C8B-B14F-4D97-AF65-F5344CB8AC3E}">
        <p14:creationId xmlns:p14="http://schemas.microsoft.com/office/powerpoint/2010/main" val="3109497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For the 20% of gonorrhea cases</a:t>
            </a:r>
            <a:r>
              <a:rPr lang="en-US" sz="1200" kern="1200" baseline="0" dirty="0" smtClean="0">
                <a:solidFill>
                  <a:schemeClr val="tx1"/>
                </a:solidFill>
                <a:effectLst/>
                <a:latin typeface="+mn-lt"/>
                <a:ea typeface="+mn-ea"/>
                <a:cs typeface="+mn-cs"/>
              </a:rPr>
              <a:t> who are randomly selected, providers will receive a standard fax form requesting additional surveillance information including: classification of treating provider, does the patient have health insurance, symptoms present during exam, all anatomic sites tested for GC, was the patient test for HIV and gender of sex partner.</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5C7AA7E-B95A-4269-ACF9-38B3D7B40509}" type="slidenum">
              <a:rPr lang="en-US" smtClean="0"/>
              <a:t>27</a:t>
            </a:fld>
            <a:endParaRPr lang="en-US"/>
          </a:p>
        </p:txBody>
      </p:sp>
    </p:spTree>
    <p:extLst>
      <p:ext uri="{BB962C8B-B14F-4D97-AF65-F5344CB8AC3E}">
        <p14:creationId xmlns:p14="http://schemas.microsoft.com/office/powerpoint/2010/main" val="46602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smtClean="0"/>
              <a:t>Example of SSuN “Confidential Patient Investigation</a:t>
            </a:r>
            <a:r>
              <a:rPr lang="en-US" baseline="0" dirty="0" smtClean="0"/>
              <a:t> Supplement form”</a:t>
            </a:r>
          </a:p>
          <a:p>
            <a:pPr marL="171450" indent="-171450">
              <a:buFont typeface="Arial" panose="020B0604020202020204" pitchFamily="34" charset="0"/>
              <a:buChar char="•"/>
            </a:pPr>
            <a:r>
              <a:rPr lang="en-US" baseline="0" dirty="0" smtClean="0"/>
              <a:t>Providers Investigations are required for the 20% of gonorrhea cases that are randomized for the </a:t>
            </a:r>
            <a:r>
              <a:rPr lang="en-US" baseline="0" dirty="0" err="1" smtClean="0"/>
              <a:t>SSuN</a:t>
            </a:r>
            <a:r>
              <a:rPr lang="en-US" baseline="0" dirty="0" smtClean="0"/>
              <a:t> enhanced surveillance project.  In 2016 we had an overall response rate of 72.92%.  We prefer to send the fax forms to providers so providers can fill out the few extra questions for SSuN cases whenever they have time.  However, there are several clinics that never responded to our fax forms.  To gather the necessary information we will need to start calling these providers directly for the necessary information.   </a:t>
            </a:r>
            <a:endParaRPr lang="en-US" dirty="0"/>
          </a:p>
        </p:txBody>
      </p:sp>
      <p:sp>
        <p:nvSpPr>
          <p:cNvPr id="4" name="Slide Number Placeholder 3"/>
          <p:cNvSpPr>
            <a:spLocks noGrp="1"/>
          </p:cNvSpPr>
          <p:nvPr>
            <p:ph type="sldNum" sz="quarter" idx="10"/>
          </p:nvPr>
        </p:nvSpPr>
        <p:spPr/>
        <p:txBody>
          <a:bodyPr/>
          <a:lstStyle/>
          <a:p>
            <a:fld id="{E5C7AA7E-B95A-4269-ACF9-38B3D7B40509}" type="slidenum">
              <a:rPr lang="en-US" smtClean="0"/>
              <a:t>28</a:t>
            </a:fld>
            <a:endParaRPr lang="en-US"/>
          </a:p>
        </p:txBody>
      </p:sp>
    </p:spTree>
    <p:extLst>
      <p:ext uri="{BB962C8B-B14F-4D97-AF65-F5344CB8AC3E}">
        <p14:creationId xmlns:p14="http://schemas.microsoft.com/office/powerpoint/2010/main" val="474892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20% of</a:t>
            </a:r>
            <a:r>
              <a:rPr lang="en-US" baseline="0" dirty="0" smtClean="0"/>
              <a:t> all reported gonorrhea cases are randomized for a follow up phone call from MDH.  The phone questionnaire generally takes about 5-10 minutes.</a:t>
            </a:r>
            <a:endParaRPr lang="en-US" dirty="0"/>
          </a:p>
        </p:txBody>
      </p:sp>
      <p:sp>
        <p:nvSpPr>
          <p:cNvPr id="4" name="Slide Number Placeholder 3"/>
          <p:cNvSpPr>
            <a:spLocks noGrp="1"/>
          </p:cNvSpPr>
          <p:nvPr>
            <p:ph type="sldNum" sz="quarter" idx="10"/>
          </p:nvPr>
        </p:nvSpPr>
        <p:spPr/>
        <p:txBody>
          <a:bodyPr/>
          <a:lstStyle/>
          <a:p>
            <a:fld id="{E5C7AA7E-B95A-4269-ACF9-38B3D7B40509}" type="slidenum">
              <a:rPr lang="en-US" smtClean="0"/>
              <a:t>29</a:t>
            </a:fld>
            <a:endParaRPr lang="en-US"/>
          </a:p>
        </p:txBody>
      </p:sp>
    </p:spTree>
    <p:extLst>
      <p:ext uri="{BB962C8B-B14F-4D97-AF65-F5344CB8AC3E}">
        <p14:creationId xmlns:p14="http://schemas.microsoft.com/office/powerpoint/2010/main" val="2106039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Many SSuN cases are shocked</a:t>
            </a:r>
            <a:r>
              <a:rPr lang="en-US" baseline="0" dirty="0" smtClean="0"/>
              <a:t> when they received a call from MDH regarding their gonorrhea infection.  They did not know their name was required by law to be reported to MDH.</a:t>
            </a:r>
          </a:p>
          <a:p>
            <a:endParaRPr lang="en-US" baseline="0" dirty="0" smtClean="0"/>
          </a:p>
          <a:p>
            <a:pPr marL="171450" indent="-171450">
              <a:buFont typeface="Arial" panose="020B0604020202020204" pitchFamily="34" charset="0"/>
              <a:buChar char="•"/>
            </a:pPr>
            <a:r>
              <a:rPr lang="en-US" baseline="0" dirty="0" smtClean="0"/>
              <a:t>We are one of 10 sites across the United States participating in the </a:t>
            </a:r>
            <a:r>
              <a:rPr lang="en-US" baseline="0" dirty="0" err="1" smtClean="0"/>
              <a:t>SSuN</a:t>
            </a:r>
            <a:r>
              <a:rPr lang="en-US" baseline="0" dirty="0" smtClean="0"/>
              <a:t> enhanced surveillance project.  With the 25% increase in reported gonorrhea cases from 2015-2016 we plan to use SSuN data for </a:t>
            </a:r>
            <a:r>
              <a:rPr lang="en-US" sz="1200" kern="1200" dirty="0" smtClean="0">
                <a:solidFill>
                  <a:schemeClr val="tx1"/>
                </a:solidFill>
                <a:effectLst/>
                <a:latin typeface="+mn-lt"/>
                <a:ea typeface="+mn-ea"/>
                <a:cs typeface="+mn-cs"/>
              </a:rPr>
              <a:t>creating targeted gonorrhea prevention in MN.   SSuN</a:t>
            </a:r>
            <a:r>
              <a:rPr lang="en-US" sz="1200" kern="1200" baseline="0" dirty="0" smtClean="0">
                <a:solidFill>
                  <a:schemeClr val="tx1"/>
                </a:solidFill>
                <a:effectLst/>
                <a:latin typeface="+mn-lt"/>
                <a:ea typeface="+mn-ea"/>
                <a:cs typeface="+mn-cs"/>
              </a:rPr>
              <a:t> is an unique opportunity to focus on gonorrhea prevention in MN, using enhanced surveillance data.</a:t>
            </a:r>
          </a:p>
          <a:p>
            <a:pPr marL="171450" indent="-171450">
              <a:buFontTx/>
              <a:buChar char="-"/>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The </a:t>
            </a:r>
            <a:r>
              <a:rPr lang="en-US" sz="1200" kern="1200" baseline="0" dirty="0" err="1" smtClean="0">
                <a:solidFill>
                  <a:schemeClr val="tx1"/>
                </a:solidFill>
                <a:effectLst/>
                <a:latin typeface="+mn-lt"/>
                <a:ea typeface="+mn-ea"/>
                <a:cs typeface="+mn-cs"/>
              </a:rPr>
              <a:t>SSuN</a:t>
            </a:r>
            <a:r>
              <a:rPr lang="en-US" sz="1200" kern="1200" baseline="0" dirty="0" smtClean="0">
                <a:solidFill>
                  <a:schemeClr val="tx1"/>
                </a:solidFill>
                <a:effectLst/>
                <a:latin typeface="+mn-lt"/>
                <a:ea typeface="+mn-ea"/>
                <a:cs typeface="+mn-cs"/>
              </a:rPr>
              <a:t> patient interview asks a variety of questions regarding self identified race/ethnicity, insurance status, reason for visiting treating provider, EPT, HIV testing, prep usage, gender and number of sex partners along with demographic information regarding the </a:t>
            </a:r>
            <a:r>
              <a:rPr lang="en-US" sz="1200" kern="1200" baseline="0" dirty="0" err="1" smtClean="0">
                <a:solidFill>
                  <a:schemeClr val="tx1"/>
                </a:solidFill>
                <a:effectLst/>
                <a:latin typeface="+mn-lt"/>
                <a:ea typeface="+mn-ea"/>
                <a:cs typeface="+mn-cs"/>
              </a:rPr>
              <a:t>SSuN</a:t>
            </a:r>
            <a:r>
              <a:rPr lang="en-US" sz="1200" kern="1200" baseline="0" dirty="0" smtClean="0">
                <a:solidFill>
                  <a:schemeClr val="tx1"/>
                </a:solidFill>
                <a:effectLst/>
                <a:latin typeface="+mn-lt"/>
                <a:ea typeface="+mn-ea"/>
                <a:cs typeface="+mn-cs"/>
              </a:rPr>
              <a:t> case’s most recent sex partner.</a:t>
            </a:r>
          </a:p>
          <a:p>
            <a:pPr marL="171450" indent="-171450">
              <a:buFontTx/>
              <a:buChar char="-"/>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Two of the questions asked during the </a:t>
            </a:r>
            <a:r>
              <a:rPr lang="en-US" sz="1200" kern="1200" baseline="0" dirty="0" err="1" smtClean="0">
                <a:solidFill>
                  <a:schemeClr val="tx1"/>
                </a:solidFill>
                <a:effectLst/>
                <a:latin typeface="+mn-lt"/>
                <a:ea typeface="+mn-ea"/>
                <a:cs typeface="+mn-cs"/>
              </a:rPr>
              <a:t>SSuN</a:t>
            </a:r>
            <a:r>
              <a:rPr lang="en-US" sz="1200" kern="1200" baseline="0" dirty="0" smtClean="0">
                <a:solidFill>
                  <a:schemeClr val="tx1"/>
                </a:solidFill>
                <a:effectLst/>
                <a:latin typeface="+mn-lt"/>
                <a:ea typeface="+mn-ea"/>
                <a:cs typeface="+mn-cs"/>
              </a:rPr>
              <a:t> patient interview we would like to highlight are gender of sex partner and </a:t>
            </a:r>
            <a:r>
              <a:rPr lang="en-US" sz="1200" kern="1200" baseline="0" dirty="0" err="1" smtClean="0">
                <a:solidFill>
                  <a:schemeClr val="tx1"/>
                </a:solidFill>
                <a:effectLst/>
                <a:latin typeface="+mn-lt"/>
                <a:ea typeface="+mn-ea"/>
                <a:cs typeface="+mn-cs"/>
              </a:rPr>
              <a:t>PrEP</a:t>
            </a:r>
            <a:r>
              <a:rPr lang="en-US" sz="1200" kern="1200" baseline="0" dirty="0" smtClean="0">
                <a:solidFill>
                  <a:schemeClr val="tx1"/>
                </a:solidFill>
                <a:effectLst/>
                <a:latin typeface="+mn-lt"/>
                <a:ea typeface="+mn-ea"/>
                <a:cs typeface="+mn-cs"/>
              </a:rPr>
              <a:t> usage.</a:t>
            </a:r>
            <a:endParaRPr lang="en-US" dirty="0"/>
          </a:p>
        </p:txBody>
      </p:sp>
      <p:sp>
        <p:nvSpPr>
          <p:cNvPr id="4" name="Slide Number Placeholder 3"/>
          <p:cNvSpPr>
            <a:spLocks noGrp="1"/>
          </p:cNvSpPr>
          <p:nvPr>
            <p:ph type="sldNum" sz="quarter" idx="10"/>
          </p:nvPr>
        </p:nvSpPr>
        <p:spPr/>
        <p:txBody>
          <a:bodyPr/>
          <a:lstStyle/>
          <a:p>
            <a:fld id="{E5C7AA7E-B95A-4269-ACF9-38B3D7B40509}" type="slidenum">
              <a:rPr lang="en-US" smtClean="0"/>
              <a:t>30</a:t>
            </a:fld>
            <a:endParaRPr lang="en-US"/>
          </a:p>
        </p:txBody>
      </p:sp>
    </p:spTree>
    <p:extLst>
      <p:ext uri="{BB962C8B-B14F-4D97-AF65-F5344CB8AC3E}">
        <p14:creationId xmlns:p14="http://schemas.microsoft.com/office/powerpoint/2010/main" val="1419294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Gender of sex partner, which helps the MDH to determine GC risk, is very frequently missing from case reports, and with increasing frequency over the last few years.</a:t>
            </a:r>
          </a:p>
          <a:p>
            <a:endParaRPr lang="en-US" baseline="0" dirty="0" smtClean="0"/>
          </a:p>
          <a:p>
            <a:pPr marL="171450" indent="-171450">
              <a:buFont typeface="Arial" panose="020B0604020202020204" pitchFamily="34" charset="0"/>
              <a:buChar char="•"/>
            </a:pPr>
            <a:r>
              <a:rPr lang="en-US" baseline="0" dirty="0" smtClean="0"/>
              <a:t>SSuN is the only additional source MDH can use to determine gender of sex partner, when the information is not filled in on the case report</a:t>
            </a:r>
          </a:p>
          <a:p>
            <a:endParaRPr lang="en-US" baseline="0" dirty="0" smtClean="0"/>
          </a:p>
          <a:p>
            <a:pPr marL="171450" indent="-171450">
              <a:buFont typeface="Arial" panose="020B0604020202020204" pitchFamily="34" charset="0"/>
              <a:buChar char="•"/>
            </a:pPr>
            <a:r>
              <a:rPr lang="en-US" dirty="0" smtClean="0"/>
              <a:t>Of</a:t>
            </a:r>
            <a:r>
              <a:rPr lang="en-US" baseline="0" dirty="0" smtClean="0"/>
              <a:t> the 302 </a:t>
            </a:r>
            <a:r>
              <a:rPr lang="en-US" baseline="0" dirty="0" err="1" smtClean="0"/>
              <a:t>SSuN</a:t>
            </a:r>
            <a:r>
              <a:rPr lang="en-US" baseline="0" dirty="0" smtClean="0"/>
              <a:t> cases who were interviewed and had gender of sex partner documented on their case report form, 14/302 (4.64%) reported a different gender(s) of sex partner compared to what their provider reported.</a:t>
            </a:r>
            <a:endParaRPr lang="en-US" dirty="0"/>
          </a:p>
        </p:txBody>
      </p:sp>
      <p:sp>
        <p:nvSpPr>
          <p:cNvPr id="4" name="Slide Number Placeholder 3"/>
          <p:cNvSpPr>
            <a:spLocks noGrp="1"/>
          </p:cNvSpPr>
          <p:nvPr>
            <p:ph type="sldNum" sz="quarter" idx="10"/>
          </p:nvPr>
        </p:nvSpPr>
        <p:spPr/>
        <p:txBody>
          <a:bodyPr/>
          <a:lstStyle/>
          <a:p>
            <a:fld id="{E5C7AA7E-B95A-4269-ACF9-38B3D7B40509}" type="slidenum">
              <a:rPr lang="en-US" smtClean="0"/>
              <a:t>31</a:t>
            </a:fld>
            <a:endParaRPr lang="en-US"/>
          </a:p>
        </p:txBody>
      </p:sp>
    </p:spTree>
    <p:extLst>
      <p:ext uri="{BB962C8B-B14F-4D97-AF65-F5344CB8AC3E}">
        <p14:creationId xmlns:p14="http://schemas.microsoft.com/office/powerpoint/2010/main" val="2346094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Changes are</a:t>
            </a:r>
            <a:r>
              <a:rPr lang="en-US" baseline="0" dirty="0" smtClean="0"/>
              <a:t> coming to the Minnesota Department of Health STD case report, which will include asking if the gonorrhea case is currently taking </a:t>
            </a:r>
            <a:r>
              <a:rPr lang="en-US" baseline="0" dirty="0" err="1" smtClean="0"/>
              <a:t>PrEP</a:t>
            </a:r>
            <a:r>
              <a:rPr lang="en-US" baseline="0" dirty="0" smtClean="0"/>
              <a:t> (pre-exposure prophylaxis) but currently </a:t>
            </a:r>
            <a:r>
              <a:rPr lang="en-US" baseline="0" dirty="0" err="1" smtClean="0"/>
              <a:t>SSuN</a:t>
            </a:r>
            <a:r>
              <a:rPr lang="en-US" baseline="0" dirty="0" smtClean="0"/>
              <a:t> is the only source for this information.</a:t>
            </a:r>
          </a:p>
          <a:p>
            <a:endParaRPr lang="en-US" baseline="0" dirty="0" smtClean="0"/>
          </a:p>
          <a:p>
            <a:pPr marL="171450" indent="-171450">
              <a:buFont typeface="Arial" panose="020B0604020202020204" pitchFamily="34" charset="0"/>
              <a:buChar char="•"/>
            </a:pPr>
            <a:r>
              <a:rPr lang="en-US" baseline="0" dirty="0" smtClean="0"/>
              <a:t>of the 334 </a:t>
            </a:r>
            <a:r>
              <a:rPr lang="en-US" baseline="0" dirty="0" err="1" smtClean="0"/>
              <a:t>SSuN</a:t>
            </a:r>
            <a:r>
              <a:rPr lang="en-US" baseline="0" dirty="0" smtClean="0"/>
              <a:t> cases interviewed, who were diagnosed with gonorrhea in 2016, 38 (11.37%) reported currently taking </a:t>
            </a:r>
            <a:r>
              <a:rPr lang="en-US" baseline="0" dirty="0" err="1" smtClean="0"/>
              <a:t>PrEP</a:t>
            </a:r>
            <a:endParaRPr lang="en-US" baseline="0" dirty="0" smtClean="0"/>
          </a:p>
          <a:p>
            <a:endParaRPr lang="en-US" baseline="0" dirty="0" smtClean="0"/>
          </a:p>
          <a:p>
            <a:pPr marL="171450" indent="-171450">
              <a:buFont typeface="Arial" panose="020B0604020202020204" pitchFamily="34" charset="0"/>
              <a:buChar char="•"/>
            </a:pPr>
            <a:r>
              <a:rPr lang="en-US" baseline="0" dirty="0" smtClean="0"/>
              <a:t>36/38 (94.74%) of </a:t>
            </a:r>
            <a:r>
              <a:rPr lang="en-US" baseline="0" dirty="0" err="1" smtClean="0"/>
              <a:t>SSuN</a:t>
            </a:r>
            <a:r>
              <a:rPr lang="en-US" baseline="0" dirty="0" smtClean="0"/>
              <a:t> cases reporting using </a:t>
            </a:r>
            <a:r>
              <a:rPr lang="en-US" baseline="0" dirty="0" err="1" smtClean="0"/>
              <a:t>PrEP</a:t>
            </a:r>
            <a:r>
              <a:rPr lang="en-US" baseline="0" dirty="0" smtClean="0"/>
              <a:t> cases were men</a:t>
            </a:r>
          </a:p>
          <a:p>
            <a:endParaRPr lang="en-US" baseline="0" dirty="0" smtClean="0"/>
          </a:p>
          <a:p>
            <a:pPr marL="171450" indent="-171450">
              <a:buFont typeface="Arial" panose="020B0604020202020204" pitchFamily="34" charset="0"/>
              <a:buChar char="•"/>
            </a:pPr>
            <a:r>
              <a:rPr lang="en-US" baseline="0" dirty="0" smtClean="0"/>
              <a:t>Of the 36 men using </a:t>
            </a:r>
            <a:r>
              <a:rPr lang="en-US" baseline="0" dirty="0" err="1" smtClean="0"/>
              <a:t>PrEP</a:t>
            </a:r>
            <a:r>
              <a:rPr lang="en-US" baseline="0" dirty="0" smtClean="0"/>
              <a:t>, 34/36 (94.44%) reported sex with only men in the past 12 months</a:t>
            </a:r>
          </a:p>
          <a:p>
            <a:endParaRPr lang="en-US" baseline="0" dirty="0" smtClean="0"/>
          </a:p>
          <a:p>
            <a:pPr marL="171450" indent="-171450">
              <a:buFont typeface="Arial" panose="020B0604020202020204" pitchFamily="34" charset="0"/>
              <a:buChar char="•"/>
            </a:pPr>
            <a:r>
              <a:rPr lang="en-US" baseline="0" dirty="0" smtClean="0"/>
              <a:t>Of the 36 men using </a:t>
            </a:r>
            <a:r>
              <a:rPr lang="en-US" baseline="0" dirty="0" err="1" smtClean="0"/>
              <a:t>PrEP</a:t>
            </a:r>
            <a:r>
              <a:rPr lang="en-US" baseline="0" dirty="0" smtClean="0"/>
              <a:t>, 1/36 (2.78%) reported sex with only women in the past 12 months</a:t>
            </a:r>
          </a:p>
          <a:p>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Of the 36 men using </a:t>
            </a:r>
            <a:r>
              <a:rPr lang="en-US" baseline="0" dirty="0" err="1" smtClean="0"/>
              <a:t>PrEP</a:t>
            </a:r>
            <a:r>
              <a:rPr lang="en-US" baseline="0" dirty="0" smtClean="0"/>
              <a:t>, 1/36 (2.78%) reported sex with both men and  women in the past 12 months</a:t>
            </a:r>
            <a:endParaRPr lang="en-US" dirty="0" smtClean="0"/>
          </a:p>
          <a:p>
            <a:endParaRPr lang="en-US" dirty="0"/>
          </a:p>
        </p:txBody>
      </p:sp>
      <p:sp>
        <p:nvSpPr>
          <p:cNvPr id="4" name="Slide Number Placeholder 3"/>
          <p:cNvSpPr>
            <a:spLocks noGrp="1"/>
          </p:cNvSpPr>
          <p:nvPr>
            <p:ph type="sldNum" sz="quarter" idx="10"/>
          </p:nvPr>
        </p:nvSpPr>
        <p:spPr/>
        <p:txBody>
          <a:bodyPr/>
          <a:lstStyle/>
          <a:p>
            <a:fld id="{E5C7AA7E-B95A-4269-ACF9-38B3D7B40509}" type="slidenum">
              <a:rPr lang="en-US" smtClean="0"/>
              <a:t>32</a:t>
            </a:fld>
            <a:endParaRPr lang="en-US"/>
          </a:p>
        </p:txBody>
      </p:sp>
    </p:spTree>
    <p:extLst>
      <p:ext uri="{BB962C8B-B14F-4D97-AF65-F5344CB8AC3E}">
        <p14:creationId xmlns:p14="http://schemas.microsoft.com/office/powerpoint/2010/main" val="114175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solidFill>
                  <a:srgbClr val="000000"/>
                </a:solidFill>
              </a:rPr>
              <a:t>Minnesota Department of Health</a:t>
            </a:r>
          </a:p>
        </p:txBody>
      </p:sp>
      <p:sp>
        <p:nvSpPr>
          <p:cNvPr id="81923"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382995B-8B5E-4984-8A13-C8FD921595C7}" type="slidenum">
              <a:rPr lang="en-US" altLang="en-US" smtClean="0">
                <a:solidFill>
                  <a:srgbClr val="000000"/>
                </a:solidFill>
              </a:rPr>
              <a:pPr eaLnBrk="1" hangingPunct="1">
                <a:spcBef>
                  <a:spcPct val="0"/>
                </a:spcBef>
              </a:pPr>
              <a:t>3</a:t>
            </a:fld>
            <a:endParaRPr lang="en-US" altLang="en-US" smtClean="0">
              <a:solidFill>
                <a:srgbClr val="000000"/>
              </a:solidFill>
            </a:endParaRPr>
          </a:p>
        </p:txBody>
      </p:sp>
      <p:sp>
        <p:nvSpPr>
          <p:cNvPr id="81924" name="Rectangle 2"/>
          <p:cNvSpPr>
            <a:spLocks noGrp="1" noRot="1" noChangeAspect="1" noChangeArrowheads="1" noTextEdit="1"/>
          </p:cNvSpPr>
          <p:nvPr>
            <p:ph type="sldImg"/>
          </p:nvPr>
        </p:nvSpPr>
        <p:spPr>
          <a:xfrm>
            <a:off x="1371600" y="1143000"/>
            <a:ext cx="4114800" cy="3086100"/>
          </a:xfrm>
          <a:ln/>
        </p:spPr>
      </p:sp>
      <p:sp>
        <p:nvSpPr>
          <p:cNvPr id="81925" name="Rectangle 3"/>
          <p:cNvSpPr>
            <a:spLocks noGrp="1" noChangeArrowheads="1"/>
          </p:cNvSpPr>
          <p:nvPr>
            <p:ph type="body" idx="1"/>
          </p:nvPr>
        </p:nvSpPr>
        <p:spPr>
          <a:noFill/>
        </p:spPr>
        <p:txBody>
          <a:bodyPr/>
          <a:lstStyle/>
          <a:p>
            <a:pPr eaLnBrk="1" hangingPunct="1"/>
            <a:r>
              <a:rPr lang="en-US" altLang="en-US" dirty="0" smtClean="0"/>
              <a:t>I would like to begin with a few announcements.  We will have a series of presentations and we will hold all questions until the end, but you can type in questions for us that we will address at the conclusion of the webinar, lines will be muted until the conclusion of all 4 presenters.  Contact information for all of the speakers will be provided at the end so individuals can follow up with the speakers more directly if additional information is needed.  This session is being recorded and will be available on our website in a day or so.</a:t>
            </a:r>
          </a:p>
          <a:p>
            <a:pPr eaLnBrk="1" hangingPunct="1"/>
            <a:endParaRPr lang="en-US" altLang="en-US" dirty="0" smtClean="0"/>
          </a:p>
          <a:p>
            <a:pPr eaLnBrk="1" hangingPunct="1"/>
            <a:r>
              <a:rPr lang="en-US" altLang="en-US" dirty="0" smtClean="0"/>
              <a:t>The webinar will begin with Dawn Ginzl, the STD Surveillance Coordinator and Epidemiologist with MDH, and Laura Tourdot, the </a:t>
            </a:r>
            <a:r>
              <a:rPr lang="en-US" altLang="en-US" dirty="0" err="1" smtClean="0"/>
              <a:t>SSuN</a:t>
            </a:r>
            <a:r>
              <a:rPr lang="en-US" altLang="en-US" dirty="0" smtClean="0"/>
              <a:t> Coordinator highlighting the 2016 STD surveillance data report, next will be Cheryl Barber, the HIV Surveillance Coordinator presenting the 2016 HIV data report.  Lastly, a presentation on 2016 Hepatitis C data by Kristin Sweet, the Hepatitis Epidemiology Supervisor. </a:t>
            </a:r>
          </a:p>
          <a:p>
            <a:pPr eaLnBrk="1" hangingPunct="1"/>
            <a:endParaRPr lang="en-US" altLang="en-US" dirty="0" smtClean="0"/>
          </a:p>
          <a:p>
            <a:pPr eaLnBrk="1" hangingPunct="1"/>
            <a:r>
              <a:rPr lang="en-US" altLang="en-US" dirty="0" smtClean="0"/>
              <a:t>Thanks to everyone for joining us today.  I will now turn it over to Dawn to begin the 2016 STD surveillance report. </a:t>
            </a:r>
          </a:p>
        </p:txBody>
      </p:sp>
    </p:spTree>
    <p:extLst>
      <p:ext uri="{BB962C8B-B14F-4D97-AF65-F5344CB8AC3E}">
        <p14:creationId xmlns:p14="http://schemas.microsoft.com/office/powerpoint/2010/main" val="754428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33</a:t>
            </a:fld>
            <a:endParaRPr lang="en-US"/>
          </a:p>
        </p:txBody>
      </p:sp>
    </p:spTree>
    <p:extLst>
      <p:ext uri="{BB962C8B-B14F-4D97-AF65-F5344CB8AC3E}">
        <p14:creationId xmlns:p14="http://schemas.microsoft.com/office/powerpoint/2010/main" val="2371049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solidFill>
                  <a:prstClr val="black"/>
                </a:solidFill>
              </a:rPr>
              <a:t>Minnesota Department of Health</a:t>
            </a:r>
          </a:p>
        </p:txBody>
      </p:sp>
      <p:sp>
        <p:nvSpPr>
          <p:cNvPr id="87043"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B14E50F-00E5-49FF-AAA6-A40BACBCEC12}" type="slidenum">
              <a:rPr lang="en-US" altLang="en-US" smtClean="0">
                <a:solidFill>
                  <a:prstClr val="black"/>
                </a:solidFill>
              </a:rPr>
              <a:pPr eaLnBrk="1" hangingPunct="1">
                <a:spcBef>
                  <a:spcPct val="0"/>
                </a:spcBef>
              </a:pPr>
              <a:t>34</a:t>
            </a:fld>
            <a:endParaRPr lang="en-US" altLang="en-US" smtClean="0">
              <a:solidFill>
                <a:prstClr val="black"/>
              </a:solidFill>
            </a:endParaRPr>
          </a:p>
        </p:txBody>
      </p:sp>
      <p:sp>
        <p:nvSpPr>
          <p:cNvPr id="87044" name="Rectangle 2"/>
          <p:cNvSpPr>
            <a:spLocks noGrp="1" noRot="1" noChangeAspect="1" noChangeArrowheads="1" noTextEdit="1"/>
          </p:cNvSpPr>
          <p:nvPr>
            <p:ph type="sldImg"/>
          </p:nvPr>
        </p:nvSpPr>
        <p:spPr>
          <a:xfrm>
            <a:off x="1371600" y="1143000"/>
            <a:ext cx="4114800" cy="3086100"/>
          </a:xfrm>
          <a:ln/>
        </p:spPr>
      </p:sp>
      <p:sp>
        <p:nvSpPr>
          <p:cNvPr id="87045"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04087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p:spPr>
        <p:txBody>
          <a:bodyPr/>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43011" name="Rectangle 7"/>
          <p:cNvSpPr>
            <a:spLocks noGrp="1" noChangeArrowheads="1"/>
          </p:cNvSpPr>
          <p:nvPr>
            <p:ph type="sldNum" sz="quarter" idx="5"/>
          </p:nvPr>
        </p:nvSpPr>
        <p:spPr>
          <a:noFill/>
        </p:spPr>
        <p:txBody>
          <a:bodyPr/>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D8033A5-F156-4B05-8A3A-428D15A716BE}" type="slidenum">
              <a:rPr lang="en-US" altLang="en-US" smtClean="0"/>
              <a:pPr eaLnBrk="1" hangingPunct="1">
                <a:spcBef>
                  <a:spcPct val="0"/>
                </a:spcBef>
              </a:pPr>
              <a:t>35</a:t>
            </a:fld>
            <a:endParaRPr lang="en-US" altLang="en-US" smtClean="0"/>
          </a:p>
        </p:txBody>
      </p:sp>
      <p:sp>
        <p:nvSpPr>
          <p:cNvPr id="43012" name="Rectangle 2"/>
          <p:cNvSpPr>
            <a:spLocks noGrp="1" noRot="1" noChangeAspect="1" noChangeArrowheads="1" noTextEdit="1"/>
          </p:cNvSpPr>
          <p:nvPr>
            <p:ph type="sldImg"/>
          </p:nvPr>
        </p:nvSpPr>
        <p:spPr>
          <a:xfrm>
            <a:off x="1371600" y="1143000"/>
            <a:ext cx="4114800" cy="3086100"/>
          </a:xfrm>
          <a:ln/>
        </p:spPr>
      </p:sp>
      <p:sp>
        <p:nvSpPr>
          <p:cNvPr id="4301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Char char="•"/>
              <a:tabLst/>
              <a:defRPr/>
            </a:pPr>
            <a:r>
              <a:rPr lang="en-US" altLang="en-US" dirty="0" smtClean="0"/>
              <a:t>As</a:t>
            </a:r>
            <a:r>
              <a:rPr lang="en-US" altLang="en-US" baseline="0" dirty="0" smtClean="0"/>
              <a:t> mentioned previously, t</a:t>
            </a:r>
            <a:r>
              <a:rPr lang="en-US" altLang="en-US" dirty="0" smtClean="0"/>
              <a:t>he rate</a:t>
            </a:r>
            <a:r>
              <a:rPr lang="en-US" altLang="en-US" baseline="0" dirty="0" smtClean="0"/>
              <a:t> of chlamydia in MN reached an all time high at 428 per 100,000. This is a rate increase of 7% from 2015.</a:t>
            </a:r>
          </a:p>
          <a:p>
            <a:pPr eaLnBrk="1" hangingPunct="1">
              <a:buFontTx/>
              <a:buChar char="•"/>
            </a:pPr>
            <a:endParaRPr lang="en-US" altLang="en-US" dirty="0" smtClean="0"/>
          </a:p>
        </p:txBody>
      </p:sp>
    </p:spTree>
    <p:extLst>
      <p:ext uri="{BB962C8B-B14F-4D97-AF65-F5344CB8AC3E}">
        <p14:creationId xmlns:p14="http://schemas.microsoft.com/office/powerpoint/2010/main" val="1033313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solidFill>
                  <a:prstClr val="black"/>
                </a:solidFill>
              </a:rPr>
              <a:t>Minnesota Department of Health</a:t>
            </a:r>
          </a:p>
        </p:txBody>
      </p:sp>
      <p:sp>
        <p:nvSpPr>
          <p:cNvPr id="75779"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9486032-A588-4F7A-8076-1626FA30E93D}" type="slidenum">
              <a:rPr lang="en-US" altLang="en-US" smtClean="0">
                <a:solidFill>
                  <a:prstClr val="black"/>
                </a:solidFill>
              </a:rPr>
              <a:pPr eaLnBrk="1" hangingPunct="1">
                <a:spcBef>
                  <a:spcPct val="0"/>
                </a:spcBef>
              </a:pPr>
              <a:t>36</a:t>
            </a:fld>
            <a:endParaRPr lang="en-US" altLang="en-US" smtClean="0">
              <a:solidFill>
                <a:prstClr val="black"/>
              </a:solidFill>
            </a:endParaRPr>
          </a:p>
        </p:txBody>
      </p:sp>
      <p:sp>
        <p:nvSpPr>
          <p:cNvPr id="75780" name="Rectangle 2"/>
          <p:cNvSpPr>
            <a:spLocks noGrp="1" noRot="1" noChangeAspect="1" noChangeArrowheads="1" noTextEdit="1"/>
          </p:cNvSpPr>
          <p:nvPr>
            <p:ph type="sldImg"/>
          </p:nvPr>
        </p:nvSpPr>
        <p:spPr>
          <a:xfrm>
            <a:off x="1371600" y="1143000"/>
            <a:ext cx="4114800" cy="3086100"/>
          </a:xfrm>
          <a:ln/>
        </p:spPr>
      </p:sp>
      <p:sp>
        <p:nvSpPr>
          <p:cNvPr id="75781" name="Rectangle 3"/>
          <p:cNvSpPr>
            <a:spLocks noGrp="1" noChangeArrowheads="1"/>
          </p:cNvSpPr>
          <p:nvPr>
            <p:ph type="body" idx="1"/>
          </p:nvPr>
        </p:nvSpPr>
        <p:spPr>
          <a:noFill/>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smtClean="0"/>
              <a:t>All parts of Minnesota are affected by chlamydia. Roughly a third of the cases are in the cities of Minneapolis and St. Paul, a third in the Suburban area surround the cities, and a third in Greater Minnesota.</a:t>
            </a:r>
            <a:endParaRPr lang="en-US" altLang="en-US" dirty="0" smtClean="0"/>
          </a:p>
        </p:txBody>
      </p:sp>
    </p:spTree>
    <p:extLst>
      <p:ext uri="{BB962C8B-B14F-4D97-AF65-F5344CB8AC3E}">
        <p14:creationId xmlns:p14="http://schemas.microsoft.com/office/powerpoint/2010/main" val="931659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aseline="0" dirty="0" smtClean="0">
                <a:solidFill>
                  <a:srgbClr val="FFFF00"/>
                </a:solidFill>
              </a:rPr>
              <a:t>The age group with the largest increase in rate was males 10-14 at a 66% increase over 2015.</a:t>
            </a:r>
            <a:r>
              <a:rPr lang="en-US" altLang="en-US" dirty="0" smtClean="0">
                <a:solidFill>
                  <a:srgbClr val="FFFF00"/>
                </a:solidFill>
              </a:rPr>
              <a: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solidFill>
                  <a:srgbClr val="FFFF00"/>
                </a:solidFill>
              </a:rPr>
              <a:t>The rates</a:t>
            </a:r>
            <a:r>
              <a:rPr lang="en-US" altLang="en-US" baseline="0" dirty="0" smtClean="0">
                <a:solidFill>
                  <a:srgbClr val="FFFF00"/>
                </a:solidFill>
              </a:rPr>
              <a:t> of chlamydia went up in both males and females in 2016.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aseline="0" dirty="0" smtClean="0">
                <a:solidFill>
                  <a:srgbClr val="FFFF00"/>
                </a:solidFill>
              </a:rPr>
              <a:t>Females continue to have higher rates of chlamydia than males in age groups 39 and under.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aseline="0" dirty="0" smtClean="0">
                <a:solidFill>
                  <a:srgbClr val="FFFF00"/>
                </a:solidFill>
              </a:rPr>
              <a:t>In 2016 the males have higher rates in the 40 and over age groups. The rate in males increased more than the rate in females in 2016.</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aseline="0" dirty="0" smtClean="0">
                <a:solidFill>
                  <a:srgbClr val="FFFF00"/>
                </a:solidFill>
              </a:rPr>
              <a:t>The highest rates of chlamydia continue to be in females 20-24 year of age at 3325 per 100,000.</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262132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78851"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AE3E6E7-4426-4EA4-9DF5-5EE99527521B}" type="slidenum">
              <a:rPr lang="en-US" altLang="en-US" smtClean="0"/>
              <a:pPr eaLnBrk="1" hangingPunct="1">
                <a:spcBef>
                  <a:spcPct val="0"/>
                </a:spcBef>
              </a:pPr>
              <a:t>38</a:t>
            </a:fld>
            <a:endParaRPr lang="en-US" altLang="en-US" smtClean="0"/>
          </a:p>
        </p:txBody>
      </p:sp>
      <p:sp>
        <p:nvSpPr>
          <p:cNvPr id="78852" name="Rectangle 2"/>
          <p:cNvSpPr>
            <a:spLocks noGrp="1" noRot="1" noChangeAspect="1" noChangeArrowheads="1" noTextEdit="1"/>
          </p:cNvSpPr>
          <p:nvPr>
            <p:ph type="sldImg"/>
          </p:nvPr>
        </p:nvSpPr>
        <p:spPr>
          <a:xfrm>
            <a:off x="1371600" y="1143000"/>
            <a:ext cx="4114800" cy="3086100"/>
          </a:xfrm>
          <a:ln/>
        </p:spPr>
      </p:sp>
      <p:sp>
        <p:nvSpPr>
          <p:cNvPr id="78853" name="Rectangle 3"/>
          <p:cNvSpPr>
            <a:spLocks noGrp="1" noChangeArrowheads="1"/>
          </p:cNvSpPr>
          <p:nvPr>
            <p:ph type="body" idx="1"/>
          </p:nvPr>
        </p:nvSpPr>
        <p:spPr>
          <a:noFill/>
        </p:spPr>
        <p:txBody>
          <a:bodyPr/>
          <a:lstStyle/>
          <a:p>
            <a:pPr eaLnBrk="1" hangingPunct="1">
              <a:buFontTx/>
              <a:buChar char="•"/>
            </a:pPr>
            <a:r>
              <a:rPr lang="en-US" altLang="en-US" baseline="0" dirty="0" smtClean="0"/>
              <a:t> There continues to be disparities in rates of chlamydia.</a:t>
            </a:r>
          </a:p>
          <a:p>
            <a:pPr eaLnBrk="1" hangingPunct="1">
              <a:buFontTx/>
              <a:buChar char="•"/>
            </a:pPr>
            <a:r>
              <a:rPr lang="en-US" altLang="en-US" baseline="0" dirty="0" smtClean="0"/>
              <a:t> The Black/African American, Non-Hispanic population has rates that are 9.5 times higher than that of whites. The rate in the Black/African American population was 1825 per 100,000 compared to the rate in the White, Non-Hispanic population at 193 per 100,000.</a:t>
            </a:r>
          </a:p>
          <a:p>
            <a:pPr eaLnBrk="1" hangingPunct="1">
              <a:buFontTx/>
              <a:buChar char="•"/>
            </a:pPr>
            <a:r>
              <a:rPr lang="en-US" altLang="en-US" baseline="0" dirty="0" smtClean="0"/>
              <a:t> The American Indian population had a rate that was 5 times higher at 943 per 100,000</a:t>
            </a:r>
          </a:p>
          <a:p>
            <a:pPr eaLnBrk="1" hangingPunct="1">
              <a:buFontTx/>
              <a:buChar char="•"/>
            </a:pPr>
            <a:r>
              <a:rPr lang="en-US" altLang="en-US" baseline="0" dirty="0" smtClean="0"/>
              <a:t> The Asian/Pacific Islander population had a rate that was 2 times higher at 342 per 100,000</a:t>
            </a:r>
          </a:p>
          <a:p>
            <a:pPr eaLnBrk="1" hangingPunct="1">
              <a:buFontTx/>
              <a:buChar char="•"/>
            </a:pPr>
            <a:r>
              <a:rPr lang="en-US" altLang="en-US" baseline="0" dirty="0" smtClean="0"/>
              <a:t> The Hispanic/Latino population, which can be of any race, had a rate that was 3 times higher at 522 per 100,000</a:t>
            </a:r>
            <a:endParaRPr lang="en-US" altLang="en-US" dirty="0" smtClean="0"/>
          </a:p>
          <a:p>
            <a:pPr eaLnBrk="1" hangingPunct="1">
              <a:buFontTx/>
              <a:buChar char="•"/>
            </a:pPr>
            <a:endParaRPr lang="en-US" altLang="en-US" dirty="0" smtClean="0"/>
          </a:p>
        </p:txBody>
      </p:sp>
    </p:spTree>
    <p:extLst>
      <p:ext uri="{BB962C8B-B14F-4D97-AF65-F5344CB8AC3E}">
        <p14:creationId xmlns:p14="http://schemas.microsoft.com/office/powerpoint/2010/main" val="2119135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solidFill>
                  <a:prstClr val="black"/>
                </a:solidFill>
              </a:rPr>
              <a:t>Minnesota Department of Health</a:t>
            </a:r>
          </a:p>
        </p:txBody>
      </p:sp>
      <p:sp>
        <p:nvSpPr>
          <p:cNvPr id="109571"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B6C7388-2661-49B6-BB16-C2F3DB5BFC7B}" type="slidenum">
              <a:rPr lang="en-US" altLang="en-US" smtClean="0">
                <a:solidFill>
                  <a:prstClr val="black"/>
                </a:solidFill>
              </a:rPr>
              <a:pPr eaLnBrk="1" hangingPunct="1">
                <a:spcBef>
                  <a:spcPct val="0"/>
                </a:spcBef>
              </a:pPr>
              <a:t>40</a:t>
            </a:fld>
            <a:endParaRPr lang="en-US" altLang="en-US" smtClean="0">
              <a:solidFill>
                <a:prstClr val="black"/>
              </a:solidFill>
            </a:endParaRPr>
          </a:p>
        </p:txBody>
      </p:sp>
      <p:sp>
        <p:nvSpPr>
          <p:cNvPr id="109572" name="Rectangle 2"/>
          <p:cNvSpPr>
            <a:spLocks noGrp="1" noRot="1" noChangeAspect="1" noChangeArrowheads="1" noTextEdit="1"/>
          </p:cNvSpPr>
          <p:nvPr>
            <p:ph type="sldImg"/>
          </p:nvPr>
        </p:nvSpPr>
        <p:spPr>
          <a:xfrm>
            <a:off x="1371600" y="1143000"/>
            <a:ext cx="4114800" cy="3086100"/>
          </a:xfrm>
          <a:ln/>
        </p:spPr>
      </p:sp>
      <p:sp>
        <p:nvSpPr>
          <p:cNvPr id="109573"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909007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US" dirty="0" smtClean="0"/>
              <a:t>hank </a:t>
            </a:r>
            <a:r>
              <a:rPr lang="en-US" dirty="0"/>
              <a:t>you for participating in the webinar today. I’m Cheryl Barber, the HIV/AIDS Surveillance Coordinator at the Minnesota Department of Health. Today we are releasing our annual surveillance report for the year </a:t>
            </a:r>
            <a:r>
              <a:rPr lang="en-US" dirty="0" smtClean="0"/>
              <a:t>2016. </a:t>
            </a:r>
            <a:r>
              <a:rPr lang="en-US" dirty="0"/>
              <a:t>During the webinar, I will be primarily discussing highlights from data on new HIV diagnoses that occurred during </a:t>
            </a:r>
            <a:r>
              <a:rPr lang="en-US" dirty="0" smtClean="0"/>
              <a:t>2016. </a:t>
            </a:r>
            <a:r>
              <a:rPr lang="en-US" dirty="0"/>
              <a:t>The information that I will present is just a snapshot of the data we are releasing today and the full slide set, as well as, accompanying </a:t>
            </a:r>
            <a:r>
              <a:rPr lang="en-US" dirty="0" smtClean="0"/>
              <a:t>tables </a:t>
            </a:r>
            <a:r>
              <a:rPr lang="en-US" dirty="0"/>
              <a:t>are available on our website.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2734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p:spPr>
        <p:txBody>
          <a:bodyPr/>
          <a:lstStyle>
            <a:lvl1pPr defTabSz="946281" eaLnBrk="0" hangingPunct="0">
              <a:defRPr sz="600">
                <a:solidFill>
                  <a:schemeClr val="tx1"/>
                </a:solidFill>
                <a:latin typeface="Arial Narrow" pitchFamily="34" charset="0"/>
              </a:defRPr>
            </a:lvl1pPr>
            <a:lvl2pPr marL="757024" indent="-291163" defTabSz="946281" eaLnBrk="0" hangingPunct="0">
              <a:defRPr sz="600">
                <a:solidFill>
                  <a:schemeClr val="tx1"/>
                </a:solidFill>
                <a:latin typeface="Arial Narrow" pitchFamily="34" charset="0"/>
              </a:defRPr>
            </a:lvl2pPr>
            <a:lvl3pPr marL="1164653" indent="-232930" defTabSz="946281" eaLnBrk="0" hangingPunct="0">
              <a:defRPr sz="600">
                <a:solidFill>
                  <a:schemeClr val="tx1"/>
                </a:solidFill>
                <a:latin typeface="Arial Narrow" pitchFamily="34" charset="0"/>
              </a:defRPr>
            </a:lvl3pPr>
            <a:lvl4pPr marL="1630514" indent="-232930" defTabSz="946281" eaLnBrk="0" hangingPunct="0">
              <a:defRPr sz="600">
                <a:solidFill>
                  <a:schemeClr val="tx1"/>
                </a:solidFill>
                <a:latin typeface="Arial Narrow" pitchFamily="34" charset="0"/>
              </a:defRPr>
            </a:lvl4pPr>
            <a:lvl5pPr marL="2096375" indent="-232930" defTabSz="946281" eaLnBrk="0" hangingPunct="0">
              <a:defRPr sz="600">
                <a:solidFill>
                  <a:schemeClr val="tx1"/>
                </a:solidFill>
                <a:latin typeface="Arial Narrow" pitchFamily="34" charset="0"/>
              </a:defRPr>
            </a:lvl5pPr>
            <a:lvl6pPr marL="2562236" indent="-232930" defTabSz="946281" eaLnBrk="0" fontAlgn="base" hangingPunct="0">
              <a:spcBef>
                <a:spcPct val="0"/>
              </a:spcBef>
              <a:spcAft>
                <a:spcPct val="0"/>
              </a:spcAft>
              <a:defRPr sz="600">
                <a:solidFill>
                  <a:schemeClr val="tx1"/>
                </a:solidFill>
                <a:latin typeface="Arial Narrow" pitchFamily="34" charset="0"/>
              </a:defRPr>
            </a:lvl6pPr>
            <a:lvl7pPr marL="3028096" indent="-232930" defTabSz="946281" eaLnBrk="0" fontAlgn="base" hangingPunct="0">
              <a:spcBef>
                <a:spcPct val="0"/>
              </a:spcBef>
              <a:spcAft>
                <a:spcPct val="0"/>
              </a:spcAft>
              <a:defRPr sz="600">
                <a:solidFill>
                  <a:schemeClr val="tx1"/>
                </a:solidFill>
                <a:latin typeface="Arial Narrow" pitchFamily="34" charset="0"/>
              </a:defRPr>
            </a:lvl7pPr>
            <a:lvl8pPr marL="3493957" indent="-232930" defTabSz="946281" eaLnBrk="0" fontAlgn="base" hangingPunct="0">
              <a:spcBef>
                <a:spcPct val="0"/>
              </a:spcBef>
              <a:spcAft>
                <a:spcPct val="0"/>
              </a:spcAft>
              <a:defRPr sz="600">
                <a:solidFill>
                  <a:schemeClr val="tx1"/>
                </a:solidFill>
                <a:latin typeface="Arial Narrow" pitchFamily="34" charset="0"/>
              </a:defRPr>
            </a:lvl8pPr>
            <a:lvl9pPr marL="3959819" indent="-232930" defTabSz="946281" eaLnBrk="0" fontAlgn="base" hangingPunct="0">
              <a:spcBef>
                <a:spcPct val="0"/>
              </a:spcBef>
              <a:spcAft>
                <a:spcPct val="0"/>
              </a:spcAft>
              <a:defRPr sz="600">
                <a:solidFill>
                  <a:schemeClr val="tx1"/>
                </a:solidFill>
                <a:latin typeface="Arial Narrow" pitchFamily="34" charset="0"/>
              </a:defRPr>
            </a:lvl9pPr>
          </a:lstStyle>
          <a:p>
            <a:pPr marL="0" marR="0" lvl="0" indent="0" algn="l" defTabSz="946281"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t>Minnesota Department of Health</a:t>
            </a:r>
          </a:p>
        </p:txBody>
      </p:sp>
      <p:sp>
        <p:nvSpPr>
          <p:cNvPr id="74755" name="Rectangle 7"/>
          <p:cNvSpPr>
            <a:spLocks noGrp="1" noChangeArrowheads="1"/>
          </p:cNvSpPr>
          <p:nvPr>
            <p:ph type="sldNum" sz="quarter" idx="5"/>
          </p:nvPr>
        </p:nvSpPr>
        <p:spPr>
          <a:noFill/>
        </p:spPr>
        <p:txBody>
          <a:bodyPr/>
          <a:lstStyle>
            <a:lvl1pPr defTabSz="946281" eaLnBrk="0" hangingPunct="0">
              <a:defRPr sz="600">
                <a:solidFill>
                  <a:schemeClr val="tx1"/>
                </a:solidFill>
                <a:latin typeface="Arial Narrow" pitchFamily="34" charset="0"/>
              </a:defRPr>
            </a:lvl1pPr>
            <a:lvl2pPr marL="757024" indent="-291163" defTabSz="946281" eaLnBrk="0" hangingPunct="0">
              <a:defRPr sz="600">
                <a:solidFill>
                  <a:schemeClr val="tx1"/>
                </a:solidFill>
                <a:latin typeface="Arial Narrow" pitchFamily="34" charset="0"/>
              </a:defRPr>
            </a:lvl2pPr>
            <a:lvl3pPr marL="1164653" indent="-232930" defTabSz="946281" eaLnBrk="0" hangingPunct="0">
              <a:defRPr sz="600">
                <a:solidFill>
                  <a:schemeClr val="tx1"/>
                </a:solidFill>
                <a:latin typeface="Arial Narrow" pitchFamily="34" charset="0"/>
              </a:defRPr>
            </a:lvl3pPr>
            <a:lvl4pPr marL="1630514" indent="-232930" defTabSz="946281" eaLnBrk="0" hangingPunct="0">
              <a:defRPr sz="600">
                <a:solidFill>
                  <a:schemeClr val="tx1"/>
                </a:solidFill>
                <a:latin typeface="Arial Narrow" pitchFamily="34" charset="0"/>
              </a:defRPr>
            </a:lvl4pPr>
            <a:lvl5pPr marL="2096375" indent="-232930" defTabSz="946281" eaLnBrk="0" hangingPunct="0">
              <a:defRPr sz="600">
                <a:solidFill>
                  <a:schemeClr val="tx1"/>
                </a:solidFill>
                <a:latin typeface="Arial Narrow" pitchFamily="34" charset="0"/>
              </a:defRPr>
            </a:lvl5pPr>
            <a:lvl6pPr marL="2562236" indent="-232930" defTabSz="946281" eaLnBrk="0" fontAlgn="base" hangingPunct="0">
              <a:spcBef>
                <a:spcPct val="0"/>
              </a:spcBef>
              <a:spcAft>
                <a:spcPct val="0"/>
              </a:spcAft>
              <a:defRPr sz="600">
                <a:solidFill>
                  <a:schemeClr val="tx1"/>
                </a:solidFill>
                <a:latin typeface="Arial Narrow" pitchFamily="34" charset="0"/>
              </a:defRPr>
            </a:lvl6pPr>
            <a:lvl7pPr marL="3028096" indent="-232930" defTabSz="946281" eaLnBrk="0" fontAlgn="base" hangingPunct="0">
              <a:spcBef>
                <a:spcPct val="0"/>
              </a:spcBef>
              <a:spcAft>
                <a:spcPct val="0"/>
              </a:spcAft>
              <a:defRPr sz="600">
                <a:solidFill>
                  <a:schemeClr val="tx1"/>
                </a:solidFill>
                <a:latin typeface="Arial Narrow" pitchFamily="34" charset="0"/>
              </a:defRPr>
            </a:lvl7pPr>
            <a:lvl8pPr marL="3493957" indent="-232930" defTabSz="946281" eaLnBrk="0" fontAlgn="base" hangingPunct="0">
              <a:spcBef>
                <a:spcPct val="0"/>
              </a:spcBef>
              <a:spcAft>
                <a:spcPct val="0"/>
              </a:spcAft>
              <a:defRPr sz="600">
                <a:solidFill>
                  <a:schemeClr val="tx1"/>
                </a:solidFill>
                <a:latin typeface="Arial Narrow" pitchFamily="34" charset="0"/>
              </a:defRPr>
            </a:lvl8pPr>
            <a:lvl9pPr marL="3959819" indent="-232930" defTabSz="946281" eaLnBrk="0" fontAlgn="base" hangingPunct="0">
              <a:spcBef>
                <a:spcPct val="0"/>
              </a:spcBef>
              <a:spcAft>
                <a:spcPct val="0"/>
              </a:spcAft>
              <a:defRPr sz="600">
                <a:solidFill>
                  <a:schemeClr val="tx1"/>
                </a:solidFill>
                <a:latin typeface="Arial Narrow" pitchFamily="34" charset="0"/>
              </a:defRPr>
            </a:lvl9pPr>
          </a:lstStyle>
          <a:p>
            <a:pPr marL="0" marR="0" lvl="0" indent="0" algn="r" defTabSz="946281" rtl="0" eaLnBrk="1" fontAlgn="auto" latinLnBrk="0" hangingPunct="1">
              <a:lnSpc>
                <a:spcPct val="100000"/>
              </a:lnSpc>
              <a:spcBef>
                <a:spcPts val="0"/>
              </a:spcBef>
              <a:spcAft>
                <a:spcPts val="0"/>
              </a:spcAft>
              <a:buClrTx/>
              <a:buSzTx/>
              <a:buFontTx/>
              <a:buNone/>
              <a:tabLst/>
              <a:defRPr/>
            </a:pPr>
            <a:fld id="{E13A4CEE-0B66-4E1B-ACDF-6D0E95E357B2}" type="slidenum">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pPr marL="0" marR="0" lvl="0" indent="0" algn="r" defTabSz="946281" rtl="0" eaLnBrk="1" fontAlgn="auto" latinLnBrk="0" hangingPunct="1">
                <a:lnSpc>
                  <a:spcPct val="100000"/>
                </a:lnSpc>
                <a:spcBef>
                  <a:spcPts val="0"/>
                </a:spcBef>
                <a:spcAft>
                  <a:spcPts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74756" name="Rectangle 2"/>
          <p:cNvSpPr>
            <a:spLocks noGrp="1" noRot="1" noChangeAspect="1" noChangeArrowheads="1" noTextEdit="1"/>
          </p:cNvSpPr>
          <p:nvPr>
            <p:ph type="sldImg"/>
          </p:nvPr>
        </p:nvSpPr>
        <p:spPr>
          <a:ln/>
        </p:spPr>
      </p:sp>
      <p:sp>
        <p:nvSpPr>
          <p:cNvPr id="74757" name="Rectangle 3"/>
          <p:cNvSpPr>
            <a:spLocks noGrp="1" noChangeArrowheads="1"/>
          </p:cNvSpPr>
          <p:nvPr>
            <p:ph type="body" idx="1"/>
          </p:nvPr>
        </p:nvSpPr>
        <p:spPr>
          <a:noFill/>
        </p:spPr>
        <p:txBody>
          <a:bodyPr/>
          <a:lstStyle/>
          <a:p>
            <a:r>
              <a:rPr lang="en-US" dirty="0"/>
              <a:t>Since 1996, the number of new diagnoses has remained relatively stable in Minnesota at around 300 cases per year. During this same time, deaths among HIV+ people in Minnesota has decreased dramatically. As people with HIV are living longer and healthier lives, the number of people living with HIV in Minnesota continues to grow as seen in the Red line here. At the end of </a:t>
            </a:r>
            <a:r>
              <a:rPr lang="en-US" dirty="0" smtClean="0"/>
              <a:t>2016, 8,554 </a:t>
            </a:r>
            <a:r>
              <a:rPr lang="en-US" dirty="0"/>
              <a:t>people were estimated to be living with HIV or AIDS in Minnesota.</a:t>
            </a:r>
          </a:p>
          <a:p>
            <a:r>
              <a:rPr lang="en-US" dirty="0"/>
              <a:t>This number does not include about </a:t>
            </a:r>
            <a:r>
              <a:rPr lang="en-US" dirty="0" smtClean="0"/>
              <a:t>1300 </a:t>
            </a:r>
            <a:r>
              <a:rPr lang="en-US" dirty="0"/>
              <a:t>persons who were first reported with HIV or AIDs in Minnesota and subsequently moved out of the state. Although it DOES include about </a:t>
            </a:r>
            <a:r>
              <a:rPr lang="en-US" dirty="0" smtClean="0"/>
              <a:t>2000 </a:t>
            </a:r>
            <a:r>
              <a:rPr lang="en-US" dirty="0"/>
              <a:t>persons who were first reported with HIV or AIDS elsewhere and subsequently moved to Minnesota. </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312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a:noFill/>
        </p:spPr>
        <p:txBody>
          <a:bodyPr/>
          <a:lstStyle>
            <a:lvl1pPr defTabSz="930275" eaLnBrk="0" hangingPunct="0">
              <a:defRPr sz="600">
                <a:solidFill>
                  <a:schemeClr val="tx1"/>
                </a:solidFill>
                <a:latin typeface="Arial Narrow" pitchFamily="34" charset="0"/>
              </a:defRPr>
            </a:lvl1pPr>
            <a:lvl2pPr marL="742950" indent="-285750" defTabSz="930275" eaLnBrk="0" hangingPunct="0">
              <a:defRPr sz="600">
                <a:solidFill>
                  <a:schemeClr val="tx1"/>
                </a:solidFill>
                <a:latin typeface="Arial Narrow" pitchFamily="34" charset="0"/>
              </a:defRPr>
            </a:lvl2pPr>
            <a:lvl3pPr marL="1143000" indent="-228600" defTabSz="930275" eaLnBrk="0" hangingPunct="0">
              <a:defRPr sz="600">
                <a:solidFill>
                  <a:schemeClr val="tx1"/>
                </a:solidFill>
                <a:latin typeface="Arial Narrow" pitchFamily="34" charset="0"/>
              </a:defRPr>
            </a:lvl3pPr>
            <a:lvl4pPr marL="1600200" indent="-228600" defTabSz="930275" eaLnBrk="0" hangingPunct="0">
              <a:defRPr sz="600">
                <a:solidFill>
                  <a:schemeClr val="tx1"/>
                </a:solidFill>
                <a:latin typeface="Arial Narrow" pitchFamily="34" charset="0"/>
              </a:defRPr>
            </a:lvl4pPr>
            <a:lvl5pPr marL="2057400" indent="-228600" defTabSz="930275" eaLnBrk="0" hangingPunct="0">
              <a:defRPr sz="600">
                <a:solidFill>
                  <a:schemeClr val="tx1"/>
                </a:solidFill>
                <a:latin typeface="Arial Narrow" pitchFamily="34" charset="0"/>
              </a:defRPr>
            </a:lvl5pPr>
            <a:lvl6pPr marL="2514600" indent="-228600" defTabSz="930275" eaLnBrk="0" fontAlgn="base" hangingPunct="0">
              <a:spcBef>
                <a:spcPct val="0"/>
              </a:spcBef>
              <a:spcAft>
                <a:spcPct val="0"/>
              </a:spcAft>
              <a:defRPr sz="600">
                <a:solidFill>
                  <a:schemeClr val="tx1"/>
                </a:solidFill>
                <a:latin typeface="Arial Narrow" pitchFamily="34" charset="0"/>
              </a:defRPr>
            </a:lvl6pPr>
            <a:lvl7pPr marL="2971800" indent="-228600" defTabSz="930275" eaLnBrk="0" fontAlgn="base" hangingPunct="0">
              <a:spcBef>
                <a:spcPct val="0"/>
              </a:spcBef>
              <a:spcAft>
                <a:spcPct val="0"/>
              </a:spcAft>
              <a:defRPr sz="600">
                <a:solidFill>
                  <a:schemeClr val="tx1"/>
                </a:solidFill>
                <a:latin typeface="Arial Narrow" pitchFamily="34" charset="0"/>
              </a:defRPr>
            </a:lvl7pPr>
            <a:lvl8pPr marL="3429000" indent="-228600" defTabSz="930275" eaLnBrk="0" fontAlgn="base" hangingPunct="0">
              <a:spcBef>
                <a:spcPct val="0"/>
              </a:spcBef>
              <a:spcAft>
                <a:spcPct val="0"/>
              </a:spcAft>
              <a:defRPr sz="600">
                <a:solidFill>
                  <a:schemeClr val="tx1"/>
                </a:solidFill>
                <a:latin typeface="Arial Narrow" pitchFamily="34" charset="0"/>
              </a:defRPr>
            </a:lvl8pPr>
            <a:lvl9pPr marL="3886200" indent="-228600" defTabSz="930275" eaLnBrk="0" fontAlgn="base" hangingPunct="0">
              <a:spcBef>
                <a:spcPct val="0"/>
              </a:spcBef>
              <a:spcAft>
                <a:spcPct val="0"/>
              </a:spcAft>
              <a:defRPr sz="600">
                <a:solidFill>
                  <a:schemeClr val="tx1"/>
                </a:solidFill>
                <a:latin typeface="Arial Narrow" pitchFamily="34" charset="0"/>
              </a:defRPr>
            </a:lvl9pPr>
          </a:lstStyle>
          <a:p>
            <a:pPr marL="0" marR="0" lvl="0" indent="0" algn="l" defTabSz="930275"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t>Minnesota Department of Health</a:t>
            </a:r>
          </a:p>
        </p:txBody>
      </p:sp>
      <p:sp>
        <p:nvSpPr>
          <p:cNvPr id="109571" name="Rectangle 7"/>
          <p:cNvSpPr>
            <a:spLocks noGrp="1" noChangeArrowheads="1"/>
          </p:cNvSpPr>
          <p:nvPr>
            <p:ph type="sldNum" sz="quarter" idx="5"/>
          </p:nvPr>
        </p:nvSpPr>
        <p:spPr>
          <a:noFill/>
        </p:spPr>
        <p:txBody>
          <a:bodyPr/>
          <a:lstStyle>
            <a:lvl1pPr defTabSz="930275" eaLnBrk="0" hangingPunct="0">
              <a:defRPr sz="600">
                <a:solidFill>
                  <a:schemeClr val="tx1"/>
                </a:solidFill>
                <a:latin typeface="Arial Narrow" pitchFamily="34" charset="0"/>
              </a:defRPr>
            </a:lvl1pPr>
            <a:lvl2pPr marL="742950" indent="-285750" defTabSz="930275" eaLnBrk="0" hangingPunct="0">
              <a:defRPr sz="600">
                <a:solidFill>
                  <a:schemeClr val="tx1"/>
                </a:solidFill>
                <a:latin typeface="Arial Narrow" pitchFamily="34" charset="0"/>
              </a:defRPr>
            </a:lvl2pPr>
            <a:lvl3pPr marL="1143000" indent="-228600" defTabSz="930275" eaLnBrk="0" hangingPunct="0">
              <a:defRPr sz="600">
                <a:solidFill>
                  <a:schemeClr val="tx1"/>
                </a:solidFill>
                <a:latin typeface="Arial Narrow" pitchFamily="34" charset="0"/>
              </a:defRPr>
            </a:lvl3pPr>
            <a:lvl4pPr marL="1600200" indent="-228600" defTabSz="930275" eaLnBrk="0" hangingPunct="0">
              <a:defRPr sz="600">
                <a:solidFill>
                  <a:schemeClr val="tx1"/>
                </a:solidFill>
                <a:latin typeface="Arial Narrow" pitchFamily="34" charset="0"/>
              </a:defRPr>
            </a:lvl4pPr>
            <a:lvl5pPr marL="2057400" indent="-228600" defTabSz="930275" eaLnBrk="0" hangingPunct="0">
              <a:defRPr sz="600">
                <a:solidFill>
                  <a:schemeClr val="tx1"/>
                </a:solidFill>
                <a:latin typeface="Arial Narrow" pitchFamily="34" charset="0"/>
              </a:defRPr>
            </a:lvl5pPr>
            <a:lvl6pPr marL="2514600" indent="-228600" defTabSz="930275" eaLnBrk="0" fontAlgn="base" hangingPunct="0">
              <a:spcBef>
                <a:spcPct val="0"/>
              </a:spcBef>
              <a:spcAft>
                <a:spcPct val="0"/>
              </a:spcAft>
              <a:defRPr sz="600">
                <a:solidFill>
                  <a:schemeClr val="tx1"/>
                </a:solidFill>
                <a:latin typeface="Arial Narrow" pitchFamily="34" charset="0"/>
              </a:defRPr>
            </a:lvl6pPr>
            <a:lvl7pPr marL="2971800" indent="-228600" defTabSz="930275" eaLnBrk="0" fontAlgn="base" hangingPunct="0">
              <a:spcBef>
                <a:spcPct val="0"/>
              </a:spcBef>
              <a:spcAft>
                <a:spcPct val="0"/>
              </a:spcAft>
              <a:defRPr sz="600">
                <a:solidFill>
                  <a:schemeClr val="tx1"/>
                </a:solidFill>
                <a:latin typeface="Arial Narrow" pitchFamily="34" charset="0"/>
              </a:defRPr>
            </a:lvl7pPr>
            <a:lvl8pPr marL="3429000" indent="-228600" defTabSz="930275" eaLnBrk="0" fontAlgn="base" hangingPunct="0">
              <a:spcBef>
                <a:spcPct val="0"/>
              </a:spcBef>
              <a:spcAft>
                <a:spcPct val="0"/>
              </a:spcAft>
              <a:defRPr sz="600">
                <a:solidFill>
                  <a:schemeClr val="tx1"/>
                </a:solidFill>
                <a:latin typeface="Arial Narrow" pitchFamily="34" charset="0"/>
              </a:defRPr>
            </a:lvl8pPr>
            <a:lvl9pPr marL="3886200" indent="-228600" defTabSz="930275" eaLnBrk="0" fontAlgn="base" hangingPunct="0">
              <a:spcBef>
                <a:spcPct val="0"/>
              </a:spcBef>
              <a:spcAft>
                <a:spcPct val="0"/>
              </a:spcAft>
              <a:defRPr sz="600">
                <a:solidFill>
                  <a:schemeClr val="tx1"/>
                </a:solidFill>
                <a:latin typeface="Arial Narrow" pitchFamily="34"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C1177247-63B1-4DD2-A691-773370473C23}"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09572" name="Rectangle 2"/>
          <p:cNvSpPr>
            <a:spLocks noGrp="1" noRot="1" noChangeAspect="1" noChangeArrowheads="1" noTextEdit="1"/>
          </p:cNvSpPr>
          <p:nvPr>
            <p:ph type="sldImg"/>
          </p:nvPr>
        </p:nvSpPr>
        <p:spPr>
          <a:ln/>
        </p:spPr>
      </p:sp>
      <p:sp>
        <p:nvSpPr>
          <p:cNvPr id="109573" name="Rectangle 3"/>
          <p:cNvSpPr>
            <a:spLocks noGrp="1" noChangeArrowheads="1"/>
          </p:cNvSpPr>
          <p:nvPr>
            <p:ph type="body" idx="1"/>
          </p:nvPr>
        </p:nvSpPr>
        <p:spPr>
          <a:noFill/>
        </p:spPr>
        <p:txBody>
          <a:bodyPr/>
          <a:lstStyle/>
          <a:p>
            <a:pPr fontAlgn="auto"/>
            <a:r>
              <a:rPr lang="en-US" dirty="0" smtClean="0">
                <a:latin typeface="Times New Roman" pitchFamily="18" charset="0"/>
              </a:rPr>
              <a:t>This slide shows the breakdown of reported deaths.</a:t>
            </a:r>
          </a:p>
          <a:p>
            <a:pPr fontAlgn="auto"/>
            <a:endParaRPr lang="en-US" dirty="0">
              <a:latin typeface="Times New Roman" pitchFamily="18" charset="0"/>
            </a:endParaRPr>
          </a:p>
          <a:p>
            <a:pPr fontAlgn="auto"/>
            <a:r>
              <a:rPr lang="en-US" dirty="0" smtClean="0">
                <a:latin typeface="Times New Roman" pitchFamily="18" charset="0"/>
              </a:rPr>
              <a:t>The </a:t>
            </a:r>
            <a:r>
              <a:rPr lang="en-US" dirty="0">
                <a:latin typeface="Times New Roman" pitchFamily="18" charset="0"/>
              </a:rPr>
              <a:t>number of deaths among all people living with HIV infection in Minnesota decreased dramatically between 1995 and 1997 and has remained relatively constant over the past </a:t>
            </a:r>
            <a:r>
              <a:rPr lang="en-US" dirty="0" smtClean="0">
                <a:latin typeface="Times New Roman" pitchFamily="18" charset="0"/>
              </a:rPr>
              <a:t>decade until 2014. </a:t>
            </a:r>
            <a:r>
              <a:rPr lang="en-US" dirty="0">
                <a:latin typeface="Times New Roman" pitchFamily="18" charset="0"/>
              </a:rPr>
              <a:t>In </a:t>
            </a:r>
            <a:r>
              <a:rPr lang="en-US" dirty="0" smtClean="0">
                <a:latin typeface="Times New Roman" pitchFamily="18" charset="0"/>
              </a:rPr>
              <a:t>2016, </a:t>
            </a:r>
            <a:r>
              <a:rPr lang="en-US" dirty="0">
                <a:latin typeface="Times New Roman" pitchFamily="18" charset="0"/>
              </a:rPr>
              <a:t>a total of </a:t>
            </a:r>
            <a:r>
              <a:rPr lang="en-US" dirty="0" smtClean="0">
                <a:latin typeface="Times New Roman" pitchFamily="18" charset="0"/>
              </a:rPr>
              <a:t>67 </a:t>
            </a:r>
            <a:r>
              <a:rPr lang="en-US" dirty="0">
                <a:latin typeface="Times New Roman" pitchFamily="18" charset="0"/>
              </a:rPr>
              <a:t>deaths were reported people living with HIV infection in Minnesota.  </a:t>
            </a:r>
            <a:endParaRPr lang="en-US" dirty="0" smtClean="0">
              <a:latin typeface="Times New Roman" pitchFamily="18" charset="0"/>
            </a:endParaRPr>
          </a:p>
          <a:p>
            <a:pPr fontAlgn="auto"/>
            <a:endParaRPr lang="en-US" dirty="0" smtClean="0">
              <a:latin typeface="Times New Roman" pitchFamily="18" charset="0"/>
            </a:endParaRPr>
          </a:p>
          <a:p>
            <a:r>
              <a:rPr lang="en-US" dirty="0" smtClean="0"/>
              <a:t>As you can see, over the last three years there has been a steady decline in deaths.</a:t>
            </a:r>
          </a:p>
          <a:p>
            <a:r>
              <a:rPr lang="en-US" dirty="0" smtClean="0"/>
              <a:t>There </a:t>
            </a:r>
            <a:r>
              <a:rPr lang="en-US" dirty="0"/>
              <a:t>was a 37% decrease in deaths for all causes of PLWHA in Minnesota, with 67 deaths in 2016 compared to 106 deaths in 2015.</a:t>
            </a:r>
          </a:p>
          <a:p>
            <a:pPr fontAlgn="auto"/>
            <a:endParaRPr lang="en-US" dirty="0">
              <a:latin typeface="Times New Roman" pitchFamily="18" charset="0"/>
            </a:endParaRPr>
          </a:p>
          <a:p>
            <a:pPr fontAlgn="auto"/>
            <a:r>
              <a:rPr lang="en-US" dirty="0" smtClean="0">
                <a:latin typeface="Times New Roman" pitchFamily="18" charset="0"/>
              </a:rPr>
              <a:t>The </a:t>
            </a:r>
            <a:r>
              <a:rPr lang="en-US" dirty="0">
                <a:latin typeface="Times New Roman" pitchFamily="18" charset="0"/>
              </a:rPr>
              <a:t>total number of deaths reported in Minnesota for those living with AIDS was </a:t>
            </a:r>
            <a:r>
              <a:rPr lang="en-US" dirty="0" smtClean="0">
                <a:latin typeface="Times New Roman" pitchFamily="18" charset="0"/>
              </a:rPr>
              <a:t>53 (79% </a:t>
            </a:r>
            <a:r>
              <a:rPr lang="en-US" dirty="0">
                <a:latin typeface="Times New Roman" pitchFamily="18" charset="0"/>
              </a:rPr>
              <a:t>of all deaths) in </a:t>
            </a:r>
            <a:r>
              <a:rPr lang="en-US" dirty="0" smtClean="0">
                <a:latin typeface="Times New Roman" pitchFamily="18" charset="0"/>
              </a:rPr>
              <a:t>2016. Whereas, the total number of deaths reported in Minnesota for those living HIV was 14 (21% of all deaths) in 2016.</a:t>
            </a:r>
            <a:endParaRPr lang="en-US" dirty="0">
              <a:latin typeface="Times New Roman" pitchFamily="18" charset="0"/>
            </a:endParaRPr>
          </a:p>
          <a:p>
            <a:endParaRPr lang="en-US" dirty="0" smtClean="0">
              <a:latin typeface="Times New Roman" pitchFamily="18" charset="0"/>
            </a:endParaRPr>
          </a:p>
          <a:p>
            <a:endParaRPr lang="en-US" dirty="0">
              <a:latin typeface="Times New Roman" pitchFamily="18" charset="0"/>
            </a:endParaRPr>
          </a:p>
        </p:txBody>
      </p:sp>
    </p:spTree>
    <p:extLst>
      <p:ext uri="{BB962C8B-B14F-4D97-AF65-F5344CB8AC3E}">
        <p14:creationId xmlns:p14="http://schemas.microsoft.com/office/powerpoint/2010/main" val="3816808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solidFill>
                  <a:prstClr val="black"/>
                </a:solidFill>
              </a:rPr>
              <a:t>Minnesota Department of Health</a:t>
            </a:r>
          </a:p>
        </p:txBody>
      </p:sp>
      <p:sp>
        <p:nvSpPr>
          <p:cNvPr id="72707"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94EA8ED-6AB8-4B49-AF5A-F5CC8B98F467}" type="slidenum">
              <a:rPr lang="en-US" altLang="en-US" smtClean="0">
                <a:solidFill>
                  <a:prstClr val="black"/>
                </a:solidFill>
              </a:rPr>
              <a:pPr eaLnBrk="1" hangingPunct="1">
                <a:spcBef>
                  <a:spcPct val="0"/>
                </a:spcBef>
              </a:pPr>
              <a:t>5</a:t>
            </a:fld>
            <a:endParaRPr lang="en-US" altLang="en-US" smtClean="0">
              <a:solidFill>
                <a:prstClr val="black"/>
              </a:solidFill>
            </a:endParaRPr>
          </a:p>
        </p:txBody>
      </p:sp>
      <p:sp>
        <p:nvSpPr>
          <p:cNvPr id="72708" name="Rectangle 2"/>
          <p:cNvSpPr>
            <a:spLocks noGrp="1" noRot="1" noChangeAspect="1" noChangeArrowheads="1" noTextEdit="1"/>
          </p:cNvSpPr>
          <p:nvPr>
            <p:ph type="sldImg"/>
          </p:nvPr>
        </p:nvSpPr>
        <p:spPr>
          <a:xfrm>
            <a:off x="1371600" y="1143000"/>
            <a:ext cx="4114800" cy="3086100"/>
          </a:xfrm>
          <a:ln/>
        </p:spPr>
      </p:sp>
      <p:sp>
        <p:nvSpPr>
          <p:cNvPr id="72709" name="Rectangle 3"/>
          <p:cNvSpPr>
            <a:spLocks noGrp="1" noChangeArrowheads="1"/>
          </p:cNvSpPr>
          <p:nvPr>
            <p:ph type="body" idx="1"/>
          </p:nvPr>
        </p:nvSpPr>
        <p:spPr>
          <a:noFill/>
        </p:spPr>
        <p:txBody>
          <a:bodyPr/>
          <a:lstStyle/>
          <a:p>
            <a:pPr marL="171450" indent="-171450" eaLnBrk="1" hangingPunct="1">
              <a:buFont typeface="Arial" panose="020B0604020202020204" pitchFamily="34" charset="0"/>
              <a:buChar char="•"/>
            </a:pPr>
            <a:r>
              <a:rPr lang="en-US" altLang="en-US" dirty="0" smtClean="0"/>
              <a:t>The rate</a:t>
            </a:r>
            <a:r>
              <a:rPr lang="en-US" altLang="en-US" baseline="0" dirty="0" smtClean="0"/>
              <a:t> of chlamydia in MN reached an all time high at 428 per 100,000. This is a rate increase of 7% from 2015.</a:t>
            </a:r>
          </a:p>
          <a:p>
            <a:pPr marL="171450" indent="-171450" eaLnBrk="1" hangingPunct="1">
              <a:buFont typeface="Arial" panose="020B0604020202020204" pitchFamily="34" charset="0"/>
              <a:buChar char="•"/>
            </a:pPr>
            <a:r>
              <a:rPr lang="en-US" altLang="en-US" baseline="0" dirty="0" smtClean="0"/>
              <a:t>The rate of gonorrhea in MN increased 25% to 96 per 100,000 compared to 77 per 100,000 in 2015.</a:t>
            </a:r>
          </a:p>
          <a:p>
            <a:pPr marL="171450" indent="-171450" eaLnBrk="1" hangingPunct="1">
              <a:buFont typeface="Arial" panose="020B0604020202020204" pitchFamily="34" charset="0"/>
              <a:buChar char="•"/>
            </a:pPr>
            <a:r>
              <a:rPr lang="en-US" altLang="en-US" baseline="0" dirty="0" smtClean="0"/>
              <a:t>The rate of primary and secondary syphilis is at 5.8 per 100,000. This is an increase of 26% from 2015.</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3673409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HIV diagnoses by County of Residence at Diagnosis, 2016</a:t>
            </a:r>
            <a:endParaRPr lang="en-US" dirty="0" smtClean="0"/>
          </a:p>
          <a:p>
            <a:r>
              <a:rPr lang="en-US" dirty="0" smtClean="0"/>
              <a:t>Geographically, the new cases were concentrated in the twin cities metro area, with 82% of the cases located in the seven county twin cities metro region with 32% in Minneapolis, 9% in St. Paul, and 41% in the remaining suburban area (excluding Minneapolis/St. Paul). In greater Minnesota, there were 52 newly diagnosed HIV cases in 28 counties. This is a 41% increase in new HIV cases in Greater Minnesota since 2015  where there were 37 cases.</a:t>
            </a:r>
          </a:p>
          <a:p>
            <a:r>
              <a:rPr lang="en-US" dirty="0" smtClean="0"/>
              <a:t> </a:t>
            </a:r>
            <a:r>
              <a:rPr lang="en-US" dirty="0"/>
              <a:t>Paul). In greater Minnesota, there were </a:t>
            </a:r>
            <a:r>
              <a:rPr lang="en-US" dirty="0" smtClean="0"/>
              <a:t>52 </a:t>
            </a:r>
            <a:r>
              <a:rPr lang="en-US" dirty="0"/>
              <a:t>newly diagnosed HIV cases in </a:t>
            </a:r>
            <a:r>
              <a:rPr lang="en-US" dirty="0" smtClean="0"/>
              <a:t>28 </a:t>
            </a:r>
            <a:r>
              <a:rPr lang="en-US" dirty="0"/>
              <a:t>counties</a:t>
            </a:r>
            <a:r>
              <a:rPr lang="en-US" dirty="0" smtClean="0"/>
              <a:t>.</a:t>
            </a:r>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A000E-96AF-444E-820F-8E0C04989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383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smtClean="0"/>
              <a:t>2016, </a:t>
            </a:r>
            <a:r>
              <a:rPr lang="en-US" dirty="0"/>
              <a:t>the geographic distribution of cases differed greatly by gender. You can see that a greater proportion of males resided in the cities of Minneapolis and St. Paul </a:t>
            </a:r>
            <a:r>
              <a:rPr lang="en-US" dirty="0" smtClean="0"/>
              <a:t>(44%) at </a:t>
            </a:r>
            <a:r>
              <a:rPr lang="en-US" dirty="0"/>
              <a:t>diagnosis while a majority of females resided in the </a:t>
            </a:r>
            <a:r>
              <a:rPr lang="en-US" dirty="0" smtClean="0"/>
              <a:t>suburbs (54%).</a:t>
            </a:r>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A000E-96AF-444E-820F-8E0C04989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055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will look</a:t>
            </a:r>
            <a:r>
              <a:rPr lang="en-US" baseline="0" dirty="0" smtClean="0"/>
              <a:t> at newly reported cases by gender and race</a:t>
            </a:r>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48</a:t>
            </a:fld>
            <a:endParaRPr lang="en-US"/>
          </a:p>
        </p:txBody>
      </p:sp>
    </p:spTree>
    <p:extLst>
      <p:ext uri="{BB962C8B-B14F-4D97-AF65-F5344CB8AC3E}">
        <p14:creationId xmlns:p14="http://schemas.microsoft.com/office/powerpoint/2010/main" val="3704562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l" defTabSz="946333"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t>Minnesota Department of Health</a:t>
            </a:r>
          </a:p>
        </p:txBody>
      </p:sp>
      <p:sp>
        <p:nvSpPr>
          <p:cNvPr id="83971"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r" defTabSz="946333" rtl="0" eaLnBrk="1" fontAlgn="auto" latinLnBrk="0" hangingPunct="1">
              <a:lnSpc>
                <a:spcPct val="100000"/>
              </a:lnSpc>
              <a:spcBef>
                <a:spcPts val="0"/>
              </a:spcBef>
              <a:spcAft>
                <a:spcPts val="0"/>
              </a:spcAft>
              <a:buClrTx/>
              <a:buSzTx/>
              <a:buFontTx/>
              <a:buNone/>
              <a:tabLst/>
              <a:defRPr/>
            </a:pPr>
            <a:fld id="{866B6188-F70C-4938-A108-909AF3662E41}" type="slidenum">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pPr marL="0" marR="0" lvl="0" indent="0" algn="r" defTabSz="946333" rtl="0" eaLnBrk="1" fontAlgn="auto" latinLnBrk="0" hangingPunct="1">
                <a:lnSpc>
                  <a:spcPct val="100000"/>
                </a:lnSpc>
                <a:spcBef>
                  <a:spcPts val="0"/>
                </a:spcBef>
                <a:spcAft>
                  <a:spcPts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p:spPr>
        <p:txBody>
          <a:bodyPr/>
          <a:lstStyle/>
          <a:p>
            <a:r>
              <a:rPr lang="en-US" dirty="0"/>
              <a:t>When you look at the racial/ethnic distribution of new HIV diagnoses for both genders compared to the racial/ethnic distribution of the general population of Minnesota, it is apparent that disparities continue to exist among persons of color. Non-Hispanic African-American and Black African-born Minnesotans jointly make up about 5% of the population in Minnesota, yet, account for </a:t>
            </a:r>
            <a:r>
              <a:rPr lang="en-US" dirty="0" smtClean="0"/>
              <a:t>45% </a:t>
            </a:r>
            <a:r>
              <a:rPr lang="en-US" dirty="0"/>
              <a:t>of the newly diagnosed cases of HIV in </a:t>
            </a:r>
            <a:r>
              <a:rPr lang="en-US" dirty="0" smtClean="0"/>
              <a:t>2016. </a:t>
            </a:r>
            <a:r>
              <a:rPr lang="en-US" dirty="0"/>
              <a:t>Similarly, Hispanics of any race also account for approximately 5% of the population but 8% of the newly diagnosed cases.</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015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l" defTabSz="946333"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t>Minnesota Department of Health</a:t>
            </a:r>
          </a:p>
        </p:txBody>
      </p:sp>
      <p:sp>
        <p:nvSpPr>
          <p:cNvPr id="90115"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r" defTabSz="946333" rtl="0" eaLnBrk="1" fontAlgn="auto" latinLnBrk="0" hangingPunct="1">
              <a:lnSpc>
                <a:spcPct val="100000"/>
              </a:lnSpc>
              <a:spcBef>
                <a:spcPts val="0"/>
              </a:spcBef>
              <a:spcAft>
                <a:spcPts val="0"/>
              </a:spcAft>
              <a:buClrTx/>
              <a:buSzTx/>
              <a:buFontTx/>
              <a:buNone/>
              <a:tabLst/>
              <a:defRPr/>
            </a:pPr>
            <a:fld id="{FEF1B70A-9C1C-4D06-8B38-DFDC314B211A}" type="slidenum">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pPr marL="0" marR="0" lvl="0" indent="0" algn="r" defTabSz="946333"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p:spPr>
        <p:txBody>
          <a:bodyPr/>
          <a:lstStyle/>
          <a:p>
            <a:r>
              <a:rPr lang="en-US" dirty="0" smtClean="0"/>
              <a:t>Each year we calculate the rate of diagnosis for each racial/ethnic group represented in the surveillance system to assess the impact of HIV within each community.  The rate takes into account the size of the population of each group.   </a:t>
            </a:r>
          </a:p>
          <a:p>
            <a:endParaRPr lang="en-US" dirty="0" smtClean="0"/>
          </a:p>
          <a:p>
            <a:r>
              <a:rPr lang="en-US" dirty="0" smtClean="0"/>
              <a:t>Non-Hispanic black African-born and African-Americans had the highest rate of diagnoses in 2016 with 90.3 HIV diagnoses per 100,000 population and 31.3 HIV diagnoses per 100,000 population respectively. This represents a rate of HIV diagnosis among the black African-born community that is 33 times higher than the white non-Hispanic population in Minnesota. The rate among African-American non-Hispanic population is 12 times higher than white non-Hispanic population. </a:t>
            </a:r>
          </a:p>
          <a:p>
            <a:r>
              <a:rPr lang="en-US" dirty="0" smtClean="0"/>
              <a:t> </a:t>
            </a:r>
          </a:p>
          <a:p>
            <a:r>
              <a:rPr lang="en-US" dirty="0" smtClean="0"/>
              <a:t>Hispanic persons of any race have the next highest rate of newly diagnosed HIV cases in Minnesota at 9.6 per 100,000 persons; this is a rate of more than 3 times higher than white, non-Hispanic persons.  </a:t>
            </a:r>
          </a:p>
          <a:p>
            <a:endParaRPr lang="en-US" dirty="0" smtClean="0"/>
          </a:p>
          <a:p>
            <a:r>
              <a:rPr lang="en-US" dirty="0" smtClean="0"/>
              <a:t>Finally Asian/Pacific Islanders have a rate of persons newly diagnosed with HIV of 5.6 per 100,000 persons; this accounts for a rate 2 times higher than the rate among white non-Hispanic persons.</a:t>
            </a:r>
          </a:p>
          <a:p>
            <a:endParaRPr lang="en-US" dirty="0" smtClean="0">
              <a:latin typeface="Times New Roman" charset="0"/>
            </a:endParaRPr>
          </a:p>
          <a:p>
            <a:pPr eaLnBrk="1" hangingPunct="1"/>
            <a:endParaRPr lang="en-US" dirty="0" smtClean="0">
              <a:latin typeface="Times New Roman" charset="0"/>
            </a:endParaRPr>
          </a:p>
          <a:p>
            <a:endParaRPr lang="en-US" dirty="0">
              <a:latin typeface="Times New Roman" charset="0"/>
            </a:endParaRP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119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l" defTabSz="946333"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t>Minnesota Department of Health</a:t>
            </a:r>
          </a:p>
        </p:txBody>
      </p:sp>
      <p:sp>
        <p:nvSpPr>
          <p:cNvPr id="89091"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r" defTabSz="946333" rtl="0" eaLnBrk="1" fontAlgn="auto" latinLnBrk="0" hangingPunct="1">
              <a:lnSpc>
                <a:spcPct val="100000"/>
              </a:lnSpc>
              <a:spcBef>
                <a:spcPts val="0"/>
              </a:spcBef>
              <a:spcAft>
                <a:spcPts val="0"/>
              </a:spcAft>
              <a:buClrTx/>
              <a:buSzTx/>
              <a:buFontTx/>
              <a:buNone/>
              <a:tabLst/>
              <a:defRPr/>
            </a:pPr>
            <a:fld id="{D677F365-6A02-42DE-B4BC-A07C84A518EE}" type="slidenum">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pPr marL="0" marR="0" lvl="0" indent="0" algn="r" defTabSz="946333" rtl="0" eaLnBrk="1" fontAlgn="auto" latinLnBrk="0" hangingPunct="1">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p:spPr>
        <p:txBody>
          <a:bodyPr/>
          <a:lstStyle/>
          <a:p>
            <a:r>
              <a:rPr lang="en-US" dirty="0" smtClean="0"/>
              <a:t>There are differences in the racial/ethnic distribution by gender. Among males, while 45% of the 2016 cases diagnosed in Minnesota are Non-Hispanic white; </a:t>
            </a:r>
          </a:p>
          <a:p>
            <a:endParaRPr lang="en-US" dirty="0" smtClean="0"/>
          </a:p>
          <a:p>
            <a:r>
              <a:rPr lang="en-US" dirty="0" smtClean="0"/>
              <a:t>Non-Hispanic African American and African-born black persons made up 38% of cases and Hispanic of any race accounted for 10% of cases. </a:t>
            </a:r>
            <a:r>
              <a:rPr lang="en-US" i="0" dirty="0" smtClean="0"/>
              <a:t>Of note, cases among black, African-born men increased by 65% from the previous year with 38 cases in 2016 compared 23 cases in 2015.</a:t>
            </a:r>
          </a:p>
          <a:p>
            <a:endParaRPr lang="en-US" dirty="0" smtClean="0"/>
          </a:p>
          <a:p>
            <a:r>
              <a:rPr lang="en-US" dirty="0" smtClean="0"/>
              <a:t>Among women, the disparities are even more apparent with women of color representing 74% of all the newly diagnosed females in 2016, with black African-born women accounting for almost half (49%) of cases and Non-Hispanic African-American women accounting for 20% of cases.</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502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l" defTabSz="946333"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t>Minnesota Department of Health</a:t>
            </a:r>
          </a:p>
        </p:txBody>
      </p:sp>
      <p:sp>
        <p:nvSpPr>
          <p:cNvPr id="90115"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r" defTabSz="946333" rtl="0" eaLnBrk="1" fontAlgn="auto" latinLnBrk="0" hangingPunct="1">
              <a:lnSpc>
                <a:spcPct val="100000"/>
              </a:lnSpc>
              <a:spcBef>
                <a:spcPts val="0"/>
              </a:spcBef>
              <a:spcAft>
                <a:spcPts val="0"/>
              </a:spcAft>
              <a:buClrTx/>
              <a:buSzTx/>
              <a:buFontTx/>
              <a:buNone/>
              <a:tabLst/>
              <a:defRPr/>
            </a:pPr>
            <a:fld id="{FEF1B70A-9C1C-4D06-8B38-DFDC314B211A}" type="slidenum">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pPr marL="0" marR="0" lvl="0" indent="0" algn="r" defTabSz="946333" rtl="0" eaLnBrk="1" fontAlgn="auto" latinLnBrk="0" hangingPunct="1">
                <a:lnSpc>
                  <a:spcPct val="100000"/>
                </a:lnSpc>
                <a:spcBef>
                  <a:spcPts val="0"/>
                </a:spcBef>
                <a:spcAft>
                  <a:spcPts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p:spPr>
        <p:txBody>
          <a:bodyPr/>
          <a:lstStyle/>
          <a:p>
            <a:r>
              <a:rPr lang="en-US" dirty="0" smtClean="0">
                <a:latin typeface="Times New Roman" charset="0"/>
              </a:rPr>
              <a:t>This </a:t>
            </a:r>
            <a:r>
              <a:rPr lang="en-US" dirty="0">
                <a:latin typeface="Times New Roman" charset="0"/>
              </a:rPr>
              <a:t>slide shows the number of new adult HIV cases by gender identity (male, female, or transgender (male to female or female to male)).</a:t>
            </a:r>
          </a:p>
          <a:p>
            <a:endParaRPr lang="en-US" dirty="0">
              <a:latin typeface="Times New Roman" charset="0"/>
            </a:endParaRPr>
          </a:p>
          <a:p>
            <a:r>
              <a:rPr lang="en-US" dirty="0"/>
              <a:t>Men who have Sex with Men have the highest rate of HIV diagnosis than any other sub-category. In 2016, the estimated rate of HIV diagnosis among MSM was 149.8 per 100,000 population. This is more than 45 times higher than the rate among non-MSM men. </a:t>
            </a:r>
          </a:p>
          <a:p>
            <a:r>
              <a:rPr lang="en-US" dirty="0"/>
              <a:t>It’s important to note that MSM contains cases from all racial/ethnic categories and therefore cannot be directly compared to the rates on the previous slide. For more information on how this rate was estimated, see the </a:t>
            </a:r>
            <a:r>
              <a:rPr lang="en-US" i="1" dirty="0"/>
              <a:t>HIV Surveillance Technical Notes </a:t>
            </a:r>
            <a:r>
              <a:rPr lang="en-US" dirty="0"/>
              <a:t>which are available on our website</a:t>
            </a:r>
            <a:r>
              <a:rPr lang="en-US" i="1" dirty="0"/>
              <a:t>.</a:t>
            </a:r>
            <a:endParaRPr lang="en-US" dirty="0"/>
          </a:p>
          <a:p>
            <a:endParaRPr lang="en-US" dirty="0">
              <a:latin typeface="Times New Roman" charset="0"/>
            </a:endParaRPr>
          </a:p>
          <a:p>
            <a:r>
              <a:rPr lang="en-US" dirty="0">
                <a:latin typeface="Times New Roman" charset="0"/>
              </a:rPr>
              <a:t>In 2016, there were 4 </a:t>
            </a:r>
            <a:r>
              <a:rPr lang="en-US" dirty="0" smtClean="0">
                <a:latin typeface="Times New Roman" charset="0"/>
              </a:rPr>
              <a:t>newly </a:t>
            </a:r>
            <a:r>
              <a:rPr lang="en-US" dirty="0">
                <a:latin typeface="Times New Roman" charset="0"/>
              </a:rPr>
              <a:t>reported HIV cases in </a:t>
            </a:r>
            <a:r>
              <a:rPr lang="en-US" dirty="0" smtClean="0">
                <a:latin typeface="Times New Roman" charset="0"/>
              </a:rPr>
              <a:t>transgender</a:t>
            </a:r>
            <a:r>
              <a:rPr lang="en-US" baseline="0" dirty="0" smtClean="0">
                <a:latin typeface="Times New Roman" charset="0"/>
              </a:rPr>
              <a:t> persons in </a:t>
            </a:r>
            <a:r>
              <a:rPr lang="en-US" dirty="0" smtClean="0">
                <a:latin typeface="Times New Roman" charset="0"/>
              </a:rPr>
              <a:t>Minnesota </a:t>
            </a:r>
            <a:r>
              <a:rPr lang="en-US" dirty="0">
                <a:latin typeface="Times New Roman" charset="0"/>
              </a:rPr>
              <a:t>(2 male to female and 2 female </a:t>
            </a:r>
            <a:r>
              <a:rPr lang="en-US" dirty="0" smtClean="0">
                <a:latin typeface="Times New Roman" charset="0"/>
              </a:rPr>
              <a:t>to male transgender). </a:t>
            </a:r>
            <a:r>
              <a:rPr lang="en-US" dirty="0">
                <a:latin typeface="Times New Roman" charset="0"/>
              </a:rPr>
              <a:t>This represents 1% of new cases reported in the state.</a:t>
            </a:r>
          </a:p>
          <a:p>
            <a:endParaRPr lang="en-US" dirty="0">
              <a:latin typeface="Times New Roman" charset="0"/>
            </a:endParaRPr>
          </a:p>
          <a:p>
            <a:endParaRPr lang="en-US" dirty="0">
              <a:latin typeface="Times New Roman" charset="0"/>
            </a:endParaRP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5103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l" defTabSz="946333"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t>Minnesota Department of Health</a:t>
            </a:r>
          </a:p>
        </p:txBody>
      </p:sp>
      <p:sp>
        <p:nvSpPr>
          <p:cNvPr id="82947"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r" defTabSz="946333" rtl="0" eaLnBrk="1" fontAlgn="auto" latinLnBrk="0" hangingPunct="1">
              <a:lnSpc>
                <a:spcPct val="100000"/>
              </a:lnSpc>
              <a:spcBef>
                <a:spcPts val="0"/>
              </a:spcBef>
              <a:spcAft>
                <a:spcPts val="0"/>
              </a:spcAft>
              <a:buClrTx/>
              <a:buSzTx/>
              <a:buFontTx/>
              <a:buNone/>
              <a:tabLst/>
              <a:defRPr/>
            </a:pPr>
            <a:fld id="{C0351ADE-DEA4-460A-9BCC-61D1731C84F7}" type="slidenum">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pPr marL="0" marR="0" lvl="0" indent="0" algn="r" defTabSz="946333"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p:spPr>
        <p:txBody>
          <a:bodyPr/>
          <a:lstStyle/>
          <a:p>
            <a:r>
              <a:rPr lang="en-US" dirty="0"/>
              <a:t>Next some information about age at HIV diagnosis.</a:t>
            </a: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4007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smtClean="0"/>
              <a:t>2016, </a:t>
            </a:r>
            <a:r>
              <a:rPr lang="en-US" dirty="0"/>
              <a:t>there were 122 cases diagnosed under the age of 30. This accounts for </a:t>
            </a:r>
            <a:r>
              <a:rPr lang="en-US" dirty="0" smtClean="0"/>
              <a:t>42% </a:t>
            </a:r>
            <a:r>
              <a:rPr lang="en-US" dirty="0"/>
              <a:t>of all cases. Most of these cases were among young males, where </a:t>
            </a:r>
            <a:r>
              <a:rPr lang="en-US" dirty="0" smtClean="0"/>
              <a:t>80% of cases under the age of 30 were male</a:t>
            </a:r>
            <a:r>
              <a:rPr lang="en-US" dirty="0"/>
              <a:t>. The age groups from 20-29 continue to be the highest as was also seen in the previous year of 2015.</a:t>
            </a: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A000E-96AF-444E-820F-8E0C04989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443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l" defTabSz="946333"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t>Minnesota Department of Health</a:t>
            </a:r>
          </a:p>
        </p:txBody>
      </p:sp>
      <p:sp>
        <p:nvSpPr>
          <p:cNvPr id="98307"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r" defTabSz="946333" rtl="0" eaLnBrk="1" fontAlgn="auto" latinLnBrk="0" hangingPunct="1">
              <a:lnSpc>
                <a:spcPct val="100000"/>
              </a:lnSpc>
              <a:spcBef>
                <a:spcPts val="0"/>
              </a:spcBef>
              <a:spcAft>
                <a:spcPts val="0"/>
              </a:spcAft>
              <a:buClrTx/>
              <a:buSzTx/>
              <a:buFontTx/>
              <a:buNone/>
              <a:tabLst/>
              <a:defRPr/>
            </a:pPr>
            <a:fld id="{DE054E6C-D958-472B-B594-B2F574DB8B79}" type="slidenum">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pPr marL="0" marR="0" lvl="0" indent="0" algn="r" defTabSz="946333"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p:spPr>
        <p:txBody>
          <a:bodyPr/>
          <a:lstStyle/>
          <a:p>
            <a:r>
              <a:rPr lang="en-US" dirty="0" smtClean="0"/>
              <a:t>MDH </a:t>
            </a:r>
            <a:r>
              <a:rPr lang="en-US" dirty="0"/>
              <a:t>collects risk information on newly diagnosed cases to ascertain mode of exposure.</a:t>
            </a:r>
          </a:p>
          <a:p>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753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solidFill>
                  <a:prstClr val="black"/>
                </a:solidFill>
              </a:rPr>
              <a:t>Minnesota Department of Health</a:t>
            </a:r>
          </a:p>
        </p:txBody>
      </p:sp>
      <p:sp>
        <p:nvSpPr>
          <p:cNvPr id="73731"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012A691-C66A-40AC-B682-5932D851D357}" type="slidenum">
              <a:rPr lang="en-US" altLang="en-US" smtClean="0">
                <a:solidFill>
                  <a:prstClr val="black"/>
                </a:solidFill>
              </a:rPr>
              <a:pPr eaLnBrk="1" hangingPunct="1">
                <a:spcBef>
                  <a:spcPct val="0"/>
                </a:spcBef>
              </a:pPr>
              <a:t>6</a:t>
            </a:fld>
            <a:endParaRPr lang="en-US" altLang="en-US" smtClean="0">
              <a:solidFill>
                <a:prstClr val="black"/>
              </a:solidFill>
            </a:endParaRPr>
          </a:p>
        </p:txBody>
      </p:sp>
      <p:sp>
        <p:nvSpPr>
          <p:cNvPr id="73732" name="Rectangle 2"/>
          <p:cNvSpPr>
            <a:spLocks noGrp="1" noRot="1" noChangeAspect="1" noChangeArrowheads="1" noTextEdit="1"/>
          </p:cNvSpPr>
          <p:nvPr>
            <p:ph type="sldImg"/>
          </p:nvPr>
        </p:nvSpPr>
        <p:spPr>
          <a:xfrm>
            <a:off x="1371600" y="1143000"/>
            <a:ext cx="4114800" cy="3086100"/>
          </a:xfrm>
          <a:ln/>
        </p:spPr>
      </p:sp>
      <p:sp>
        <p:nvSpPr>
          <p:cNvPr id="73733"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17061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depicts risk for all persons diagnosed with HIV in Minnesota during the past decade and since the beginning of the epidemic, Men who have sex with Men has been the most commonly reported risk factor. In 2016, MSM accounted for 49% of all new HIV diagnoses in Minnesota with 141 cases diagnosed.</a:t>
            </a:r>
          </a:p>
          <a:p>
            <a:endParaRPr lang="en-US" dirty="0" smtClean="0"/>
          </a:p>
          <a:p>
            <a:r>
              <a:rPr lang="en-US" dirty="0" smtClean="0"/>
              <a:t>In 2016, females comprised 80% of heterosexual mode of exposure for HIV diagnoses.</a:t>
            </a:r>
          </a:p>
          <a:p>
            <a:endParaRPr lang="en-US" dirty="0" smtClean="0"/>
          </a:p>
          <a:p>
            <a:r>
              <a:rPr lang="en-US" dirty="0" smtClean="0"/>
              <a:t>The number of cases among injection drug users (IDUs)  (MSM/IDU and IDU (bottom 2 lines on the graph) was similar with 27 cases in 2016 compared to 26 cases in 2015, which indicates a continuing trend of increased HIV infection among IDU in the state over the last two years.</a:t>
            </a: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A000E-96AF-444E-820F-8E0C04989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5277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l" defTabSz="946333"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t>Minnesota Department of Health</a:t>
            </a:r>
          </a:p>
        </p:txBody>
      </p:sp>
      <p:sp>
        <p:nvSpPr>
          <p:cNvPr id="98307"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r" defTabSz="946333" rtl="0" eaLnBrk="1" fontAlgn="auto" latinLnBrk="0" hangingPunct="1">
              <a:lnSpc>
                <a:spcPct val="100000"/>
              </a:lnSpc>
              <a:spcBef>
                <a:spcPts val="0"/>
              </a:spcBef>
              <a:spcAft>
                <a:spcPts val="0"/>
              </a:spcAft>
              <a:buClrTx/>
              <a:buSzTx/>
              <a:buFontTx/>
              <a:buNone/>
              <a:tabLst/>
              <a:defRPr/>
            </a:pPr>
            <a:fld id="{DE054E6C-D958-472B-B594-B2F574DB8B79}" type="slidenum">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pPr marL="0" marR="0" lvl="0" indent="0" algn="r" defTabSz="946333"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p:spPr>
        <p:txBody>
          <a:bodyPr/>
          <a:lstStyle/>
          <a:p>
            <a:r>
              <a:rPr lang="en-US" dirty="0" smtClean="0"/>
              <a:t>We’ve </a:t>
            </a:r>
            <a:r>
              <a:rPr lang="en-US" dirty="0"/>
              <a:t>seen an increasing number of foreign-born persons living with HIV in Minnesota and track the number of newly reported cases among foreign-born individuals. </a:t>
            </a:r>
          </a:p>
          <a:p>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511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l" defTabSz="946333"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115715"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r" defTabSz="946333" rtl="0" eaLnBrk="1" fontAlgn="auto" latinLnBrk="0" hangingPunct="1">
              <a:lnSpc>
                <a:spcPct val="100000"/>
              </a:lnSpc>
              <a:spcBef>
                <a:spcPts val="0"/>
              </a:spcBef>
              <a:spcAft>
                <a:spcPts val="0"/>
              </a:spcAft>
              <a:buClrTx/>
              <a:buSzTx/>
              <a:buFontTx/>
              <a:buNone/>
              <a:tabLst/>
              <a:defRPr/>
            </a:pPr>
            <a:fld id="{6D8F590D-BECE-48F6-A041-1678B054FD5D}"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6333"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5716" name="Rectangle 2"/>
          <p:cNvSpPr>
            <a:spLocks noGrp="1" noRot="1" noChangeAspect="1" noChangeArrowheads="1" noTextEdit="1"/>
          </p:cNvSpPr>
          <p:nvPr>
            <p:ph type="sldImg"/>
          </p:nvPr>
        </p:nvSpPr>
        <p:spPr>
          <a:ln/>
        </p:spPr>
      </p:sp>
      <p:sp>
        <p:nvSpPr>
          <p:cNvPr id="115717" name="Rectangle 3"/>
          <p:cNvSpPr>
            <a:spLocks noGrp="1" noChangeArrowheads="1"/>
          </p:cNvSpPr>
          <p:nvPr>
            <p:ph type="body" idx="1"/>
          </p:nvPr>
        </p:nvSpPr>
        <p:spPr>
          <a:noFill/>
        </p:spPr>
        <p:txBody>
          <a:bodyPr/>
          <a:lstStyle/>
          <a:p>
            <a:r>
              <a:rPr lang="en-US" dirty="0" smtClean="0"/>
              <a:t>In 2016, there were 94 cases of newly reported HIV among foreign-born persons, representing nearly 1 out of 3 of all new cases. This is up from 86 cases in 2015. The majority of foreign born cases in 2016 were from Africa (70), followed by Latin America and the Caribbean (12). </a:t>
            </a:r>
          </a:p>
          <a:p>
            <a:endParaRPr lang="en-US" dirty="0" smtClean="0"/>
          </a:p>
          <a:p>
            <a:r>
              <a:rPr lang="en-US" dirty="0" smtClean="0"/>
              <a:t>The top 5 countries include the following that had foreign-born persons living in Minnesota with new HIV infections in 2016:</a:t>
            </a:r>
          </a:p>
          <a:p>
            <a:endParaRPr lang="en-US" dirty="0" smtClean="0"/>
          </a:p>
          <a:p>
            <a:r>
              <a:rPr lang="en-US" dirty="0" smtClean="0"/>
              <a:t>Liberia (N=24)</a:t>
            </a:r>
          </a:p>
          <a:p>
            <a:r>
              <a:rPr lang="en-US" dirty="0" smtClean="0"/>
              <a:t>Ethiopia (N=11)</a:t>
            </a:r>
          </a:p>
          <a:p>
            <a:r>
              <a:rPr lang="en-US" dirty="0" smtClean="0"/>
              <a:t>Somalia (N=9)</a:t>
            </a:r>
          </a:p>
          <a:p>
            <a:r>
              <a:rPr lang="en-US" dirty="0" smtClean="0"/>
              <a:t>Mexico (N=8)</a:t>
            </a:r>
          </a:p>
          <a:p>
            <a:r>
              <a:rPr lang="en-US" dirty="0" smtClean="0"/>
              <a:t>Kenya (N=7)</a:t>
            </a:r>
          </a:p>
          <a:p>
            <a:pPr eaLnBrk="1" hangingPunct="1"/>
            <a:endParaRPr lang="en-US" dirty="0" smtClean="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3868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l" defTabSz="946333"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t>Minnesota Department of Health</a:t>
            </a:r>
          </a:p>
        </p:txBody>
      </p:sp>
      <p:sp>
        <p:nvSpPr>
          <p:cNvPr id="98307"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r" defTabSz="946333" rtl="0" eaLnBrk="1" fontAlgn="auto" latinLnBrk="0" hangingPunct="1">
              <a:lnSpc>
                <a:spcPct val="100000"/>
              </a:lnSpc>
              <a:spcBef>
                <a:spcPts val="0"/>
              </a:spcBef>
              <a:spcAft>
                <a:spcPts val="0"/>
              </a:spcAft>
              <a:buClrTx/>
              <a:buSzTx/>
              <a:buFontTx/>
              <a:buNone/>
              <a:tabLst/>
              <a:defRPr/>
            </a:pPr>
            <a:fld id="{DE054E6C-D958-472B-B594-B2F574DB8B79}" type="slidenum">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pPr marL="0" marR="0" lvl="0" indent="0" algn="r" defTabSz="946333"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p:spPr>
        <p:txBody>
          <a:bodyPr/>
          <a:lstStyle/>
          <a:p>
            <a:r>
              <a:rPr lang="en-US" dirty="0"/>
              <a:t>Late testers are defined as anyone with an AIDS diagnosis within one year of their initial HIV diagnosis. This is an important trend to watch as people who progress to AIDS within one year of their HIV diagnosis represent persons who are likely diagnosed well after their initial infection and represent missed testing opportunities earlier in the course of their infection.</a:t>
            </a:r>
          </a:p>
          <a:p>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0517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l" defTabSz="946333"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t>Minnesota Department of Health</a:t>
            </a:r>
          </a:p>
        </p:txBody>
      </p:sp>
      <p:sp>
        <p:nvSpPr>
          <p:cNvPr id="122883"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r" defTabSz="946333" rtl="0" eaLnBrk="1" fontAlgn="auto" latinLnBrk="0" hangingPunct="1">
              <a:lnSpc>
                <a:spcPct val="100000"/>
              </a:lnSpc>
              <a:spcBef>
                <a:spcPts val="0"/>
              </a:spcBef>
              <a:spcAft>
                <a:spcPts val="0"/>
              </a:spcAft>
              <a:buClrTx/>
              <a:buSzTx/>
              <a:buFontTx/>
              <a:buNone/>
              <a:tabLst/>
              <a:defRPr/>
            </a:pPr>
            <a:fld id="{41858D05-E9D6-43F0-AE44-15FE37E3DB8B}" type="slidenum">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pPr marL="0" marR="0" lvl="0" indent="0" algn="r" defTabSz="946333"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22884" name="Rectangle 2"/>
          <p:cNvSpPr>
            <a:spLocks noGrp="1" noRot="1" noChangeAspect="1" noChangeArrowheads="1" noTextEdit="1"/>
          </p:cNvSpPr>
          <p:nvPr>
            <p:ph type="sldImg"/>
          </p:nvPr>
        </p:nvSpPr>
        <p:spPr>
          <a:ln/>
        </p:spPr>
      </p:sp>
      <p:sp>
        <p:nvSpPr>
          <p:cNvPr id="122885" name="Rectangle 3"/>
          <p:cNvSpPr>
            <a:spLocks noGrp="1" noChangeArrowheads="1"/>
          </p:cNvSpPr>
          <p:nvPr>
            <p:ph type="body" idx="1"/>
          </p:nvPr>
        </p:nvSpPr>
        <p:spPr>
          <a:noFill/>
        </p:spPr>
        <p:txBody>
          <a:bodyPr/>
          <a:lstStyle/>
          <a:p>
            <a:r>
              <a:rPr lang="en-US" dirty="0" smtClean="0"/>
              <a:t>In 2015, 28% of new cases were late testers. This proportion of cases has remained relatively the same over the past 10 years, ranging between 27-34%. Most late testers, about 85%, are diagnosed with AIDS at the same time they are initially diagnosed with HIV infection. </a:t>
            </a:r>
          </a:p>
          <a:p>
            <a:r>
              <a:rPr lang="en-US" dirty="0" smtClean="0"/>
              <a:t>For 2016, 23% of new cases were late testers so far, which represents only a partial follow-up year to only March 20, 2017.</a:t>
            </a:r>
          </a:p>
          <a:p>
            <a:endParaRPr lang="en-US" dirty="0" smtClean="0"/>
          </a:p>
          <a:p>
            <a:r>
              <a:rPr lang="en-US" dirty="0" smtClean="0"/>
              <a:t>As with other characteristics of the HIV epidemic in Minnesota, the proportion of late testers varies by demographic characteristics. Historically, foreign-born persons have had a higher proportion of late-testers.</a:t>
            </a:r>
            <a:endParaRPr lang="en-US" dirty="0" smtClean="0">
              <a:latin typeface="Times New Roman" charset="0"/>
            </a:endParaRPr>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6254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l" defTabSz="946333"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t>Minnesota Department of Health</a:t>
            </a:r>
          </a:p>
        </p:txBody>
      </p:sp>
      <p:sp>
        <p:nvSpPr>
          <p:cNvPr id="98307"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r" defTabSz="946333" rtl="0" eaLnBrk="1" fontAlgn="auto" latinLnBrk="0" hangingPunct="1">
              <a:lnSpc>
                <a:spcPct val="100000"/>
              </a:lnSpc>
              <a:spcBef>
                <a:spcPts val="0"/>
              </a:spcBef>
              <a:spcAft>
                <a:spcPts val="0"/>
              </a:spcAft>
              <a:buClrTx/>
              <a:buSzTx/>
              <a:buFontTx/>
              <a:buNone/>
              <a:tabLst/>
              <a:defRPr/>
            </a:pPr>
            <a:fld id="{DE054E6C-D958-472B-B594-B2F574DB8B79}" type="slidenum">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pPr marL="0" marR="0" lvl="0" indent="0" algn="r" defTabSz="946333"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p:spPr>
        <p:txBody>
          <a:bodyPr/>
          <a:lstStyle/>
          <a:p>
            <a:r>
              <a:rPr lang="en-US" dirty="0" smtClean="0"/>
              <a:t>Next we will review births to HIV-infected women and perinatal acquired HIV infections.</a:t>
            </a:r>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8344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l" defTabSz="946333"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t>Minnesota Department of Health</a:t>
            </a:r>
          </a:p>
        </p:txBody>
      </p:sp>
      <p:sp>
        <p:nvSpPr>
          <p:cNvPr id="102403" name="Rectangle 7"/>
          <p:cNvSpPr>
            <a:spLocks noGrp="1" noChangeArrowheads="1"/>
          </p:cNvSpPr>
          <p:nvPr>
            <p:ph type="sldNum" sz="quarter" idx="5"/>
          </p:nvPr>
        </p:nvSpPr>
        <p:spPr>
          <a:noFill/>
        </p:spPr>
        <p:txBody>
          <a:bodyPr/>
          <a:lstStyle>
            <a:lvl1pPr defTabSz="946333" eaLnBrk="0" hangingPunct="0">
              <a:defRPr sz="600">
                <a:solidFill>
                  <a:schemeClr val="tx1"/>
                </a:solidFill>
                <a:latin typeface="Arial Narrow" pitchFamily="34" charset="0"/>
              </a:defRPr>
            </a:lvl1pPr>
            <a:lvl2pPr marL="757066" indent="-291179" defTabSz="946333" eaLnBrk="0" hangingPunct="0">
              <a:defRPr sz="600">
                <a:solidFill>
                  <a:schemeClr val="tx1"/>
                </a:solidFill>
                <a:latin typeface="Arial Narrow" pitchFamily="34" charset="0"/>
              </a:defRPr>
            </a:lvl2pPr>
            <a:lvl3pPr marL="1164717" indent="-232943" defTabSz="946333" eaLnBrk="0" hangingPunct="0">
              <a:defRPr sz="600">
                <a:solidFill>
                  <a:schemeClr val="tx1"/>
                </a:solidFill>
                <a:latin typeface="Arial Narrow" pitchFamily="34" charset="0"/>
              </a:defRPr>
            </a:lvl3pPr>
            <a:lvl4pPr marL="1630604" indent="-232943" defTabSz="946333" eaLnBrk="0" hangingPunct="0">
              <a:defRPr sz="600">
                <a:solidFill>
                  <a:schemeClr val="tx1"/>
                </a:solidFill>
                <a:latin typeface="Arial Narrow" pitchFamily="34" charset="0"/>
              </a:defRPr>
            </a:lvl4pPr>
            <a:lvl5pPr marL="2096491" indent="-232943" defTabSz="946333" eaLnBrk="0" hangingPunct="0">
              <a:defRPr sz="600">
                <a:solidFill>
                  <a:schemeClr val="tx1"/>
                </a:solidFill>
                <a:latin typeface="Arial Narrow" pitchFamily="34" charset="0"/>
              </a:defRPr>
            </a:lvl5pPr>
            <a:lvl6pPr marL="2562377" indent="-232943" defTabSz="946333" eaLnBrk="0" fontAlgn="base" hangingPunct="0">
              <a:spcBef>
                <a:spcPct val="0"/>
              </a:spcBef>
              <a:spcAft>
                <a:spcPct val="0"/>
              </a:spcAft>
              <a:defRPr sz="600">
                <a:solidFill>
                  <a:schemeClr val="tx1"/>
                </a:solidFill>
                <a:latin typeface="Arial Narrow" pitchFamily="34" charset="0"/>
              </a:defRPr>
            </a:lvl6pPr>
            <a:lvl7pPr marL="3028264" indent="-232943" defTabSz="946333" eaLnBrk="0" fontAlgn="base" hangingPunct="0">
              <a:spcBef>
                <a:spcPct val="0"/>
              </a:spcBef>
              <a:spcAft>
                <a:spcPct val="0"/>
              </a:spcAft>
              <a:defRPr sz="600">
                <a:solidFill>
                  <a:schemeClr val="tx1"/>
                </a:solidFill>
                <a:latin typeface="Arial Narrow" pitchFamily="34" charset="0"/>
              </a:defRPr>
            </a:lvl7pPr>
            <a:lvl8pPr marL="3494151" indent="-232943" defTabSz="946333" eaLnBrk="0" fontAlgn="base" hangingPunct="0">
              <a:spcBef>
                <a:spcPct val="0"/>
              </a:spcBef>
              <a:spcAft>
                <a:spcPct val="0"/>
              </a:spcAft>
              <a:defRPr sz="600">
                <a:solidFill>
                  <a:schemeClr val="tx1"/>
                </a:solidFill>
                <a:latin typeface="Arial Narrow" pitchFamily="34" charset="0"/>
              </a:defRPr>
            </a:lvl8pPr>
            <a:lvl9pPr marL="3960038" indent="-232943" defTabSz="946333" eaLnBrk="0" fontAlgn="base" hangingPunct="0">
              <a:spcBef>
                <a:spcPct val="0"/>
              </a:spcBef>
              <a:spcAft>
                <a:spcPct val="0"/>
              </a:spcAft>
              <a:defRPr sz="600">
                <a:solidFill>
                  <a:schemeClr val="tx1"/>
                </a:solidFill>
                <a:latin typeface="Arial Narrow" pitchFamily="34" charset="0"/>
              </a:defRPr>
            </a:lvl9pPr>
          </a:lstStyle>
          <a:p>
            <a:pPr marL="0" marR="0" lvl="0" indent="0" algn="r" defTabSz="946333" rtl="0" eaLnBrk="1" fontAlgn="auto" latinLnBrk="0" hangingPunct="1">
              <a:lnSpc>
                <a:spcPct val="100000"/>
              </a:lnSpc>
              <a:spcBef>
                <a:spcPts val="0"/>
              </a:spcBef>
              <a:spcAft>
                <a:spcPts val="0"/>
              </a:spcAft>
              <a:buClrTx/>
              <a:buSzTx/>
              <a:buFontTx/>
              <a:buNone/>
              <a:tabLst/>
              <a:defRPr/>
            </a:pPr>
            <a:fld id="{E7C36C2F-E161-4893-8E2E-520AFF33259D}" type="slidenum">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pPr marL="0" marR="0" lvl="0" indent="0" algn="r" defTabSz="946333"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p:spPr>
        <p:txBody>
          <a:bodyPr/>
          <a:lstStyle/>
          <a:p>
            <a:r>
              <a:rPr lang="en-US" dirty="0" smtClean="0"/>
              <a:t>The </a:t>
            </a:r>
            <a:r>
              <a:rPr lang="en-US" dirty="0"/>
              <a:t>ability to interrupt the transmission of HIV from mother to child via antiretroviral therapy and appropriate perinatal care is an important accomplishment in the history of the HIV/AIDS epidemic. Newborn HIV infection rates range from 25-30% without antiretroviral therapy, but decrease to 1-2% with appropriate medical intervention. </a:t>
            </a:r>
          </a:p>
          <a:p>
            <a:endParaRPr lang="en-US" dirty="0"/>
          </a:p>
          <a:p>
            <a:r>
              <a:rPr lang="en-US" dirty="0"/>
              <a:t>For the past decade the number of births to HIV-infected women increased steadily from </a:t>
            </a:r>
            <a:r>
              <a:rPr lang="en-US" dirty="0" smtClean="0"/>
              <a:t>52 </a:t>
            </a:r>
            <a:r>
              <a:rPr lang="en-US" dirty="0"/>
              <a:t>in 2005 to </a:t>
            </a:r>
            <a:r>
              <a:rPr lang="en-US" dirty="0" smtClean="0"/>
              <a:t>60 </a:t>
            </a:r>
            <a:r>
              <a:rPr lang="en-US" dirty="0"/>
              <a:t>births in </a:t>
            </a:r>
            <a:r>
              <a:rPr lang="en-US" dirty="0" smtClean="0"/>
              <a:t>2016. </a:t>
            </a:r>
            <a:r>
              <a:rPr lang="en-US" dirty="0"/>
              <a:t>The rate of transmission has decreased from 15% between 1994 and 1996 to </a:t>
            </a:r>
            <a:r>
              <a:rPr lang="en-US" dirty="0" smtClean="0"/>
              <a:t>0.9% </a:t>
            </a:r>
            <a:r>
              <a:rPr lang="en-US" dirty="0"/>
              <a:t>in the past three years, with </a:t>
            </a:r>
            <a:r>
              <a:rPr lang="en-US" dirty="0" smtClean="0"/>
              <a:t>no </a:t>
            </a:r>
            <a:r>
              <a:rPr lang="en-US" dirty="0"/>
              <a:t>HIV+ baby born to HIV+ mother in Minnesota in </a:t>
            </a:r>
            <a:r>
              <a:rPr lang="en-US" dirty="0" smtClean="0"/>
              <a:t>2016.</a:t>
            </a:r>
            <a:endParaRPr lang="en-US" dirty="0"/>
          </a:p>
          <a:p>
            <a:endParaRPr lang="en-US" dirty="0"/>
          </a:p>
          <a:p>
            <a:pPr eaLnBrk="1" hangingPunct="1"/>
            <a:endParaRPr lang="en-US" dirty="0" smtClean="0">
              <a:latin typeface="Times New Roman"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6760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the number of cases in </a:t>
            </a:r>
            <a:r>
              <a:rPr lang="en-US" dirty="0" smtClean="0"/>
              <a:t>2016 </a:t>
            </a:r>
            <a:r>
              <a:rPr lang="en-US" dirty="0"/>
              <a:t>is down </a:t>
            </a:r>
            <a:r>
              <a:rPr lang="en-US" dirty="0" smtClean="0"/>
              <a:t>3% </a:t>
            </a:r>
            <a:r>
              <a:rPr lang="en-US" dirty="0"/>
              <a:t>from </a:t>
            </a:r>
            <a:r>
              <a:rPr lang="en-US" dirty="0" smtClean="0"/>
              <a:t>2015. Most </a:t>
            </a:r>
            <a:r>
              <a:rPr lang="en-US" dirty="0"/>
              <a:t>of the new infections were concentrated in the seven county Twin Cities metro region, although the number of new infections persist in greater </a:t>
            </a:r>
            <a:r>
              <a:rPr lang="en-US" dirty="0" smtClean="0"/>
              <a:t>Minnesota with a 41% increase in new HIV cases from the previous year.</a:t>
            </a:r>
          </a:p>
          <a:p>
            <a:endParaRPr lang="en-US" dirty="0"/>
          </a:p>
          <a:p>
            <a:r>
              <a:rPr lang="en-US" dirty="0" smtClean="0"/>
              <a:t>Male </a:t>
            </a:r>
            <a:r>
              <a:rPr lang="en-US" dirty="0"/>
              <a:t>to Male sex remains the leading risk factor for acquiring HIV in Minnesota</a:t>
            </a:r>
            <a:r>
              <a:rPr lang="en-US" dirty="0" smtClean="0"/>
              <a:t>.</a:t>
            </a:r>
          </a:p>
          <a:p>
            <a:endParaRPr lang="en-US" dirty="0" smtClean="0"/>
          </a:p>
          <a:p>
            <a:r>
              <a:rPr lang="en-US" dirty="0"/>
              <a:t>Disparities in HIV infection persist among populations of color.</a:t>
            </a:r>
            <a:r>
              <a:rPr lang="en-US" dirty="0" smtClean="0"/>
              <a:t> </a:t>
            </a:r>
          </a:p>
          <a:p>
            <a:r>
              <a:rPr lang="en-US" dirty="0"/>
              <a:t>More than half of newly reported cases were among communities of color</a:t>
            </a:r>
          </a:p>
          <a:p>
            <a:pPr lvl="1"/>
            <a:r>
              <a:rPr lang="en-US" dirty="0"/>
              <a:t>Almost half among black African-born women</a:t>
            </a:r>
          </a:p>
          <a:p>
            <a:pPr lvl="1"/>
            <a:r>
              <a:rPr lang="en-US" dirty="0"/>
              <a:t>Cases among black, African-born men increased by 65% from the previous year</a:t>
            </a:r>
          </a:p>
          <a:p>
            <a:endParaRPr lang="en-US" dirty="0"/>
          </a:p>
          <a:p>
            <a:r>
              <a:rPr lang="en-US" dirty="0" smtClean="0"/>
              <a:t>Cases of HIV among </a:t>
            </a:r>
            <a:r>
              <a:rPr lang="en-US" dirty="0"/>
              <a:t>injection drug users </a:t>
            </a:r>
            <a:r>
              <a:rPr lang="en-US" dirty="0" smtClean="0"/>
              <a:t>indicate a continuing trend to monitor in Minnesota.</a:t>
            </a:r>
          </a:p>
          <a:p>
            <a:endParaRPr lang="en-US" dirty="0"/>
          </a:p>
          <a:p>
            <a:r>
              <a:rPr lang="en-US" dirty="0"/>
              <a:t>Cases among 20-29 year olds </a:t>
            </a:r>
            <a:r>
              <a:rPr lang="en-US" dirty="0" smtClean="0"/>
              <a:t>remain high and will continue to be monitored in Minnesota.</a:t>
            </a:r>
          </a:p>
          <a:p>
            <a:r>
              <a:rPr lang="en-US" dirty="0" smtClean="0"/>
              <a:t>I want to note that the next presentation will review hepatitis infections and will include some data about HIV and Hepatitis B &amp; C co-infections in Minnesota.</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7588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If you have questions regarding the slides and annual report you can contact me. My contact information is here on the slide. And again, the full set of slides, text and tables are now available on our website for you to use.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5437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gn="l"/>
            <a:r>
              <a:rPr lang="en-US" dirty="0" smtClean="0"/>
              <a:t>Before</a:t>
            </a:r>
            <a:r>
              <a:rPr lang="en-US" baseline="0" dirty="0" smtClean="0"/>
              <a:t> we start going through the viral hepatitis data, I will review the definitions I will be using throughout the presentation. First, acute cases are those cases where the person was infected in the last six months. These cases were either symptomatic or had a documented seroconversion from negative to positive. Second, a chronic cases is a person who has been infected for at least six months. These cases can be either symptomatic or asymptomatic. Last, resolved cases are those with no</a:t>
            </a:r>
            <a:r>
              <a:rPr lang="en-US" dirty="0" smtClean="0"/>
              <a:t> evidence of current infection but who do have evidence of past infection.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42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solidFill>
                  <a:srgbClr val="000000"/>
                </a:solidFill>
              </a:rPr>
              <a:t>Minnesota Department of Health</a:t>
            </a:r>
          </a:p>
        </p:txBody>
      </p:sp>
      <p:sp>
        <p:nvSpPr>
          <p:cNvPr id="87043"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B14E50F-00E5-49FF-AAA6-A40BACBCEC12}" type="slidenum">
              <a:rPr lang="en-US" altLang="en-US" smtClean="0">
                <a:solidFill>
                  <a:srgbClr val="000000"/>
                </a:solidFill>
              </a:rPr>
              <a:pPr eaLnBrk="1" hangingPunct="1">
                <a:spcBef>
                  <a:spcPct val="0"/>
                </a:spcBef>
              </a:pPr>
              <a:t>7</a:t>
            </a:fld>
            <a:endParaRPr lang="en-US" altLang="en-US" smtClean="0">
              <a:solidFill>
                <a:srgbClr val="000000"/>
              </a:solidFill>
            </a:endParaRPr>
          </a:p>
        </p:txBody>
      </p:sp>
      <p:sp>
        <p:nvSpPr>
          <p:cNvPr id="87044" name="Rectangle 2"/>
          <p:cNvSpPr>
            <a:spLocks noGrp="1" noRot="1" noChangeAspect="1" noChangeArrowheads="1" noTextEdit="1"/>
          </p:cNvSpPr>
          <p:nvPr>
            <p:ph type="sldImg"/>
          </p:nvPr>
        </p:nvSpPr>
        <p:spPr>
          <a:xfrm>
            <a:off x="1371600" y="1143000"/>
            <a:ext cx="4114800" cy="3086100"/>
          </a:xfrm>
          <a:ln/>
        </p:spPr>
      </p:sp>
      <p:sp>
        <p:nvSpPr>
          <p:cNvPr id="87045"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58194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limitations to the data I</a:t>
            </a:r>
            <a:r>
              <a:rPr lang="en-US" baseline="0" dirty="0" smtClean="0"/>
              <a:t> will present today. </a:t>
            </a:r>
            <a:r>
              <a:rPr lang="en-US" dirty="0" smtClean="0"/>
              <a:t>The slides rely on data from HCV and HBV cases diagnosed through 2016 and reported to MDH.</a:t>
            </a:r>
            <a:r>
              <a:rPr lang="en-US" baseline="0" dirty="0" smtClean="0"/>
              <a:t> </a:t>
            </a:r>
            <a:r>
              <a:rPr lang="en-US" dirty="0" smtClean="0"/>
              <a:t>Data do not include hepatitis-infected persons who have not been tested</a:t>
            </a:r>
            <a:r>
              <a:rPr lang="en-US" baseline="0" dirty="0" smtClean="0"/>
              <a:t>  or </a:t>
            </a:r>
            <a:r>
              <a:rPr lang="en-US" dirty="0" smtClean="0"/>
              <a:t>positive test results not reported to MDH</a:t>
            </a:r>
          </a:p>
          <a:p>
            <a:endParaRPr lang="en-US" dirty="0" smtClean="0"/>
          </a:p>
          <a:p>
            <a:r>
              <a:rPr lang="en-US" dirty="0" smtClean="0"/>
              <a:t>Persons are assumed to be alive unless the MDH has knowledge of their death and the most recent match with Minnesota death records was in 2017.</a:t>
            </a:r>
          </a:p>
          <a:p>
            <a:endParaRPr lang="en-US" dirty="0" smtClean="0"/>
          </a:p>
          <a:p>
            <a:r>
              <a:rPr lang="en-US" dirty="0" smtClean="0"/>
              <a:t>Persons whose most recently reported state of residence was Minnesota are assumed to be currently residing in Minnesota unless MDH has knowledge of their relocation.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702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will start be reviewing trends</a:t>
            </a:r>
            <a:r>
              <a:rPr lang="en-US" baseline="0" dirty="0" smtClean="0"/>
              <a:t> in acute cases over time.</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68</a:t>
            </a:fld>
            <a:endParaRPr lang="en-US"/>
          </a:p>
        </p:txBody>
      </p:sp>
    </p:spTree>
    <p:extLst>
      <p:ext uri="{BB962C8B-B14F-4D97-AF65-F5344CB8AC3E}">
        <p14:creationId xmlns:p14="http://schemas.microsoft.com/office/powerpoint/2010/main" val="15911136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United States, over the last 15 years</a:t>
            </a:r>
            <a:r>
              <a:rPr lang="en-US" baseline="0" dirty="0" smtClean="0"/>
              <a:t> </a:t>
            </a:r>
            <a:r>
              <a:rPr lang="en-US" dirty="0" smtClean="0"/>
              <a:t>acute</a:t>
            </a:r>
            <a:r>
              <a:rPr lang="en-US" baseline="0" dirty="0" smtClean="0"/>
              <a:t> hepatitis A and B cases have decreased. These are both vaccine preventable infections and vaccination rates have also increased over time. </a:t>
            </a:r>
          </a:p>
          <a:p>
            <a:endParaRPr lang="en-US" baseline="0" dirty="0" smtClean="0"/>
          </a:p>
          <a:p>
            <a:r>
              <a:rPr lang="en-US" baseline="0" dirty="0" smtClean="0"/>
              <a:t>From 1998 through the early 2000s we also saw a decrease in acute hepatitis C infections. </a:t>
            </a:r>
            <a:r>
              <a:rPr lang="en-US" baseline="0" dirty="0" err="1" smtClean="0"/>
              <a:t>Unfortunatly</a:t>
            </a:r>
            <a:r>
              <a:rPr lang="en-US" baseline="0" dirty="0" smtClean="0"/>
              <a:t> starting in 2011 we saw an increase in acute hepatitis C cases in the U.S.</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69</a:t>
            </a:fld>
            <a:endParaRPr lang="en-US"/>
          </a:p>
        </p:txBody>
      </p:sp>
    </p:spTree>
    <p:extLst>
      <p:ext uri="{BB962C8B-B14F-4D97-AF65-F5344CB8AC3E}">
        <p14:creationId xmlns:p14="http://schemas.microsoft.com/office/powerpoint/2010/main" val="1045118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Minnesota, over the last 15 years</a:t>
            </a:r>
            <a:r>
              <a:rPr lang="en-US" baseline="0" dirty="0" smtClean="0"/>
              <a:t> we see the same trend for </a:t>
            </a:r>
            <a:r>
              <a:rPr lang="en-US" dirty="0" smtClean="0"/>
              <a:t>acute</a:t>
            </a:r>
            <a:r>
              <a:rPr lang="en-US" baseline="0" dirty="0" smtClean="0"/>
              <a:t> hepatitis A and B case. </a:t>
            </a:r>
          </a:p>
          <a:p>
            <a:endParaRPr lang="en-US" baseline="0" dirty="0" smtClean="0"/>
          </a:p>
          <a:p>
            <a:r>
              <a:rPr lang="en-US" baseline="0" dirty="0" smtClean="0"/>
              <a:t>In the past few years we have seen an increase in acute hepatitis C cases as well, with 51 cases reported in 2016. This is the most cases of acute hepatitis C that we have seen in the past 15 years.</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70</a:t>
            </a:fld>
            <a:endParaRPr lang="en-US"/>
          </a:p>
        </p:txBody>
      </p:sp>
    </p:spTree>
    <p:extLst>
      <p:ext uri="{BB962C8B-B14F-4D97-AF65-F5344CB8AC3E}">
        <p14:creationId xmlns:p14="http://schemas.microsoft.com/office/powerpoint/2010/main" val="1016896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 cases of hepatitis C reported to MDH are chronic infections. For the remaining</a:t>
            </a:r>
            <a:r>
              <a:rPr lang="en-US" baseline="0" dirty="0" smtClean="0"/>
              <a:t> slides, I will share data on these cases. </a:t>
            </a:r>
          </a:p>
          <a:p>
            <a:endParaRPr lang="en-US" baseline="0" dirty="0" smtClean="0"/>
          </a:p>
          <a:p>
            <a:r>
              <a:rPr lang="en-US" baseline="0" dirty="0" smtClean="0"/>
              <a:t>A chronic hepatitis C infection is defined as either p</a:t>
            </a:r>
            <a:r>
              <a:rPr lang="en-US" dirty="0" smtClean="0"/>
              <a:t>robable, a person with only a positive antibody test, or confirmed, HCV RNA positive.</a:t>
            </a:r>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72</a:t>
            </a:fld>
            <a:endParaRPr lang="en-US"/>
          </a:p>
        </p:txBody>
      </p:sp>
    </p:spTree>
    <p:extLst>
      <p:ext uri="{BB962C8B-B14F-4D97-AF65-F5344CB8AC3E}">
        <p14:creationId xmlns:p14="http://schemas.microsoft.com/office/powerpoint/2010/main" val="41776702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the end of 2016, 35,623 persons are assumed alive and living in MN with HCV</a:t>
            </a:r>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73</a:t>
            </a:fld>
            <a:endParaRPr lang="en-US"/>
          </a:p>
        </p:txBody>
      </p:sp>
    </p:spTree>
    <p:extLst>
      <p:ext uri="{BB962C8B-B14F-4D97-AF65-F5344CB8AC3E}">
        <p14:creationId xmlns:p14="http://schemas.microsoft.com/office/powerpoint/2010/main" val="31034351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2016 we</a:t>
            </a:r>
            <a:r>
              <a:rPr lang="en-US" baseline="0" dirty="0" smtClean="0"/>
              <a:t> changed the way we counted hepatitis C cases in Minnesota and the United States. </a:t>
            </a:r>
          </a:p>
          <a:p>
            <a:endParaRPr lang="en-US" baseline="0" dirty="0" smtClean="0"/>
          </a:p>
          <a:p>
            <a:r>
              <a:rPr lang="en-US" baseline="0" dirty="0" smtClean="0"/>
              <a:t>Because of these changes, we r</a:t>
            </a:r>
            <a:r>
              <a:rPr lang="en-US" dirty="0" smtClean="0"/>
              <a:t>emoved resolved infections from case counts.</a:t>
            </a:r>
            <a:r>
              <a:rPr lang="en-US" baseline="0" dirty="0" smtClean="0"/>
              <a:t> </a:t>
            </a:r>
            <a:endParaRPr lang="en-US" dirty="0" smtClean="0"/>
          </a:p>
          <a:p>
            <a:endParaRPr lang="en-US" dirty="0" smtClean="0"/>
          </a:p>
          <a:p>
            <a:r>
              <a:rPr lang="en-US" dirty="0" smtClean="0"/>
              <a:t>In</a:t>
            </a:r>
            <a:r>
              <a:rPr lang="en-US" baseline="0" dirty="0" smtClean="0"/>
              <a:t> Minnesota, we also c</a:t>
            </a:r>
            <a:r>
              <a:rPr lang="en-US" dirty="0" smtClean="0"/>
              <a:t>ompleted match with death registry for 1997 through 2016 and removed deceased persons from</a:t>
            </a:r>
            <a:r>
              <a:rPr lang="en-US" baseline="0" dirty="0" smtClean="0"/>
              <a:t> the registry.</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74</a:t>
            </a:fld>
            <a:endParaRPr lang="en-US"/>
          </a:p>
        </p:txBody>
      </p:sp>
    </p:spTree>
    <p:extLst>
      <p:ext uri="{BB962C8B-B14F-4D97-AF65-F5344CB8AC3E}">
        <p14:creationId xmlns:p14="http://schemas.microsoft.com/office/powerpoint/2010/main" val="24416367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national</a:t>
            </a:r>
            <a:r>
              <a:rPr lang="en-US" baseline="0" dirty="0" smtClean="0"/>
              <a:t> case definition changed in 2016. </a:t>
            </a:r>
            <a:r>
              <a:rPr lang="en-US" dirty="0" smtClean="0"/>
              <a:t>Confirmed cases must now have a detectable RNA while probable cases have ONLY a positive antibody test. Those with undetectable HCV</a:t>
            </a:r>
            <a:r>
              <a:rPr lang="en-US" baseline="0" dirty="0" smtClean="0"/>
              <a:t> RNA tests are not counted as cases using the new case definition.</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75</a:t>
            </a:fld>
            <a:endParaRPr lang="en-US"/>
          </a:p>
        </p:txBody>
      </p:sp>
    </p:spTree>
    <p:extLst>
      <p:ext uri="{BB962C8B-B14F-4D97-AF65-F5344CB8AC3E}">
        <p14:creationId xmlns:p14="http://schemas.microsoft.com/office/powerpoint/2010/main" val="20729671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Hepatitis C cases are</a:t>
            </a:r>
            <a:r>
              <a:rPr lang="en-US" baseline="0" dirty="0" smtClean="0"/>
              <a:t> distributed through the state. 43% of cases are in Greater Minnesota, 31% are the seven-county metropolitan area outside of Minneapolis and Saint Paul, 20% in Minneapolis ,and 6% in Saint Paul. </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76</a:t>
            </a:fld>
            <a:endParaRPr lang="en-US"/>
          </a:p>
        </p:txBody>
      </p:sp>
    </p:spTree>
    <p:extLst>
      <p:ext uri="{BB962C8B-B14F-4D97-AF65-F5344CB8AC3E}">
        <p14:creationId xmlns:p14="http://schemas.microsoft.com/office/powerpoint/2010/main" val="13824228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median age of cases is 57 years. The largest</a:t>
            </a:r>
            <a:r>
              <a:rPr lang="en-US" baseline="0" dirty="0" smtClean="0"/>
              <a:t> proportion of cases are in those born between 1945 and 1965 which is consistent with national infection rates in that cohort. </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77</a:t>
            </a:fld>
            <a:endParaRPr lang="en-US"/>
          </a:p>
        </p:txBody>
      </p:sp>
    </p:spTree>
    <p:extLst>
      <p:ext uri="{BB962C8B-B14F-4D97-AF65-F5344CB8AC3E}">
        <p14:creationId xmlns:p14="http://schemas.microsoft.com/office/powerpoint/2010/main" val="364811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The overall syphilis rate is now up to 16.1 per 100,000. Compared to the low of 3.6 back in 2006 &amp; 2007.</a:t>
            </a:r>
          </a:p>
          <a:p>
            <a:pPr marL="171450" indent="-171450">
              <a:buFont typeface="Arial" panose="020B0604020202020204" pitchFamily="34" charset="0"/>
              <a:buChar char="•"/>
            </a:pPr>
            <a:r>
              <a:rPr lang="en-US" baseline="0" dirty="0" smtClean="0"/>
              <a:t>Of concern is the rate of primary and secondary syphilis which is 5.8 per 100,000.</a:t>
            </a:r>
            <a:endParaRPr lang="en-US" dirty="0" smtClean="0"/>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814700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largest</a:t>
            </a:r>
            <a:r>
              <a:rPr lang="en-US" baseline="0" dirty="0" smtClean="0"/>
              <a:t> proportion of HCV cases are white followed by African American or black. 31% of cases do not have a race reported.</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79</a:t>
            </a:fld>
            <a:endParaRPr lang="en-US"/>
          </a:p>
        </p:txBody>
      </p:sp>
    </p:spTree>
    <p:extLst>
      <p:ext uri="{BB962C8B-B14F-4D97-AF65-F5344CB8AC3E}">
        <p14:creationId xmlns:p14="http://schemas.microsoft.com/office/powerpoint/2010/main" val="40890961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we</a:t>
            </a:r>
            <a:r>
              <a:rPr lang="en-US" baseline="0" dirty="0" smtClean="0"/>
              <a:t> look at race rates per 100,000 population, we can see that hepatitis C disproportionately impacts American Indian and African American or Black Minnesotans.</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80</a:t>
            </a:fld>
            <a:endParaRPr lang="en-US"/>
          </a:p>
        </p:txBody>
      </p:sp>
    </p:spTree>
    <p:extLst>
      <p:ext uri="{BB962C8B-B14F-4D97-AF65-F5344CB8AC3E}">
        <p14:creationId xmlns:p14="http://schemas.microsoft.com/office/powerpoint/2010/main" val="1465277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rate of HCV</a:t>
            </a:r>
            <a:r>
              <a:rPr lang="en-US" baseline="0" dirty="0" smtClean="0"/>
              <a:t> in those reporting Hispanic or Latino ethnicity 272 per 100,000.</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81</a:t>
            </a:fld>
            <a:endParaRPr lang="en-US"/>
          </a:p>
        </p:txBody>
      </p:sp>
    </p:spTree>
    <p:extLst>
      <p:ext uri="{BB962C8B-B14F-4D97-AF65-F5344CB8AC3E}">
        <p14:creationId xmlns:p14="http://schemas.microsoft.com/office/powerpoint/2010/main" val="23781056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Because of the change</a:t>
            </a:r>
            <a:r>
              <a:rPr lang="en-US" baseline="0" dirty="0" smtClean="0"/>
              <a:t> to the case definition in 2016, resolved HCV infections were removed from the registry. These cases were p</a:t>
            </a:r>
            <a:r>
              <a:rPr lang="en-US" dirty="0" smtClean="0"/>
              <a:t>reviously included in overall HCV case counts. These</a:t>
            </a:r>
            <a:r>
              <a:rPr lang="en-US" baseline="0" dirty="0" smtClean="0"/>
              <a:t> cases are d</a:t>
            </a:r>
            <a:r>
              <a:rPr lang="en-US" dirty="0" smtClean="0"/>
              <a:t>efined as a positive HCV RNA test followed by a negative HCV RNA test and does NOT include</a:t>
            </a:r>
            <a:r>
              <a:rPr lang="en-US" baseline="0" dirty="0" smtClean="0"/>
              <a:t> those with an a</a:t>
            </a:r>
            <a:r>
              <a:rPr lang="en-US" dirty="0" smtClean="0"/>
              <a:t>nti-HCV positive with a negative HCV RNA with NO past positive HCV RNA.</a:t>
            </a:r>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82</a:t>
            </a:fld>
            <a:endParaRPr lang="en-US"/>
          </a:p>
        </p:txBody>
      </p:sp>
    </p:spTree>
    <p:extLst>
      <p:ext uri="{BB962C8B-B14F-4D97-AF65-F5344CB8AC3E}">
        <p14:creationId xmlns:p14="http://schemas.microsoft.com/office/powerpoint/2010/main" val="2261694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the end of 2016, we removed a total of 3,502</a:t>
            </a:r>
            <a:r>
              <a:rPr lang="en-US" baseline="0" dirty="0" smtClean="0"/>
              <a:t> resolved infections from the case count. The median age of these resolved cases was 58.</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83</a:t>
            </a:fld>
            <a:endParaRPr lang="en-US"/>
          </a:p>
        </p:txBody>
      </p:sp>
    </p:spTree>
    <p:extLst>
      <p:ext uri="{BB962C8B-B14F-4D97-AF65-F5344CB8AC3E}">
        <p14:creationId xmlns:p14="http://schemas.microsoft.com/office/powerpoint/2010/main" val="42766127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the end of 2016, we removed a total of 3,502</a:t>
            </a:r>
            <a:r>
              <a:rPr lang="en-US" baseline="0" dirty="0" smtClean="0"/>
              <a:t> resolved infections from the case count. The median age of these resolved cases was 58.</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84</a:t>
            </a:fld>
            <a:endParaRPr lang="en-US"/>
          </a:p>
        </p:txBody>
      </p:sp>
    </p:spTree>
    <p:extLst>
      <p:ext uri="{BB962C8B-B14F-4D97-AF65-F5344CB8AC3E}">
        <p14:creationId xmlns:p14="http://schemas.microsoft.com/office/powerpoint/2010/main" val="3531398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2016 we also removed deceased individuals</a:t>
            </a:r>
            <a:r>
              <a:rPr lang="en-US" baseline="0" dirty="0" smtClean="0"/>
              <a:t> from the registry based on a match with Minnesota death records from 1997 through 2016. This graph shows the year of death for hepatitis C cases removed from the registry and that the number of deaths increased over time. These are deaths from all causes, not just hepatitis related causes. We had partial data for2016.</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85</a:t>
            </a:fld>
            <a:endParaRPr lang="en-US"/>
          </a:p>
        </p:txBody>
      </p:sp>
    </p:spTree>
    <p:extLst>
      <p:ext uri="{BB962C8B-B14F-4D97-AF65-F5344CB8AC3E}">
        <p14:creationId xmlns:p14="http://schemas.microsoft.com/office/powerpoint/2010/main" val="24827763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 the past 10 years we have seen an increase</a:t>
            </a:r>
            <a:r>
              <a:rPr lang="en-US" baseline="0" dirty="0" smtClean="0"/>
              <a:t> in hepatitis C infections in persons under 30.</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86</a:t>
            </a:fld>
            <a:endParaRPr lang="en-US"/>
          </a:p>
        </p:txBody>
      </p:sp>
    </p:spTree>
    <p:extLst>
      <p:ext uri="{BB962C8B-B14F-4D97-AF65-F5344CB8AC3E}">
        <p14:creationId xmlns:p14="http://schemas.microsoft.com/office/powerpoint/2010/main" val="9269246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graph shows the number of reports of hepatitis C in persons by</a:t>
            </a:r>
            <a:r>
              <a:rPr lang="en-US" baseline="0" dirty="0" smtClean="0"/>
              <a:t> age at 4 different points in time. As you can see, in 2000 and 2005 there were not many cases in those under 30 years of age. In 2010, there was a slight increase, and in 2015 there was a peak of cases in the 21 to 30 year old age groups. This is concerning as these are likely recent infections and are occurring in age groups where we have not historically seen much hepatitis C.</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87</a:t>
            </a:fld>
            <a:endParaRPr lang="en-US"/>
          </a:p>
        </p:txBody>
      </p:sp>
    </p:spTree>
    <p:extLst>
      <p:ext uri="{BB962C8B-B14F-4D97-AF65-F5344CB8AC3E}">
        <p14:creationId xmlns:p14="http://schemas.microsoft.com/office/powerpoint/2010/main" val="14416276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88</a:t>
            </a:fld>
            <a:endParaRPr lang="en-US"/>
          </a:p>
        </p:txBody>
      </p:sp>
    </p:spTree>
    <p:extLst>
      <p:ext uri="{BB962C8B-B14F-4D97-AF65-F5344CB8AC3E}">
        <p14:creationId xmlns:p14="http://schemas.microsoft.com/office/powerpoint/2010/main" val="619454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solidFill>
                  <a:prstClr val="black"/>
                </a:solidFill>
              </a:rPr>
              <a:t>Minnesota Department of Health</a:t>
            </a:r>
          </a:p>
        </p:txBody>
      </p:sp>
      <p:sp>
        <p:nvSpPr>
          <p:cNvPr id="88067"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E614C71-C0FE-403C-A641-085ECCEBCFE1}" type="slidenum">
              <a:rPr lang="en-US" altLang="en-US" smtClean="0">
                <a:solidFill>
                  <a:prstClr val="black"/>
                </a:solidFill>
              </a:rPr>
              <a:pPr eaLnBrk="1" hangingPunct="1">
                <a:spcBef>
                  <a:spcPct val="0"/>
                </a:spcBef>
              </a:pPr>
              <a:t>9</a:t>
            </a:fld>
            <a:endParaRPr lang="en-US" altLang="en-US" smtClean="0">
              <a:solidFill>
                <a:prstClr val="black"/>
              </a:solidFill>
            </a:endParaRPr>
          </a:p>
        </p:txBody>
      </p:sp>
      <p:sp>
        <p:nvSpPr>
          <p:cNvPr id="88068" name="Rectangle 2"/>
          <p:cNvSpPr>
            <a:spLocks noGrp="1" noRot="1" noChangeAspect="1" noChangeArrowheads="1" noTextEdit="1"/>
          </p:cNvSpPr>
          <p:nvPr>
            <p:ph type="sldImg"/>
          </p:nvPr>
        </p:nvSpPr>
        <p:spPr>
          <a:xfrm>
            <a:off x="1371600" y="1143000"/>
            <a:ext cx="4114800" cy="3086100"/>
          </a:xfrm>
          <a:ln/>
        </p:spPr>
      </p:sp>
      <p:sp>
        <p:nvSpPr>
          <p:cNvPr id="88069" name="Rectangle 3"/>
          <p:cNvSpPr>
            <a:spLocks noGrp="1" noChangeArrowheads="1"/>
          </p:cNvSpPr>
          <p:nvPr>
            <p:ph type="body" idx="1"/>
          </p:nvPr>
        </p:nvSpPr>
        <p:spPr>
          <a:noFill/>
        </p:spPr>
        <p:txBody>
          <a:bodyPr/>
          <a:lstStyle/>
          <a:p>
            <a:pPr marL="171450" indent="-171450" eaLnBrk="1" hangingPunct="1">
              <a:buFont typeface="Arial" panose="020B0604020202020204" pitchFamily="34" charset="0"/>
              <a:buChar char="•"/>
            </a:pPr>
            <a:r>
              <a:rPr lang="en-US" altLang="en-US" dirty="0" smtClean="0"/>
              <a:t>The </a:t>
            </a:r>
            <a:r>
              <a:rPr lang="en-US" altLang="en-US" baseline="0" dirty="0" smtClean="0"/>
              <a:t>City of Minneapolis has 42% of all reported primary and secondary cases.</a:t>
            </a:r>
          </a:p>
          <a:p>
            <a:pPr marL="171450" indent="-171450" eaLnBrk="1" hangingPunct="1">
              <a:buFont typeface="Arial" panose="020B0604020202020204" pitchFamily="34" charset="0"/>
              <a:buChar char="•"/>
            </a:pPr>
            <a:r>
              <a:rPr lang="en-US" altLang="en-US" baseline="0" dirty="0" smtClean="0"/>
              <a:t>The suburban area has 31% of the cases, St. Paul has 9% of the cases, and Greater Minnesota has 18% of the cases.</a:t>
            </a:r>
          </a:p>
          <a:p>
            <a:pPr marL="171450" indent="-171450" eaLnBrk="1" hangingPunct="1">
              <a:buFont typeface="Arial" panose="020B0604020202020204" pitchFamily="34" charset="0"/>
              <a:buChar char="•"/>
            </a:pPr>
            <a:r>
              <a:rPr lang="en-US" altLang="en-US" baseline="0" dirty="0" smtClean="0"/>
              <a:t>The largest increase was in Greater Minnesota at 115%</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18100508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Minnesota Department of Health</a:t>
            </a:r>
          </a:p>
        </p:txBody>
      </p:sp>
      <p:sp>
        <p:nvSpPr>
          <p:cNvPr id="5"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5D677-8B3A-49D2-8C34-16E7E8110D49}"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434" name="Rectangle 2"/>
          <p:cNvSpPr>
            <a:spLocks noGrp="1" noRot="1" noChangeAspect="1" noChangeArrowheads="1" noTextEdit="1"/>
          </p:cNvSpPr>
          <p:nvPr>
            <p:ph type="sldImg"/>
          </p:nvPr>
        </p:nvSpPr>
        <p:spPr>
          <a:xfrm>
            <a:off x="1185863" y="698500"/>
            <a:ext cx="4646612" cy="3484563"/>
          </a:xfrm>
          <a:ln/>
        </p:spPr>
      </p:sp>
      <p:sp>
        <p:nvSpPr>
          <p:cNvPr id="274435"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Each</a:t>
            </a:r>
            <a:r>
              <a:rPr lang="en-US" baseline="0" dirty="0" smtClean="0"/>
              <a:t> year we match the viral hepatitis registry to our HIV registry. In 2016, 10% of all HIV cases were also infected with hepatitis B or hepatitis C. </a:t>
            </a:r>
            <a:endParaRPr lang="en-US" dirty="0" smtClean="0"/>
          </a:p>
          <a:p>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2916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concludes our 2016 data release presentation. We will be muting the line for a moment while we get all of our presenters in the room, then we will open it up for questions.</a:t>
            </a:r>
          </a:p>
          <a:p>
            <a:endParaRPr lang="en-US" dirty="0" smtClean="0"/>
          </a:p>
          <a:p>
            <a:r>
              <a:rPr lang="en-US" dirty="0" smtClean="0"/>
              <a:t>Please take this time to type your questions into the chat box,</a:t>
            </a:r>
            <a:r>
              <a:rPr lang="en-US" baseline="0" dirty="0" smtClean="0"/>
              <a:t> if you have not done so already.</a:t>
            </a:r>
            <a:endParaRPr lang="en-US" dirty="0" smtClean="0"/>
          </a:p>
          <a:p>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t>91</a:t>
            </a:fld>
            <a:endParaRPr lang="en-US"/>
          </a:p>
        </p:txBody>
      </p:sp>
    </p:spTree>
    <p:extLst>
      <p:ext uri="{BB962C8B-B14F-4D97-AF65-F5344CB8AC3E}">
        <p14:creationId xmlns:p14="http://schemas.microsoft.com/office/powerpoint/2010/main" val="2461979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Males have higher rates of primary and secondary</a:t>
            </a:r>
            <a:r>
              <a:rPr lang="en-US" baseline="0" dirty="0" smtClean="0"/>
              <a:t> syphilis than females in all age groups. The rate in males is 7 times higher than females. </a:t>
            </a:r>
          </a:p>
          <a:p>
            <a:pPr marL="171450" indent="-171450">
              <a:buFont typeface="Arial" panose="020B0604020202020204" pitchFamily="34" charset="0"/>
              <a:buChar char="•"/>
            </a:pPr>
            <a:r>
              <a:rPr lang="en-US" baseline="0" dirty="0" smtClean="0"/>
              <a:t>The 20-24 </a:t>
            </a:r>
            <a:r>
              <a:rPr lang="en-US" baseline="0" dirty="0" err="1" smtClean="0"/>
              <a:t>yr</a:t>
            </a:r>
            <a:r>
              <a:rPr lang="en-US" baseline="0" dirty="0" smtClean="0"/>
              <a:t> old males have the highest rate at 24.3 per 100,000</a:t>
            </a:r>
          </a:p>
          <a:p>
            <a:pPr marL="171450" indent="-171450">
              <a:buFont typeface="Arial" panose="020B0604020202020204" pitchFamily="34" charset="0"/>
              <a:buChar char="•"/>
            </a:pPr>
            <a:r>
              <a:rPr lang="en-US" baseline="0" dirty="0" smtClean="0"/>
              <a:t>The 30-39 </a:t>
            </a:r>
            <a:r>
              <a:rPr lang="en-US" baseline="0" dirty="0" err="1" smtClean="0"/>
              <a:t>yr</a:t>
            </a:r>
            <a:r>
              <a:rPr lang="en-US" baseline="0" dirty="0" smtClean="0"/>
              <a:t> old females have the highest rate of the female population at 4.5 per 100,000</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236478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2942749"/>
            <a:ext cx="8229600" cy="2320627"/>
          </a:xfrm>
          <a:prstGeom prst="rect">
            <a:avLst/>
          </a:prstGeom>
        </p:spPr>
        <p:txBody>
          <a:bodyPr>
            <a:norm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2400" b="1" spc="56" baseline="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Subtitle…</a:t>
            </a:r>
            <a:endParaRPr lang="en-US" dirty="0"/>
          </a:p>
        </p:txBody>
      </p:sp>
      <p:sp>
        <p:nvSpPr>
          <p:cNvPr id="5" name="Title Placeholder 1"/>
          <p:cNvSpPr>
            <a:spLocks noGrp="1"/>
          </p:cNvSpPr>
          <p:nvPr>
            <p:ph type="title" hasCustomPrompt="1"/>
          </p:nvPr>
        </p:nvSpPr>
        <p:spPr>
          <a:xfrm>
            <a:off x="457200" y="457204"/>
            <a:ext cx="8229600" cy="2267893"/>
          </a:xfrm>
          <a:prstGeom prst="rect">
            <a:avLst/>
          </a:prstGeom>
        </p:spPr>
        <p:txBody>
          <a:bodyPr vert="horz" lIns="91440" tIns="45720" rIns="91440" bIns="45720" rtlCol="0" anchor="b" anchorCtr="0">
            <a:noAutofit/>
          </a:bodyPr>
          <a:lstStyle>
            <a:lvl1pPr>
              <a:defRPr baseline="0">
                <a:solidFill>
                  <a:schemeClr val="tx2"/>
                </a:solidFill>
              </a:defRPr>
            </a:lvl1pPr>
          </a:lstStyle>
          <a:p>
            <a:r>
              <a:rPr lang="en-US" dirty="0" smtClean="0"/>
              <a:t>Title…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4" name="Slide Number Placeholder 3"/>
          <p:cNvSpPr>
            <a:spLocks noGrp="1"/>
          </p:cNvSpPr>
          <p:nvPr>
            <p:ph type="sldNum" sz="quarter" idx="11"/>
          </p:nvPr>
        </p:nvSpPr>
        <p:spPr/>
        <p:txBody>
          <a:body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pic>
        <p:nvPicPr>
          <p:cNvPr id="7" name="Picture 6" descr="Minnesota Department of Health logo" title="logo Minnesota Department of Health"/>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91218" y="5943600"/>
            <a:ext cx="3086106" cy="457200"/>
          </a:xfrm>
          <a:prstGeom prst="rect">
            <a:avLst/>
          </a:prstGeom>
        </p:spPr>
      </p:pic>
      <p:sp>
        <p:nvSpPr>
          <p:cNvPr id="9" name="Text Placeholder 9"/>
          <p:cNvSpPr>
            <a:spLocks noGrp="1"/>
          </p:cNvSpPr>
          <p:nvPr>
            <p:ph type="body" sz="quarter" idx="12" hasCustomPrompt="1"/>
          </p:nvPr>
        </p:nvSpPr>
        <p:spPr>
          <a:xfrm>
            <a:off x="389475" y="6400804"/>
            <a:ext cx="8314414" cy="254977"/>
          </a:xfrm>
          <a:prstGeom prst="rect">
            <a:avLst/>
          </a:prstGeom>
        </p:spPr>
        <p:txBody>
          <a:bodyPr>
            <a:noAutofit/>
          </a:bodyPr>
          <a:lstStyle>
            <a:lvl1pPr marL="0" indent="0">
              <a:lnSpc>
                <a:spcPts val="1050"/>
              </a:lnSpc>
              <a:spcBef>
                <a:spcPts val="0"/>
              </a:spcBef>
              <a:buFontTx/>
              <a:buNone/>
              <a:defRPr sz="1050" b="1" baseline="0">
                <a:solidFill>
                  <a:srgbClr val="000000"/>
                </a:solidFill>
                <a:latin typeface="+mn-lt"/>
              </a:defRPr>
            </a:lvl1pPr>
          </a:lstStyle>
          <a:p>
            <a:pPr lvl="0"/>
            <a:r>
              <a:rPr lang="en-US" dirty="0" smtClean="0"/>
              <a:t>CLICK TO EDIT PROGRAM NAME</a:t>
            </a:r>
            <a:endParaRPr lang="en-US" dirty="0"/>
          </a:p>
        </p:txBody>
      </p:sp>
    </p:spTree>
    <p:extLst>
      <p:ext uri="{BB962C8B-B14F-4D97-AF65-F5344CB8AC3E}">
        <p14:creationId xmlns:p14="http://schemas.microsoft.com/office/powerpoint/2010/main" val="15856441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Big 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353" y="457200"/>
            <a:ext cx="8218449" cy="4806176"/>
          </a:xfrm>
          <a:prstGeom prst="rect">
            <a:avLst/>
          </a:prstGeom>
        </p:spPr>
        <p:txBody>
          <a:bodyPr anchor="ctr" anchorCtr="0"/>
          <a:lstStyle>
            <a:lvl1pPr>
              <a:lnSpc>
                <a:spcPct val="100000"/>
              </a:lnSpc>
              <a:defRPr baseline="0"/>
            </a:lvl1pPr>
          </a:lstStyle>
          <a:p>
            <a:r>
              <a:rPr lang="en-US" dirty="0" smtClean="0"/>
              <a:t>Big text</a:t>
            </a:r>
            <a:endParaRPr lang="en-US" dirty="0"/>
          </a:p>
        </p:txBody>
      </p:sp>
      <p:sp>
        <p:nvSpPr>
          <p:cNvPr id="3" name="Date Placeholder 2"/>
          <p:cNvSpPr>
            <a:spLocks noGrp="1"/>
          </p:cNvSpPr>
          <p:nvPr>
            <p:ph type="dt" sz="half" idx="10"/>
          </p:nvPr>
        </p:nvSpPr>
        <p:spPr/>
        <p:txBody>
          <a:body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4" name="Slide Number Placeholder 3"/>
          <p:cNvSpPr>
            <a:spLocks noGrp="1"/>
          </p:cNvSpPr>
          <p:nvPr>
            <p:ph type="sldNum" sz="quarter" idx="11"/>
          </p:nvPr>
        </p:nvSpPr>
        <p:spPr/>
        <p:txBody>
          <a:body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83281200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772400" cy="609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33400" y="1447800"/>
            <a:ext cx="8229600" cy="4572000"/>
          </a:xfrm>
        </p:spPr>
        <p:txBody>
          <a:bodyPr/>
          <a:lstStyle/>
          <a:p>
            <a:pPr lvl="0"/>
            <a:endParaRPr lang="en-US" noProof="0" smtClean="0"/>
          </a:p>
        </p:txBody>
      </p:sp>
      <p:sp>
        <p:nvSpPr>
          <p:cNvPr id="4" name="Rectangle 34"/>
          <p:cNvSpPr>
            <a:spLocks noGrp="1" noChangeArrowheads="1"/>
          </p:cNvSpPr>
          <p:nvPr>
            <p:ph type="dt" sz="half" idx="10"/>
          </p:nvPr>
        </p:nvSpPr>
        <p:spPr>
          <a:ln/>
        </p:spPr>
        <p:txBody>
          <a:bodyPr/>
          <a:lstStyle>
            <a:lvl1pPr>
              <a:defRPr i="1"/>
            </a:lvl1pPr>
          </a:lstStyle>
          <a:p>
            <a:pPr>
              <a:defRPr/>
            </a:pPr>
            <a:endParaRPr lang="en-US" altLang="en-US">
              <a:solidFill>
                <a:srgbClr val="000000">
                  <a:tint val="75000"/>
                </a:srgbClr>
              </a:solidFill>
            </a:endParaRPr>
          </a:p>
          <a:p>
            <a:pPr>
              <a:defRPr/>
            </a:pPr>
            <a:endParaRPr lang="en-US" altLang="en-US">
              <a:solidFill>
                <a:srgbClr val="000000">
                  <a:tint val="75000"/>
                </a:srgbClr>
              </a:solidFill>
            </a:endParaRPr>
          </a:p>
          <a:p>
            <a:pPr>
              <a:defRPr/>
            </a:pPr>
            <a:r>
              <a:rPr lang="en-US" altLang="en-US" i="0">
                <a:solidFill>
                  <a:srgbClr val="000000">
                    <a:tint val="75000"/>
                  </a:srgbClr>
                </a:solidFill>
              </a:rPr>
              <a:t>Data Source: </a:t>
            </a:r>
            <a:r>
              <a:rPr lang="en-US" altLang="en-US">
                <a:solidFill>
                  <a:srgbClr val="000000">
                    <a:tint val="75000"/>
                  </a:srgbClr>
                </a:solidFill>
              </a:rPr>
              <a:t>Minnesota STD Surveillance System			              	                               STDs in Minnesota: Annual Review</a:t>
            </a:r>
          </a:p>
          <a:p>
            <a:pPr>
              <a:defRPr/>
            </a:pPr>
            <a:endParaRPr lang="en-US" altLang="en-US">
              <a:solidFill>
                <a:srgbClr val="000000">
                  <a:tint val="75000"/>
                </a:srgbClr>
              </a:solidFill>
            </a:endParaRPr>
          </a:p>
          <a:p>
            <a:pPr>
              <a:defRPr/>
            </a:pPr>
            <a:endParaRPr lang="en-US" altLang="en-US">
              <a:solidFill>
                <a:srgbClr val="000000">
                  <a:tint val="75000"/>
                </a:srgbClr>
              </a:solidFill>
            </a:endParaRPr>
          </a:p>
        </p:txBody>
      </p:sp>
      <p:sp>
        <p:nvSpPr>
          <p:cNvPr id="5" name="Rectangle 35"/>
          <p:cNvSpPr>
            <a:spLocks noGrp="1" noChangeArrowheads="1"/>
          </p:cNvSpPr>
          <p:nvPr>
            <p:ph type="sldNum" sz="quarter" idx="11"/>
          </p:nvPr>
        </p:nvSpPr>
        <p:spPr>
          <a:ln/>
        </p:spPr>
        <p:txBody>
          <a:bodyPr/>
          <a:lstStyle>
            <a:lvl1pPr>
              <a:defRPr/>
            </a:lvl1pPr>
          </a:lstStyle>
          <a:p>
            <a:pPr>
              <a:defRPr/>
            </a:pPr>
            <a:fld id="{2188B895-A2BA-4385-A74A-E0584726B9DE}" type="slidenum">
              <a:rPr lang="en-US" altLang="en-US">
                <a:solidFill>
                  <a:srgbClr val="000000">
                    <a:tint val="75000"/>
                  </a:srgbClr>
                </a:solidFill>
              </a:rPr>
              <a:pPr>
                <a:defRPr/>
              </a:pPr>
              <a:t>‹#›</a:t>
            </a:fld>
            <a:endParaRPr lang="en-US" altLang="en-US">
              <a:solidFill>
                <a:srgbClr val="000000">
                  <a:tint val="75000"/>
                </a:srgbClr>
              </a:solidFill>
            </a:endParaRPr>
          </a:p>
        </p:txBody>
      </p:sp>
    </p:spTree>
    <p:extLst>
      <p:ext uri="{BB962C8B-B14F-4D97-AF65-F5344CB8AC3E}">
        <p14:creationId xmlns:p14="http://schemas.microsoft.com/office/powerpoint/2010/main" val="2199344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6" name="Content Placeholder 3"/>
          <p:cNvSpPr>
            <a:spLocks noGrp="1"/>
          </p:cNvSpPr>
          <p:nvPr>
            <p:ph sz="half" idx="2" hasCustomPrompt="1"/>
          </p:nvPr>
        </p:nvSpPr>
        <p:spPr>
          <a:xfrm>
            <a:off x="1371600" y="2057400"/>
            <a:ext cx="64008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spTree>
    <p:extLst>
      <p:ext uri="{BB962C8B-B14F-4D97-AF65-F5344CB8AC3E}">
        <p14:creationId xmlns:p14="http://schemas.microsoft.com/office/powerpoint/2010/main" val="122702338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48" userDrawn="1">
          <p15:clr>
            <a:srgbClr val="FBAE40"/>
          </p15:clr>
        </p15:guide>
        <p15:guide id="2" pos="3672" userDrawn="1">
          <p15:clr>
            <a:srgbClr val="FBAE40"/>
          </p15:clr>
        </p15:guide>
        <p15:guide id="3" orient="horz" pos="129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6" name="Content Placeholder 3"/>
          <p:cNvSpPr>
            <a:spLocks noGrp="1"/>
          </p:cNvSpPr>
          <p:nvPr>
            <p:ph sz="half" idx="2" hasCustomPrompt="1"/>
          </p:nvPr>
        </p:nvSpPr>
        <p:spPr>
          <a:xfrm>
            <a:off x="1371600" y="2057400"/>
            <a:ext cx="64008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spTree>
    <p:extLst>
      <p:ext uri="{BB962C8B-B14F-4D97-AF65-F5344CB8AC3E}">
        <p14:creationId xmlns:p14="http://schemas.microsoft.com/office/powerpoint/2010/main" val="404254902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48" userDrawn="1">
          <p15:clr>
            <a:srgbClr val="FBAE40"/>
          </p15:clr>
        </p15:guide>
        <p15:guide id="2" pos="3672" userDrawn="1">
          <p15:clr>
            <a:srgbClr val="FBAE40"/>
          </p15:clr>
        </p15:guide>
        <p15:guide id="3" orient="horz" pos="12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2942749"/>
            <a:ext cx="8229600" cy="2320627"/>
          </a:xfrm>
          <a:prstGeom prst="rect">
            <a:avLst/>
          </a:prstGeom>
        </p:spPr>
        <p:txBody>
          <a:bodyPr>
            <a:norm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2400" b="1" spc="56" baseline="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Subtitle…</a:t>
            </a:r>
            <a:endParaRPr lang="en-US" dirty="0"/>
          </a:p>
        </p:txBody>
      </p:sp>
      <p:sp>
        <p:nvSpPr>
          <p:cNvPr id="5" name="Title Placeholder 1"/>
          <p:cNvSpPr>
            <a:spLocks noGrp="1"/>
          </p:cNvSpPr>
          <p:nvPr>
            <p:ph type="title" hasCustomPrompt="1"/>
          </p:nvPr>
        </p:nvSpPr>
        <p:spPr>
          <a:xfrm>
            <a:off x="457200" y="457204"/>
            <a:ext cx="8229600" cy="2267893"/>
          </a:xfrm>
          <a:prstGeom prst="rect">
            <a:avLst/>
          </a:prstGeom>
        </p:spPr>
        <p:txBody>
          <a:bodyPr vert="horz" lIns="91440" tIns="45720" rIns="91440" bIns="45720" rtlCol="0" anchor="b" anchorCtr="0">
            <a:noAutofit/>
          </a:bodyPr>
          <a:lstStyle>
            <a:lvl1pPr>
              <a:defRPr baseline="0">
                <a:solidFill>
                  <a:schemeClr val="tx2"/>
                </a:solidFill>
              </a:defRPr>
            </a:lvl1pPr>
          </a:lstStyle>
          <a:p>
            <a:r>
              <a:rPr lang="en-US" dirty="0" smtClean="0"/>
              <a:t>Title…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4" name="Slide Number Placeholder 3"/>
          <p:cNvSpPr>
            <a:spLocks noGrp="1"/>
          </p:cNvSpPr>
          <p:nvPr>
            <p:ph type="sldNum" sz="quarter" idx="11"/>
          </p:nvPr>
        </p:nvSpPr>
        <p:spPr/>
        <p:txBody>
          <a:body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pic>
        <p:nvPicPr>
          <p:cNvPr id="7" name="Picture 6" descr="Minnesota Department of Health logo" title="logo Minnesota Department of Health"/>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91218" y="5943600"/>
            <a:ext cx="3086106" cy="457200"/>
          </a:xfrm>
          <a:prstGeom prst="rect">
            <a:avLst/>
          </a:prstGeom>
        </p:spPr>
      </p:pic>
      <p:sp>
        <p:nvSpPr>
          <p:cNvPr id="9" name="Text Placeholder 9"/>
          <p:cNvSpPr>
            <a:spLocks noGrp="1"/>
          </p:cNvSpPr>
          <p:nvPr>
            <p:ph type="body" sz="quarter" idx="12" hasCustomPrompt="1"/>
          </p:nvPr>
        </p:nvSpPr>
        <p:spPr>
          <a:xfrm>
            <a:off x="389475" y="6400804"/>
            <a:ext cx="8314414" cy="254977"/>
          </a:xfrm>
          <a:prstGeom prst="rect">
            <a:avLst/>
          </a:prstGeom>
        </p:spPr>
        <p:txBody>
          <a:bodyPr>
            <a:noAutofit/>
          </a:bodyPr>
          <a:lstStyle>
            <a:lvl1pPr marL="0" indent="0">
              <a:lnSpc>
                <a:spcPts val="1050"/>
              </a:lnSpc>
              <a:spcBef>
                <a:spcPts val="0"/>
              </a:spcBef>
              <a:buFontTx/>
              <a:buNone/>
              <a:defRPr sz="1050" b="1" baseline="0">
                <a:solidFill>
                  <a:srgbClr val="000000"/>
                </a:solidFill>
                <a:latin typeface="+mn-lt"/>
              </a:defRPr>
            </a:lvl1pPr>
          </a:lstStyle>
          <a:p>
            <a:pPr lvl="0"/>
            <a:r>
              <a:rPr lang="en-US" dirty="0" smtClean="0"/>
              <a:t>CLICK TO EDIT PROGRAM NAME</a:t>
            </a:r>
            <a:endParaRPr lang="en-US" dirty="0"/>
          </a:p>
        </p:txBody>
      </p:sp>
    </p:spTree>
    <p:extLst>
      <p:ext uri="{BB962C8B-B14F-4D97-AF65-F5344CB8AC3E}">
        <p14:creationId xmlns:p14="http://schemas.microsoft.com/office/powerpoint/2010/main" val="3613737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6" name="Content Placeholder 3"/>
          <p:cNvSpPr>
            <a:spLocks noGrp="1"/>
          </p:cNvSpPr>
          <p:nvPr>
            <p:ph sz="half" idx="2" hasCustomPrompt="1"/>
          </p:nvPr>
        </p:nvSpPr>
        <p:spPr>
          <a:xfrm>
            <a:off x="1371600" y="2057400"/>
            <a:ext cx="64008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spTree>
    <p:extLst>
      <p:ext uri="{BB962C8B-B14F-4D97-AF65-F5344CB8AC3E}">
        <p14:creationId xmlns:p14="http://schemas.microsoft.com/office/powerpoint/2010/main" val="14513659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48" userDrawn="1">
          <p15:clr>
            <a:srgbClr val="FBAE40"/>
          </p15:clr>
        </p15:guide>
        <p15:guide id="2" pos="3672" userDrawn="1">
          <p15:clr>
            <a:srgbClr val="FBAE40"/>
          </p15:clr>
        </p15:guide>
        <p15:guide id="3" orient="horz" pos="129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772400" cy="6096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33400" y="1447800"/>
            <a:ext cx="4038600" cy="4572000"/>
          </a:xfrm>
        </p:spPr>
        <p:txBody>
          <a:bodyPr/>
          <a:lstStyle/>
          <a:p>
            <a:pPr lvl="0"/>
            <a:endParaRPr lang="en-US" noProof="0" smtClean="0"/>
          </a:p>
        </p:txBody>
      </p:sp>
      <p:sp>
        <p:nvSpPr>
          <p:cNvPr id="4" name="Text Placeholder 3"/>
          <p:cNvSpPr>
            <a:spLocks noGrp="1"/>
          </p:cNvSpPr>
          <p:nvPr>
            <p:ph type="body" sz="half" idx="2"/>
          </p:nvPr>
        </p:nvSpPr>
        <p:spPr>
          <a:xfrm>
            <a:off x="4724400" y="1447800"/>
            <a:ext cx="4038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4"/>
          <p:cNvSpPr>
            <a:spLocks noGrp="1" noChangeArrowheads="1"/>
          </p:cNvSpPr>
          <p:nvPr>
            <p:ph type="dt" sz="half" idx="10"/>
          </p:nvPr>
        </p:nvSpPr>
        <p:spPr>
          <a:ln/>
        </p:spPr>
        <p:txBody>
          <a:bodyPr/>
          <a:lstStyle>
            <a:lvl1pPr>
              <a:defRPr i="1"/>
            </a:lvl1pPr>
          </a:lstStyle>
          <a:p>
            <a:pPr>
              <a:defRPr/>
            </a:pPr>
            <a:endParaRPr lang="en-US" altLang="en-US">
              <a:solidFill>
                <a:srgbClr val="000000">
                  <a:tint val="75000"/>
                </a:srgbClr>
              </a:solidFill>
            </a:endParaRPr>
          </a:p>
          <a:p>
            <a:pPr>
              <a:defRPr/>
            </a:pPr>
            <a:endParaRPr lang="en-US" altLang="en-US">
              <a:solidFill>
                <a:srgbClr val="000000">
                  <a:tint val="75000"/>
                </a:srgbClr>
              </a:solidFill>
            </a:endParaRPr>
          </a:p>
          <a:p>
            <a:pPr>
              <a:defRPr/>
            </a:pPr>
            <a:r>
              <a:rPr lang="en-US" altLang="en-US" i="0">
                <a:solidFill>
                  <a:srgbClr val="000000">
                    <a:tint val="75000"/>
                  </a:srgbClr>
                </a:solidFill>
              </a:rPr>
              <a:t>Data Source: </a:t>
            </a:r>
            <a:r>
              <a:rPr lang="en-US" altLang="en-US">
                <a:solidFill>
                  <a:srgbClr val="000000">
                    <a:tint val="75000"/>
                  </a:srgbClr>
                </a:solidFill>
              </a:rPr>
              <a:t>Minnesota STD Surveillance System			              	                               STDs in Minnesota: Annual Review</a:t>
            </a:r>
          </a:p>
          <a:p>
            <a:pPr>
              <a:defRPr/>
            </a:pPr>
            <a:endParaRPr lang="en-US" altLang="en-US">
              <a:solidFill>
                <a:srgbClr val="000000">
                  <a:tint val="75000"/>
                </a:srgbClr>
              </a:solidFill>
            </a:endParaRPr>
          </a:p>
          <a:p>
            <a:pPr>
              <a:defRPr/>
            </a:pPr>
            <a:endParaRPr lang="en-US" altLang="en-US">
              <a:solidFill>
                <a:srgbClr val="000000">
                  <a:tint val="75000"/>
                </a:srgbClr>
              </a:solidFill>
            </a:endParaRPr>
          </a:p>
        </p:txBody>
      </p:sp>
      <p:sp>
        <p:nvSpPr>
          <p:cNvPr id="6" name="Rectangle 35"/>
          <p:cNvSpPr>
            <a:spLocks noGrp="1" noChangeArrowheads="1"/>
          </p:cNvSpPr>
          <p:nvPr>
            <p:ph type="sldNum" sz="quarter" idx="11"/>
          </p:nvPr>
        </p:nvSpPr>
        <p:spPr>
          <a:ln/>
        </p:spPr>
        <p:txBody>
          <a:bodyPr/>
          <a:lstStyle>
            <a:lvl1pPr>
              <a:defRPr/>
            </a:lvl1pPr>
          </a:lstStyle>
          <a:p>
            <a:pPr>
              <a:defRPr/>
            </a:pPr>
            <a:fld id="{7AA7CC9C-556B-4326-B5DD-E9CA1827F993}" type="slidenum">
              <a:rPr lang="en-US" altLang="en-US">
                <a:solidFill>
                  <a:srgbClr val="000000">
                    <a:tint val="75000"/>
                  </a:srgbClr>
                </a:solidFill>
              </a:rPr>
              <a:pPr>
                <a:defRPr/>
              </a:pPr>
              <a:t>‹#›</a:t>
            </a:fld>
            <a:endParaRPr lang="en-US" altLang="en-US">
              <a:solidFill>
                <a:srgbClr val="000000">
                  <a:tint val="75000"/>
                </a:srgbClr>
              </a:solidFill>
            </a:endParaRPr>
          </a:p>
        </p:txBody>
      </p:sp>
    </p:spTree>
    <p:extLst>
      <p:ext uri="{BB962C8B-B14F-4D97-AF65-F5344CB8AC3E}">
        <p14:creationId xmlns:p14="http://schemas.microsoft.com/office/powerpoint/2010/main" val="1995750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772400" cy="6096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33400" y="1447800"/>
            <a:ext cx="4038600" cy="4572000"/>
          </a:xfrm>
        </p:spPr>
        <p:txBody>
          <a:bodyPr/>
          <a:lstStyle/>
          <a:p>
            <a:pPr lvl="0"/>
            <a:endParaRPr lang="en-US" noProof="0" smtClean="0"/>
          </a:p>
        </p:txBody>
      </p:sp>
      <p:sp>
        <p:nvSpPr>
          <p:cNvPr id="4" name="Text Placeholder 3"/>
          <p:cNvSpPr>
            <a:spLocks noGrp="1"/>
          </p:cNvSpPr>
          <p:nvPr>
            <p:ph type="body" sz="half" idx="2"/>
          </p:nvPr>
        </p:nvSpPr>
        <p:spPr>
          <a:xfrm>
            <a:off x="4724400" y="1447800"/>
            <a:ext cx="4038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4"/>
          <p:cNvSpPr>
            <a:spLocks noGrp="1" noChangeArrowheads="1"/>
          </p:cNvSpPr>
          <p:nvPr>
            <p:ph type="dt" sz="half" idx="10"/>
          </p:nvPr>
        </p:nvSpPr>
        <p:spPr>
          <a:ln/>
        </p:spPr>
        <p:txBody>
          <a:bodyPr/>
          <a:lstStyle>
            <a:lvl1pPr>
              <a:defRPr i="1"/>
            </a:lvl1pPr>
          </a:lstStyle>
          <a:p>
            <a:pPr>
              <a:defRPr/>
            </a:pPr>
            <a:endParaRPr lang="en-US" altLang="en-US">
              <a:solidFill>
                <a:srgbClr val="000000">
                  <a:tint val="75000"/>
                </a:srgbClr>
              </a:solidFill>
            </a:endParaRPr>
          </a:p>
          <a:p>
            <a:pPr>
              <a:defRPr/>
            </a:pPr>
            <a:endParaRPr lang="en-US" altLang="en-US">
              <a:solidFill>
                <a:srgbClr val="000000">
                  <a:tint val="75000"/>
                </a:srgbClr>
              </a:solidFill>
            </a:endParaRPr>
          </a:p>
          <a:p>
            <a:pPr>
              <a:defRPr/>
            </a:pPr>
            <a:r>
              <a:rPr lang="en-US" altLang="en-US" i="0">
                <a:solidFill>
                  <a:srgbClr val="000000">
                    <a:tint val="75000"/>
                  </a:srgbClr>
                </a:solidFill>
              </a:rPr>
              <a:t>Data Source: </a:t>
            </a:r>
            <a:r>
              <a:rPr lang="en-US" altLang="en-US">
                <a:solidFill>
                  <a:srgbClr val="000000">
                    <a:tint val="75000"/>
                  </a:srgbClr>
                </a:solidFill>
              </a:rPr>
              <a:t>Minnesota STD Surveillance System			              	                               STDs in Minnesota: Annual Review</a:t>
            </a:r>
          </a:p>
          <a:p>
            <a:pPr>
              <a:defRPr/>
            </a:pPr>
            <a:endParaRPr lang="en-US" altLang="en-US">
              <a:solidFill>
                <a:srgbClr val="000000">
                  <a:tint val="75000"/>
                </a:srgbClr>
              </a:solidFill>
            </a:endParaRPr>
          </a:p>
          <a:p>
            <a:pPr>
              <a:defRPr/>
            </a:pPr>
            <a:endParaRPr lang="en-US" altLang="en-US">
              <a:solidFill>
                <a:srgbClr val="000000">
                  <a:tint val="75000"/>
                </a:srgbClr>
              </a:solidFill>
            </a:endParaRPr>
          </a:p>
        </p:txBody>
      </p:sp>
      <p:sp>
        <p:nvSpPr>
          <p:cNvPr id="6" name="Rectangle 35"/>
          <p:cNvSpPr>
            <a:spLocks noGrp="1" noChangeArrowheads="1"/>
          </p:cNvSpPr>
          <p:nvPr>
            <p:ph type="sldNum" sz="quarter" idx="11"/>
          </p:nvPr>
        </p:nvSpPr>
        <p:spPr>
          <a:ln/>
        </p:spPr>
        <p:txBody>
          <a:bodyPr/>
          <a:lstStyle>
            <a:lvl1pPr>
              <a:defRPr/>
            </a:lvl1pPr>
          </a:lstStyle>
          <a:p>
            <a:pPr>
              <a:defRPr/>
            </a:pPr>
            <a:fld id="{7AA7CC9C-556B-4326-B5DD-E9CA1827F993}" type="slidenum">
              <a:rPr lang="en-US" altLang="en-US">
                <a:solidFill>
                  <a:srgbClr val="000000">
                    <a:tint val="75000"/>
                  </a:srgbClr>
                </a:solidFill>
              </a:rPr>
              <a:pPr>
                <a:defRPr/>
              </a:pPr>
              <a:t>‹#›</a:t>
            </a:fld>
            <a:endParaRPr lang="en-US" altLang="en-US">
              <a:solidFill>
                <a:srgbClr val="000000">
                  <a:tint val="75000"/>
                </a:srgbClr>
              </a:solidFill>
            </a:endParaRPr>
          </a:p>
        </p:txBody>
      </p:sp>
    </p:spTree>
    <p:extLst>
      <p:ext uri="{BB962C8B-B14F-4D97-AF65-F5344CB8AC3E}">
        <p14:creationId xmlns:p14="http://schemas.microsoft.com/office/powerpoint/2010/main" val="392153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68024846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6" name="Content Placeholder 3"/>
          <p:cNvSpPr>
            <a:spLocks noGrp="1"/>
          </p:cNvSpPr>
          <p:nvPr>
            <p:ph sz="half" idx="2" hasCustomPrompt="1"/>
          </p:nvPr>
        </p:nvSpPr>
        <p:spPr>
          <a:xfrm>
            <a:off x="1371600" y="2057400"/>
            <a:ext cx="64008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spTree>
    <p:extLst>
      <p:ext uri="{BB962C8B-B14F-4D97-AF65-F5344CB8AC3E}">
        <p14:creationId xmlns:p14="http://schemas.microsoft.com/office/powerpoint/2010/main" val="370060520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48" userDrawn="1">
          <p15:clr>
            <a:srgbClr val="FBAE40"/>
          </p15:clr>
        </p15:guide>
        <p15:guide id="2" pos="3672" userDrawn="1">
          <p15:clr>
            <a:srgbClr val="FBAE40"/>
          </p15:clr>
        </p15:guide>
        <p15:guide id="3" orient="horz" pos="12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5867400" y="19052"/>
            <a:ext cx="990600" cy="328613"/>
          </a:xfrm>
        </p:spPr>
        <p:txBody>
          <a:bodyPr/>
          <a:lstStyle>
            <a:lvl1pPr>
              <a:defRPr/>
            </a:lvl1pPr>
          </a:lstStyle>
          <a:p>
            <a:pPr>
              <a:defRPr/>
            </a:pPr>
            <a:endParaRPr lang="en-US" altLang="en-US" smtClean="0">
              <a:solidFill>
                <a:srgbClr val="000000">
                  <a:tint val="75000"/>
                </a:srgbClr>
              </a:solidFill>
            </a:endParaRPr>
          </a:p>
          <a:p>
            <a:pPr>
              <a:defRPr/>
            </a:pPr>
            <a:endParaRPr lang="en-US" altLang="en-US" smtClean="0">
              <a:solidFill>
                <a:srgbClr val="000000">
                  <a:tint val="75000"/>
                </a:srgbClr>
              </a:solidFill>
            </a:endParaRPr>
          </a:p>
          <a:p>
            <a:pPr>
              <a:defRPr/>
            </a:pPr>
            <a:r>
              <a:rPr lang="en-US" altLang="en-US" smtClean="0">
                <a:solidFill>
                  <a:srgbClr val="000000">
                    <a:tint val="75000"/>
                  </a:srgbClr>
                </a:solidFill>
              </a:rPr>
              <a:t>Data Source: Minnesota STD Surveillance System			              	                               STDs in Minnesota: Annual Review</a:t>
            </a:r>
          </a:p>
          <a:p>
            <a:pPr>
              <a:defRPr/>
            </a:pPr>
            <a:endParaRPr lang="en-US" altLang="en-US" smtClean="0">
              <a:solidFill>
                <a:srgbClr val="000000">
                  <a:tint val="75000"/>
                </a:srgbClr>
              </a:solidFill>
            </a:endParaRPr>
          </a:p>
          <a:p>
            <a:pPr>
              <a:defRPr/>
            </a:pPr>
            <a:endParaRPr lang="en-US" altLang="en-US">
              <a:solidFill>
                <a:srgbClr val="000000">
                  <a:tint val="75000"/>
                </a:srgbClr>
              </a:solidFill>
            </a:endParaRPr>
          </a:p>
        </p:txBody>
      </p:sp>
      <p:sp>
        <p:nvSpPr>
          <p:cNvPr id="4" name="Slide Number Placeholder 5"/>
          <p:cNvSpPr>
            <a:spLocks noGrp="1"/>
          </p:cNvSpPr>
          <p:nvPr>
            <p:ph type="sldNum" sz="quarter" idx="11"/>
          </p:nvPr>
        </p:nvSpPr>
        <p:spPr>
          <a:xfrm>
            <a:off x="6934200" y="19052"/>
            <a:ext cx="1066800" cy="328613"/>
          </a:xfrm>
        </p:spPr>
        <p:txBody>
          <a:bodyPr/>
          <a:lstStyle>
            <a:lvl1pPr>
              <a:defRPr/>
            </a:lvl1pPr>
          </a:lstStyle>
          <a:p>
            <a:pPr>
              <a:defRPr/>
            </a:pPr>
            <a:fld id="{1AA7A4B4-D028-452E-A09F-EAEAC1F6A854}" type="slidenum">
              <a:rPr lang="en-US" altLang="en-US" smtClean="0">
                <a:solidFill>
                  <a:srgbClr val="000000">
                    <a:tint val="75000"/>
                  </a:srgbClr>
                </a:solidFill>
              </a:rPr>
              <a:pPr>
                <a:defRPr/>
              </a:pPr>
              <a:t>‹#›</a:t>
            </a:fld>
            <a:endParaRPr lang="en-US" altLang="en-US">
              <a:solidFill>
                <a:srgbClr val="000000">
                  <a:tint val="75000"/>
                </a:srgbClr>
              </a:solidFill>
            </a:endParaRPr>
          </a:p>
        </p:txBody>
      </p:sp>
    </p:spTree>
    <p:extLst>
      <p:ext uri="{BB962C8B-B14F-4D97-AF65-F5344CB8AC3E}">
        <p14:creationId xmlns:p14="http://schemas.microsoft.com/office/powerpoint/2010/main" val="3584653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2942749"/>
            <a:ext cx="8229600" cy="2320627"/>
          </a:xfrm>
          <a:prstGeom prst="rect">
            <a:avLst/>
          </a:prstGeom>
        </p:spPr>
        <p:txBody>
          <a:bodyPr>
            <a:norm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2400" b="1" spc="56" baseline="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Subtitle…</a:t>
            </a:r>
            <a:endParaRPr lang="en-US" dirty="0"/>
          </a:p>
        </p:txBody>
      </p:sp>
      <p:sp>
        <p:nvSpPr>
          <p:cNvPr id="5" name="Title Placeholder 1"/>
          <p:cNvSpPr>
            <a:spLocks noGrp="1"/>
          </p:cNvSpPr>
          <p:nvPr>
            <p:ph type="title" hasCustomPrompt="1"/>
          </p:nvPr>
        </p:nvSpPr>
        <p:spPr>
          <a:xfrm>
            <a:off x="457200" y="457204"/>
            <a:ext cx="8229600" cy="2267893"/>
          </a:xfrm>
          <a:prstGeom prst="rect">
            <a:avLst/>
          </a:prstGeom>
        </p:spPr>
        <p:txBody>
          <a:bodyPr vert="horz" lIns="91440" tIns="45720" rIns="91440" bIns="45720" rtlCol="0" anchor="b" anchorCtr="0">
            <a:noAutofit/>
          </a:bodyPr>
          <a:lstStyle>
            <a:lvl1pPr>
              <a:defRPr baseline="0">
                <a:solidFill>
                  <a:schemeClr val="tx2"/>
                </a:solidFill>
              </a:defRPr>
            </a:lvl1pPr>
          </a:lstStyle>
          <a:p>
            <a:r>
              <a:rPr lang="en-US" dirty="0" smtClean="0"/>
              <a:t>Title…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4" name="Slide Number Placeholder 3"/>
          <p:cNvSpPr>
            <a:spLocks noGrp="1"/>
          </p:cNvSpPr>
          <p:nvPr>
            <p:ph type="sldNum" sz="quarter" idx="11"/>
          </p:nvPr>
        </p:nvSpPr>
        <p:spPr/>
        <p:txBody>
          <a:body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pic>
        <p:nvPicPr>
          <p:cNvPr id="7" name="Picture 6" descr="Minnesota Department of Health logo" title="logo Minnesota Department of Health"/>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91218" y="5943600"/>
            <a:ext cx="3086106" cy="457200"/>
          </a:xfrm>
          <a:prstGeom prst="rect">
            <a:avLst/>
          </a:prstGeom>
        </p:spPr>
      </p:pic>
      <p:sp>
        <p:nvSpPr>
          <p:cNvPr id="9" name="Text Placeholder 9"/>
          <p:cNvSpPr>
            <a:spLocks noGrp="1"/>
          </p:cNvSpPr>
          <p:nvPr>
            <p:ph type="body" sz="quarter" idx="12" hasCustomPrompt="1"/>
          </p:nvPr>
        </p:nvSpPr>
        <p:spPr>
          <a:xfrm>
            <a:off x="389475" y="6400804"/>
            <a:ext cx="8314414" cy="254977"/>
          </a:xfrm>
          <a:prstGeom prst="rect">
            <a:avLst/>
          </a:prstGeom>
        </p:spPr>
        <p:txBody>
          <a:bodyPr>
            <a:noAutofit/>
          </a:bodyPr>
          <a:lstStyle>
            <a:lvl1pPr marL="0" indent="0">
              <a:lnSpc>
                <a:spcPts val="1050"/>
              </a:lnSpc>
              <a:spcBef>
                <a:spcPts val="0"/>
              </a:spcBef>
              <a:buFontTx/>
              <a:buNone/>
              <a:defRPr sz="1050" b="1" baseline="0">
                <a:solidFill>
                  <a:srgbClr val="000000"/>
                </a:solidFill>
                <a:latin typeface="+mn-lt"/>
              </a:defRPr>
            </a:lvl1pPr>
          </a:lstStyle>
          <a:p>
            <a:pPr lvl="0"/>
            <a:r>
              <a:rPr lang="en-US" dirty="0" smtClean="0"/>
              <a:t>CLICK TO EDIT PROGRAM NAME</a:t>
            </a:r>
            <a:endParaRPr lang="en-US" dirty="0"/>
          </a:p>
        </p:txBody>
      </p:sp>
    </p:spTree>
    <p:extLst>
      <p:ext uri="{BB962C8B-B14F-4D97-AF65-F5344CB8AC3E}">
        <p14:creationId xmlns:p14="http://schemas.microsoft.com/office/powerpoint/2010/main" val="109653432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C02F79-A5D9-4E6F-9273-BA884928C51D}" type="datetimeFigureOut">
              <a:rPr lang="en-US" smtClean="0"/>
              <a:t>5/2/2017</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2C51FDF-5446-47E7-91FF-54759954F9EB}" type="slidenum">
              <a:rPr lang="en-US" smtClean="0"/>
              <a:t>‹#›</a:t>
            </a:fld>
            <a:endParaRPr lang="en-US"/>
          </a:p>
        </p:txBody>
      </p:sp>
    </p:spTree>
    <p:extLst>
      <p:ext uri="{BB962C8B-B14F-4D97-AF65-F5344CB8AC3E}">
        <p14:creationId xmlns:p14="http://schemas.microsoft.com/office/powerpoint/2010/main" val="422138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C02F79-A5D9-4E6F-9273-BA884928C51D}" type="datetimeFigureOut">
              <a:rPr lang="en-US" smtClean="0"/>
              <a:t>5/2/2017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2C51FDF-5446-47E7-91FF-54759954F9EB}" type="slidenum">
              <a:rPr lang="en-US" smtClean="0"/>
              <a:t>‹#›</a:t>
            </a:fld>
            <a:endParaRPr lang="en-US"/>
          </a:p>
        </p:txBody>
      </p:sp>
    </p:spTree>
    <p:extLst>
      <p:ext uri="{BB962C8B-B14F-4D97-AF65-F5344CB8AC3E}">
        <p14:creationId xmlns:p14="http://schemas.microsoft.com/office/powerpoint/2010/main" val="1942526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pic>
        <p:nvPicPr>
          <p:cNvPr id="6" name="Picture 5"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56198"/>
            <a:ext cx="755827" cy="444604"/>
          </a:xfrm>
          <a:prstGeom prst="rect">
            <a:avLst/>
          </a:prstGeom>
        </p:spPr>
      </p:pic>
      <p:sp>
        <p:nvSpPr>
          <p:cNvPr id="13" name="Subtitle 2"/>
          <p:cNvSpPr>
            <a:spLocks noGrp="1"/>
          </p:cNvSpPr>
          <p:nvPr>
            <p:ph type="subTitle" idx="1" hasCustomPrompt="1"/>
          </p:nvPr>
        </p:nvSpPr>
        <p:spPr>
          <a:xfrm>
            <a:off x="902677" y="3607117"/>
            <a:ext cx="7315200" cy="1668268"/>
          </a:xfrm>
          <a:prstGeom prst="rect">
            <a:avLst/>
          </a:prstGeom>
        </p:spPr>
        <p:txBody>
          <a:bodyPr>
            <a:norm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3000" b="1" spc="56"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The quick brown fox jumped</a:t>
            </a:r>
            <a:br>
              <a:rPr lang="en-US" dirty="0" smtClean="0"/>
            </a:br>
            <a:r>
              <a:rPr lang="en-US" dirty="0" smtClean="0"/>
              <a:t>over the lazy dogs.</a:t>
            </a:r>
            <a:endParaRPr lang="en-US" dirty="0"/>
          </a:p>
        </p:txBody>
      </p:sp>
      <p:sp>
        <p:nvSpPr>
          <p:cNvPr id="14" name="Title Placeholder 1"/>
          <p:cNvSpPr>
            <a:spLocks noGrp="1"/>
          </p:cNvSpPr>
          <p:nvPr>
            <p:ph type="title" hasCustomPrompt="1"/>
          </p:nvPr>
        </p:nvSpPr>
        <p:spPr>
          <a:xfrm>
            <a:off x="902677" y="457202"/>
            <a:ext cx="7315200" cy="2950358"/>
          </a:xfrm>
          <a:prstGeom prst="rect">
            <a:avLst/>
          </a:prstGeom>
        </p:spPr>
        <p:txBody>
          <a:bodyPr vert="horz" lIns="91440" tIns="45720" rIns="91440" bIns="45720" rtlCol="0" anchor="b" anchorCtr="0">
            <a:noAutofit/>
          </a:bodyPr>
          <a:lstStyle>
            <a:lvl1pPr>
              <a:lnSpc>
                <a:spcPct val="90000"/>
              </a:lnSpc>
              <a:defRPr spc="-50" baseline="0"/>
            </a:lvl1pPr>
          </a:lstStyle>
          <a:p>
            <a:r>
              <a:rPr lang="en-US" dirty="0" smtClean="0"/>
              <a:t>The quick brown fox jumped over the dogs.</a:t>
            </a:r>
            <a:endParaRPr lang="en-US" dirty="0"/>
          </a:p>
        </p:txBody>
      </p:sp>
    </p:spTree>
    <p:extLst>
      <p:ext uri="{BB962C8B-B14F-4D97-AF65-F5344CB8AC3E}">
        <p14:creationId xmlns:p14="http://schemas.microsoft.com/office/powerpoint/2010/main" val="27844644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guide id="2" pos="720">
          <p15:clr>
            <a:srgbClr val="FBAE40"/>
          </p15:clr>
        </p15:guide>
        <p15:guide id="3" pos="50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pic>
        <p:nvPicPr>
          <p:cNvPr id="5" name="Picture 4"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56198"/>
            <a:ext cx="755827" cy="444604"/>
          </a:xfrm>
          <a:prstGeom prst="rect">
            <a:avLst/>
          </a:prstGeom>
        </p:spPr>
      </p:pic>
    </p:spTree>
    <p:extLst>
      <p:ext uri="{BB962C8B-B14F-4D97-AF65-F5344CB8AC3E}">
        <p14:creationId xmlns:p14="http://schemas.microsoft.com/office/powerpoint/2010/main" val="181451498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2942749"/>
            <a:ext cx="8229600" cy="2320627"/>
          </a:xfrm>
          <a:prstGeom prst="rect">
            <a:avLst/>
          </a:prstGeom>
        </p:spPr>
        <p:txBody>
          <a:bodyPr>
            <a:norm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2400" b="1" spc="56" baseline="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Subtitle…</a:t>
            </a:r>
            <a:endParaRPr lang="en-US" dirty="0"/>
          </a:p>
        </p:txBody>
      </p:sp>
      <p:sp>
        <p:nvSpPr>
          <p:cNvPr id="5" name="Title Placeholder 1"/>
          <p:cNvSpPr>
            <a:spLocks noGrp="1"/>
          </p:cNvSpPr>
          <p:nvPr>
            <p:ph type="title" hasCustomPrompt="1"/>
          </p:nvPr>
        </p:nvSpPr>
        <p:spPr>
          <a:xfrm>
            <a:off x="457200" y="457202"/>
            <a:ext cx="8229600" cy="2267893"/>
          </a:xfrm>
          <a:prstGeom prst="rect">
            <a:avLst/>
          </a:prstGeom>
        </p:spPr>
        <p:txBody>
          <a:bodyPr vert="horz" lIns="91440" tIns="45720" rIns="91440" bIns="45720" rtlCol="0" anchor="b" anchorCtr="0">
            <a:noAutofit/>
          </a:bodyPr>
          <a:lstStyle>
            <a:lvl1pPr>
              <a:defRPr baseline="0">
                <a:solidFill>
                  <a:schemeClr val="tx2"/>
                </a:solidFill>
              </a:defRPr>
            </a:lvl1pPr>
          </a:lstStyle>
          <a:p>
            <a:r>
              <a:rPr lang="en-US" dirty="0" smtClean="0"/>
              <a:t>Title…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pic>
        <p:nvPicPr>
          <p:cNvPr id="7" name="Picture 6" descr="Minnesota Department of Health logo" title="logo Minnesota Department of Health"/>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91218" y="5943600"/>
            <a:ext cx="3086106" cy="457200"/>
          </a:xfrm>
          <a:prstGeom prst="rect">
            <a:avLst/>
          </a:prstGeom>
        </p:spPr>
      </p:pic>
      <p:sp>
        <p:nvSpPr>
          <p:cNvPr id="9" name="Text Placeholder 9"/>
          <p:cNvSpPr>
            <a:spLocks noGrp="1"/>
          </p:cNvSpPr>
          <p:nvPr>
            <p:ph type="body" sz="quarter" idx="12" hasCustomPrompt="1"/>
          </p:nvPr>
        </p:nvSpPr>
        <p:spPr>
          <a:xfrm>
            <a:off x="389474" y="6400802"/>
            <a:ext cx="8314414" cy="254977"/>
          </a:xfrm>
          <a:prstGeom prst="rect">
            <a:avLst/>
          </a:prstGeom>
        </p:spPr>
        <p:txBody>
          <a:bodyPr>
            <a:noAutofit/>
          </a:bodyPr>
          <a:lstStyle>
            <a:lvl1pPr marL="0" indent="0">
              <a:lnSpc>
                <a:spcPts val="1050"/>
              </a:lnSpc>
              <a:spcBef>
                <a:spcPts val="0"/>
              </a:spcBef>
              <a:buFontTx/>
              <a:buNone/>
              <a:defRPr sz="1050" b="1" baseline="0">
                <a:solidFill>
                  <a:srgbClr val="000000"/>
                </a:solidFill>
                <a:latin typeface="+mn-lt"/>
              </a:defRPr>
            </a:lvl1pPr>
          </a:lstStyle>
          <a:p>
            <a:pPr lvl="0"/>
            <a:r>
              <a:rPr lang="en-US" dirty="0" smtClean="0"/>
              <a:t>CLICK TO EDIT PROGRAM NAME</a:t>
            </a:r>
            <a:endParaRPr lang="en-US" dirty="0"/>
          </a:p>
        </p:txBody>
      </p:sp>
    </p:spTree>
    <p:extLst>
      <p:ext uri="{BB962C8B-B14F-4D97-AF65-F5344CB8AC3E}">
        <p14:creationId xmlns:p14="http://schemas.microsoft.com/office/powerpoint/2010/main" val="3267749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6" name="Content Placeholder 3"/>
          <p:cNvSpPr>
            <a:spLocks noGrp="1"/>
          </p:cNvSpPr>
          <p:nvPr>
            <p:ph sz="half" idx="2" hasCustomPrompt="1"/>
          </p:nvPr>
        </p:nvSpPr>
        <p:spPr>
          <a:xfrm>
            <a:off x="1371600" y="2057400"/>
            <a:ext cx="64008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spTree>
    <p:extLst>
      <p:ext uri="{BB962C8B-B14F-4D97-AF65-F5344CB8AC3E}">
        <p14:creationId xmlns:p14="http://schemas.microsoft.com/office/powerpoint/2010/main" val="23856935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864">
          <p15:clr>
            <a:srgbClr val="FBAE40"/>
          </p15:clr>
        </p15:guide>
        <p15:guide id="2" pos="4896">
          <p15:clr>
            <a:srgbClr val="FBAE40"/>
          </p15:clr>
        </p15:guide>
        <p15:guide id="3" orient="horz" pos="12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79503" y="2079704"/>
            <a:ext cx="4018679" cy="3667065"/>
          </a:xfrm>
          <a:prstGeom prst="rect">
            <a:avLst/>
          </a:prstGeom>
        </p:spPr>
        <p:txBody>
          <a:bodyPr/>
          <a:lstStyle>
            <a:lvl1pPr>
              <a:defRPr/>
            </a:lvl1pPr>
            <a:lvl2pPr>
              <a:defRPr/>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8" name="Content Placeholder 3"/>
          <p:cNvSpPr>
            <a:spLocks noGrp="1"/>
          </p:cNvSpPr>
          <p:nvPr>
            <p:ph sz="half" idx="12" hasCustomPrompt="1"/>
          </p:nvPr>
        </p:nvSpPr>
        <p:spPr>
          <a:xfrm>
            <a:off x="4668122" y="2079704"/>
            <a:ext cx="4018679" cy="3667065"/>
          </a:xfrm>
          <a:prstGeom prst="rect">
            <a:avLst/>
          </a:prstGeom>
        </p:spPr>
        <p:txBody>
          <a:bodyPr/>
          <a:lstStyle>
            <a:lvl1pPr>
              <a:defRPr/>
            </a:lvl1pPr>
            <a:lvl2pPr>
              <a:defRPr/>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sp>
        <p:nvSpPr>
          <p:cNvPr id="9"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Tree>
    <p:extLst>
      <p:ext uri="{BB962C8B-B14F-4D97-AF65-F5344CB8AC3E}">
        <p14:creationId xmlns:p14="http://schemas.microsoft.com/office/powerpoint/2010/main" val="40239930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2" name="Date Placeholder 1"/>
          <p:cNvSpPr>
            <a:spLocks noGrp="1"/>
          </p:cNvSpPr>
          <p:nvPr>
            <p:ph type="dt" sz="half" idx="11"/>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2"/>
          </p:nvPr>
        </p:nvSpPr>
        <p:spPr/>
        <p:txBody>
          <a:bodyPr/>
          <a:lstStyle/>
          <a:p>
            <a:fld id="{50B26D62-EBDC-4CB4-84B4-338D23F7DACE}" type="slidenum">
              <a:rPr lang="en-US" smtClean="0"/>
              <a:t>‹#›</a:t>
            </a:fld>
            <a:endParaRPr lang="en-US" dirty="0"/>
          </a:p>
        </p:txBody>
      </p:sp>
      <p:sp>
        <p:nvSpPr>
          <p:cNvPr id="7" name="Picture Placeholder 8"/>
          <p:cNvSpPr>
            <a:spLocks noGrp="1"/>
          </p:cNvSpPr>
          <p:nvPr>
            <p:ph type="pic" sz="quarter" idx="13" hasCustomPrompt="1"/>
          </p:nvPr>
        </p:nvSpPr>
        <p:spPr>
          <a:xfrm>
            <a:off x="0" y="0"/>
            <a:ext cx="9144000" cy="4800600"/>
          </a:xfrm>
        </p:spPr>
        <p:txBody>
          <a:bodyPr anchor="ctr"/>
          <a:lstStyle>
            <a:lvl1pPr marL="0" indent="0" algn="ctr">
              <a:buNone/>
              <a:defRPr/>
            </a:lvl1pPr>
          </a:lstStyle>
          <a:p>
            <a:r>
              <a:rPr lang="en-US" dirty="0" smtClean="0"/>
              <a:t>Image</a:t>
            </a:r>
            <a:endParaRPr lang="en-US" dirty="0"/>
          </a:p>
        </p:txBody>
      </p:sp>
      <p:sp>
        <p:nvSpPr>
          <p:cNvPr id="8" name="Title 1"/>
          <p:cNvSpPr>
            <a:spLocks noGrp="1"/>
          </p:cNvSpPr>
          <p:nvPr>
            <p:ph type="title" hasCustomPrompt="1"/>
          </p:nvPr>
        </p:nvSpPr>
        <p:spPr>
          <a:xfrm>
            <a:off x="457200" y="4800600"/>
            <a:ext cx="8229600" cy="1143000"/>
          </a:xfrm>
        </p:spPr>
        <p:txBody>
          <a:bodyPr anchor="t"/>
          <a:lstStyle>
            <a:lvl1pPr>
              <a:defRPr sz="3000"/>
            </a:lvl1pPr>
          </a:lstStyle>
          <a:p>
            <a:r>
              <a:rPr lang="en-US" dirty="0" smtClean="0"/>
              <a:t>Caption</a:t>
            </a:r>
            <a:endParaRPr lang="en-US" dirty="0"/>
          </a:p>
        </p:txBody>
      </p:sp>
    </p:spTree>
    <p:extLst>
      <p:ext uri="{BB962C8B-B14F-4D97-AF65-F5344CB8AC3E}">
        <p14:creationId xmlns:p14="http://schemas.microsoft.com/office/powerpoint/2010/main" val="15801354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6" name="Content Placeholder 3"/>
          <p:cNvSpPr>
            <a:spLocks noGrp="1"/>
          </p:cNvSpPr>
          <p:nvPr>
            <p:ph sz="half" idx="2" hasCustomPrompt="1"/>
          </p:nvPr>
        </p:nvSpPr>
        <p:spPr>
          <a:xfrm>
            <a:off x="1371600" y="2057400"/>
            <a:ext cx="64008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pic>
        <p:nvPicPr>
          <p:cNvPr id="8" name="Picture 7"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49930"/>
            <a:ext cx="766482" cy="450872"/>
          </a:xfrm>
          <a:prstGeom prst="rect">
            <a:avLst/>
          </a:prstGeom>
        </p:spPr>
      </p:pic>
    </p:spTree>
    <p:extLst>
      <p:ext uri="{BB962C8B-B14F-4D97-AF65-F5344CB8AC3E}">
        <p14:creationId xmlns:p14="http://schemas.microsoft.com/office/powerpoint/2010/main" val="311090133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864">
          <p15:clr>
            <a:srgbClr val="FBAE40"/>
          </p15:clr>
        </p15:guide>
        <p15:guide id="2" pos="4896">
          <p15:clr>
            <a:srgbClr val="FBAE40"/>
          </p15:clr>
        </p15:guide>
        <p15:guide id="3" orient="horz" pos="12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63083232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79503" y="2079704"/>
            <a:ext cx="4018679" cy="3667065"/>
          </a:xfrm>
          <a:prstGeom prst="rect">
            <a:avLst/>
          </a:prstGeom>
        </p:spPr>
        <p:txBody>
          <a:bodyPr/>
          <a:lstStyle>
            <a:lvl1pPr>
              <a:defRPr/>
            </a:lvl1pPr>
            <a:lvl2pPr>
              <a:defRPr/>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8" name="Content Placeholder 3"/>
          <p:cNvSpPr>
            <a:spLocks noGrp="1"/>
          </p:cNvSpPr>
          <p:nvPr>
            <p:ph sz="half" idx="12" hasCustomPrompt="1"/>
          </p:nvPr>
        </p:nvSpPr>
        <p:spPr>
          <a:xfrm>
            <a:off x="4668122" y="2079704"/>
            <a:ext cx="4018679" cy="3667065"/>
          </a:xfrm>
          <a:prstGeom prst="rect">
            <a:avLst/>
          </a:prstGeom>
        </p:spPr>
        <p:txBody>
          <a:bodyPr/>
          <a:lstStyle>
            <a:lvl1pPr>
              <a:defRPr/>
            </a:lvl1pPr>
            <a:lvl2pPr>
              <a:defRPr/>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sp>
        <p:nvSpPr>
          <p:cNvPr id="9"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pic>
        <p:nvPicPr>
          <p:cNvPr id="7" name="Picture 6"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49930"/>
            <a:ext cx="766482" cy="450872"/>
          </a:xfrm>
          <a:prstGeom prst="rect">
            <a:avLst/>
          </a:prstGeom>
        </p:spPr>
      </p:pic>
    </p:spTree>
    <p:extLst>
      <p:ext uri="{BB962C8B-B14F-4D97-AF65-F5344CB8AC3E}">
        <p14:creationId xmlns:p14="http://schemas.microsoft.com/office/powerpoint/2010/main" val="11549998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and caption">
    <p:spTree>
      <p:nvGrpSpPr>
        <p:cNvPr id="1" name=""/>
        <p:cNvGrpSpPr/>
        <p:nvPr/>
      </p:nvGrpSpPr>
      <p:grpSpPr>
        <a:xfrm>
          <a:off x="0" y="0"/>
          <a:ext cx="0" cy="0"/>
          <a:chOff x="0" y="0"/>
          <a:chExt cx="0" cy="0"/>
        </a:xfrm>
      </p:grpSpPr>
      <p:sp>
        <p:nvSpPr>
          <p:cNvPr id="2" name="Date Placeholder 1"/>
          <p:cNvSpPr>
            <a:spLocks noGrp="1"/>
          </p:cNvSpPr>
          <p:nvPr>
            <p:ph type="dt" sz="half" idx="11"/>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2"/>
          </p:nvPr>
        </p:nvSpPr>
        <p:spPr/>
        <p:txBody>
          <a:bodyPr/>
          <a:lstStyle/>
          <a:p>
            <a:fld id="{50B26D62-EBDC-4CB4-84B4-338D23F7DACE}" type="slidenum">
              <a:rPr lang="en-US" smtClean="0"/>
              <a:t>‹#›</a:t>
            </a:fld>
            <a:endParaRPr lang="en-US" dirty="0"/>
          </a:p>
        </p:txBody>
      </p:sp>
      <p:sp>
        <p:nvSpPr>
          <p:cNvPr id="7" name="Picture Placeholder 8"/>
          <p:cNvSpPr>
            <a:spLocks noGrp="1"/>
          </p:cNvSpPr>
          <p:nvPr>
            <p:ph type="pic" sz="quarter" idx="13" hasCustomPrompt="1"/>
          </p:nvPr>
        </p:nvSpPr>
        <p:spPr>
          <a:xfrm>
            <a:off x="0" y="0"/>
            <a:ext cx="9144000" cy="4800600"/>
          </a:xfrm>
        </p:spPr>
        <p:txBody>
          <a:bodyPr anchor="ctr"/>
          <a:lstStyle>
            <a:lvl1pPr marL="0" indent="0" algn="ctr">
              <a:buNone/>
              <a:defRPr/>
            </a:lvl1pPr>
          </a:lstStyle>
          <a:p>
            <a:r>
              <a:rPr lang="en-US" dirty="0" smtClean="0"/>
              <a:t>Image</a:t>
            </a:r>
            <a:endParaRPr lang="en-US" dirty="0"/>
          </a:p>
        </p:txBody>
      </p:sp>
      <p:sp>
        <p:nvSpPr>
          <p:cNvPr id="8" name="Title 1"/>
          <p:cNvSpPr>
            <a:spLocks noGrp="1"/>
          </p:cNvSpPr>
          <p:nvPr>
            <p:ph type="title" hasCustomPrompt="1"/>
          </p:nvPr>
        </p:nvSpPr>
        <p:spPr>
          <a:xfrm>
            <a:off x="457200" y="4800600"/>
            <a:ext cx="8229600" cy="1143000"/>
          </a:xfrm>
        </p:spPr>
        <p:txBody>
          <a:bodyPr anchor="t"/>
          <a:lstStyle>
            <a:lvl1pPr>
              <a:defRPr sz="3000"/>
            </a:lvl1pPr>
          </a:lstStyle>
          <a:p>
            <a:r>
              <a:rPr lang="en-US" dirty="0" smtClean="0"/>
              <a:t>Caption</a:t>
            </a:r>
            <a:endParaRPr lang="en-US" dirty="0"/>
          </a:p>
        </p:txBody>
      </p:sp>
      <p:pic>
        <p:nvPicPr>
          <p:cNvPr id="6" name="Picture 5"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49930"/>
            <a:ext cx="766482" cy="450872"/>
          </a:xfrm>
          <a:prstGeom prst="rect">
            <a:avLst/>
          </a:prstGeom>
        </p:spPr>
      </p:pic>
    </p:spTree>
    <p:extLst>
      <p:ext uri="{BB962C8B-B14F-4D97-AF65-F5344CB8AC3E}">
        <p14:creationId xmlns:p14="http://schemas.microsoft.com/office/powerpoint/2010/main" val="213169399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2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pic>
        <p:nvPicPr>
          <p:cNvPr id="6" name="Picture 5"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56198"/>
            <a:ext cx="755827" cy="444604"/>
          </a:xfrm>
          <a:prstGeom prst="rect">
            <a:avLst/>
          </a:prstGeom>
        </p:spPr>
      </p:pic>
      <p:sp>
        <p:nvSpPr>
          <p:cNvPr id="13" name="Subtitle 2"/>
          <p:cNvSpPr>
            <a:spLocks noGrp="1"/>
          </p:cNvSpPr>
          <p:nvPr>
            <p:ph type="subTitle" idx="1" hasCustomPrompt="1"/>
          </p:nvPr>
        </p:nvSpPr>
        <p:spPr>
          <a:xfrm>
            <a:off x="902677" y="3607117"/>
            <a:ext cx="7315200" cy="1668268"/>
          </a:xfrm>
          <a:prstGeom prst="rect">
            <a:avLst/>
          </a:prstGeom>
        </p:spPr>
        <p:txBody>
          <a:bodyPr>
            <a:norm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3000" b="1" spc="56"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The quick brown fox jumped</a:t>
            </a:r>
            <a:br>
              <a:rPr lang="en-US" dirty="0" smtClean="0"/>
            </a:br>
            <a:r>
              <a:rPr lang="en-US" dirty="0" smtClean="0"/>
              <a:t>over the lazy dogs.</a:t>
            </a:r>
            <a:endParaRPr lang="en-US" dirty="0"/>
          </a:p>
        </p:txBody>
      </p:sp>
      <p:sp>
        <p:nvSpPr>
          <p:cNvPr id="14" name="Title Placeholder 1"/>
          <p:cNvSpPr>
            <a:spLocks noGrp="1"/>
          </p:cNvSpPr>
          <p:nvPr>
            <p:ph type="title" hasCustomPrompt="1"/>
          </p:nvPr>
        </p:nvSpPr>
        <p:spPr>
          <a:xfrm>
            <a:off x="902677" y="457202"/>
            <a:ext cx="7315200" cy="2950358"/>
          </a:xfrm>
          <a:prstGeom prst="rect">
            <a:avLst/>
          </a:prstGeom>
        </p:spPr>
        <p:txBody>
          <a:bodyPr vert="horz" lIns="91440" tIns="45720" rIns="91440" bIns="45720" rtlCol="0" anchor="b" anchorCtr="0">
            <a:noAutofit/>
          </a:bodyPr>
          <a:lstStyle>
            <a:lvl1pPr>
              <a:lnSpc>
                <a:spcPct val="90000"/>
              </a:lnSpc>
              <a:defRPr spc="-50" baseline="0"/>
            </a:lvl1pPr>
          </a:lstStyle>
          <a:p>
            <a:r>
              <a:rPr lang="en-US" dirty="0" smtClean="0"/>
              <a:t>The quick brown fox jumped over the dogs.</a:t>
            </a:r>
            <a:endParaRPr lang="en-US" dirty="0"/>
          </a:p>
        </p:txBody>
      </p:sp>
    </p:spTree>
    <p:extLst>
      <p:ext uri="{BB962C8B-B14F-4D97-AF65-F5344CB8AC3E}">
        <p14:creationId xmlns:p14="http://schemas.microsoft.com/office/powerpoint/2010/main" val="37986942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guide id="2" pos="720">
          <p15:clr>
            <a:srgbClr val="FBAE40"/>
          </p15:clr>
        </p15:guide>
        <p15:guide id="3" pos="50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0" name="Picture 9" descr="logo 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373" y="5722375"/>
            <a:ext cx="3580208" cy="893978"/>
          </a:xfrm>
          <a:prstGeom prst="rect">
            <a:avLst/>
          </a:prstGeom>
        </p:spPr>
      </p:pic>
      <p:sp>
        <p:nvSpPr>
          <p:cNvPr id="12" name="Text Placeholder 9"/>
          <p:cNvSpPr>
            <a:spLocks noGrp="1"/>
          </p:cNvSpPr>
          <p:nvPr>
            <p:ph type="body" sz="quarter" idx="11" hasCustomPrompt="1"/>
          </p:nvPr>
        </p:nvSpPr>
        <p:spPr>
          <a:xfrm>
            <a:off x="384561" y="6409297"/>
            <a:ext cx="8539386" cy="263723"/>
          </a:xfrm>
        </p:spPr>
        <p:txBody>
          <a:bodyPr>
            <a:noAutofit/>
          </a:bodyPr>
          <a:lstStyle>
            <a:lvl1pPr marL="0" indent="0">
              <a:lnSpc>
                <a:spcPts val="1050"/>
              </a:lnSpc>
              <a:spcBef>
                <a:spcPts val="0"/>
              </a:spcBef>
              <a:buFontTx/>
              <a:buNone/>
              <a:defRPr sz="1050" b="1" spc="100" baseline="0">
                <a:solidFill>
                  <a:schemeClr val="bg1"/>
                </a:solidFill>
                <a:latin typeface="+mn-lt"/>
              </a:defRPr>
            </a:lvl1pPr>
          </a:lstStyle>
          <a:p>
            <a:pPr lvl="0"/>
            <a:r>
              <a:rPr lang="en-US" dirty="0" smtClean="0"/>
              <a:t>PROGRAM NAME</a:t>
            </a:r>
            <a:endParaRPr lang="en-US" dirty="0"/>
          </a:p>
        </p:txBody>
      </p:sp>
      <p:sp>
        <p:nvSpPr>
          <p:cNvPr id="3" name="Date Placeholder 2"/>
          <p:cNvSpPr>
            <a:spLocks noGrp="1"/>
          </p:cNvSpPr>
          <p:nvPr>
            <p:ph type="dt" sz="half" idx="12"/>
          </p:nvPr>
        </p:nvSpPr>
        <p:spPr/>
        <p:txBody>
          <a:bodyPr/>
          <a:lstStyle/>
          <a:p>
            <a:fld id="{79751B3F-B4E5-4AA7-A6F6-8B0E6F438C48}" type="datetimeFigureOut">
              <a:rPr lang="en-US" smtClean="0"/>
              <a:pPr/>
              <a:t>5/2/2017</a:t>
            </a:fld>
            <a:endParaRPr lang="en-US" dirty="0"/>
          </a:p>
        </p:txBody>
      </p:sp>
      <p:sp>
        <p:nvSpPr>
          <p:cNvPr id="4" name="Slide Number Placeholder 3"/>
          <p:cNvSpPr>
            <a:spLocks noGrp="1"/>
          </p:cNvSpPr>
          <p:nvPr>
            <p:ph type="sldNum" sz="quarter" idx="13"/>
          </p:nvPr>
        </p:nvSpPr>
        <p:spPr/>
        <p:txBody>
          <a:bodyPr/>
          <a:lstStyle/>
          <a:p>
            <a:fld id="{50B26D62-EBDC-4CB4-84B4-338D23F7DACE}" type="slidenum">
              <a:rPr lang="en-US" smtClean="0"/>
              <a:t>‹#›</a:t>
            </a:fld>
            <a:endParaRPr lang="en-US" dirty="0"/>
          </a:p>
        </p:txBody>
      </p:sp>
      <p:sp>
        <p:nvSpPr>
          <p:cNvPr id="8" name="Subtitle 2"/>
          <p:cNvSpPr>
            <a:spLocks noGrp="1"/>
          </p:cNvSpPr>
          <p:nvPr>
            <p:ph type="subTitle" idx="1" hasCustomPrompt="1"/>
          </p:nvPr>
        </p:nvSpPr>
        <p:spPr>
          <a:xfrm>
            <a:off x="902677" y="3607117"/>
            <a:ext cx="7315200" cy="1668268"/>
          </a:xfrm>
          <a:prstGeom prst="rect">
            <a:avLst/>
          </a:prstGeom>
        </p:spPr>
        <p:txBody>
          <a:bodyPr>
            <a:norm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3000" b="1" spc="56"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The quick brown fox jumped</a:t>
            </a:r>
            <a:br>
              <a:rPr lang="en-US" dirty="0" smtClean="0"/>
            </a:br>
            <a:r>
              <a:rPr lang="en-US" dirty="0" smtClean="0"/>
              <a:t>over the lazy dogs.</a:t>
            </a:r>
            <a:endParaRPr lang="en-US" dirty="0"/>
          </a:p>
        </p:txBody>
      </p:sp>
      <p:sp>
        <p:nvSpPr>
          <p:cNvPr id="9" name="Title Placeholder 1"/>
          <p:cNvSpPr>
            <a:spLocks noGrp="1"/>
          </p:cNvSpPr>
          <p:nvPr>
            <p:ph type="title" hasCustomPrompt="1"/>
          </p:nvPr>
        </p:nvSpPr>
        <p:spPr>
          <a:xfrm>
            <a:off x="902677" y="457202"/>
            <a:ext cx="7315200" cy="2950358"/>
          </a:xfrm>
          <a:prstGeom prst="rect">
            <a:avLst/>
          </a:prstGeom>
        </p:spPr>
        <p:txBody>
          <a:bodyPr vert="horz" lIns="91440" tIns="45720" rIns="91440" bIns="45720" rtlCol="0" anchor="b" anchorCtr="0">
            <a:noAutofit/>
          </a:bodyPr>
          <a:lstStyle>
            <a:lvl1pPr>
              <a:lnSpc>
                <a:spcPct val="90000"/>
              </a:lnSpc>
              <a:defRPr spc="-50" baseline="0"/>
            </a:lvl1pPr>
          </a:lstStyle>
          <a:p>
            <a:r>
              <a:rPr lang="en-US" dirty="0" smtClean="0"/>
              <a:t>The quick brown fox jumped over the dogs.</a:t>
            </a:r>
            <a:endParaRPr lang="en-US" dirty="0"/>
          </a:p>
        </p:txBody>
      </p:sp>
    </p:spTree>
    <p:extLst>
      <p:ext uri="{BB962C8B-B14F-4D97-AF65-F5344CB8AC3E}">
        <p14:creationId xmlns:p14="http://schemas.microsoft.com/office/powerpoint/2010/main" val="70846559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1142999" y="3763108"/>
            <a:ext cx="6858001" cy="2180491"/>
          </a:xfrm>
        </p:spPr>
        <p:txBody>
          <a:bodyPr/>
          <a:lstStyle>
            <a:lvl1pPr>
              <a:defRPr baseline="0"/>
            </a:lvl1pPr>
            <a:lvl2pPr>
              <a:defRPr/>
            </a:lvl2pPr>
            <a:lvl3pPr>
              <a:defRPr>
                <a:latin typeface="+mj-lt"/>
              </a:defRPr>
            </a:lvl3pPr>
            <a:lvl4pPr>
              <a:buClr>
                <a:schemeClr val="bg2"/>
              </a:buClr>
              <a:buSzPct val="50000"/>
              <a:defRPr/>
            </a:lvl4pPr>
            <a:lvl5pPr>
              <a:buSzPct val="50000"/>
              <a:defRPr/>
            </a:lvl5pPr>
          </a:lstStyle>
          <a:p>
            <a:pPr lvl="0"/>
            <a:r>
              <a:rPr lang="en-US" dirty="0" smtClean="0"/>
              <a:t>First level bulleted list</a:t>
            </a:r>
          </a:p>
          <a:p>
            <a:pPr lvl="1"/>
            <a:r>
              <a:rPr lang="en-US" dirty="0" smtClean="0"/>
              <a:t>Second level bulleted list</a:t>
            </a:r>
          </a:p>
          <a:p>
            <a:pPr lvl="2"/>
            <a:r>
              <a:rPr lang="en-US" dirty="0" smtClean="0"/>
              <a:t>Third level bulleted list</a:t>
            </a:r>
          </a:p>
        </p:txBody>
      </p:sp>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7" name="Content Placeholder 3"/>
          <p:cNvSpPr>
            <a:spLocks noGrp="1"/>
          </p:cNvSpPr>
          <p:nvPr>
            <p:ph sz="half" idx="2" hasCustomPrompt="1"/>
          </p:nvPr>
        </p:nvSpPr>
        <p:spPr>
          <a:xfrm>
            <a:off x="1142999" y="2083042"/>
            <a:ext cx="6858002" cy="1350943"/>
          </a:xfrm>
        </p:spPr>
        <p:txBody>
          <a:bodyPr anchor="ctr" anchorCtr="0">
            <a:normAutofit/>
          </a:bodyPr>
          <a:lstStyle>
            <a:lvl1pPr marL="0" marR="0" indent="0" algn="l" defTabSz="514350" rtl="0" eaLnBrk="1" fontAlgn="auto" latinLnBrk="0" hangingPunct="1">
              <a:lnSpc>
                <a:spcPct val="100000"/>
              </a:lnSpc>
              <a:spcBef>
                <a:spcPts val="1200"/>
              </a:spcBef>
              <a:spcAft>
                <a:spcPts val="0"/>
              </a:spcAft>
              <a:buClr>
                <a:schemeClr val="bg2"/>
              </a:buClr>
              <a:buSzPct val="75000"/>
              <a:buFont typeface="Wingdings" panose="05000000000000000000" pitchFamily="2" charset="2"/>
              <a:buNone/>
              <a:tabLst/>
              <a:defRPr sz="3200" b="0" baseline="0"/>
            </a:lvl1pPr>
            <a:lvl2pPr marL="457200" indent="0">
              <a:buNone/>
              <a:defRPr baseline="0"/>
            </a:lvl2pPr>
            <a:lvl3pPr marL="914400" indent="0">
              <a:buNone/>
              <a:defRPr/>
            </a:lvl3pPr>
          </a:lstStyle>
          <a:p>
            <a:pPr marL="0" marR="0" lvl="0" indent="0" algn="l" defTabSz="514350" rtl="0" eaLnBrk="1" fontAlgn="auto" latinLnBrk="0" hangingPunct="1">
              <a:lnSpc>
                <a:spcPct val="100000"/>
              </a:lnSpc>
              <a:spcBef>
                <a:spcPts val="1200"/>
              </a:spcBef>
              <a:spcAft>
                <a:spcPts val="0"/>
              </a:spcAft>
              <a:buClr>
                <a:schemeClr val="bg2"/>
              </a:buClr>
              <a:buSzPct val="75000"/>
              <a:buFont typeface="Wingdings" panose="05000000000000000000" pitchFamily="2" charset="2"/>
              <a:buNone/>
              <a:tabLst/>
              <a:defRPr/>
            </a:pPr>
            <a:r>
              <a:rPr lang="en-US" dirty="0" smtClean="0"/>
              <a:t>The quick brown fox jumped over the lazy dogs. The quick brown fox jumped over the lazy dogs. </a:t>
            </a:r>
          </a:p>
        </p:txBody>
      </p:sp>
      <p:sp>
        <p:nvSpPr>
          <p:cNvPr id="9" name="Title 1"/>
          <p:cNvSpPr>
            <a:spLocks noGrp="1"/>
          </p:cNvSpPr>
          <p:nvPr>
            <p:ph type="title" hasCustomPrompt="1"/>
          </p:nvPr>
        </p:nvSpPr>
        <p:spPr>
          <a:xfrm>
            <a:off x="457201" y="457200"/>
            <a:ext cx="8230498" cy="1600200"/>
          </a:xfrm>
        </p:spPr>
        <p:txBody>
          <a:bodyPr anchor="ctr" anchorCtr="0"/>
          <a:lstStyle>
            <a:lvl1pPr>
              <a:lnSpc>
                <a:spcPct val="90000"/>
              </a:lnSpc>
              <a:defRPr lang="en-US" sz="4000" b="1" baseline="0" dirty="0">
                <a:latin typeface="+mn-lt"/>
              </a:defRPr>
            </a:lvl1pPr>
          </a:lstStyle>
          <a:p>
            <a:r>
              <a:rPr lang="en-US" dirty="0" smtClean="0"/>
              <a:t>The quick brown fox.</a:t>
            </a:r>
            <a:endParaRPr lang="en-US" dirty="0"/>
          </a:p>
        </p:txBody>
      </p:sp>
    </p:spTree>
    <p:extLst>
      <p:ext uri="{BB962C8B-B14F-4D97-AF65-F5344CB8AC3E}">
        <p14:creationId xmlns:p14="http://schemas.microsoft.com/office/powerpoint/2010/main" val="28256575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guide id="2" pos="720">
          <p15:clr>
            <a:srgbClr val="FBAE40"/>
          </p15:clr>
        </p15:guide>
        <p15:guide id="3" pos="50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8" name="Content Placeholder 3"/>
          <p:cNvSpPr>
            <a:spLocks noGrp="1"/>
          </p:cNvSpPr>
          <p:nvPr>
            <p:ph sz="half" idx="2" hasCustomPrompt="1"/>
          </p:nvPr>
        </p:nvSpPr>
        <p:spPr>
          <a:xfrm>
            <a:off x="4645819" y="2071319"/>
            <a:ext cx="4040981" cy="3497314"/>
          </a:xfrm>
        </p:spPr>
        <p:txBody>
          <a:bodyPr>
            <a:normAutofit/>
          </a:bodyPr>
          <a:lstStyle>
            <a:lvl1pPr marL="0" marR="0" indent="0" algn="l" defTabSz="514350" rtl="0" eaLnBrk="1" fontAlgn="auto" latinLnBrk="0" hangingPunct="1">
              <a:lnSpc>
                <a:spcPct val="100000"/>
              </a:lnSpc>
              <a:spcBef>
                <a:spcPts val="1200"/>
              </a:spcBef>
              <a:spcAft>
                <a:spcPts val="0"/>
              </a:spcAft>
              <a:buClr>
                <a:schemeClr val="bg2"/>
              </a:buClr>
              <a:buSzPct val="75000"/>
              <a:buFont typeface="Wingdings" panose="05000000000000000000" pitchFamily="2" charset="2"/>
              <a:buNone/>
              <a:tabLst/>
              <a:defRPr sz="3200" b="0" baseline="0"/>
            </a:lvl1pPr>
            <a:lvl2pPr marL="457200" indent="0">
              <a:buNone/>
              <a:defRPr baseline="0"/>
            </a:lvl2pPr>
            <a:lvl3pPr marL="914400" indent="0">
              <a:buNone/>
              <a:defRPr/>
            </a:lvl3pPr>
          </a:lstStyle>
          <a:p>
            <a:pPr marL="0" marR="0" lvl="0" indent="0" algn="l" defTabSz="514350" rtl="0" eaLnBrk="1" fontAlgn="auto" latinLnBrk="0" hangingPunct="1">
              <a:lnSpc>
                <a:spcPct val="100000"/>
              </a:lnSpc>
              <a:spcBef>
                <a:spcPts val="1200"/>
              </a:spcBef>
              <a:spcAft>
                <a:spcPts val="0"/>
              </a:spcAft>
              <a:buClr>
                <a:schemeClr val="bg2"/>
              </a:buClr>
              <a:buSzPct val="75000"/>
              <a:buFont typeface="Wingdings" panose="05000000000000000000" pitchFamily="2" charset="2"/>
              <a:buNone/>
              <a:tabLst/>
              <a:defRPr/>
            </a:pPr>
            <a:r>
              <a:rPr lang="en-US" dirty="0" smtClean="0"/>
              <a:t>The quick brown fox jumped over the lazy dogs. The quick brown fox jumped over the lazy dogs. The quick brown fox jumped over the lazy dogs. </a:t>
            </a:r>
          </a:p>
        </p:txBody>
      </p:sp>
      <p:sp>
        <p:nvSpPr>
          <p:cNvPr id="9" name="Content Placeholder 3"/>
          <p:cNvSpPr>
            <a:spLocks noGrp="1"/>
          </p:cNvSpPr>
          <p:nvPr>
            <p:ph sz="half" idx="12" hasCustomPrompt="1"/>
          </p:nvPr>
        </p:nvSpPr>
        <p:spPr>
          <a:xfrm>
            <a:off x="457200" y="2071319"/>
            <a:ext cx="4008427" cy="3497314"/>
          </a:xfrm>
        </p:spPr>
        <p:txBody>
          <a:bodyPr/>
          <a:lstStyle>
            <a:lvl1pPr>
              <a:defRPr/>
            </a:lvl1pPr>
            <a:lvl2pPr>
              <a:defRPr/>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sp>
        <p:nvSpPr>
          <p:cNvPr id="7" name="Title 1"/>
          <p:cNvSpPr>
            <a:spLocks noGrp="1"/>
          </p:cNvSpPr>
          <p:nvPr>
            <p:ph type="title" hasCustomPrompt="1"/>
          </p:nvPr>
        </p:nvSpPr>
        <p:spPr>
          <a:xfrm>
            <a:off x="457200" y="457200"/>
            <a:ext cx="8229600" cy="1600200"/>
          </a:xfrm>
        </p:spPr>
        <p:txBody>
          <a:bodyPr anchor="ctr" anchorCtr="0"/>
          <a:lstStyle>
            <a:lvl1pPr>
              <a:lnSpc>
                <a:spcPct val="100000"/>
              </a:lnSpc>
              <a:defRPr lang="en-US" sz="4000" b="1" baseline="0" dirty="0">
                <a:latin typeface="+mn-lt"/>
              </a:defRPr>
            </a:lvl1pPr>
          </a:lstStyle>
          <a:p>
            <a:r>
              <a:rPr lang="en-US" dirty="0" smtClean="0"/>
              <a:t>Slide headline</a:t>
            </a:r>
            <a:endParaRPr lang="en-US" dirty="0"/>
          </a:p>
        </p:txBody>
      </p:sp>
    </p:spTree>
    <p:extLst>
      <p:ext uri="{BB962C8B-B14F-4D97-AF65-F5344CB8AC3E}">
        <p14:creationId xmlns:p14="http://schemas.microsoft.com/office/powerpoint/2010/main" val="177824550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2" name="Date Placeholder 1"/>
          <p:cNvSpPr>
            <a:spLocks noGrp="1"/>
          </p:cNvSpPr>
          <p:nvPr>
            <p:ph type="dt" sz="half" idx="11"/>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2"/>
          </p:nvPr>
        </p:nvSpPr>
        <p:spPr/>
        <p:txBody>
          <a:bodyPr/>
          <a:lstStyle/>
          <a:p>
            <a:fld id="{50B26D62-EBDC-4CB4-84B4-338D23F7DACE}" type="slidenum">
              <a:rPr lang="en-US" smtClean="0"/>
              <a:t>‹#›</a:t>
            </a:fld>
            <a:endParaRPr lang="en-US" dirty="0"/>
          </a:p>
        </p:txBody>
      </p:sp>
      <p:sp>
        <p:nvSpPr>
          <p:cNvPr id="7" name="Title 1"/>
          <p:cNvSpPr>
            <a:spLocks noGrp="1"/>
          </p:cNvSpPr>
          <p:nvPr>
            <p:ph type="title" hasCustomPrompt="1"/>
          </p:nvPr>
        </p:nvSpPr>
        <p:spPr>
          <a:xfrm>
            <a:off x="446050" y="4782646"/>
            <a:ext cx="8208197" cy="1050996"/>
          </a:xfrm>
        </p:spPr>
        <p:txBody>
          <a:bodyPr anchor="t"/>
          <a:lstStyle>
            <a:lvl1pPr>
              <a:defRPr sz="3200">
                <a:latin typeface="+mn-lt"/>
              </a:defRPr>
            </a:lvl1pPr>
          </a:lstStyle>
          <a:p>
            <a:r>
              <a:rPr lang="en-US" dirty="0" smtClean="0"/>
              <a:t>The quick brown fox jumped over the lazy dogs.</a:t>
            </a:r>
            <a:endParaRPr lang="en-US" dirty="0"/>
          </a:p>
        </p:txBody>
      </p:sp>
      <p:sp>
        <p:nvSpPr>
          <p:cNvPr id="8" name="Picture Placeholder 8"/>
          <p:cNvSpPr>
            <a:spLocks noGrp="1"/>
          </p:cNvSpPr>
          <p:nvPr>
            <p:ph type="pic" sz="quarter" idx="13" hasCustomPrompt="1"/>
          </p:nvPr>
        </p:nvSpPr>
        <p:spPr>
          <a:xfrm>
            <a:off x="0" y="2"/>
            <a:ext cx="9144000" cy="4768405"/>
          </a:xfrm>
        </p:spPr>
        <p:txBody>
          <a:bodyPr anchor="ctr"/>
          <a:lstStyle>
            <a:lvl1pPr marL="0" indent="0" algn="ctr">
              <a:buNone/>
              <a:defRPr sz="2000" b="0" cap="all" spc="200" baseline="0">
                <a:latin typeface="+mj-lt"/>
              </a:defRPr>
            </a:lvl1pPr>
          </a:lstStyle>
          <a:p>
            <a:r>
              <a:rPr lang="en-US" dirty="0" smtClean="0"/>
              <a:t>Image</a:t>
            </a:r>
            <a:endParaRPr lang="en-US" dirty="0"/>
          </a:p>
        </p:txBody>
      </p:sp>
    </p:spTree>
    <p:extLst>
      <p:ext uri="{BB962C8B-B14F-4D97-AF65-F5344CB8AC3E}">
        <p14:creationId xmlns:p14="http://schemas.microsoft.com/office/powerpoint/2010/main" val="77052515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Image and caption">
    <p:spTree>
      <p:nvGrpSpPr>
        <p:cNvPr id="1" name=""/>
        <p:cNvGrpSpPr/>
        <p:nvPr/>
      </p:nvGrpSpPr>
      <p:grpSpPr>
        <a:xfrm>
          <a:off x="0" y="0"/>
          <a:ext cx="0" cy="0"/>
          <a:chOff x="0" y="0"/>
          <a:chExt cx="0" cy="0"/>
        </a:xfrm>
      </p:grpSpPr>
      <p:sp>
        <p:nvSpPr>
          <p:cNvPr id="2" name="Date Placeholder 1"/>
          <p:cNvSpPr>
            <a:spLocks noGrp="1"/>
          </p:cNvSpPr>
          <p:nvPr>
            <p:ph type="dt" sz="half" idx="11"/>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2"/>
          </p:nvPr>
        </p:nvSpPr>
        <p:spPr/>
        <p:txBody>
          <a:bodyPr/>
          <a:lstStyle/>
          <a:p>
            <a:fld id="{50B26D62-EBDC-4CB4-84B4-338D23F7DACE}" type="slidenum">
              <a:rPr lang="en-US" smtClean="0"/>
              <a:t>‹#›</a:t>
            </a:fld>
            <a:endParaRPr lang="en-US" dirty="0"/>
          </a:p>
        </p:txBody>
      </p:sp>
      <p:sp>
        <p:nvSpPr>
          <p:cNvPr id="6" name="Picture Placeholder 8"/>
          <p:cNvSpPr>
            <a:spLocks noGrp="1"/>
          </p:cNvSpPr>
          <p:nvPr>
            <p:ph type="pic" sz="quarter" idx="13" hasCustomPrompt="1"/>
          </p:nvPr>
        </p:nvSpPr>
        <p:spPr>
          <a:xfrm>
            <a:off x="0" y="2057400"/>
            <a:ext cx="9144000" cy="4800600"/>
          </a:xfrm>
        </p:spPr>
        <p:txBody>
          <a:bodyPr anchor="ctr"/>
          <a:lstStyle>
            <a:lvl1pPr marL="0" indent="0" algn="ctr">
              <a:buNone/>
              <a:defRPr sz="2000" b="0" cap="all" spc="200" baseline="0">
                <a:latin typeface="+mj-lt"/>
              </a:defRPr>
            </a:lvl1pPr>
          </a:lstStyle>
          <a:p>
            <a:r>
              <a:rPr lang="en-US" dirty="0" smtClean="0"/>
              <a:t>Image</a:t>
            </a:r>
            <a:endParaRPr lang="en-US" dirty="0"/>
          </a:p>
        </p:txBody>
      </p:sp>
      <p:sp>
        <p:nvSpPr>
          <p:cNvPr id="9" name="Title 1"/>
          <p:cNvSpPr>
            <a:spLocks noGrp="1"/>
          </p:cNvSpPr>
          <p:nvPr>
            <p:ph type="title" hasCustomPrompt="1"/>
          </p:nvPr>
        </p:nvSpPr>
        <p:spPr>
          <a:xfrm>
            <a:off x="457200" y="457200"/>
            <a:ext cx="8229600" cy="1600200"/>
          </a:xfrm>
        </p:spPr>
        <p:txBody>
          <a:bodyPr anchor="ctr" anchorCtr="0"/>
          <a:lstStyle>
            <a:lvl1pPr>
              <a:lnSpc>
                <a:spcPct val="100000"/>
              </a:lnSpc>
              <a:defRPr lang="en-US" sz="4000" b="1" baseline="0" dirty="0">
                <a:latin typeface="+mn-lt"/>
              </a:defRPr>
            </a:lvl1pPr>
          </a:lstStyle>
          <a:p>
            <a:r>
              <a:rPr lang="en-US" dirty="0" smtClean="0"/>
              <a:t>Slide headline</a:t>
            </a:r>
            <a:endParaRPr lang="en-US" dirty="0"/>
          </a:p>
        </p:txBody>
      </p:sp>
    </p:spTree>
    <p:extLst>
      <p:ext uri="{BB962C8B-B14F-4D97-AF65-F5344CB8AC3E}">
        <p14:creationId xmlns:p14="http://schemas.microsoft.com/office/powerpoint/2010/main" val="114669236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72785686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pic>
        <p:nvPicPr>
          <p:cNvPr id="6" name="Picture 5"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56198"/>
            <a:ext cx="755827" cy="444604"/>
          </a:xfrm>
          <a:prstGeom prst="rect">
            <a:avLst/>
          </a:prstGeom>
        </p:spPr>
      </p:pic>
      <p:sp>
        <p:nvSpPr>
          <p:cNvPr id="13" name="Subtitle 2"/>
          <p:cNvSpPr>
            <a:spLocks noGrp="1"/>
          </p:cNvSpPr>
          <p:nvPr>
            <p:ph type="subTitle" idx="1" hasCustomPrompt="1"/>
          </p:nvPr>
        </p:nvSpPr>
        <p:spPr>
          <a:xfrm>
            <a:off x="902677" y="3607117"/>
            <a:ext cx="7315200" cy="1668268"/>
          </a:xfrm>
          <a:prstGeom prst="rect">
            <a:avLst/>
          </a:prstGeom>
        </p:spPr>
        <p:txBody>
          <a:bodyPr>
            <a:norm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3000" b="1" spc="56"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The quick brown fox jumped</a:t>
            </a:r>
            <a:br>
              <a:rPr lang="en-US" dirty="0" smtClean="0"/>
            </a:br>
            <a:r>
              <a:rPr lang="en-US" dirty="0" smtClean="0"/>
              <a:t>over the lazy dogs.</a:t>
            </a:r>
            <a:endParaRPr lang="en-US" dirty="0"/>
          </a:p>
        </p:txBody>
      </p:sp>
      <p:sp>
        <p:nvSpPr>
          <p:cNvPr id="14" name="Title Placeholder 1"/>
          <p:cNvSpPr>
            <a:spLocks noGrp="1"/>
          </p:cNvSpPr>
          <p:nvPr>
            <p:ph type="title" hasCustomPrompt="1"/>
          </p:nvPr>
        </p:nvSpPr>
        <p:spPr>
          <a:xfrm>
            <a:off x="902677" y="457202"/>
            <a:ext cx="7315200" cy="2950358"/>
          </a:xfrm>
          <a:prstGeom prst="rect">
            <a:avLst/>
          </a:prstGeom>
        </p:spPr>
        <p:txBody>
          <a:bodyPr vert="horz" lIns="91440" tIns="45720" rIns="91440" bIns="45720" rtlCol="0" anchor="b" anchorCtr="0">
            <a:noAutofit/>
          </a:bodyPr>
          <a:lstStyle>
            <a:lvl1pPr>
              <a:lnSpc>
                <a:spcPct val="90000"/>
              </a:lnSpc>
              <a:defRPr spc="-50" baseline="0"/>
            </a:lvl1pPr>
          </a:lstStyle>
          <a:p>
            <a:r>
              <a:rPr lang="en-US" dirty="0" smtClean="0"/>
              <a:t>The quick brown fox jumped over the dogs.</a:t>
            </a:r>
            <a:endParaRPr lang="en-US" dirty="0"/>
          </a:p>
        </p:txBody>
      </p:sp>
    </p:spTree>
    <p:extLst>
      <p:ext uri="{BB962C8B-B14F-4D97-AF65-F5344CB8AC3E}">
        <p14:creationId xmlns:p14="http://schemas.microsoft.com/office/powerpoint/2010/main" val="12476308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guide id="2" pos="720">
          <p15:clr>
            <a:srgbClr val="FBAE40"/>
          </p15:clr>
        </p15:guide>
        <p15:guide id="3" pos="50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6" name="Content Placeholder 3"/>
          <p:cNvSpPr>
            <a:spLocks noGrp="1"/>
          </p:cNvSpPr>
          <p:nvPr>
            <p:ph sz="half" idx="2" hasCustomPrompt="1"/>
          </p:nvPr>
        </p:nvSpPr>
        <p:spPr>
          <a:xfrm>
            <a:off x="1371600" y="2057400"/>
            <a:ext cx="64008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spTree>
    <p:extLst>
      <p:ext uri="{BB962C8B-B14F-4D97-AF65-F5344CB8AC3E}">
        <p14:creationId xmlns:p14="http://schemas.microsoft.com/office/powerpoint/2010/main" val="94067694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48" userDrawn="1">
          <p15:clr>
            <a:srgbClr val="FBAE40"/>
          </p15:clr>
        </p15:guide>
        <p15:guide id="2" pos="3672" userDrawn="1">
          <p15:clr>
            <a:srgbClr val="FBAE40"/>
          </p15:clr>
        </p15:guide>
        <p15:guide id="3" orient="horz" pos="129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pic>
        <p:nvPicPr>
          <p:cNvPr id="7" name="Picture 6"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56198"/>
            <a:ext cx="755827" cy="444604"/>
          </a:xfrm>
          <a:prstGeom prst="rect">
            <a:avLst/>
          </a:prstGeom>
        </p:spPr>
      </p:pic>
      <p:sp>
        <p:nvSpPr>
          <p:cNvPr id="11" name="Content Placeholder 2"/>
          <p:cNvSpPr>
            <a:spLocks noGrp="1"/>
          </p:cNvSpPr>
          <p:nvPr>
            <p:ph sz="half" idx="1" hasCustomPrompt="1"/>
          </p:nvPr>
        </p:nvSpPr>
        <p:spPr>
          <a:xfrm>
            <a:off x="1142999" y="3763108"/>
            <a:ext cx="6858001" cy="2180491"/>
          </a:xfrm>
        </p:spPr>
        <p:txBody>
          <a:bodyPr/>
          <a:lstStyle>
            <a:lvl1pPr>
              <a:defRPr baseline="0"/>
            </a:lvl1pPr>
            <a:lvl2pPr>
              <a:defRPr/>
            </a:lvl2pPr>
            <a:lvl3pPr>
              <a:defRPr>
                <a:latin typeface="+mj-lt"/>
              </a:defRPr>
            </a:lvl3pPr>
            <a:lvl4pPr>
              <a:buClr>
                <a:schemeClr val="bg2"/>
              </a:buClr>
              <a:buSzPct val="50000"/>
              <a:defRPr/>
            </a:lvl4pPr>
            <a:lvl5pPr>
              <a:buSzPct val="50000"/>
              <a:defRPr/>
            </a:lvl5pPr>
          </a:lstStyle>
          <a:p>
            <a:pPr lvl="0"/>
            <a:r>
              <a:rPr lang="en-US" dirty="0" smtClean="0"/>
              <a:t>First level bulleted list</a:t>
            </a:r>
          </a:p>
          <a:p>
            <a:pPr lvl="1"/>
            <a:r>
              <a:rPr lang="en-US" dirty="0" smtClean="0"/>
              <a:t>Second level bulleted list</a:t>
            </a:r>
          </a:p>
          <a:p>
            <a:pPr lvl="2"/>
            <a:r>
              <a:rPr lang="en-US" dirty="0" smtClean="0"/>
              <a:t>Third level bulleted list</a:t>
            </a:r>
          </a:p>
        </p:txBody>
      </p:sp>
      <p:sp>
        <p:nvSpPr>
          <p:cNvPr id="12" name="Content Placeholder 3"/>
          <p:cNvSpPr>
            <a:spLocks noGrp="1"/>
          </p:cNvSpPr>
          <p:nvPr>
            <p:ph sz="half" idx="2" hasCustomPrompt="1"/>
          </p:nvPr>
        </p:nvSpPr>
        <p:spPr>
          <a:xfrm>
            <a:off x="1142999" y="2083042"/>
            <a:ext cx="6858002" cy="1350943"/>
          </a:xfrm>
        </p:spPr>
        <p:txBody>
          <a:bodyPr anchor="ctr" anchorCtr="0">
            <a:normAutofit/>
          </a:bodyPr>
          <a:lstStyle>
            <a:lvl1pPr marL="0" marR="0" indent="0" algn="l" defTabSz="514350" rtl="0" eaLnBrk="1" fontAlgn="auto" latinLnBrk="0" hangingPunct="1">
              <a:lnSpc>
                <a:spcPct val="100000"/>
              </a:lnSpc>
              <a:spcBef>
                <a:spcPts val="1200"/>
              </a:spcBef>
              <a:spcAft>
                <a:spcPts val="0"/>
              </a:spcAft>
              <a:buClr>
                <a:schemeClr val="bg2"/>
              </a:buClr>
              <a:buSzPct val="75000"/>
              <a:buFont typeface="Wingdings" panose="05000000000000000000" pitchFamily="2" charset="2"/>
              <a:buNone/>
              <a:tabLst/>
              <a:defRPr sz="3200" b="0" baseline="0"/>
            </a:lvl1pPr>
            <a:lvl2pPr marL="457200" indent="0">
              <a:buNone/>
              <a:defRPr baseline="0"/>
            </a:lvl2pPr>
            <a:lvl3pPr marL="914400" indent="0">
              <a:buNone/>
              <a:defRPr/>
            </a:lvl3pPr>
          </a:lstStyle>
          <a:p>
            <a:pPr marL="0" marR="0" lvl="0" indent="0" algn="l" defTabSz="514350" rtl="0" eaLnBrk="1" fontAlgn="auto" latinLnBrk="0" hangingPunct="1">
              <a:lnSpc>
                <a:spcPct val="100000"/>
              </a:lnSpc>
              <a:spcBef>
                <a:spcPts val="1200"/>
              </a:spcBef>
              <a:spcAft>
                <a:spcPts val="0"/>
              </a:spcAft>
              <a:buClr>
                <a:schemeClr val="bg2"/>
              </a:buClr>
              <a:buSzPct val="75000"/>
              <a:buFont typeface="Wingdings" panose="05000000000000000000" pitchFamily="2" charset="2"/>
              <a:buNone/>
              <a:tabLst/>
              <a:defRPr/>
            </a:pPr>
            <a:r>
              <a:rPr lang="en-US" dirty="0" smtClean="0"/>
              <a:t>The quick brown fox jumped over the lazy dogs. The quick brown fox jumped over the lazy dogs. </a:t>
            </a:r>
          </a:p>
        </p:txBody>
      </p:sp>
      <p:sp>
        <p:nvSpPr>
          <p:cNvPr id="13" name="Title 1"/>
          <p:cNvSpPr>
            <a:spLocks noGrp="1"/>
          </p:cNvSpPr>
          <p:nvPr>
            <p:ph type="title" hasCustomPrompt="1"/>
          </p:nvPr>
        </p:nvSpPr>
        <p:spPr>
          <a:xfrm>
            <a:off x="457201" y="457200"/>
            <a:ext cx="8230498" cy="1600200"/>
          </a:xfrm>
        </p:spPr>
        <p:txBody>
          <a:bodyPr anchor="ctr" anchorCtr="0"/>
          <a:lstStyle>
            <a:lvl1pPr>
              <a:lnSpc>
                <a:spcPct val="90000"/>
              </a:lnSpc>
              <a:defRPr lang="en-US" sz="4000" b="1" baseline="0" dirty="0">
                <a:latin typeface="+mn-lt"/>
              </a:defRPr>
            </a:lvl1pPr>
          </a:lstStyle>
          <a:p>
            <a:r>
              <a:rPr lang="en-US" dirty="0" smtClean="0"/>
              <a:t>The quick brown fox.</a:t>
            </a:r>
            <a:endParaRPr lang="en-US" dirty="0"/>
          </a:p>
        </p:txBody>
      </p:sp>
    </p:spTree>
    <p:extLst>
      <p:ext uri="{BB962C8B-B14F-4D97-AF65-F5344CB8AC3E}">
        <p14:creationId xmlns:p14="http://schemas.microsoft.com/office/powerpoint/2010/main" val="419348259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guide id="2" pos="720">
          <p15:clr>
            <a:srgbClr val="FBAE40"/>
          </p15:clr>
        </p15:guide>
        <p15:guide id="3" pos="50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8" name="Content Placeholder 3"/>
          <p:cNvSpPr>
            <a:spLocks noGrp="1"/>
          </p:cNvSpPr>
          <p:nvPr>
            <p:ph sz="half" idx="2" hasCustomPrompt="1"/>
          </p:nvPr>
        </p:nvSpPr>
        <p:spPr>
          <a:xfrm>
            <a:off x="457201" y="2057400"/>
            <a:ext cx="4040981" cy="3497314"/>
          </a:xfrm>
        </p:spPr>
        <p:txBody>
          <a:bodyPr/>
          <a:lstStyle>
            <a:lvl1pPr>
              <a:defRPr/>
            </a:lvl1pPr>
            <a:lvl2pPr>
              <a:defRPr baseline="0"/>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pic>
        <p:nvPicPr>
          <p:cNvPr id="7" name="Picture 6"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56198"/>
            <a:ext cx="755827" cy="444604"/>
          </a:xfrm>
          <a:prstGeom prst="rect">
            <a:avLst/>
          </a:prstGeom>
        </p:spPr>
      </p:pic>
      <p:sp>
        <p:nvSpPr>
          <p:cNvPr id="13" name="Title 1"/>
          <p:cNvSpPr>
            <a:spLocks noGrp="1"/>
          </p:cNvSpPr>
          <p:nvPr>
            <p:ph type="title" hasCustomPrompt="1"/>
          </p:nvPr>
        </p:nvSpPr>
        <p:spPr>
          <a:xfrm>
            <a:off x="457200" y="457200"/>
            <a:ext cx="8229600" cy="1600200"/>
          </a:xfrm>
        </p:spPr>
        <p:txBody>
          <a:bodyPr anchor="ctr" anchorCtr="0"/>
          <a:lstStyle>
            <a:lvl1pPr>
              <a:lnSpc>
                <a:spcPct val="100000"/>
              </a:lnSpc>
              <a:defRPr lang="en-US" sz="4000" b="1" baseline="0" dirty="0">
                <a:latin typeface="+mn-lt"/>
              </a:defRPr>
            </a:lvl1pPr>
          </a:lstStyle>
          <a:p>
            <a:r>
              <a:rPr lang="en-US" dirty="0" smtClean="0"/>
              <a:t>Slide headline</a:t>
            </a:r>
            <a:endParaRPr lang="en-US" dirty="0"/>
          </a:p>
        </p:txBody>
      </p:sp>
      <p:sp>
        <p:nvSpPr>
          <p:cNvPr id="14" name="Content Placeholder 3"/>
          <p:cNvSpPr>
            <a:spLocks noGrp="1"/>
          </p:cNvSpPr>
          <p:nvPr>
            <p:ph sz="half" idx="12" hasCustomPrompt="1"/>
          </p:nvPr>
        </p:nvSpPr>
        <p:spPr>
          <a:xfrm>
            <a:off x="4645819" y="2071319"/>
            <a:ext cx="4040981" cy="3497314"/>
          </a:xfrm>
        </p:spPr>
        <p:txBody>
          <a:bodyPr>
            <a:normAutofit/>
          </a:bodyPr>
          <a:lstStyle>
            <a:lvl1pPr marL="0" marR="0" indent="0" algn="l" defTabSz="514350" rtl="0" eaLnBrk="1" fontAlgn="auto" latinLnBrk="0" hangingPunct="1">
              <a:lnSpc>
                <a:spcPct val="100000"/>
              </a:lnSpc>
              <a:spcBef>
                <a:spcPts val="1200"/>
              </a:spcBef>
              <a:spcAft>
                <a:spcPts val="0"/>
              </a:spcAft>
              <a:buClr>
                <a:schemeClr val="bg2"/>
              </a:buClr>
              <a:buSzPct val="75000"/>
              <a:buFont typeface="Wingdings" panose="05000000000000000000" pitchFamily="2" charset="2"/>
              <a:buNone/>
              <a:tabLst/>
              <a:defRPr sz="3200" b="0" baseline="0"/>
            </a:lvl1pPr>
            <a:lvl2pPr marL="457200" indent="0">
              <a:buNone/>
              <a:defRPr baseline="0"/>
            </a:lvl2pPr>
            <a:lvl3pPr marL="914400" indent="0">
              <a:buNone/>
              <a:defRPr/>
            </a:lvl3pPr>
          </a:lstStyle>
          <a:p>
            <a:pPr marL="0" marR="0" lvl="0" indent="0" algn="l" defTabSz="514350" rtl="0" eaLnBrk="1" fontAlgn="auto" latinLnBrk="0" hangingPunct="1">
              <a:lnSpc>
                <a:spcPct val="100000"/>
              </a:lnSpc>
              <a:spcBef>
                <a:spcPts val="1200"/>
              </a:spcBef>
              <a:spcAft>
                <a:spcPts val="0"/>
              </a:spcAft>
              <a:buClr>
                <a:schemeClr val="bg2"/>
              </a:buClr>
              <a:buSzPct val="75000"/>
              <a:buFont typeface="Wingdings" panose="05000000000000000000" pitchFamily="2" charset="2"/>
              <a:buNone/>
              <a:tabLst/>
              <a:defRPr/>
            </a:pPr>
            <a:r>
              <a:rPr lang="en-US" dirty="0" smtClean="0"/>
              <a:t>The quick brown fox jumped over the lazy dogs. The quick brown fox jumped over the lazy dogs. The quick brown fox jumped over the lazy dogs. </a:t>
            </a:r>
          </a:p>
          <a:p>
            <a:pPr lvl="0"/>
            <a:endParaRPr lang="en-US" dirty="0" smtClean="0"/>
          </a:p>
        </p:txBody>
      </p:sp>
    </p:spTree>
    <p:extLst>
      <p:ext uri="{BB962C8B-B14F-4D97-AF65-F5344CB8AC3E}">
        <p14:creationId xmlns:p14="http://schemas.microsoft.com/office/powerpoint/2010/main" val="28698301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caption">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446050" y="4782646"/>
            <a:ext cx="8208197" cy="1050996"/>
          </a:xfrm>
        </p:spPr>
        <p:txBody>
          <a:bodyPr anchor="t"/>
          <a:lstStyle>
            <a:lvl1pPr>
              <a:defRPr sz="3200">
                <a:latin typeface="+mn-lt"/>
              </a:defRPr>
            </a:lvl1pPr>
          </a:lstStyle>
          <a:p>
            <a:r>
              <a:rPr lang="en-US" dirty="0" smtClean="0"/>
              <a:t>The quick brown fox jumped over the lazy dogs.</a:t>
            </a:r>
            <a:endParaRPr lang="en-US" dirty="0"/>
          </a:p>
        </p:txBody>
      </p:sp>
      <p:sp>
        <p:nvSpPr>
          <p:cNvPr id="2" name="Date Placeholder 1"/>
          <p:cNvSpPr>
            <a:spLocks noGrp="1"/>
          </p:cNvSpPr>
          <p:nvPr>
            <p:ph type="dt" sz="half" idx="11"/>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2"/>
          </p:nvPr>
        </p:nvSpPr>
        <p:spPr/>
        <p:txBody>
          <a:bodyPr/>
          <a:lstStyle/>
          <a:p>
            <a:fld id="{50B26D62-EBDC-4CB4-84B4-338D23F7DACE}" type="slidenum">
              <a:rPr lang="en-US" smtClean="0"/>
              <a:t>‹#›</a:t>
            </a:fld>
            <a:endParaRPr lang="en-US" dirty="0"/>
          </a:p>
        </p:txBody>
      </p:sp>
      <p:sp>
        <p:nvSpPr>
          <p:cNvPr id="6" name="Picture Placeholder 8"/>
          <p:cNvSpPr>
            <a:spLocks noGrp="1"/>
          </p:cNvSpPr>
          <p:nvPr>
            <p:ph type="pic" sz="quarter" idx="13" hasCustomPrompt="1"/>
          </p:nvPr>
        </p:nvSpPr>
        <p:spPr>
          <a:xfrm>
            <a:off x="0" y="2"/>
            <a:ext cx="9144000" cy="4768405"/>
          </a:xfrm>
        </p:spPr>
        <p:txBody>
          <a:bodyPr anchor="ctr"/>
          <a:lstStyle>
            <a:lvl1pPr marL="0" indent="0" algn="ctr">
              <a:buNone/>
              <a:defRPr sz="2000" b="0" cap="all" spc="200" baseline="0">
                <a:latin typeface="+mj-lt"/>
              </a:defRPr>
            </a:lvl1pPr>
          </a:lstStyle>
          <a:p>
            <a:r>
              <a:rPr lang="en-US" dirty="0" smtClean="0"/>
              <a:t>Image</a:t>
            </a:r>
            <a:endParaRPr lang="en-US" dirty="0"/>
          </a:p>
        </p:txBody>
      </p:sp>
      <p:pic>
        <p:nvPicPr>
          <p:cNvPr id="7" name="Picture 6"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56198"/>
            <a:ext cx="755827" cy="444604"/>
          </a:xfrm>
          <a:prstGeom prst="rect">
            <a:avLst/>
          </a:prstGeom>
        </p:spPr>
      </p:pic>
    </p:spTree>
    <p:extLst>
      <p:ext uri="{BB962C8B-B14F-4D97-AF65-F5344CB8AC3E}">
        <p14:creationId xmlns:p14="http://schemas.microsoft.com/office/powerpoint/2010/main" val="2285091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Image and caption">
    <p:spTree>
      <p:nvGrpSpPr>
        <p:cNvPr id="1" name=""/>
        <p:cNvGrpSpPr/>
        <p:nvPr/>
      </p:nvGrpSpPr>
      <p:grpSpPr>
        <a:xfrm>
          <a:off x="0" y="0"/>
          <a:ext cx="0" cy="0"/>
          <a:chOff x="0" y="0"/>
          <a:chExt cx="0" cy="0"/>
        </a:xfrm>
      </p:grpSpPr>
      <p:sp>
        <p:nvSpPr>
          <p:cNvPr id="2" name="Date Placeholder 1"/>
          <p:cNvSpPr>
            <a:spLocks noGrp="1"/>
          </p:cNvSpPr>
          <p:nvPr>
            <p:ph type="dt" sz="half" idx="11"/>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2"/>
          </p:nvPr>
        </p:nvSpPr>
        <p:spPr/>
        <p:txBody>
          <a:bodyPr/>
          <a:lstStyle/>
          <a:p>
            <a:fld id="{50B26D62-EBDC-4CB4-84B4-338D23F7DACE}" type="slidenum">
              <a:rPr lang="en-US" smtClean="0"/>
              <a:t>‹#›</a:t>
            </a:fld>
            <a:endParaRPr lang="en-US" dirty="0"/>
          </a:p>
        </p:txBody>
      </p:sp>
      <p:pic>
        <p:nvPicPr>
          <p:cNvPr id="7" name="Picture 6"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56198"/>
            <a:ext cx="755827" cy="444604"/>
          </a:xfrm>
          <a:prstGeom prst="rect">
            <a:avLst/>
          </a:prstGeom>
        </p:spPr>
      </p:pic>
      <p:sp>
        <p:nvSpPr>
          <p:cNvPr id="8" name="Picture Placeholder 8"/>
          <p:cNvSpPr>
            <a:spLocks noGrp="1"/>
          </p:cNvSpPr>
          <p:nvPr>
            <p:ph type="pic" sz="quarter" idx="13" hasCustomPrompt="1"/>
          </p:nvPr>
        </p:nvSpPr>
        <p:spPr>
          <a:xfrm>
            <a:off x="0" y="2057400"/>
            <a:ext cx="9144000" cy="4800600"/>
          </a:xfrm>
        </p:spPr>
        <p:txBody>
          <a:bodyPr anchor="ctr"/>
          <a:lstStyle>
            <a:lvl1pPr marL="0" indent="0" algn="ctr">
              <a:buNone/>
              <a:defRPr sz="2000" b="0" cap="all" spc="200" baseline="0">
                <a:latin typeface="+mj-lt"/>
              </a:defRPr>
            </a:lvl1pPr>
          </a:lstStyle>
          <a:p>
            <a:r>
              <a:rPr lang="en-US" dirty="0" smtClean="0"/>
              <a:t>Image</a:t>
            </a:r>
            <a:endParaRPr lang="en-US" dirty="0"/>
          </a:p>
        </p:txBody>
      </p:sp>
      <p:sp>
        <p:nvSpPr>
          <p:cNvPr id="9" name="Title 1"/>
          <p:cNvSpPr>
            <a:spLocks noGrp="1"/>
          </p:cNvSpPr>
          <p:nvPr>
            <p:ph type="title" hasCustomPrompt="1"/>
          </p:nvPr>
        </p:nvSpPr>
        <p:spPr>
          <a:xfrm>
            <a:off x="457200" y="457200"/>
            <a:ext cx="8229600" cy="1600200"/>
          </a:xfrm>
        </p:spPr>
        <p:txBody>
          <a:bodyPr anchor="ctr" anchorCtr="0"/>
          <a:lstStyle>
            <a:lvl1pPr>
              <a:lnSpc>
                <a:spcPct val="100000"/>
              </a:lnSpc>
              <a:defRPr lang="en-US" sz="4000" b="1" baseline="0" dirty="0">
                <a:latin typeface="+mn-lt"/>
              </a:defRPr>
            </a:lvl1pPr>
          </a:lstStyle>
          <a:p>
            <a:r>
              <a:rPr lang="en-US" dirty="0" smtClean="0"/>
              <a:t>Slide headline</a:t>
            </a:r>
            <a:endParaRPr lang="en-US" dirty="0"/>
          </a:p>
        </p:txBody>
      </p:sp>
    </p:spTree>
    <p:extLst>
      <p:ext uri="{BB962C8B-B14F-4D97-AF65-F5344CB8AC3E}">
        <p14:creationId xmlns:p14="http://schemas.microsoft.com/office/powerpoint/2010/main" val="336651474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pic>
        <p:nvPicPr>
          <p:cNvPr id="5" name="Picture 4"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56198"/>
            <a:ext cx="755827" cy="444604"/>
          </a:xfrm>
          <a:prstGeom prst="rect">
            <a:avLst/>
          </a:prstGeom>
        </p:spPr>
      </p:pic>
    </p:spTree>
    <p:extLst>
      <p:ext uri="{BB962C8B-B14F-4D97-AF65-F5344CB8AC3E}">
        <p14:creationId xmlns:p14="http://schemas.microsoft.com/office/powerpoint/2010/main" val="324250126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39706538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Big 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352" y="457200"/>
            <a:ext cx="8218449" cy="4806176"/>
          </a:xfrm>
          <a:prstGeom prst="rect">
            <a:avLst/>
          </a:prstGeom>
        </p:spPr>
        <p:txBody>
          <a:bodyPr anchor="ctr" anchorCtr="0"/>
          <a:lstStyle>
            <a:lvl1pPr>
              <a:lnSpc>
                <a:spcPct val="100000"/>
              </a:lnSpc>
              <a:defRPr baseline="0"/>
            </a:lvl1pPr>
          </a:lstStyle>
          <a:p>
            <a:r>
              <a:rPr lang="en-US" dirty="0" smtClean="0"/>
              <a:t>Big text</a:t>
            </a:r>
            <a:endParaRPr lang="en-US" dirty="0"/>
          </a:p>
        </p:txBody>
      </p:sp>
      <p:sp>
        <p:nvSpPr>
          <p:cNvPr id="3" name="Date Placeholder 2"/>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426116427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457200"/>
            <a:ext cx="82296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6" name="Content Placeholder 3"/>
          <p:cNvSpPr>
            <a:spLocks noGrp="1"/>
          </p:cNvSpPr>
          <p:nvPr>
            <p:ph sz="half" idx="2" hasCustomPrompt="1"/>
          </p:nvPr>
        </p:nvSpPr>
        <p:spPr>
          <a:xfrm>
            <a:off x="1371600" y="2057400"/>
            <a:ext cx="64008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spTree>
    <p:extLst>
      <p:ext uri="{BB962C8B-B14F-4D97-AF65-F5344CB8AC3E}">
        <p14:creationId xmlns:p14="http://schemas.microsoft.com/office/powerpoint/2010/main" val="12916845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864">
          <p15:clr>
            <a:srgbClr val="FBAE40"/>
          </p15:clr>
        </p15:guide>
        <p15:guide id="2" pos="4896">
          <p15:clr>
            <a:srgbClr val="FBAE40"/>
          </p15:clr>
        </p15:guide>
        <p15:guide id="3" orient="horz" pos="129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descr="logo 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373" y="5722375"/>
            <a:ext cx="3580208" cy="893978"/>
          </a:xfrm>
          <a:prstGeom prst="rect">
            <a:avLst/>
          </a:prstGeom>
        </p:spPr>
      </p:pic>
      <p:sp>
        <p:nvSpPr>
          <p:cNvPr id="12" name="Text Placeholder 9"/>
          <p:cNvSpPr>
            <a:spLocks noGrp="1"/>
          </p:cNvSpPr>
          <p:nvPr>
            <p:ph type="body" sz="quarter" idx="11" hasCustomPrompt="1"/>
          </p:nvPr>
        </p:nvSpPr>
        <p:spPr>
          <a:xfrm>
            <a:off x="384561" y="6409297"/>
            <a:ext cx="8539386" cy="263723"/>
          </a:xfrm>
        </p:spPr>
        <p:txBody>
          <a:bodyPr>
            <a:noAutofit/>
          </a:bodyPr>
          <a:lstStyle>
            <a:lvl1pPr marL="0" indent="0">
              <a:lnSpc>
                <a:spcPts val="1050"/>
              </a:lnSpc>
              <a:spcBef>
                <a:spcPts val="0"/>
              </a:spcBef>
              <a:buFontTx/>
              <a:buNone/>
              <a:defRPr sz="1050" b="1" spc="100" baseline="0">
                <a:solidFill>
                  <a:schemeClr val="bg1"/>
                </a:solidFill>
                <a:latin typeface="+mn-lt"/>
              </a:defRPr>
            </a:lvl1pPr>
          </a:lstStyle>
          <a:p>
            <a:pPr lvl="0"/>
            <a:r>
              <a:rPr lang="en-US" dirty="0" smtClean="0"/>
              <a:t>PROGRAM NAME</a:t>
            </a:r>
            <a:endParaRPr lang="en-US" dirty="0"/>
          </a:p>
        </p:txBody>
      </p:sp>
      <p:sp>
        <p:nvSpPr>
          <p:cNvPr id="3" name="Date Placeholder 2"/>
          <p:cNvSpPr>
            <a:spLocks noGrp="1"/>
          </p:cNvSpPr>
          <p:nvPr>
            <p:ph type="dt" sz="half" idx="12"/>
          </p:nvPr>
        </p:nvSpPr>
        <p:spPr/>
        <p:txBody>
          <a:bodyPr/>
          <a:lstStyle/>
          <a:p>
            <a:fld id="{79751B3F-B4E5-4AA7-A6F6-8B0E6F438C48}" type="datetimeFigureOut">
              <a:rPr lang="en-US" smtClean="0"/>
              <a:pPr/>
              <a:t>5/2/2017</a:t>
            </a:fld>
            <a:endParaRPr lang="en-US" dirty="0"/>
          </a:p>
        </p:txBody>
      </p:sp>
      <p:sp>
        <p:nvSpPr>
          <p:cNvPr id="4" name="Slide Number Placeholder 3"/>
          <p:cNvSpPr>
            <a:spLocks noGrp="1"/>
          </p:cNvSpPr>
          <p:nvPr>
            <p:ph type="sldNum" sz="quarter" idx="13"/>
          </p:nvPr>
        </p:nvSpPr>
        <p:spPr/>
        <p:txBody>
          <a:bodyPr/>
          <a:lstStyle/>
          <a:p>
            <a:fld id="{50B26D62-EBDC-4CB4-84B4-338D23F7DACE}" type="slidenum">
              <a:rPr lang="en-US" smtClean="0"/>
              <a:t>‹#›</a:t>
            </a:fld>
            <a:endParaRPr lang="en-US" dirty="0"/>
          </a:p>
        </p:txBody>
      </p:sp>
      <p:sp>
        <p:nvSpPr>
          <p:cNvPr id="8" name="Subtitle 2"/>
          <p:cNvSpPr>
            <a:spLocks noGrp="1"/>
          </p:cNvSpPr>
          <p:nvPr>
            <p:ph type="subTitle" idx="1" hasCustomPrompt="1"/>
          </p:nvPr>
        </p:nvSpPr>
        <p:spPr>
          <a:xfrm>
            <a:off x="902677" y="3607117"/>
            <a:ext cx="7315200" cy="1668268"/>
          </a:xfrm>
          <a:prstGeom prst="rect">
            <a:avLst/>
          </a:prstGeom>
        </p:spPr>
        <p:txBody>
          <a:bodyPr>
            <a:norm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3000" b="1" spc="56"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The quick brown fox jumped</a:t>
            </a:r>
            <a:br>
              <a:rPr lang="en-US" dirty="0" smtClean="0"/>
            </a:br>
            <a:r>
              <a:rPr lang="en-US" dirty="0" smtClean="0"/>
              <a:t>over the lazy dogs.</a:t>
            </a:r>
            <a:endParaRPr lang="en-US" dirty="0"/>
          </a:p>
        </p:txBody>
      </p:sp>
      <p:sp>
        <p:nvSpPr>
          <p:cNvPr id="9" name="Title Placeholder 1"/>
          <p:cNvSpPr>
            <a:spLocks noGrp="1"/>
          </p:cNvSpPr>
          <p:nvPr>
            <p:ph type="title" hasCustomPrompt="1"/>
          </p:nvPr>
        </p:nvSpPr>
        <p:spPr>
          <a:xfrm>
            <a:off x="902677" y="457202"/>
            <a:ext cx="7315200" cy="2950358"/>
          </a:xfrm>
          <a:prstGeom prst="rect">
            <a:avLst/>
          </a:prstGeom>
        </p:spPr>
        <p:txBody>
          <a:bodyPr vert="horz" lIns="91440" tIns="45720" rIns="91440" bIns="45720" rtlCol="0" anchor="b" anchorCtr="0">
            <a:noAutofit/>
          </a:bodyPr>
          <a:lstStyle>
            <a:lvl1pPr>
              <a:lnSpc>
                <a:spcPct val="90000"/>
              </a:lnSpc>
              <a:defRPr spc="-50" baseline="0"/>
            </a:lvl1pPr>
          </a:lstStyle>
          <a:p>
            <a:r>
              <a:rPr lang="en-US" dirty="0" smtClean="0"/>
              <a:t>The quick brown fox jumped over the dogs.</a:t>
            </a:r>
            <a:endParaRPr lang="en-US" dirty="0"/>
          </a:p>
        </p:txBody>
      </p:sp>
    </p:spTree>
    <p:extLst>
      <p:ext uri="{BB962C8B-B14F-4D97-AF65-F5344CB8AC3E}">
        <p14:creationId xmlns:p14="http://schemas.microsoft.com/office/powerpoint/2010/main" val="55164128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pic>
        <p:nvPicPr>
          <p:cNvPr id="6" name="Picture 5"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56198"/>
            <a:ext cx="755827" cy="444604"/>
          </a:xfrm>
          <a:prstGeom prst="rect">
            <a:avLst/>
          </a:prstGeom>
        </p:spPr>
      </p:pic>
      <p:sp>
        <p:nvSpPr>
          <p:cNvPr id="13" name="Subtitle 2"/>
          <p:cNvSpPr>
            <a:spLocks noGrp="1"/>
          </p:cNvSpPr>
          <p:nvPr>
            <p:ph type="subTitle" idx="1" hasCustomPrompt="1"/>
          </p:nvPr>
        </p:nvSpPr>
        <p:spPr>
          <a:xfrm>
            <a:off x="902677" y="3607117"/>
            <a:ext cx="7315200" cy="1668268"/>
          </a:xfrm>
          <a:prstGeom prst="rect">
            <a:avLst/>
          </a:prstGeom>
        </p:spPr>
        <p:txBody>
          <a:bodyPr>
            <a:norm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3000" b="1" spc="56"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The quick brown fox jumped</a:t>
            </a:r>
            <a:br>
              <a:rPr lang="en-US" dirty="0" smtClean="0"/>
            </a:br>
            <a:r>
              <a:rPr lang="en-US" dirty="0" smtClean="0"/>
              <a:t>over the lazy dogs.</a:t>
            </a:r>
            <a:endParaRPr lang="en-US" dirty="0"/>
          </a:p>
        </p:txBody>
      </p:sp>
      <p:sp>
        <p:nvSpPr>
          <p:cNvPr id="14" name="Title Placeholder 1"/>
          <p:cNvSpPr>
            <a:spLocks noGrp="1"/>
          </p:cNvSpPr>
          <p:nvPr>
            <p:ph type="title" hasCustomPrompt="1"/>
          </p:nvPr>
        </p:nvSpPr>
        <p:spPr>
          <a:xfrm>
            <a:off x="902677" y="457202"/>
            <a:ext cx="7315200" cy="2950358"/>
          </a:xfrm>
          <a:prstGeom prst="rect">
            <a:avLst/>
          </a:prstGeom>
        </p:spPr>
        <p:txBody>
          <a:bodyPr vert="horz" lIns="91440" tIns="45720" rIns="91440" bIns="45720" rtlCol="0" anchor="b" anchorCtr="0">
            <a:noAutofit/>
          </a:bodyPr>
          <a:lstStyle>
            <a:lvl1pPr>
              <a:lnSpc>
                <a:spcPct val="90000"/>
              </a:lnSpc>
              <a:defRPr spc="-50" baseline="0"/>
            </a:lvl1pPr>
          </a:lstStyle>
          <a:p>
            <a:r>
              <a:rPr lang="en-US" dirty="0" smtClean="0"/>
              <a:t>The quick brown fox jumped over the dogs.</a:t>
            </a:r>
            <a:endParaRPr lang="en-US" dirty="0"/>
          </a:p>
        </p:txBody>
      </p:sp>
    </p:spTree>
    <p:extLst>
      <p:ext uri="{BB962C8B-B14F-4D97-AF65-F5344CB8AC3E}">
        <p14:creationId xmlns:p14="http://schemas.microsoft.com/office/powerpoint/2010/main" val="293551918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guide id="2" pos="720">
          <p15:clr>
            <a:srgbClr val="FBAE40"/>
          </p15:clr>
        </p15:guide>
        <p15:guide id="3" pos="50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772400" cy="609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33400" y="1447800"/>
            <a:ext cx="8229600" cy="4572000"/>
          </a:xfrm>
        </p:spPr>
        <p:txBody>
          <a:bodyPr/>
          <a:lstStyle/>
          <a:p>
            <a:pPr lvl="0"/>
            <a:endParaRPr lang="en-US" noProof="0" smtClean="0"/>
          </a:p>
        </p:txBody>
      </p:sp>
      <p:sp>
        <p:nvSpPr>
          <p:cNvPr id="4" name="Rectangle 34"/>
          <p:cNvSpPr>
            <a:spLocks noGrp="1" noChangeArrowheads="1"/>
          </p:cNvSpPr>
          <p:nvPr>
            <p:ph type="dt" sz="half" idx="10"/>
          </p:nvPr>
        </p:nvSpPr>
        <p:spPr>
          <a:ln/>
        </p:spPr>
        <p:txBody>
          <a:bodyPr/>
          <a:lstStyle>
            <a:lvl1pPr>
              <a:defRPr i="1"/>
            </a:lvl1pPr>
          </a:lstStyle>
          <a:p>
            <a:pPr>
              <a:defRPr/>
            </a:pPr>
            <a:endParaRPr lang="en-US" altLang="en-US">
              <a:solidFill>
                <a:srgbClr val="000000">
                  <a:tint val="75000"/>
                </a:srgbClr>
              </a:solidFill>
            </a:endParaRPr>
          </a:p>
          <a:p>
            <a:pPr>
              <a:defRPr/>
            </a:pPr>
            <a:endParaRPr lang="en-US" altLang="en-US">
              <a:solidFill>
                <a:srgbClr val="000000">
                  <a:tint val="75000"/>
                </a:srgbClr>
              </a:solidFill>
            </a:endParaRPr>
          </a:p>
          <a:p>
            <a:pPr>
              <a:defRPr/>
            </a:pPr>
            <a:r>
              <a:rPr lang="en-US" altLang="en-US" i="0">
                <a:solidFill>
                  <a:srgbClr val="000000">
                    <a:tint val="75000"/>
                  </a:srgbClr>
                </a:solidFill>
              </a:rPr>
              <a:t>Data Source: </a:t>
            </a:r>
            <a:r>
              <a:rPr lang="en-US" altLang="en-US">
                <a:solidFill>
                  <a:srgbClr val="000000">
                    <a:tint val="75000"/>
                  </a:srgbClr>
                </a:solidFill>
              </a:rPr>
              <a:t>Minnesota STD Surveillance System			              	                               STDs in Minnesota: Annual Review</a:t>
            </a:r>
          </a:p>
          <a:p>
            <a:pPr>
              <a:defRPr/>
            </a:pPr>
            <a:endParaRPr lang="en-US" altLang="en-US">
              <a:solidFill>
                <a:srgbClr val="000000">
                  <a:tint val="75000"/>
                </a:srgbClr>
              </a:solidFill>
            </a:endParaRPr>
          </a:p>
          <a:p>
            <a:pPr>
              <a:defRPr/>
            </a:pPr>
            <a:endParaRPr lang="en-US" altLang="en-US">
              <a:solidFill>
                <a:srgbClr val="000000">
                  <a:tint val="75000"/>
                </a:srgbClr>
              </a:solidFill>
            </a:endParaRPr>
          </a:p>
        </p:txBody>
      </p:sp>
      <p:sp>
        <p:nvSpPr>
          <p:cNvPr id="5" name="Rectangle 35"/>
          <p:cNvSpPr>
            <a:spLocks noGrp="1" noChangeArrowheads="1"/>
          </p:cNvSpPr>
          <p:nvPr>
            <p:ph type="sldNum" sz="quarter" idx="11"/>
          </p:nvPr>
        </p:nvSpPr>
        <p:spPr>
          <a:ln/>
        </p:spPr>
        <p:txBody>
          <a:bodyPr/>
          <a:lstStyle>
            <a:lvl1pPr>
              <a:defRPr/>
            </a:lvl1pPr>
          </a:lstStyle>
          <a:p>
            <a:pPr>
              <a:defRPr/>
            </a:pPr>
            <a:fld id="{2188B895-A2BA-4385-A74A-E0584726B9DE}" type="slidenum">
              <a:rPr lang="en-US" altLang="en-US">
                <a:solidFill>
                  <a:srgbClr val="000000">
                    <a:tint val="75000"/>
                  </a:srgbClr>
                </a:solidFill>
              </a:rPr>
              <a:pPr>
                <a:defRPr/>
              </a:pPr>
              <a:t>‹#›</a:t>
            </a:fld>
            <a:endParaRPr lang="en-US" altLang="en-US">
              <a:solidFill>
                <a:srgbClr val="000000">
                  <a:tint val="75000"/>
                </a:srgbClr>
              </a:solidFill>
            </a:endParaRPr>
          </a:p>
        </p:txBody>
      </p:sp>
    </p:spTree>
    <p:extLst>
      <p:ext uri="{BB962C8B-B14F-4D97-AF65-F5344CB8AC3E}">
        <p14:creationId xmlns:p14="http://schemas.microsoft.com/office/powerpoint/2010/main" val="3192851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8" name="Content Placeholder 3"/>
          <p:cNvSpPr>
            <a:spLocks noGrp="1"/>
          </p:cNvSpPr>
          <p:nvPr>
            <p:ph sz="half" idx="2" hasCustomPrompt="1"/>
          </p:nvPr>
        </p:nvSpPr>
        <p:spPr>
          <a:xfrm>
            <a:off x="457201" y="2057400"/>
            <a:ext cx="4040981" cy="3497314"/>
          </a:xfrm>
        </p:spPr>
        <p:txBody>
          <a:bodyPr/>
          <a:lstStyle>
            <a:lvl1pPr>
              <a:defRPr/>
            </a:lvl1pPr>
            <a:lvl2pPr>
              <a:defRPr baseline="0"/>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pic>
        <p:nvPicPr>
          <p:cNvPr id="7" name="Picture 6"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56198"/>
            <a:ext cx="755827" cy="444604"/>
          </a:xfrm>
          <a:prstGeom prst="rect">
            <a:avLst/>
          </a:prstGeom>
        </p:spPr>
      </p:pic>
      <p:sp>
        <p:nvSpPr>
          <p:cNvPr id="13" name="Title 1"/>
          <p:cNvSpPr>
            <a:spLocks noGrp="1"/>
          </p:cNvSpPr>
          <p:nvPr>
            <p:ph type="title" hasCustomPrompt="1"/>
          </p:nvPr>
        </p:nvSpPr>
        <p:spPr>
          <a:xfrm>
            <a:off x="457200" y="457200"/>
            <a:ext cx="8229600" cy="1600200"/>
          </a:xfrm>
        </p:spPr>
        <p:txBody>
          <a:bodyPr anchor="ctr" anchorCtr="0"/>
          <a:lstStyle>
            <a:lvl1pPr>
              <a:lnSpc>
                <a:spcPct val="100000"/>
              </a:lnSpc>
              <a:defRPr lang="en-US" sz="4000" b="1" baseline="0" dirty="0">
                <a:latin typeface="+mn-lt"/>
              </a:defRPr>
            </a:lvl1pPr>
          </a:lstStyle>
          <a:p>
            <a:r>
              <a:rPr lang="en-US" dirty="0" smtClean="0"/>
              <a:t>Slide headline</a:t>
            </a:r>
            <a:endParaRPr lang="en-US" dirty="0"/>
          </a:p>
        </p:txBody>
      </p:sp>
      <p:sp>
        <p:nvSpPr>
          <p:cNvPr id="14" name="Content Placeholder 3"/>
          <p:cNvSpPr>
            <a:spLocks noGrp="1"/>
          </p:cNvSpPr>
          <p:nvPr>
            <p:ph sz="half" idx="12" hasCustomPrompt="1"/>
          </p:nvPr>
        </p:nvSpPr>
        <p:spPr>
          <a:xfrm>
            <a:off x="4645819" y="2071319"/>
            <a:ext cx="4040981" cy="3497314"/>
          </a:xfrm>
        </p:spPr>
        <p:txBody>
          <a:bodyPr>
            <a:normAutofit/>
          </a:bodyPr>
          <a:lstStyle>
            <a:lvl1pPr marL="0" marR="0" indent="0" algn="l" defTabSz="514350" rtl="0" eaLnBrk="1" fontAlgn="auto" latinLnBrk="0" hangingPunct="1">
              <a:lnSpc>
                <a:spcPct val="100000"/>
              </a:lnSpc>
              <a:spcBef>
                <a:spcPts val="1200"/>
              </a:spcBef>
              <a:spcAft>
                <a:spcPts val="0"/>
              </a:spcAft>
              <a:buClr>
                <a:schemeClr val="bg2"/>
              </a:buClr>
              <a:buSzPct val="75000"/>
              <a:buFont typeface="Wingdings" panose="05000000000000000000" pitchFamily="2" charset="2"/>
              <a:buNone/>
              <a:tabLst/>
              <a:defRPr sz="3200" b="0" baseline="0"/>
            </a:lvl1pPr>
            <a:lvl2pPr marL="457200" indent="0">
              <a:buNone/>
              <a:defRPr baseline="0"/>
            </a:lvl2pPr>
            <a:lvl3pPr marL="914400" indent="0">
              <a:buNone/>
              <a:defRPr/>
            </a:lvl3pPr>
          </a:lstStyle>
          <a:p>
            <a:pPr marL="0" marR="0" lvl="0" indent="0" algn="l" defTabSz="514350" rtl="0" eaLnBrk="1" fontAlgn="auto" latinLnBrk="0" hangingPunct="1">
              <a:lnSpc>
                <a:spcPct val="100000"/>
              </a:lnSpc>
              <a:spcBef>
                <a:spcPts val="1200"/>
              </a:spcBef>
              <a:spcAft>
                <a:spcPts val="0"/>
              </a:spcAft>
              <a:buClr>
                <a:schemeClr val="bg2"/>
              </a:buClr>
              <a:buSzPct val="75000"/>
              <a:buFont typeface="Wingdings" panose="05000000000000000000" pitchFamily="2" charset="2"/>
              <a:buNone/>
              <a:tabLst/>
              <a:defRPr/>
            </a:pPr>
            <a:r>
              <a:rPr lang="en-US" dirty="0" smtClean="0"/>
              <a:t>The quick brown fox jumped over the lazy dogs. The quick brown fox jumped over the lazy dogs. The quick brown fox jumped over the lazy dogs. </a:t>
            </a:r>
          </a:p>
          <a:p>
            <a:pPr lvl="0"/>
            <a:endParaRPr lang="en-US" dirty="0" smtClean="0"/>
          </a:p>
        </p:txBody>
      </p:sp>
    </p:spTree>
    <p:extLst>
      <p:ext uri="{BB962C8B-B14F-4D97-AF65-F5344CB8AC3E}">
        <p14:creationId xmlns:p14="http://schemas.microsoft.com/office/powerpoint/2010/main" val="184358287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Custom">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pic>
        <p:nvPicPr>
          <p:cNvPr id="5" name="Picture 4"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56198"/>
            <a:ext cx="755827" cy="444604"/>
          </a:xfrm>
          <a:prstGeom prst="rect">
            <a:avLst/>
          </a:prstGeom>
        </p:spPr>
      </p:pic>
    </p:spTree>
    <p:extLst>
      <p:ext uri="{BB962C8B-B14F-4D97-AF65-F5344CB8AC3E}">
        <p14:creationId xmlns:p14="http://schemas.microsoft.com/office/powerpoint/2010/main" val="376213916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pPr/>
              <a:t>5/2/2017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pic>
        <p:nvPicPr>
          <p:cNvPr id="7" name="Picture 6"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956198"/>
            <a:ext cx="755827" cy="444604"/>
          </a:xfrm>
          <a:prstGeom prst="rect">
            <a:avLst/>
          </a:prstGeom>
        </p:spPr>
      </p:pic>
      <p:sp>
        <p:nvSpPr>
          <p:cNvPr id="11" name="Content Placeholder 2"/>
          <p:cNvSpPr>
            <a:spLocks noGrp="1"/>
          </p:cNvSpPr>
          <p:nvPr>
            <p:ph sz="half" idx="1" hasCustomPrompt="1"/>
          </p:nvPr>
        </p:nvSpPr>
        <p:spPr>
          <a:xfrm>
            <a:off x="1142999" y="3763108"/>
            <a:ext cx="6858001" cy="2180491"/>
          </a:xfrm>
        </p:spPr>
        <p:txBody>
          <a:bodyPr/>
          <a:lstStyle>
            <a:lvl1pPr>
              <a:defRPr baseline="0"/>
            </a:lvl1pPr>
            <a:lvl2pPr>
              <a:defRPr/>
            </a:lvl2pPr>
            <a:lvl3pPr>
              <a:defRPr>
                <a:latin typeface="+mj-lt"/>
              </a:defRPr>
            </a:lvl3pPr>
            <a:lvl4pPr>
              <a:buClr>
                <a:schemeClr val="bg2"/>
              </a:buClr>
              <a:buSzPct val="50000"/>
              <a:defRPr/>
            </a:lvl4pPr>
            <a:lvl5pPr>
              <a:buSzPct val="50000"/>
              <a:defRPr/>
            </a:lvl5pPr>
          </a:lstStyle>
          <a:p>
            <a:pPr lvl="0"/>
            <a:r>
              <a:rPr lang="en-US" dirty="0" smtClean="0"/>
              <a:t>First level bulleted list</a:t>
            </a:r>
          </a:p>
          <a:p>
            <a:pPr lvl="1"/>
            <a:r>
              <a:rPr lang="en-US" dirty="0" smtClean="0"/>
              <a:t>Second level bulleted list</a:t>
            </a:r>
          </a:p>
          <a:p>
            <a:pPr lvl="2"/>
            <a:r>
              <a:rPr lang="en-US" dirty="0" smtClean="0"/>
              <a:t>Third level bulleted list</a:t>
            </a:r>
          </a:p>
        </p:txBody>
      </p:sp>
      <p:sp>
        <p:nvSpPr>
          <p:cNvPr id="12" name="Content Placeholder 3"/>
          <p:cNvSpPr>
            <a:spLocks noGrp="1"/>
          </p:cNvSpPr>
          <p:nvPr>
            <p:ph sz="half" idx="2" hasCustomPrompt="1"/>
          </p:nvPr>
        </p:nvSpPr>
        <p:spPr>
          <a:xfrm>
            <a:off x="1142999" y="2083042"/>
            <a:ext cx="6858002" cy="1350943"/>
          </a:xfrm>
        </p:spPr>
        <p:txBody>
          <a:bodyPr anchor="ctr" anchorCtr="0">
            <a:normAutofit/>
          </a:bodyPr>
          <a:lstStyle>
            <a:lvl1pPr marL="0" marR="0" indent="0" algn="l" defTabSz="514350" rtl="0" eaLnBrk="1" fontAlgn="auto" latinLnBrk="0" hangingPunct="1">
              <a:lnSpc>
                <a:spcPct val="100000"/>
              </a:lnSpc>
              <a:spcBef>
                <a:spcPts val="1200"/>
              </a:spcBef>
              <a:spcAft>
                <a:spcPts val="0"/>
              </a:spcAft>
              <a:buClr>
                <a:schemeClr val="bg2"/>
              </a:buClr>
              <a:buSzPct val="75000"/>
              <a:buFont typeface="Wingdings" panose="05000000000000000000" pitchFamily="2" charset="2"/>
              <a:buNone/>
              <a:tabLst/>
              <a:defRPr sz="3200" b="0" baseline="0"/>
            </a:lvl1pPr>
            <a:lvl2pPr marL="457200" indent="0">
              <a:buNone/>
              <a:defRPr baseline="0"/>
            </a:lvl2pPr>
            <a:lvl3pPr marL="914400" indent="0">
              <a:buNone/>
              <a:defRPr/>
            </a:lvl3pPr>
          </a:lstStyle>
          <a:p>
            <a:pPr marL="0" marR="0" lvl="0" indent="0" algn="l" defTabSz="514350" rtl="0" eaLnBrk="1" fontAlgn="auto" latinLnBrk="0" hangingPunct="1">
              <a:lnSpc>
                <a:spcPct val="100000"/>
              </a:lnSpc>
              <a:spcBef>
                <a:spcPts val="1200"/>
              </a:spcBef>
              <a:spcAft>
                <a:spcPts val="0"/>
              </a:spcAft>
              <a:buClr>
                <a:schemeClr val="bg2"/>
              </a:buClr>
              <a:buSzPct val="75000"/>
              <a:buFont typeface="Wingdings" panose="05000000000000000000" pitchFamily="2" charset="2"/>
              <a:buNone/>
              <a:tabLst/>
              <a:defRPr/>
            </a:pPr>
            <a:r>
              <a:rPr lang="en-US" dirty="0" smtClean="0"/>
              <a:t>The quick brown fox jumped over the lazy dogs. The quick brown fox jumped over the lazy dogs. </a:t>
            </a:r>
          </a:p>
        </p:txBody>
      </p:sp>
      <p:sp>
        <p:nvSpPr>
          <p:cNvPr id="13" name="Title 1"/>
          <p:cNvSpPr>
            <a:spLocks noGrp="1"/>
          </p:cNvSpPr>
          <p:nvPr>
            <p:ph type="title" hasCustomPrompt="1"/>
          </p:nvPr>
        </p:nvSpPr>
        <p:spPr>
          <a:xfrm>
            <a:off x="457201" y="457200"/>
            <a:ext cx="8230498" cy="1600200"/>
          </a:xfrm>
        </p:spPr>
        <p:txBody>
          <a:bodyPr anchor="ctr" anchorCtr="0"/>
          <a:lstStyle>
            <a:lvl1pPr>
              <a:lnSpc>
                <a:spcPct val="90000"/>
              </a:lnSpc>
              <a:defRPr lang="en-US" sz="4000" b="1" baseline="0" dirty="0">
                <a:latin typeface="+mn-lt"/>
              </a:defRPr>
            </a:lvl1pPr>
          </a:lstStyle>
          <a:p>
            <a:r>
              <a:rPr lang="en-US" dirty="0" smtClean="0"/>
              <a:t>The quick brown fox.</a:t>
            </a:r>
            <a:endParaRPr lang="en-US" dirty="0"/>
          </a:p>
        </p:txBody>
      </p:sp>
    </p:spTree>
    <p:extLst>
      <p:ext uri="{BB962C8B-B14F-4D97-AF65-F5344CB8AC3E}">
        <p14:creationId xmlns:p14="http://schemas.microsoft.com/office/powerpoint/2010/main" val="31900680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guide id="2" pos="720">
          <p15:clr>
            <a:srgbClr val="FBAE40"/>
          </p15:clr>
        </p15:guide>
        <p15:guide id="3" pos="50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772400" cy="6096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33400" y="1447800"/>
            <a:ext cx="4038600" cy="4572000"/>
          </a:xfrm>
        </p:spPr>
        <p:txBody>
          <a:bodyPr/>
          <a:lstStyle/>
          <a:p>
            <a:pPr lvl="0"/>
            <a:endParaRPr lang="en-US" noProof="0" smtClean="0"/>
          </a:p>
        </p:txBody>
      </p:sp>
      <p:sp>
        <p:nvSpPr>
          <p:cNvPr id="4" name="Text Placeholder 3"/>
          <p:cNvSpPr>
            <a:spLocks noGrp="1"/>
          </p:cNvSpPr>
          <p:nvPr>
            <p:ph type="body" sz="half" idx="2"/>
          </p:nvPr>
        </p:nvSpPr>
        <p:spPr>
          <a:xfrm>
            <a:off x="4724400" y="1447800"/>
            <a:ext cx="4038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4"/>
          <p:cNvSpPr>
            <a:spLocks noGrp="1" noChangeArrowheads="1"/>
          </p:cNvSpPr>
          <p:nvPr>
            <p:ph type="dt" sz="half" idx="10"/>
          </p:nvPr>
        </p:nvSpPr>
        <p:spPr>
          <a:ln/>
        </p:spPr>
        <p:txBody>
          <a:bodyPr/>
          <a:lstStyle>
            <a:lvl1pPr>
              <a:defRPr i="1"/>
            </a:lvl1pPr>
          </a:lstStyle>
          <a:p>
            <a:pPr>
              <a:defRPr/>
            </a:pPr>
            <a:endParaRPr lang="en-US" altLang="en-US">
              <a:solidFill>
                <a:srgbClr val="000000">
                  <a:tint val="75000"/>
                </a:srgbClr>
              </a:solidFill>
            </a:endParaRPr>
          </a:p>
          <a:p>
            <a:pPr>
              <a:defRPr/>
            </a:pPr>
            <a:endParaRPr lang="en-US" altLang="en-US">
              <a:solidFill>
                <a:srgbClr val="000000">
                  <a:tint val="75000"/>
                </a:srgbClr>
              </a:solidFill>
            </a:endParaRPr>
          </a:p>
          <a:p>
            <a:pPr>
              <a:defRPr/>
            </a:pPr>
            <a:r>
              <a:rPr lang="en-US" altLang="en-US" i="0">
                <a:solidFill>
                  <a:srgbClr val="000000">
                    <a:tint val="75000"/>
                  </a:srgbClr>
                </a:solidFill>
              </a:rPr>
              <a:t>Data Source: </a:t>
            </a:r>
            <a:r>
              <a:rPr lang="en-US" altLang="en-US">
                <a:solidFill>
                  <a:srgbClr val="000000">
                    <a:tint val="75000"/>
                  </a:srgbClr>
                </a:solidFill>
              </a:rPr>
              <a:t>Minnesota STD Surveillance System			              	                               STDs in Minnesota: Annual Review</a:t>
            </a:r>
          </a:p>
          <a:p>
            <a:pPr>
              <a:defRPr/>
            </a:pPr>
            <a:endParaRPr lang="en-US" altLang="en-US">
              <a:solidFill>
                <a:srgbClr val="000000">
                  <a:tint val="75000"/>
                </a:srgbClr>
              </a:solidFill>
            </a:endParaRPr>
          </a:p>
          <a:p>
            <a:pPr>
              <a:defRPr/>
            </a:pPr>
            <a:endParaRPr lang="en-US" altLang="en-US">
              <a:solidFill>
                <a:srgbClr val="000000">
                  <a:tint val="75000"/>
                </a:srgbClr>
              </a:solidFill>
            </a:endParaRPr>
          </a:p>
        </p:txBody>
      </p:sp>
      <p:sp>
        <p:nvSpPr>
          <p:cNvPr id="6" name="Rectangle 35"/>
          <p:cNvSpPr>
            <a:spLocks noGrp="1" noChangeArrowheads="1"/>
          </p:cNvSpPr>
          <p:nvPr>
            <p:ph type="sldNum" sz="quarter" idx="11"/>
          </p:nvPr>
        </p:nvSpPr>
        <p:spPr>
          <a:ln/>
        </p:spPr>
        <p:txBody>
          <a:bodyPr/>
          <a:lstStyle>
            <a:lvl1pPr>
              <a:defRPr/>
            </a:lvl1pPr>
          </a:lstStyle>
          <a:p>
            <a:pPr>
              <a:defRPr/>
            </a:pPr>
            <a:fld id="{7AA7CC9C-556B-4326-B5DD-E9CA1827F993}" type="slidenum">
              <a:rPr lang="en-US" altLang="en-US">
                <a:solidFill>
                  <a:srgbClr val="000000">
                    <a:tint val="75000"/>
                  </a:srgbClr>
                </a:solidFill>
              </a:rPr>
              <a:pPr>
                <a:defRPr/>
              </a:pPr>
              <a:t>‹#›</a:t>
            </a:fld>
            <a:endParaRPr lang="en-US" altLang="en-US">
              <a:solidFill>
                <a:srgbClr val="000000">
                  <a:tint val="75000"/>
                </a:srgbClr>
              </a:solidFill>
            </a:endParaRPr>
          </a:p>
        </p:txBody>
      </p:sp>
    </p:spTree>
    <p:extLst>
      <p:ext uri="{BB962C8B-B14F-4D97-AF65-F5344CB8AC3E}">
        <p14:creationId xmlns:p14="http://schemas.microsoft.com/office/powerpoint/2010/main" val="991773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772400" cy="609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33400" y="1447800"/>
            <a:ext cx="8229600" cy="4572000"/>
          </a:xfrm>
        </p:spPr>
        <p:txBody>
          <a:bodyPr/>
          <a:lstStyle/>
          <a:p>
            <a:pPr lvl="0"/>
            <a:endParaRPr lang="en-US" noProof="0" smtClean="0"/>
          </a:p>
        </p:txBody>
      </p:sp>
      <p:sp>
        <p:nvSpPr>
          <p:cNvPr id="4" name="Rectangle 34"/>
          <p:cNvSpPr>
            <a:spLocks noGrp="1" noChangeArrowheads="1"/>
          </p:cNvSpPr>
          <p:nvPr>
            <p:ph type="dt" sz="half" idx="10"/>
          </p:nvPr>
        </p:nvSpPr>
        <p:spPr>
          <a:ln/>
        </p:spPr>
        <p:txBody>
          <a:bodyPr/>
          <a:lstStyle>
            <a:lvl1pPr>
              <a:defRPr i="1"/>
            </a:lvl1pPr>
          </a:lstStyle>
          <a:p>
            <a:pPr>
              <a:defRPr/>
            </a:pPr>
            <a:endParaRPr lang="en-US" altLang="en-US">
              <a:solidFill>
                <a:srgbClr val="000000">
                  <a:tint val="75000"/>
                </a:srgbClr>
              </a:solidFill>
            </a:endParaRPr>
          </a:p>
          <a:p>
            <a:pPr>
              <a:defRPr/>
            </a:pPr>
            <a:endParaRPr lang="en-US" altLang="en-US">
              <a:solidFill>
                <a:srgbClr val="000000">
                  <a:tint val="75000"/>
                </a:srgbClr>
              </a:solidFill>
            </a:endParaRPr>
          </a:p>
          <a:p>
            <a:pPr>
              <a:defRPr/>
            </a:pPr>
            <a:r>
              <a:rPr lang="en-US" altLang="en-US" i="0">
                <a:solidFill>
                  <a:srgbClr val="000000">
                    <a:tint val="75000"/>
                  </a:srgbClr>
                </a:solidFill>
              </a:rPr>
              <a:t>Data Source: </a:t>
            </a:r>
            <a:r>
              <a:rPr lang="en-US" altLang="en-US">
                <a:solidFill>
                  <a:srgbClr val="000000">
                    <a:tint val="75000"/>
                  </a:srgbClr>
                </a:solidFill>
              </a:rPr>
              <a:t>Minnesota STD Surveillance System			              	                               STDs in Minnesota: Annual Review</a:t>
            </a:r>
          </a:p>
          <a:p>
            <a:pPr>
              <a:defRPr/>
            </a:pPr>
            <a:endParaRPr lang="en-US" altLang="en-US">
              <a:solidFill>
                <a:srgbClr val="000000">
                  <a:tint val="75000"/>
                </a:srgbClr>
              </a:solidFill>
            </a:endParaRPr>
          </a:p>
          <a:p>
            <a:pPr>
              <a:defRPr/>
            </a:pPr>
            <a:endParaRPr lang="en-US" altLang="en-US">
              <a:solidFill>
                <a:srgbClr val="000000">
                  <a:tint val="75000"/>
                </a:srgbClr>
              </a:solidFill>
            </a:endParaRPr>
          </a:p>
        </p:txBody>
      </p:sp>
      <p:sp>
        <p:nvSpPr>
          <p:cNvPr id="5" name="Rectangle 35"/>
          <p:cNvSpPr>
            <a:spLocks noGrp="1" noChangeArrowheads="1"/>
          </p:cNvSpPr>
          <p:nvPr>
            <p:ph type="sldNum" sz="quarter" idx="11"/>
          </p:nvPr>
        </p:nvSpPr>
        <p:spPr>
          <a:ln/>
        </p:spPr>
        <p:txBody>
          <a:bodyPr/>
          <a:lstStyle>
            <a:lvl1pPr>
              <a:defRPr/>
            </a:lvl1pPr>
          </a:lstStyle>
          <a:p>
            <a:pPr>
              <a:defRPr/>
            </a:pPr>
            <a:fld id="{2188B895-A2BA-4385-A74A-E0584726B9DE}" type="slidenum">
              <a:rPr lang="en-US" altLang="en-US">
                <a:solidFill>
                  <a:srgbClr val="000000">
                    <a:tint val="75000"/>
                  </a:srgbClr>
                </a:solidFill>
              </a:rPr>
              <a:pPr>
                <a:defRPr/>
              </a:pPr>
              <a:t>‹#›</a:t>
            </a:fld>
            <a:endParaRPr lang="en-US" altLang="en-US">
              <a:solidFill>
                <a:srgbClr val="000000">
                  <a:tint val="75000"/>
                </a:srgbClr>
              </a:solidFill>
            </a:endParaRPr>
          </a:p>
        </p:txBody>
      </p:sp>
    </p:spTree>
    <p:extLst>
      <p:ext uri="{BB962C8B-B14F-4D97-AF65-F5344CB8AC3E}">
        <p14:creationId xmlns:p14="http://schemas.microsoft.com/office/powerpoint/2010/main" val="2007649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6507266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2942749"/>
            <a:ext cx="8229600" cy="2320627"/>
          </a:xfrm>
          <a:prstGeom prst="rect">
            <a:avLst/>
          </a:prstGeom>
        </p:spPr>
        <p:txBody>
          <a:bodyPr>
            <a:norm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2400" b="1" spc="56" baseline="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smtClean="0"/>
              <a:t>Subtitle…</a:t>
            </a:r>
            <a:endParaRPr lang="en-US" dirty="0"/>
          </a:p>
        </p:txBody>
      </p:sp>
      <p:sp>
        <p:nvSpPr>
          <p:cNvPr id="5" name="Title Placeholder 1"/>
          <p:cNvSpPr>
            <a:spLocks noGrp="1"/>
          </p:cNvSpPr>
          <p:nvPr>
            <p:ph type="title" hasCustomPrompt="1"/>
          </p:nvPr>
        </p:nvSpPr>
        <p:spPr>
          <a:xfrm>
            <a:off x="457200" y="457204"/>
            <a:ext cx="8229600" cy="2267893"/>
          </a:xfrm>
          <a:prstGeom prst="rect">
            <a:avLst/>
          </a:prstGeom>
        </p:spPr>
        <p:txBody>
          <a:bodyPr vert="horz" lIns="91440" tIns="45720" rIns="91440" bIns="45720" rtlCol="0" anchor="b" anchorCtr="0">
            <a:noAutofit/>
          </a:bodyPr>
          <a:lstStyle>
            <a:lvl1pPr>
              <a:defRPr baseline="0">
                <a:solidFill>
                  <a:schemeClr val="tx2"/>
                </a:solidFill>
              </a:defRPr>
            </a:lvl1pPr>
          </a:lstStyle>
          <a:p>
            <a:r>
              <a:rPr lang="en-US" dirty="0" smtClean="0"/>
              <a:t>Title…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4" name="Slide Number Placeholder 3"/>
          <p:cNvSpPr>
            <a:spLocks noGrp="1"/>
          </p:cNvSpPr>
          <p:nvPr>
            <p:ph type="sldNum" sz="quarter" idx="11"/>
          </p:nvPr>
        </p:nvSpPr>
        <p:spPr/>
        <p:txBody>
          <a:body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pic>
        <p:nvPicPr>
          <p:cNvPr id="7" name="Picture 6" descr="Minnesota Department of Health logo" title="logo Minnesota Department of Health"/>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91218" y="5943600"/>
            <a:ext cx="3086106" cy="457200"/>
          </a:xfrm>
          <a:prstGeom prst="rect">
            <a:avLst/>
          </a:prstGeom>
        </p:spPr>
      </p:pic>
      <p:sp>
        <p:nvSpPr>
          <p:cNvPr id="9" name="Text Placeholder 9"/>
          <p:cNvSpPr>
            <a:spLocks noGrp="1"/>
          </p:cNvSpPr>
          <p:nvPr>
            <p:ph type="body" sz="quarter" idx="12" hasCustomPrompt="1"/>
          </p:nvPr>
        </p:nvSpPr>
        <p:spPr>
          <a:xfrm>
            <a:off x="389475" y="6400804"/>
            <a:ext cx="8314414" cy="254977"/>
          </a:xfrm>
          <a:prstGeom prst="rect">
            <a:avLst/>
          </a:prstGeom>
        </p:spPr>
        <p:txBody>
          <a:bodyPr>
            <a:noAutofit/>
          </a:bodyPr>
          <a:lstStyle>
            <a:lvl1pPr marL="0" indent="0">
              <a:lnSpc>
                <a:spcPts val="1050"/>
              </a:lnSpc>
              <a:spcBef>
                <a:spcPts val="0"/>
              </a:spcBef>
              <a:buFontTx/>
              <a:buNone/>
              <a:defRPr sz="1050" b="1" baseline="0">
                <a:solidFill>
                  <a:srgbClr val="000000"/>
                </a:solidFill>
                <a:latin typeface="+mn-lt"/>
              </a:defRPr>
            </a:lvl1pPr>
          </a:lstStyle>
          <a:p>
            <a:pPr lvl="0"/>
            <a:r>
              <a:rPr lang="en-US" dirty="0" smtClean="0"/>
              <a:t>CLICK TO EDIT PROGRAM NAME</a:t>
            </a:r>
            <a:endParaRPr lang="en-US" dirty="0"/>
          </a:p>
        </p:txBody>
      </p:sp>
    </p:spTree>
    <p:extLst>
      <p:ext uri="{BB962C8B-B14F-4D97-AF65-F5344CB8AC3E}">
        <p14:creationId xmlns:p14="http://schemas.microsoft.com/office/powerpoint/2010/main" val="5708691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17.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18.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4096252593"/>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225966954"/>
      </p:ext>
    </p:extLst>
  </p:cSld>
  <p:clrMap bg1="lt1" tx1="dk1" bg2="lt2" tx2="dk2" accent1="accent1" accent2="accent2" accent3="accent3" accent4="accent4" accent5="accent5" accent6="accent6" hlink="hlink" folHlink="folHlink"/>
  <p:sldLayoutIdLst>
    <p:sldLayoutId id="2147483681"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3795167116"/>
      </p:ext>
    </p:extLst>
  </p:cSld>
  <p:clrMap bg1="lt1" tx1="dk1" bg2="lt2" tx2="dk2" accent1="accent1" accent2="accent2" accent3="accent3" accent4="accent4" accent5="accent5" accent6="accent6" hlink="hlink" folHlink="folHlink"/>
  <p:sldLayoutIdLst>
    <p:sldLayoutId id="2147483683"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2597635979"/>
      </p:ext>
    </p:extLst>
  </p:cSld>
  <p:clrMap bg1="lt1" tx1="dk1" bg2="lt2" tx2="dk2" accent1="accent1" accent2="accent2" accent3="accent3" accent4="accent4" accent5="accent5" accent6="accent6" hlink="hlink" folHlink="folHlink"/>
  <p:sldLayoutIdLst>
    <p:sldLayoutId id="2147483685"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4069168306"/>
      </p:ext>
    </p:extLst>
  </p:cSld>
  <p:clrMap bg1="lt1" tx1="dk1" bg2="lt2" tx2="dk2" accent1="accent1" accent2="accent2" accent3="accent3" accent4="accent4" accent5="accent5" accent6="accent6" hlink="hlink" folHlink="folHlink"/>
  <p:sldLayoutIdLst>
    <p:sldLayoutId id="2147483687"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2129128097"/>
      </p:ext>
    </p:extLst>
  </p:cSld>
  <p:clrMap bg1="lt1" tx1="dk1" bg2="lt2" tx2="dk2" accent1="accent1" accent2="accent2" accent3="accent3" accent4="accent4" accent5="accent5" accent6="accent6" hlink="hlink" folHlink="folHlink"/>
  <p:sldLayoutIdLst>
    <p:sldLayoutId id="2147483689"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229007059"/>
      </p:ext>
    </p:extLst>
  </p:cSld>
  <p:clrMap bg1="lt1" tx1="dk1" bg2="lt2" tx2="dk2" accent1="accent1" accent2="accent2" accent3="accent3" accent4="accent4" accent5="accent5" accent6="accent6" hlink="hlink" folHlink="folHlink"/>
  <p:sldLayoutIdLst>
    <p:sldLayoutId id="2147483691"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2557591548"/>
      </p:ext>
    </p:extLst>
  </p:cSld>
  <p:clrMap bg1="lt1" tx1="dk1" bg2="lt2" tx2="dk2" accent1="accent1" accent2="accent2" accent3="accent3" accent4="accent4" accent5="accent5" accent6="accent6" hlink="hlink" folHlink="folHlink"/>
  <p:sldLayoutIdLst>
    <p:sldLayoutId id="2147483693"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103652926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35" r:id="rId7"/>
    <p:sldLayoutId id="2147483736" r:id="rId8"/>
    <p:sldLayoutId id="2147483723" r:id="rId9"/>
    <p:sldLayoutId id="2147483724" r:id="rId10"/>
    <p:sldLayoutId id="2147483725" r:id="rId11"/>
    <p:sldLayoutId id="2147483726" r:id="rId12"/>
    <p:sldLayoutId id="2147483729" r:id="rId13"/>
    <p:sldLayoutId id="2147483730" r:id="rId14"/>
    <p:sldLayoutId id="2147483731" r:id="rId15"/>
    <p:sldLayoutId id="2147483734" r:id="rId16"/>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457200"/>
            <a:ext cx="8197046" cy="1985058"/>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3"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
        <p:nvSpPr>
          <p:cNvPr id="4" name="Date Placeholder 3"/>
          <p:cNvSpPr>
            <a:spLocks noGrp="1"/>
          </p:cNvSpPr>
          <p:nvPr>
            <p:ph type="dt" sz="half" idx="2"/>
          </p:nvPr>
        </p:nvSpPr>
        <p:spPr>
          <a:xfrm>
            <a:off x="7976753" y="5956198"/>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pPr/>
              <a:t>5/2/2017</a:t>
            </a:fld>
            <a:endParaRPr lang="en-US" dirty="0"/>
          </a:p>
        </p:txBody>
      </p:sp>
      <p:sp>
        <p:nvSpPr>
          <p:cNvPr id="6" name="Slide Number Placeholder 5"/>
          <p:cNvSpPr>
            <a:spLocks noGrp="1"/>
          </p:cNvSpPr>
          <p:nvPr>
            <p:ph type="sldNum" sz="quarter" idx="4"/>
          </p:nvPr>
        </p:nvSpPr>
        <p:spPr>
          <a:xfrm>
            <a:off x="7976753" y="6400802"/>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10565210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Lst>
  <p:timing>
    <p:tnLst>
      <p:par>
        <p:cTn id="1" dur="indefinite" restart="never" nodeType="tmRoot"/>
      </p:par>
    </p:tnLst>
  </p:timing>
  <p:txStyles>
    <p:titleStyle>
      <a:lvl1pPr algn="ctr" defTabSz="514350" rtl="0" eaLnBrk="1" latinLnBrk="0" hangingPunct="1">
        <a:lnSpc>
          <a:spcPct val="90000"/>
        </a:lnSpc>
        <a:spcBef>
          <a:spcPct val="0"/>
        </a:spcBef>
        <a:buNone/>
        <a:defRPr sz="6000" kern="1200">
          <a:solidFill>
            <a:schemeClr val="bg1"/>
          </a:solidFill>
          <a:latin typeface="+mj-lt"/>
          <a:ea typeface="+mj-ea"/>
          <a:cs typeface="+mj-cs"/>
        </a:defRPr>
      </a:lvl1pPr>
    </p:titleStyle>
    <p:bodyStyle>
      <a:lvl1pPr marL="457200" indent="-457200" algn="l" defTabSz="514350" rtl="0" eaLnBrk="1" latinLnBrk="0" hangingPunct="1">
        <a:lnSpc>
          <a:spcPct val="100000"/>
        </a:lnSpc>
        <a:spcBef>
          <a:spcPts val="1200"/>
        </a:spcBef>
        <a:buClr>
          <a:schemeClr val="bg2"/>
        </a:buClr>
        <a:buSzPct val="75000"/>
        <a:buFont typeface="Wingdings" panose="05000000000000000000" pitchFamily="2" charset="2"/>
        <a:buChar char="§"/>
        <a:defRPr sz="3000" b="1" kern="1200" spc="0" baseline="0">
          <a:solidFill>
            <a:schemeClr val="bg1"/>
          </a:solidFill>
          <a:latin typeface="+mn-lt"/>
          <a:ea typeface="+mn-ea"/>
          <a:cs typeface="+mn-cs"/>
        </a:defRPr>
      </a:lvl1pPr>
      <a:lvl2pPr marL="914400" indent="-457200" algn="l" defTabSz="514350" rtl="0" eaLnBrk="1" latinLnBrk="0" hangingPunct="1">
        <a:lnSpc>
          <a:spcPct val="100000"/>
        </a:lnSpc>
        <a:spcBef>
          <a:spcPts val="600"/>
        </a:spcBef>
        <a:buClr>
          <a:schemeClr val="bg2"/>
        </a:buClr>
        <a:buSzPct val="75000"/>
        <a:buFont typeface="Wingdings" panose="05000000000000000000" pitchFamily="2" charset="2"/>
        <a:buChar char="§"/>
        <a:defRPr sz="3000" b="0" kern="1200" spc="0" baseline="0">
          <a:solidFill>
            <a:schemeClr val="bg1"/>
          </a:solidFill>
          <a:latin typeface="+mn-lt"/>
          <a:ea typeface="+mn-ea"/>
          <a:cs typeface="+mn-cs"/>
        </a:defRPr>
      </a:lvl2pPr>
      <a:lvl3pPr marL="1371600" indent="-457200" algn="l" defTabSz="514350" rtl="0" eaLnBrk="1" latinLnBrk="0" hangingPunct="1">
        <a:lnSpc>
          <a:spcPct val="100000"/>
        </a:lnSpc>
        <a:spcBef>
          <a:spcPts val="600"/>
        </a:spcBef>
        <a:buClr>
          <a:schemeClr val="bg1"/>
        </a:buClr>
        <a:buSzPct val="75000"/>
        <a:buFont typeface="Wingdings" panose="05000000000000000000" pitchFamily="2" charset="2"/>
        <a:buChar char="§"/>
        <a:defRPr sz="3000" kern="1200" spc="0" baseline="0">
          <a:solidFill>
            <a:schemeClr val="bg1"/>
          </a:solidFill>
          <a:latin typeface="+mn-lt"/>
          <a:ea typeface="+mn-ea"/>
          <a:cs typeface="+mn-cs"/>
        </a:defRPr>
      </a:lvl3pPr>
      <a:lvl4pPr marL="1828800" indent="-457200" algn="l" defTabSz="514350" rtl="0" eaLnBrk="1" latinLnBrk="0" hangingPunct="1">
        <a:lnSpc>
          <a:spcPct val="100000"/>
        </a:lnSpc>
        <a:spcBef>
          <a:spcPts val="600"/>
        </a:spcBef>
        <a:buSzPct val="75000"/>
        <a:buFont typeface="Wingdings" panose="05000000000000000000" pitchFamily="2" charset="2"/>
        <a:buChar char="§"/>
        <a:defRPr sz="2400" kern="1200" spc="0" baseline="0">
          <a:solidFill>
            <a:schemeClr val="bg1"/>
          </a:solidFill>
          <a:latin typeface="+mn-lt"/>
          <a:ea typeface="+mn-ea"/>
          <a:cs typeface="+mn-cs"/>
        </a:defRPr>
      </a:lvl4pPr>
      <a:lvl5pPr marL="2286000" indent="-457200" algn="l" defTabSz="514350" rtl="0" eaLnBrk="1" latinLnBrk="0" hangingPunct="1">
        <a:lnSpc>
          <a:spcPct val="100000"/>
        </a:lnSpc>
        <a:spcBef>
          <a:spcPts val="600"/>
        </a:spcBef>
        <a:buClr>
          <a:schemeClr val="bg2"/>
        </a:buClr>
        <a:buSzPct val="75000"/>
        <a:buFont typeface="Wingdings" panose="05000000000000000000" pitchFamily="2" charset="2"/>
        <a:buChar char="§"/>
        <a:defRPr sz="2400" kern="1200" spc="0" baseline="0">
          <a:solidFill>
            <a:schemeClr val="bg1"/>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F26B43"/>
          </p15:clr>
        </p15:guide>
        <p15:guide id="2" pos="5472">
          <p15:clr>
            <a:srgbClr val="F26B43"/>
          </p15:clr>
        </p15:guide>
        <p15:guide id="3" orient="horz" pos="288">
          <p15:clr>
            <a:srgbClr val="F26B43"/>
          </p15:clr>
        </p15:guide>
        <p15:guide id="4" orient="horz" pos="4032">
          <p15:clr>
            <a:srgbClr val="F26B43"/>
          </p15:clr>
        </p15:guide>
        <p15:guide id="5" orient="horz" pos="37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2341140221"/>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3401819528"/>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3579043662"/>
      </p:ext>
    </p:extLst>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2170808741"/>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3696128751"/>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3778856375"/>
      </p:ext>
    </p:extLst>
  </p:cSld>
  <p:clrMap bg1="lt1" tx1="dk1" bg2="lt2" tx2="dk2" accent1="accent1" accent2="accent2" accent3="accent3" accent4="accent4" accent5="accent5" accent6="accent6" hlink="hlink" folHlink="folHlink"/>
  <p:sldLayoutIdLst>
    <p:sldLayoutId id="2147483675"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232580144"/>
      </p:ext>
    </p:extLst>
  </p:cSld>
  <p:clrMap bg1="lt1" tx1="dk1" bg2="lt2" tx2="dk2" accent1="accent1" accent2="accent2" accent3="accent3" accent4="accent4" accent5="accent5" accent6="accent6" hlink="hlink" folHlink="folHlink"/>
  <p:sldLayoutIdLst>
    <p:sldLayoutId id="2147483677"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4104" userDrawn="1">
          <p15:clr>
            <a:srgbClr val="F26B43"/>
          </p15:clr>
        </p15:guide>
        <p15:guide id="3" orient="horz" pos="3744" userDrawn="1">
          <p15:clr>
            <a:srgbClr val="F26B43"/>
          </p15:clr>
        </p15:guide>
        <p15:guide id="4" orient="horz" pos="288" userDrawn="1">
          <p15:clr>
            <a:srgbClr val="F26B43"/>
          </p15:clr>
        </p15:guide>
        <p15:guide id="5" orient="horz" pos="4032"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75854" y="59436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79751B3F-B4E5-4AA7-A6F6-8B0E6F438C48}" type="datetimeFigureOut">
              <a:rPr lang="en-US" smtClean="0">
                <a:solidFill>
                  <a:srgbClr val="000000">
                    <a:tint val="75000"/>
                  </a:srgbClr>
                </a:solidFill>
              </a:rPr>
              <a:pPr/>
              <a:t>5/2/2017</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7975854" y="6400804"/>
            <a:ext cx="710946" cy="245047"/>
          </a:xfrm>
          <a:prstGeom prst="rect">
            <a:avLst/>
          </a:prstGeom>
        </p:spPr>
        <p:txBody>
          <a:bodyPr vert="horz" lIns="91440" tIns="45720" rIns="91440" bIns="45720" rtlCol="0" anchor="ctr"/>
          <a:lstStyle>
            <a:lvl1pPr algn="r">
              <a:defRPr sz="675">
                <a:solidFill>
                  <a:schemeClr val="tx1">
                    <a:tint val="75000"/>
                  </a:schemeClr>
                </a:solidFill>
              </a:defRPr>
            </a:lvl1pPr>
          </a:lstStyle>
          <a:p>
            <a:fld id="{50B26D62-EBDC-4CB4-84B4-338D23F7DACE}" type="slidenum">
              <a:rPr lang="en-US" smtClean="0">
                <a:solidFill>
                  <a:srgbClr val="000000">
                    <a:tint val="75000"/>
                  </a:srgbClr>
                </a:solidFill>
              </a:rPr>
              <a:pPr/>
              <a:t>‹#›</a:t>
            </a:fld>
            <a:endParaRPr lang="en-US" dirty="0">
              <a:solidFill>
                <a:srgbClr val="000000">
                  <a:tint val="75000"/>
                </a:srgbClr>
              </a:solidFill>
            </a:endParaRPr>
          </a:p>
        </p:txBody>
      </p:sp>
      <p:sp>
        <p:nvSpPr>
          <p:cNvPr id="10" name="Title Placeholder 1"/>
          <p:cNvSpPr>
            <a:spLocks noGrp="1"/>
          </p:cNvSpPr>
          <p:nvPr>
            <p:ph type="title"/>
          </p:nvPr>
        </p:nvSpPr>
        <p:spPr>
          <a:xfrm>
            <a:off x="457200" y="457204"/>
            <a:ext cx="8229600" cy="1980449"/>
          </a:xfrm>
          <a:prstGeom prst="rect">
            <a:avLst/>
          </a:prstGeom>
        </p:spPr>
        <p:txBody>
          <a:bodyPr vert="horz" lIns="91440" tIns="45720" rIns="91440" bIns="45720" rtlCol="0" anchor="b" anchorCtr="0">
            <a:noAutofit/>
          </a:bodyPr>
          <a:lstStyle/>
          <a:p>
            <a:r>
              <a:rPr lang="en-US" dirty="0" smtClean="0"/>
              <a:t>Master title</a:t>
            </a:r>
            <a:endParaRPr lang="en-US" dirty="0"/>
          </a:p>
        </p:txBody>
      </p:sp>
      <p:sp>
        <p:nvSpPr>
          <p:cNvPr id="11" name="Text Placeholder 2"/>
          <p:cNvSpPr>
            <a:spLocks noGrp="1"/>
          </p:cNvSpPr>
          <p:nvPr>
            <p:ph type="body" idx="1"/>
          </p:nvPr>
        </p:nvSpPr>
        <p:spPr>
          <a:xfrm>
            <a:off x="1170432" y="2662176"/>
            <a:ext cx="6858000" cy="3056897"/>
          </a:xfrm>
          <a:prstGeom prst="rect">
            <a:avLst/>
          </a:prstGeom>
        </p:spPr>
        <p:txBody>
          <a:bodyPr vert="horz" lIns="91440" tIns="45720" rIns="91440" bIns="45720" rtlCol="0">
            <a:normAutofit/>
          </a:body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endParaRPr lang="en-US" dirty="0"/>
          </a:p>
        </p:txBody>
      </p:sp>
    </p:spTree>
    <p:extLst>
      <p:ext uri="{BB962C8B-B14F-4D97-AF65-F5344CB8AC3E}">
        <p14:creationId xmlns:p14="http://schemas.microsoft.com/office/powerpoint/2010/main" val="1981876178"/>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par>
    </p:tnLst>
  </p:timing>
  <p:txStyles>
    <p:titleStyle>
      <a:lvl1pPr algn="ctr" defTabSz="514350" rtl="0" eaLnBrk="1" latinLnBrk="0" hangingPunct="1">
        <a:lnSpc>
          <a:spcPts val="4500"/>
        </a:lnSpc>
        <a:spcBef>
          <a:spcPct val="0"/>
        </a:spcBef>
        <a:buNone/>
        <a:defRPr sz="5400" kern="1200">
          <a:solidFill>
            <a:schemeClr val="tx2"/>
          </a:solidFill>
          <a:latin typeface="+mj-lt"/>
          <a:ea typeface="+mj-ea"/>
          <a:cs typeface="+mj-cs"/>
        </a:defRPr>
      </a:lvl1pPr>
    </p:titleStyle>
    <p:body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p15:clr>
            <a:srgbClr val="F26B43"/>
          </p15:clr>
        </p15:guide>
        <p15:guide id="2" pos="4104">
          <p15:clr>
            <a:srgbClr val="F26B43"/>
          </p15:clr>
        </p15:guide>
        <p15:guide id="3" orient="horz" pos="3744">
          <p15:clr>
            <a:srgbClr val="F26B43"/>
          </p15:clr>
        </p15:guide>
        <p15:guide id="4" orient="horz" pos="288">
          <p15:clr>
            <a:srgbClr val="F26B43"/>
          </p15:clr>
        </p15:guide>
        <p15:guide id="5"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hyperlink" Target="mailto:Laura.Tourdot@state.mn.us" TargetMode="External"/><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audio" Target="../media/media37.m4a"/><Relationship Id="rId7" Type="http://schemas.openxmlformats.org/officeDocument/2006/relationships/image" Target="../media/image25.emf"/><Relationship Id="rId2" Type="http://schemas.microsoft.com/office/2007/relationships/media" Target="../media/media37.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4.xml"/><Relationship Id="rId10" Type="http://schemas.openxmlformats.org/officeDocument/2006/relationships/image" Target="../media/image26.png"/><Relationship Id="rId4" Type="http://schemas.openxmlformats.org/officeDocument/2006/relationships/slideLayout" Target="../slideLayouts/slideLayout19.xml"/><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png"/><Relationship Id="rId5" Type="http://schemas.openxmlformats.org/officeDocument/2006/relationships/hyperlink" Target="mailto:Brian.Kendrick@state.mn.us" TargetMode="External"/><Relationship Id="rId4" Type="http://schemas.openxmlformats.org/officeDocument/2006/relationships/hyperlink" Target="mailto:Dawn.Ginzl@state.mn.us"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5.png"/><Relationship Id="rId5" Type="http://schemas.openxmlformats.org/officeDocument/2006/relationships/image" Target="../media/image30.jpg"/><Relationship Id="rId4"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1.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png"/><Relationship Id="rId5" Type="http://schemas.openxmlformats.org/officeDocument/2006/relationships/chart" Target="../charts/chart2.xml"/><Relationship Id="rId4"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5.png"/><Relationship Id="rId4"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5.png"/><Relationship Id="rId4"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5.png"/><Relationship Id="rId4"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notesSlide" Target="../notesSlides/notesSlide54.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5.png"/><Relationship Id="rId4"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5.png"/><Relationship Id="rId5" Type="http://schemas.openxmlformats.org/officeDocument/2006/relationships/hyperlink" Target="mailto:Cheryl.barber@state.mn.us" TargetMode="External"/><Relationship Id="rId4"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5.png"/><Relationship Id="rId4"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5.png"/><Relationship Id="rId4"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5.png"/><Relationship Id="rId4" Type="http://schemas.openxmlformats.org/officeDocument/2006/relationships/notesSlide" Target="../notesSlides/notesSlide6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notesSlide" Target="../notesSlides/notesSlide63.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71.m4a"/><Relationship Id="rId1" Type="http://schemas.microsoft.com/office/2007/relationships/media" Target="../media/media71.m4a"/><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2.m4a"/><Relationship Id="rId1" Type="http://schemas.microsoft.com/office/2007/relationships/media" Target="../media/media72.m4a"/><Relationship Id="rId5" Type="http://schemas.openxmlformats.org/officeDocument/2006/relationships/image" Target="../media/image5.png"/><Relationship Id="rId4"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5.png"/><Relationship Id="rId4"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5.png"/><Relationship Id="rId4" Type="http://schemas.openxmlformats.org/officeDocument/2006/relationships/notesSlide" Target="../notesSlides/notesSlide66.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5.m4a"/><Relationship Id="rId1" Type="http://schemas.microsoft.com/office/2007/relationships/media" Target="../media/media75.m4a"/><Relationship Id="rId5" Type="http://schemas.openxmlformats.org/officeDocument/2006/relationships/image" Target="../media/image5.png"/><Relationship Id="rId4" Type="http://schemas.openxmlformats.org/officeDocument/2006/relationships/notesSlide" Target="../notesSlides/notesSlide67.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notesSlide" Target="../notesSlides/notesSlide68.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notesSlide" Target="../notesSlides/notesSlide69.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5.png"/><Relationship Id="rId4" Type="http://schemas.openxmlformats.org/officeDocument/2006/relationships/image" Target="../media/image45.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9.m4a"/><Relationship Id="rId1" Type="http://schemas.microsoft.com/office/2007/relationships/media" Target="../media/media79.m4a"/><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0.m4a"/><Relationship Id="rId1" Type="http://schemas.microsoft.com/office/2007/relationships/media" Target="../media/media80.m4a"/><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notesSlide" Target="../notesSlides/notesSlide71.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1.m4a"/><Relationship Id="rId1" Type="http://schemas.microsoft.com/office/2007/relationships/media" Target="../media/media81.m4a"/><Relationship Id="rId6" Type="http://schemas.openxmlformats.org/officeDocument/2006/relationships/image" Target="../media/image5.png"/><Relationship Id="rId5" Type="http://schemas.openxmlformats.org/officeDocument/2006/relationships/image" Target="../media/image48.png"/><Relationship Id="rId4" Type="http://schemas.openxmlformats.org/officeDocument/2006/relationships/notesSlide" Target="../notesSlides/notesSlide7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2.m4a"/><Relationship Id="rId1" Type="http://schemas.microsoft.com/office/2007/relationships/media" Target="../media/media82.m4a"/><Relationship Id="rId5" Type="http://schemas.openxmlformats.org/officeDocument/2006/relationships/image" Target="../media/image5.png"/><Relationship Id="rId4" Type="http://schemas.openxmlformats.org/officeDocument/2006/relationships/notesSlide" Target="../notesSlides/notesSlide73.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3.m4a"/><Relationship Id="rId1" Type="http://schemas.microsoft.com/office/2007/relationships/media" Target="../media/media83.m4a"/><Relationship Id="rId5" Type="http://schemas.openxmlformats.org/officeDocument/2006/relationships/image" Target="../media/image5.png"/><Relationship Id="rId4" Type="http://schemas.openxmlformats.org/officeDocument/2006/relationships/notesSlide" Target="../notesSlides/notesSlide7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4.m4a"/><Relationship Id="rId1" Type="http://schemas.microsoft.com/office/2007/relationships/media" Target="../media/media84.m4a"/><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notesSlide" Target="../notesSlides/notesSlide75.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image" Target="../media/image5.png"/><Relationship Id="rId5" Type="http://schemas.openxmlformats.org/officeDocument/2006/relationships/image" Target="../media/image49.png"/><Relationship Id="rId4" Type="http://schemas.openxmlformats.org/officeDocument/2006/relationships/notesSlide" Target="../notesSlides/notesSlide76.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6.m4a"/><Relationship Id="rId1" Type="http://schemas.microsoft.com/office/2007/relationships/media" Target="../media/media86.m4a"/><Relationship Id="rId5" Type="http://schemas.openxmlformats.org/officeDocument/2006/relationships/image" Target="../media/image5.png"/><Relationship Id="rId4" Type="http://schemas.openxmlformats.org/officeDocument/2006/relationships/notesSlide" Target="../notesSlides/notesSlide77.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7.m4a"/><Relationship Id="rId1" Type="http://schemas.microsoft.com/office/2007/relationships/media" Target="../media/media87.m4a"/><Relationship Id="rId6" Type="http://schemas.openxmlformats.org/officeDocument/2006/relationships/image" Target="../media/image5.png"/><Relationship Id="rId5" Type="http://schemas.openxmlformats.org/officeDocument/2006/relationships/image" Target="../media/image50.png"/><Relationship Id="rId4" Type="http://schemas.openxmlformats.org/officeDocument/2006/relationships/notesSlide" Target="../notesSlides/notesSlide78.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8.m4a"/><Relationship Id="rId1" Type="http://schemas.microsoft.com/office/2007/relationships/media" Target="../media/media88.m4a"/><Relationship Id="rId5" Type="http://schemas.openxmlformats.org/officeDocument/2006/relationships/image" Target="../media/image5.png"/><Relationship Id="rId4" Type="http://schemas.openxmlformats.org/officeDocument/2006/relationships/notesSlide" Target="../notesSlides/notesSlide79.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89.m4a"/><Relationship Id="rId1" Type="http://schemas.microsoft.com/office/2007/relationships/media" Target="../media/media89.m4a"/><Relationship Id="rId5" Type="http://schemas.openxmlformats.org/officeDocument/2006/relationships/image" Target="../media/image5.png"/><Relationship Id="rId4" Type="http://schemas.openxmlformats.org/officeDocument/2006/relationships/notesSlide" Target="../notesSlides/notesSlide8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0.m4a"/><Relationship Id="rId1" Type="http://schemas.microsoft.com/office/2007/relationships/media" Target="../media/media90.m4a"/><Relationship Id="rId5" Type="http://schemas.openxmlformats.org/officeDocument/2006/relationships/image" Target="../media/image5.png"/><Relationship Id="rId4" Type="http://schemas.openxmlformats.org/officeDocument/2006/relationships/hyperlink" Target="mailto:Kristin.sweet@state.mn.us" TargetMode="Externa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91.m4a"/><Relationship Id="rId1" Type="http://schemas.microsoft.com/office/2007/relationships/media" Target="../media/media91.m4a"/><Relationship Id="rId5" Type="http://schemas.openxmlformats.org/officeDocument/2006/relationships/image" Target="../media/image5.png"/><Relationship Id="rId4" Type="http://schemas.openxmlformats.org/officeDocument/2006/relationships/notesSlide" Target="../notesSlides/notesSlide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97081" y="3766812"/>
            <a:ext cx="6299200" cy="526279"/>
          </a:xfrm>
        </p:spPr>
        <p:txBody>
          <a:bodyPr/>
          <a:lstStyle/>
          <a:p>
            <a:r>
              <a:rPr lang="en-US" dirty="0"/>
              <a:t>STD, HIV and Hepatitis C </a:t>
            </a:r>
            <a:r>
              <a:rPr lang="en-US" dirty="0" smtClean="0"/>
              <a:t>2016 </a:t>
            </a:r>
            <a:r>
              <a:rPr lang="en-US" dirty="0"/>
              <a:t>Data Release</a:t>
            </a:r>
          </a:p>
        </p:txBody>
      </p:sp>
      <p:sp>
        <p:nvSpPr>
          <p:cNvPr id="7" name="Title 6"/>
          <p:cNvSpPr>
            <a:spLocks noGrp="1"/>
          </p:cNvSpPr>
          <p:nvPr>
            <p:ph type="title"/>
          </p:nvPr>
        </p:nvSpPr>
        <p:spPr>
          <a:xfrm>
            <a:off x="190581" y="2414477"/>
            <a:ext cx="8712199" cy="2089790"/>
          </a:xfrm>
        </p:spPr>
        <p:txBody>
          <a:bodyPr/>
          <a:lstStyle/>
          <a:p>
            <a:pPr>
              <a:lnSpc>
                <a:spcPct val="100000"/>
              </a:lnSpc>
            </a:pPr>
            <a:r>
              <a:rPr lang="en-US" sz="5000" b="1" dirty="0" smtClean="0"/>
              <a:t>Minnesota Department of Health</a:t>
            </a:r>
            <a:r>
              <a:rPr lang="en-US" sz="4400" dirty="0" smtClean="0"/>
              <a:t/>
            </a:r>
            <a:br>
              <a:rPr lang="en-US" sz="4400" dirty="0" smtClean="0"/>
            </a:br>
            <a:endParaRPr lang="en-US" sz="4400" dirty="0"/>
          </a:p>
        </p:txBody>
      </p:sp>
      <p:pic>
        <p:nvPicPr>
          <p:cNvPr id="2" name="Audio 1" title="Slide 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110287"/>
            <a:ext cx="609600" cy="609600"/>
          </a:xfrm>
          <a:prstGeom prst="rect">
            <a:avLst/>
          </a:prstGeom>
        </p:spPr>
      </p:pic>
    </p:spTree>
    <p:extLst>
      <p:ext uri="{BB962C8B-B14F-4D97-AF65-F5344CB8AC3E}">
        <p14:creationId xmlns:p14="http://schemas.microsoft.com/office/powerpoint/2010/main" val="3754875055"/>
      </p:ext>
    </p:extLst>
  </p:cSld>
  <p:clrMapOvr>
    <a:masterClrMapping/>
  </p:clrMapOvr>
  <mc:AlternateContent xmlns:mc="http://schemas.openxmlformats.org/markup-compatibility/2006" xmlns:p14="http://schemas.microsoft.com/office/powerpoint/2010/main">
    <mc:Choice Requires="p14">
      <p:transition spd="slow" p14:dur="2000" advClick="0" advTm="14196"/>
    </mc:Choice>
    <mc:Fallback xmlns="">
      <p:transition spd="slow" advClick="0" advTm="14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526213" y="609600"/>
            <a:ext cx="8236789" cy="1143000"/>
          </a:xfrm>
        </p:spPr>
        <p:txBody>
          <a:bodyPr>
            <a:noAutofit/>
          </a:bodyPr>
          <a:lstStyle/>
          <a:p>
            <a:pPr eaLnBrk="1" hangingPunct="1"/>
            <a:r>
              <a:rPr lang="en-US" altLang="en-US" sz="3200" dirty="0"/>
              <a:t>Age-Specific Primary &amp; Secondary Syphilis Rates by Gender, Minnesota, 2016</a:t>
            </a:r>
          </a:p>
        </p:txBody>
      </p:sp>
      <p:sp>
        <p:nvSpPr>
          <p:cNvPr id="4" name="Date Placeholder 3"/>
          <p:cNvSpPr>
            <a:spLocks noGrp="1"/>
          </p:cNvSpPr>
          <p:nvPr>
            <p:ph type="dt" sz="half" idx="10"/>
          </p:nvPr>
        </p:nvSpPr>
        <p:spPr>
          <a:xfrm>
            <a:off x="304800" y="6248402"/>
            <a:ext cx="8458200" cy="328613"/>
          </a:xfrm>
        </p:spPr>
        <p:txBody>
          <a:bodyPr/>
          <a:lstStyle/>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p:txBody>
      </p:sp>
      <p:pic>
        <p:nvPicPr>
          <p:cNvPr id="3" name="Audio 2" title="Slide 9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475" y="1814890"/>
            <a:ext cx="8516850" cy="4523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37"/>
    </mc:Choice>
    <mc:Fallback xmlns="">
      <p:transition spd="slow" advTm="28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a:xfrm>
            <a:off x="152400" y="6400802"/>
            <a:ext cx="8763000" cy="328613"/>
          </a:xfrm>
        </p:spPr>
        <p:txBody>
          <a:bodyPr/>
          <a:lstStyle/>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p:txBody>
      </p:sp>
      <p:sp>
        <p:nvSpPr>
          <p:cNvPr id="39940" name="Rectangle 3"/>
          <p:cNvSpPr>
            <a:spLocks noChangeArrowheads="1"/>
          </p:cNvSpPr>
          <p:nvPr/>
        </p:nvSpPr>
        <p:spPr bwMode="auto">
          <a:xfrm>
            <a:off x="0" y="457200"/>
            <a:ext cx="9144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200" dirty="0">
                <a:solidFill>
                  <a:srgbClr val="0073DF"/>
                </a:solidFill>
                <a:latin typeface="Calibri Light" panose="020F0302020204030204"/>
              </a:rPr>
              <a:t>Primary &amp; Secondary Syphilis Rates by Race/Ethnicity</a:t>
            </a:r>
            <a:br>
              <a:rPr lang="en-US" altLang="en-US" sz="3200" dirty="0">
                <a:solidFill>
                  <a:srgbClr val="0073DF"/>
                </a:solidFill>
                <a:latin typeface="Calibri Light" panose="020F0302020204030204"/>
              </a:rPr>
            </a:br>
            <a:r>
              <a:rPr lang="en-US" altLang="en-US" sz="3200" dirty="0">
                <a:solidFill>
                  <a:srgbClr val="0073DF"/>
                </a:solidFill>
                <a:latin typeface="Calibri Light" panose="020F0302020204030204"/>
              </a:rPr>
              <a:t>Minnesota, 2006-2016</a:t>
            </a:r>
            <a:endParaRPr lang="en-US" altLang="en-US" sz="3200" baseline="30000" dirty="0">
              <a:solidFill>
                <a:srgbClr val="0073DF"/>
              </a:solidFill>
              <a:latin typeface="Calibri Light" panose="020F0302020204030204"/>
            </a:endParaRPr>
          </a:p>
        </p:txBody>
      </p:sp>
      <p:sp>
        <p:nvSpPr>
          <p:cNvPr id="39941" name="Text Box 4"/>
          <p:cNvSpPr txBox="1">
            <a:spLocks noChangeArrowheads="1"/>
          </p:cNvSpPr>
          <p:nvPr/>
        </p:nvSpPr>
        <p:spPr bwMode="auto">
          <a:xfrm>
            <a:off x="0" y="6461045"/>
            <a:ext cx="8001000" cy="42018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75000"/>
              </a:lnSpc>
              <a:spcBef>
                <a:spcPct val="50000"/>
              </a:spcBef>
              <a:spcAft>
                <a:spcPct val="0"/>
              </a:spcAft>
              <a:buClrTx/>
              <a:buSzTx/>
              <a:buFontTx/>
              <a:buNone/>
            </a:pPr>
            <a:r>
              <a:rPr lang="en-US" altLang="en-US" sz="1200" dirty="0">
                <a:solidFill>
                  <a:srgbClr val="000000"/>
                </a:solidFill>
                <a:latin typeface="+mn-lt"/>
              </a:rPr>
              <a:t>* Persons of Hispanic ethnicity can be of any race</a:t>
            </a:r>
            <a:r>
              <a:rPr lang="en-US" altLang="en-US" sz="1200" dirty="0">
                <a:solidFill>
                  <a:srgbClr val="000000"/>
                </a:solidFill>
              </a:rPr>
              <a:t>.</a:t>
            </a:r>
          </a:p>
        </p:txBody>
      </p:sp>
      <p:pic>
        <p:nvPicPr>
          <p:cNvPr id="4" name="Audio 3" title="Slide 10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316" y="1389304"/>
            <a:ext cx="8663167" cy="5047926"/>
          </a:xfrm>
          <a:prstGeom prst="rect">
            <a:avLst/>
          </a:prstGeom>
        </p:spPr>
      </p:pic>
    </p:spTree>
  </p:cSld>
  <p:clrMapOvr>
    <a:masterClrMapping/>
  </p:clrMapOvr>
  <p:transition advTm="311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296334" y="1614656"/>
            <a:ext cx="8695266" cy="2267893"/>
          </a:xfrm>
        </p:spPr>
        <p:txBody>
          <a:bodyPr/>
          <a:lstStyle/>
          <a:p>
            <a:pPr>
              <a:lnSpc>
                <a:spcPct val="100000"/>
              </a:lnSpc>
              <a:spcAft>
                <a:spcPct val="0"/>
              </a:spcAft>
            </a:pPr>
            <a:r>
              <a:rPr lang="en-US" altLang="en-US" sz="4000" b="1" dirty="0" smtClean="0">
                <a:solidFill>
                  <a:schemeClr val="tx1"/>
                </a:solidFill>
              </a:rPr>
              <a:t> </a:t>
            </a:r>
            <a:r>
              <a:rPr lang="en-US" altLang="en-US" sz="4000" b="1" dirty="0" smtClean="0"/>
              <a:t/>
            </a:r>
            <a:br>
              <a:rPr lang="en-US" altLang="en-US" sz="4000" b="1" dirty="0" smtClean="0"/>
            </a:br>
            <a:r>
              <a:rPr lang="en-US" altLang="en-US" sz="4000" dirty="0" smtClean="0"/>
              <a:t>Early </a:t>
            </a:r>
            <a:r>
              <a:rPr lang="en-US" altLang="en-US" sz="4000" dirty="0"/>
              <a:t>Syphilis Among </a:t>
            </a:r>
            <a:r>
              <a:rPr lang="en-US" altLang="en-US" sz="4000" dirty="0" smtClean="0"/>
              <a:t>Men </a:t>
            </a:r>
            <a:r>
              <a:rPr lang="en-US" altLang="en-US" sz="4000" dirty="0"/>
              <a:t>Who Have Sex With Men </a:t>
            </a:r>
            <a:r>
              <a:rPr lang="en-US" altLang="en-US" sz="4000" dirty="0" smtClean="0"/>
              <a:t>in </a:t>
            </a:r>
            <a:r>
              <a:rPr lang="en-US" altLang="en-US" sz="4000" dirty="0"/>
              <a:t>Minnesota</a:t>
            </a:r>
          </a:p>
        </p:txBody>
      </p:sp>
      <p:pic>
        <p:nvPicPr>
          <p:cNvPr id="2" name="Audio 1" title="Slide 1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6301016"/>
      </p:ext>
    </p:extLst>
  </p:cSld>
  <p:clrMapOvr>
    <a:masterClrMapping/>
  </p:clrMapOvr>
  <mc:AlternateContent xmlns:mc="http://schemas.openxmlformats.org/markup-compatibility/2006" xmlns:p14="http://schemas.microsoft.com/office/powerpoint/2010/main">
    <mc:Choice Requires="p14">
      <p:transition spd="slow" p14:dur="2000" advTm="7781"/>
    </mc:Choice>
    <mc:Fallback xmlns="">
      <p:transition spd="slow" advTm="7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a:xfrm>
            <a:off x="533400" y="457200"/>
            <a:ext cx="8077200" cy="609600"/>
          </a:xfrm>
        </p:spPr>
        <p:txBody>
          <a:bodyPr>
            <a:noAutofit/>
          </a:bodyPr>
          <a:lstStyle/>
          <a:p>
            <a:pPr algn="ctr" eaLnBrk="1" hangingPunct="1"/>
            <a:r>
              <a:rPr lang="en-US" altLang="en-US" sz="3200" dirty="0"/>
              <a:t>Early Syphilis</a:t>
            </a:r>
            <a:r>
              <a:rPr lang="en-US" altLang="en-US" sz="3200" baseline="30000" dirty="0"/>
              <a:t>†</a:t>
            </a:r>
            <a:r>
              <a:rPr lang="en-US" altLang="en-US" sz="3200" dirty="0"/>
              <a:t> by Gender and Sexual Behavior Minnesota, 2006-2016</a:t>
            </a:r>
          </a:p>
        </p:txBody>
      </p:sp>
      <p:sp>
        <p:nvSpPr>
          <p:cNvPr id="78" name="Date Placeholder 2"/>
          <p:cNvSpPr>
            <a:spLocks noGrp="1"/>
          </p:cNvSpPr>
          <p:nvPr>
            <p:ph type="dt" sz="half" idx="10"/>
          </p:nvPr>
        </p:nvSpPr>
        <p:spPr>
          <a:xfrm>
            <a:off x="0" y="6435726"/>
            <a:ext cx="9144000" cy="422274"/>
          </a:xfrm>
        </p:spPr>
        <p:txBody>
          <a:bodyPr/>
          <a:lstStyle/>
          <a:p>
            <a:pPr>
              <a:defRPr/>
            </a:pPr>
            <a:endParaRPr lang="en-US" altLang="en-US" dirty="0">
              <a:solidFill>
                <a:srgbClr val="000000">
                  <a:tint val="75000"/>
                </a:srgbClr>
              </a:solidFill>
            </a:endParaRPr>
          </a:p>
          <a:p>
            <a:pPr>
              <a:defRPr/>
            </a:pPr>
            <a:endParaRPr lang="en-US" altLang="en-US" dirty="0">
              <a:solidFill>
                <a:srgbClr val="0073DF"/>
              </a:solidFill>
            </a:endParaRPr>
          </a:p>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p:txBody>
      </p:sp>
      <p:sp>
        <p:nvSpPr>
          <p:cNvPr id="56391" name="Text Box 77"/>
          <p:cNvSpPr txBox="1">
            <a:spLocks noChangeArrowheads="1"/>
          </p:cNvSpPr>
          <p:nvPr/>
        </p:nvSpPr>
        <p:spPr bwMode="auto">
          <a:xfrm>
            <a:off x="0" y="6635407"/>
            <a:ext cx="7924800" cy="44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70000"/>
              </a:lnSpc>
              <a:spcBef>
                <a:spcPct val="50000"/>
              </a:spcBef>
              <a:spcAft>
                <a:spcPct val="0"/>
              </a:spcAft>
              <a:buClrTx/>
              <a:buSzTx/>
              <a:buFontTx/>
              <a:buNone/>
            </a:pPr>
            <a:r>
              <a:rPr lang="en-US" altLang="en-US" sz="1200" dirty="0" smtClean="0">
                <a:solidFill>
                  <a:srgbClr val="000000"/>
                </a:solidFill>
                <a:latin typeface="+mn-lt"/>
              </a:rPr>
              <a:t>† </a:t>
            </a:r>
            <a:r>
              <a:rPr lang="en-US" altLang="en-US" sz="1200" dirty="0">
                <a:solidFill>
                  <a:srgbClr val="000000"/>
                </a:solidFill>
                <a:latin typeface="+mn-lt"/>
              </a:rPr>
              <a:t>Early Syphilis includes primary, secondary, and early latent stages of syphilis.</a:t>
            </a:r>
          </a:p>
          <a:p>
            <a:pPr>
              <a:lnSpc>
                <a:spcPct val="70000"/>
              </a:lnSpc>
              <a:spcBef>
                <a:spcPct val="50000"/>
              </a:spcBef>
              <a:spcAft>
                <a:spcPct val="0"/>
              </a:spcAft>
              <a:buClrTx/>
              <a:buSzTx/>
              <a:buFontTx/>
              <a:buNone/>
            </a:pPr>
            <a:endParaRPr lang="en-US" altLang="en-US" sz="1200" dirty="0">
              <a:solidFill>
                <a:srgbClr val="000000"/>
              </a:solidFill>
            </a:endParaRPr>
          </a:p>
        </p:txBody>
      </p:sp>
      <p:pic>
        <p:nvPicPr>
          <p:cNvPr id="2" name="Audio 1" title="Slide 1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733" y="1351943"/>
            <a:ext cx="8370533" cy="47309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56"/>
    </mc:Choice>
    <mc:Fallback xmlns="">
      <p:transition spd="slow" advTm="25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xfrm>
            <a:off x="381000" y="609600"/>
            <a:ext cx="8382000" cy="990600"/>
          </a:xfrm>
        </p:spPr>
        <p:txBody>
          <a:bodyPr>
            <a:normAutofit fontScale="90000"/>
          </a:bodyPr>
          <a:lstStyle/>
          <a:p>
            <a:pPr eaLnBrk="1" hangingPunct="1"/>
            <a:r>
              <a:rPr lang="en-US" altLang="en-US" sz="3600" dirty="0"/>
              <a:t>Early Syphilis</a:t>
            </a:r>
            <a:r>
              <a:rPr lang="en-US" altLang="en-US" sz="3600" baseline="30000" dirty="0"/>
              <a:t>†</a:t>
            </a:r>
            <a:r>
              <a:rPr lang="en-US" altLang="en-US" sz="3600" dirty="0"/>
              <a:t> Cases Among MSM by Age Minnesota, 2016 (n=359)</a:t>
            </a:r>
          </a:p>
        </p:txBody>
      </p:sp>
      <p:sp>
        <p:nvSpPr>
          <p:cNvPr id="6" name="Date Placeholder 3"/>
          <p:cNvSpPr>
            <a:spLocks noGrp="1"/>
          </p:cNvSpPr>
          <p:nvPr>
            <p:ph type="dt" sz="half" idx="10"/>
          </p:nvPr>
        </p:nvSpPr>
        <p:spPr>
          <a:xfrm>
            <a:off x="228600" y="6503000"/>
            <a:ext cx="8458200" cy="328613"/>
          </a:xfrm>
        </p:spPr>
        <p:txBody>
          <a:bodyPr/>
          <a:lstStyle/>
          <a:p>
            <a:pPr>
              <a:defRPr/>
            </a:pPr>
            <a:endParaRPr lang="en-US" altLang="en-US" dirty="0">
              <a:solidFill>
                <a:srgbClr val="0073DF"/>
              </a:solidFill>
            </a:endParaRPr>
          </a:p>
          <a:p>
            <a:pPr>
              <a:defRPr/>
            </a:pPr>
            <a:endParaRPr lang="en-US" altLang="en-US" dirty="0">
              <a:solidFill>
                <a:srgbClr val="0073DF"/>
              </a:solidFill>
            </a:endParaRPr>
          </a:p>
        </p:txBody>
      </p:sp>
      <p:sp>
        <p:nvSpPr>
          <p:cNvPr id="57349" name="Text Box 4"/>
          <p:cNvSpPr txBox="1">
            <a:spLocks noChangeArrowheads="1"/>
          </p:cNvSpPr>
          <p:nvPr/>
        </p:nvSpPr>
        <p:spPr bwMode="auto">
          <a:xfrm>
            <a:off x="0" y="6380079"/>
            <a:ext cx="7924800" cy="45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70000"/>
              </a:lnSpc>
              <a:spcBef>
                <a:spcPct val="50000"/>
              </a:spcBef>
              <a:spcAft>
                <a:spcPct val="0"/>
              </a:spcAft>
              <a:buClrTx/>
              <a:buSzTx/>
              <a:buFontTx/>
              <a:buNone/>
            </a:pPr>
            <a:r>
              <a:rPr lang="en-US" altLang="en-US" sz="1200" dirty="0">
                <a:solidFill>
                  <a:srgbClr val="000000"/>
                </a:solidFill>
                <a:latin typeface="+mn-lt"/>
              </a:rPr>
              <a:t> MSM=Men who have sex with men</a:t>
            </a:r>
          </a:p>
          <a:p>
            <a:pPr>
              <a:lnSpc>
                <a:spcPct val="70000"/>
              </a:lnSpc>
              <a:spcBef>
                <a:spcPct val="50000"/>
              </a:spcBef>
              <a:spcAft>
                <a:spcPct val="0"/>
              </a:spcAft>
              <a:buClrTx/>
              <a:buSzTx/>
              <a:buFontTx/>
              <a:buNone/>
            </a:pPr>
            <a:r>
              <a:rPr lang="en-US" altLang="en-US" sz="1200" dirty="0">
                <a:solidFill>
                  <a:srgbClr val="000000"/>
                </a:solidFill>
                <a:latin typeface="+mn-lt"/>
              </a:rPr>
              <a:t>† Early Syphilis includes primary, secondary, and early latent stages of syphilis.</a:t>
            </a:r>
          </a:p>
        </p:txBody>
      </p:sp>
      <p:sp>
        <p:nvSpPr>
          <p:cNvPr id="57350" name="Text Box 5"/>
          <p:cNvSpPr txBox="1">
            <a:spLocks noChangeArrowheads="1"/>
          </p:cNvSpPr>
          <p:nvPr/>
        </p:nvSpPr>
        <p:spPr bwMode="auto">
          <a:xfrm>
            <a:off x="5900468" y="1773238"/>
            <a:ext cx="2633932" cy="707886"/>
          </a:xfrm>
          <a:prstGeom prst="rect">
            <a:avLst/>
          </a:prstGeom>
          <a:noFill/>
          <a:ln w="190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lnSpc>
                <a:spcPct val="100000"/>
              </a:lnSpc>
              <a:spcAft>
                <a:spcPct val="0"/>
              </a:spcAft>
              <a:buClrTx/>
              <a:buSzTx/>
              <a:buFontTx/>
              <a:buNone/>
            </a:pPr>
            <a:r>
              <a:rPr lang="en-US" altLang="en-US" sz="2000" dirty="0" smtClean="0">
                <a:solidFill>
                  <a:srgbClr val="000000"/>
                </a:solidFill>
                <a:latin typeface="Calibri" panose="020F0502020204030204"/>
              </a:rPr>
              <a:t>Mean </a:t>
            </a:r>
            <a:r>
              <a:rPr lang="en-US" altLang="en-US" sz="2000" dirty="0">
                <a:solidFill>
                  <a:srgbClr val="000000"/>
                </a:solidFill>
                <a:latin typeface="Calibri" panose="020F0502020204030204"/>
              </a:rPr>
              <a:t>Age = 36 years</a:t>
            </a:r>
          </a:p>
          <a:p>
            <a:pPr algn="ctr" eaLnBrk="1" hangingPunct="1">
              <a:lnSpc>
                <a:spcPct val="100000"/>
              </a:lnSpc>
              <a:spcAft>
                <a:spcPct val="0"/>
              </a:spcAft>
              <a:buClrTx/>
              <a:buSzTx/>
              <a:buFontTx/>
              <a:buNone/>
            </a:pPr>
            <a:r>
              <a:rPr lang="en-US" altLang="en-US" sz="2000" dirty="0" smtClean="0">
                <a:solidFill>
                  <a:srgbClr val="000000"/>
                </a:solidFill>
                <a:latin typeface="Calibri" panose="020F0502020204030204"/>
              </a:rPr>
              <a:t> Range</a:t>
            </a:r>
            <a:r>
              <a:rPr lang="en-US" altLang="en-US" sz="2000" dirty="0">
                <a:solidFill>
                  <a:srgbClr val="000000"/>
                </a:solidFill>
                <a:latin typeface="Calibri" panose="020F0502020204030204"/>
              </a:rPr>
              <a:t>: 16 to 72 years</a:t>
            </a:r>
          </a:p>
        </p:txBody>
      </p:sp>
      <p:pic>
        <p:nvPicPr>
          <p:cNvPr id="8" name="Audio 7" title="Slide 1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89" y="1632897"/>
            <a:ext cx="8742422" cy="46211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74"/>
    </mc:Choice>
    <mc:Fallback xmlns="">
      <p:transition spd="slow" advTm="14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4"/>
          <p:cNvSpPr>
            <a:spLocks noGrp="1" noChangeArrowheads="1"/>
          </p:cNvSpPr>
          <p:nvPr>
            <p:ph type="title"/>
          </p:nvPr>
        </p:nvSpPr>
        <p:spPr>
          <a:xfrm>
            <a:off x="838200" y="533400"/>
            <a:ext cx="7772400" cy="1066800"/>
          </a:xfrm>
          <a:noFill/>
        </p:spPr>
        <p:txBody>
          <a:bodyPr>
            <a:normAutofit/>
          </a:bodyPr>
          <a:lstStyle/>
          <a:p>
            <a:pPr eaLnBrk="1" hangingPunct="1"/>
            <a:r>
              <a:rPr lang="en-US" altLang="en-US" sz="3200" dirty="0" smtClean="0"/>
              <a:t>Early Syphilis</a:t>
            </a:r>
            <a:r>
              <a:rPr lang="en-US" altLang="en-US" sz="3200" baseline="30000" dirty="0" smtClean="0"/>
              <a:t>†</a:t>
            </a:r>
            <a:r>
              <a:rPr lang="en-US" altLang="en-US" sz="3200" dirty="0" smtClean="0"/>
              <a:t> (ES) Cases </a:t>
            </a:r>
            <a:br>
              <a:rPr lang="en-US" altLang="en-US" sz="3200" dirty="0" smtClean="0"/>
            </a:br>
            <a:r>
              <a:rPr lang="en-US" altLang="en-US" sz="3200" dirty="0" smtClean="0"/>
              <a:t>Co-infected with HIV, 2006-2016</a:t>
            </a:r>
          </a:p>
        </p:txBody>
      </p:sp>
      <p:sp>
        <p:nvSpPr>
          <p:cNvPr id="5" name="Date Placeholder 3"/>
          <p:cNvSpPr>
            <a:spLocks noGrp="1"/>
          </p:cNvSpPr>
          <p:nvPr>
            <p:ph type="dt" sz="half" idx="10"/>
          </p:nvPr>
        </p:nvSpPr>
        <p:spPr>
          <a:xfrm>
            <a:off x="228600" y="6529389"/>
            <a:ext cx="8610600" cy="328613"/>
          </a:xfrm>
        </p:spPr>
        <p:txBody>
          <a:bodyPr/>
          <a:lstStyle/>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p:txBody>
      </p:sp>
      <p:sp>
        <p:nvSpPr>
          <p:cNvPr id="58373" name="Text Box 7"/>
          <p:cNvSpPr txBox="1">
            <a:spLocks noChangeArrowheads="1"/>
          </p:cNvSpPr>
          <p:nvPr/>
        </p:nvSpPr>
        <p:spPr bwMode="auto">
          <a:xfrm>
            <a:off x="0" y="6435202"/>
            <a:ext cx="5638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Aft>
                <a:spcPct val="0"/>
              </a:spcAft>
              <a:buClrTx/>
              <a:buSzTx/>
              <a:buFontTx/>
              <a:buNone/>
            </a:pPr>
            <a:r>
              <a:rPr lang="en-US" altLang="en-US" sz="1200" dirty="0">
                <a:solidFill>
                  <a:srgbClr val="000000"/>
                </a:solidFill>
                <a:latin typeface="+mn-lt"/>
              </a:rPr>
              <a:t> MSM=Men who have sex with men</a:t>
            </a:r>
          </a:p>
          <a:p>
            <a:pPr eaLnBrk="1" hangingPunct="1">
              <a:lnSpc>
                <a:spcPct val="100000"/>
              </a:lnSpc>
              <a:spcAft>
                <a:spcPct val="0"/>
              </a:spcAft>
              <a:buClrTx/>
              <a:buSzTx/>
              <a:buFontTx/>
              <a:buNone/>
            </a:pPr>
            <a:r>
              <a:rPr lang="en-US" altLang="en-US" sz="1200" dirty="0">
                <a:solidFill>
                  <a:srgbClr val="000000"/>
                </a:solidFill>
                <a:latin typeface="+mn-lt"/>
              </a:rPr>
              <a:t>† Early Syphilis includes primary, secondary, and early latent stages of syphilis</a:t>
            </a:r>
            <a:r>
              <a:rPr lang="en-US" altLang="en-US" sz="1000" dirty="0">
                <a:solidFill>
                  <a:srgbClr val="000000"/>
                </a:solidFill>
                <a:latin typeface="Times New Roman" pitchFamily="18" charset="0"/>
              </a:rPr>
              <a:t>.</a:t>
            </a:r>
          </a:p>
          <a:p>
            <a:pPr eaLnBrk="1" hangingPunct="1">
              <a:lnSpc>
                <a:spcPct val="100000"/>
              </a:lnSpc>
              <a:spcBef>
                <a:spcPct val="50000"/>
              </a:spcBef>
              <a:spcAft>
                <a:spcPct val="0"/>
              </a:spcAft>
              <a:buClrTx/>
              <a:buSzTx/>
              <a:buFontTx/>
              <a:buNone/>
            </a:pPr>
            <a:endParaRPr lang="en-US" altLang="en-US" sz="1000" dirty="0">
              <a:solidFill>
                <a:srgbClr val="000000"/>
              </a:solidFill>
              <a:latin typeface="Times New Roman" pitchFamily="18" charset="0"/>
            </a:endParaRPr>
          </a:p>
        </p:txBody>
      </p:sp>
      <p:pic>
        <p:nvPicPr>
          <p:cNvPr id="3" name="Audio 2" title="Slide 1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873" y="1574672"/>
            <a:ext cx="8205927" cy="47918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151"/>
    </mc:Choice>
    <mc:Fallback xmlns="">
      <p:transition spd="slow" advTm="17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3"/>
          <p:cNvSpPr>
            <a:spLocks noGrp="1" noChangeArrowheads="1"/>
          </p:cNvSpPr>
          <p:nvPr>
            <p:ph type="title"/>
          </p:nvPr>
        </p:nvSpPr>
        <p:spPr>
          <a:xfrm>
            <a:off x="0" y="890190"/>
            <a:ext cx="9144000" cy="947738"/>
          </a:xfrm>
          <a:noFill/>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vert="horz" lIns="86677" tIns="42227" rIns="86677" bIns="42227" rtlCol="0" anchor="ctr" anchorCtr="0">
            <a:normAutofit fontScale="90000"/>
          </a:bodyPr>
          <a:lstStyle/>
          <a:p>
            <a:pPr algn="ctr" eaLnBrk="1" hangingPunct="1"/>
            <a:r>
              <a:rPr lang="en-US" altLang="en-US" sz="3600" dirty="0"/>
              <a:t>Characteristics of Early Syphilis</a:t>
            </a:r>
            <a:r>
              <a:rPr lang="en-US" altLang="en-US" sz="3600" baseline="30000" dirty="0"/>
              <a:t>†</a:t>
            </a:r>
            <a:r>
              <a:rPr lang="en-US" altLang="en-US" sz="3600" dirty="0"/>
              <a:t> Cases </a:t>
            </a:r>
            <a:br>
              <a:rPr lang="en-US" altLang="en-US" sz="3600" dirty="0"/>
            </a:br>
            <a:r>
              <a:rPr lang="en-US" altLang="en-US" sz="3600" dirty="0"/>
              <a:t>Among MSM, Minnesota, 2016</a:t>
            </a:r>
          </a:p>
        </p:txBody>
      </p:sp>
      <p:sp>
        <p:nvSpPr>
          <p:cNvPr id="59395" name="Rectangle 2"/>
          <p:cNvSpPr>
            <a:spLocks noGrp="1" noChangeArrowheads="1"/>
          </p:cNvSpPr>
          <p:nvPr>
            <p:ph idx="4294967295"/>
          </p:nvPr>
        </p:nvSpPr>
        <p:spPr>
          <a:xfrm>
            <a:off x="609600" y="2678907"/>
            <a:ext cx="8229600" cy="2319867"/>
          </a:xfrm>
          <a:prstGeom prst="rect">
            <a:avLst/>
          </a:prstGeom>
        </p:spPr>
        <p:txBody>
          <a:bodyPr/>
          <a:lstStyle/>
          <a:p>
            <a:pPr eaLnBrk="1" hangingPunct="1">
              <a:lnSpc>
                <a:spcPct val="75000"/>
              </a:lnSpc>
            </a:pPr>
            <a:r>
              <a:rPr lang="en-US" altLang="en-US" sz="2400" b="0" dirty="0"/>
              <a:t>Gay and bisexual men account for 77% of cases among men.</a:t>
            </a:r>
          </a:p>
          <a:p>
            <a:pPr eaLnBrk="1" hangingPunct="1">
              <a:lnSpc>
                <a:spcPct val="75000"/>
              </a:lnSpc>
              <a:buFont typeface="Wingdings" pitchFamily="2" charset="2"/>
              <a:buNone/>
            </a:pPr>
            <a:endParaRPr lang="en-US" altLang="en-US" sz="2400" b="0" dirty="0"/>
          </a:p>
          <a:p>
            <a:pPr eaLnBrk="1" hangingPunct="1">
              <a:lnSpc>
                <a:spcPct val="75000"/>
              </a:lnSpc>
            </a:pPr>
            <a:r>
              <a:rPr lang="en-US" altLang="en-US" sz="2400" b="0" dirty="0"/>
              <a:t>62% of cases among MSM are White, but a disproportionate number of cases (17%) are African American.</a:t>
            </a:r>
          </a:p>
          <a:p>
            <a:pPr marL="0" indent="0">
              <a:lnSpc>
                <a:spcPct val="75000"/>
              </a:lnSpc>
              <a:buNone/>
            </a:pPr>
            <a:endParaRPr lang="en-US" altLang="en-US" sz="2400" b="0" dirty="0"/>
          </a:p>
          <a:p>
            <a:pPr eaLnBrk="1" hangingPunct="1">
              <a:lnSpc>
                <a:spcPct val="75000"/>
              </a:lnSpc>
            </a:pPr>
            <a:r>
              <a:rPr lang="en-US" altLang="en-US" sz="2400" b="0" dirty="0"/>
              <a:t>44% of cases are also infected with HIV.</a:t>
            </a:r>
          </a:p>
          <a:p>
            <a:pPr eaLnBrk="1" hangingPunct="1">
              <a:lnSpc>
                <a:spcPct val="75000"/>
              </a:lnSpc>
              <a:buFont typeface="Wingdings" pitchFamily="2" charset="2"/>
              <a:buNone/>
            </a:pPr>
            <a:endParaRPr lang="en-US" altLang="en-US" sz="2200" dirty="0"/>
          </a:p>
          <a:p>
            <a:pPr eaLnBrk="1" hangingPunct="1">
              <a:lnSpc>
                <a:spcPct val="75000"/>
              </a:lnSpc>
              <a:buFont typeface="Wingdings" pitchFamily="2" charset="2"/>
              <a:buNone/>
            </a:pPr>
            <a:endParaRPr lang="en-US" altLang="en-US" sz="2400" dirty="0"/>
          </a:p>
        </p:txBody>
      </p:sp>
      <p:sp>
        <p:nvSpPr>
          <p:cNvPr id="5" name="Date Placeholder 3"/>
          <p:cNvSpPr>
            <a:spLocks noGrp="1"/>
          </p:cNvSpPr>
          <p:nvPr>
            <p:ph type="dt" sz="half" idx="10"/>
          </p:nvPr>
        </p:nvSpPr>
        <p:spPr>
          <a:xfrm>
            <a:off x="228600" y="6477002"/>
            <a:ext cx="8610600" cy="328613"/>
          </a:xfrm>
        </p:spPr>
        <p:txBody>
          <a:bodyPr/>
          <a:lstStyle/>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p:txBody>
      </p:sp>
      <p:sp>
        <p:nvSpPr>
          <p:cNvPr id="59397" name="Text Box 4"/>
          <p:cNvSpPr txBox="1">
            <a:spLocks noChangeArrowheads="1"/>
          </p:cNvSpPr>
          <p:nvPr/>
        </p:nvSpPr>
        <p:spPr bwMode="auto">
          <a:xfrm>
            <a:off x="0" y="6400800"/>
            <a:ext cx="7924800" cy="45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70000"/>
              </a:lnSpc>
              <a:spcBef>
                <a:spcPct val="50000"/>
              </a:spcBef>
              <a:spcAft>
                <a:spcPct val="0"/>
              </a:spcAft>
              <a:buClrTx/>
              <a:buSzTx/>
              <a:buFontTx/>
              <a:buNone/>
            </a:pPr>
            <a:r>
              <a:rPr lang="en-US" altLang="en-US" sz="1200" dirty="0">
                <a:solidFill>
                  <a:srgbClr val="000000"/>
                </a:solidFill>
                <a:latin typeface="+mn-lt"/>
              </a:rPr>
              <a:t> MSM=Men who have sex with men</a:t>
            </a:r>
          </a:p>
          <a:p>
            <a:pPr>
              <a:lnSpc>
                <a:spcPct val="70000"/>
              </a:lnSpc>
              <a:spcBef>
                <a:spcPct val="50000"/>
              </a:spcBef>
              <a:spcAft>
                <a:spcPct val="0"/>
              </a:spcAft>
              <a:buClrTx/>
              <a:buSzTx/>
              <a:buFontTx/>
              <a:buNone/>
            </a:pPr>
            <a:r>
              <a:rPr lang="en-US" altLang="en-US" sz="1200" dirty="0">
                <a:solidFill>
                  <a:srgbClr val="000000"/>
                </a:solidFill>
                <a:latin typeface="+mn-lt"/>
              </a:rPr>
              <a:t>† Early Syphilis includes primary, secondary, and early latent stages of syphilis</a:t>
            </a:r>
            <a:r>
              <a:rPr lang="en-US" altLang="en-US" sz="1200" dirty="0">
                <a:solidFill>
                  <a:srgbClr val="000000"/>
                </a:solidFill>
              </a:rPr>
              <a:t>.</a:t>
            </a:r>
          </a:p>
        </p:txBody>
      </p:sp>
      <p:pic>
        <p:nvPicPr>
          <p:cNvPr id="2" name="Audio 1" title="Slide 15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06"/>
    </mc:Choice>
    <mc:Fallback xmlns="">
      <p:transition spd="slow" advTm="2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786471"/>
            <a:ext cx="8229600" cy="2267893"/>
          </a:xfrm>
        </p:spPr>
        <p:txBody>
          <a:bodyPr/>
          <a:lstStyle/>
          <a:p>
            <a:pPr>
              <a:lnSpc>
                <a:spcPct val="100000"/>
              </a:lnSpc>
              <a:spcAft>
                <a:spcPct val="0"/>
              </a:spcAft>
            </a:pPr>
            <a:r>
              <a:rPr lang="en-US" altLang="en-US" sz="4000" dirty="0" smtClean="0"/>
              <a:t/>
            </a:r>
            <a:br>
              <a:rPr lang="en-US" altLang="en-US" sz="4000" dirty="0" smtClean="0"/>
            </a:br>
            <a:r>
              <a:rPr lang="en-US" altLang="en-US" sz="4800" dirty="0" smtClean="0"/>
              <a:t>Syphilis </a:t>
            </a:r>
            <a:r>
              <a:rPr lang="en-US" altLang="en-US" sz="4800" dirty="0"/>
              <a:t>Among </a:t>
            </a:r>
            <a:r>
              <a:rPr lang="en-US" altLang="en-US" sz="4800" dirty="0" smtClean="0"/>
              <a:t>Females </a:t>
            </a:r>
            <a:r>
              <a:rPr lang="en-US" altLang="en-US" sz="4800" dirty="0"/>
              <a:t>and </a:t>
            </a:r>
            <a:r>
              <a:rPr lang="en-US" altLang="en-US" sz="4800" dirty="0" smtClean="0"/>
              <a:t/>
            </a:r>
            <a:br>
              <a:rPr lang="en-US" altLang="en-US" sz="4800" dirty="0" smtClean="0"/>
            </a:br>
            <a:r>
              <a:rPr lang="en-US" altLang="en-US" sz="4800" dirty="0" smtClean="0"/>
              <a:t>Congenital Syphilis in </a:t>
            </a:r>
            <a:r>
              <a:rPr lang="en-US" altLang="en-US" sz="4800" dirty="0"/>
              <a:t>Minnesota</a:t>
            </a:r>
          </a:p>
        </p:txBody>
      </p:sp>
      <p:pic>
        <p:nvPicPr>
          <p:cNvPr id="2" name="Audio 1" title="Audio 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5471601"/>
      </p:ext>
    </p:extLst>
  </p:cSld>
  <p:clrMapOvr>
    <a:masterClrMapping/>
  </p:clrMapOvr>
  <mc:AlternateContent xmlns:mc="http://schemas.openxmlformats.org/markup-compatibility/2006" xmlns:p14="http://schemas.microsoft.com/office/powerpoint/2010/main">
    <mc:Choice Requires="p14">
      <p:transition spd="slow" p14:dur="2000" advTm="5778"/>
    </mc:Choice>
    <mc:Fallback xmlns="">
      <p:transition spd="slow" advTm="5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Congenital Syphilis in Minnesota 2012-2016</a:t>
            </a:r>
            <a:endParaRPr lang="en-US" sz="3200" dirty="0"/>
          </a:p>
        </p:txBody>
      </p:sp>
      <p:pic>
        <p:nvPicPr>
          <p:cNvPr id="9" name="Audio 8" title="Audio 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605776"/>
            <a:ext cx="7812234" cy="4770303"/>
          </a:xfrm>
          <a:prstGeom prst="rect">
            <a:avLst/>
          </a:prstGeom>
        </p:spPr>
      </p:pic>
    </p:spTree>
    <p:extLst>
      <p:ext uri="{BB962C8B-B14F-4D97-AF65-F5344CB8AC3E}">
        <p14:creationId xmlns:p14="http://schemas.microsoft.com/office/powerpoint/2010/main" val="2471032409"/>
      </p:ext>
    </p:extLst>
  </p:cSld>
  <p:clrMapOvr>
    <a:masterClrMapping/>
  </p:clrMapOvr>
  <mc:AlternateContent xmlns:mc="http://schemas.openxmlformats.org/markup-compatibility/2006" xmlns:p14="http://schemas.microsoft.com/office/powerpoint/2010/main">
    <mc:Choice Requires="p14">
      <p:transition spd="slow" p14:dur="2000" advTm="23007"/>
    </mc:Choice>
    <mc:Fallback xmlns="">
      <p:transition spd="slow" advTm="23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756518"/>
            <a:ext cx="8230313" cy="4877223"/>
          </a:xfrm>
          <a:prstGeom prst="rect">
            <a:avLst/>
          </a:prstGeom>
        </p:spPr>
      </p:pic>
      <p:sp>
        <p:nvSpPr>
          <p:cNvPr id="2" name="Title 1"/>
          <p:cNvSpPr>
            <a:spLocks noGrp="1"/>
          </p:cNvSpPr>
          <p:nvPr>
            <p:ph type="title"/>
          </p:nvPr>
        </p:nvSpPr>
        <p:spPr/>
        <p:txBody>
          <a:bodyPr/>
          <a:lstStyle/>
          <a:p>
            <a:pPr algn="ctr"/>
            <a:r>
              <a:rPr lang="en-US" sz="3200" dirty="0" smtClean="0"/>
              <a:t>Female Early Syphilis cases</a:t>
            </a:r>
            <a:endParaRPr lang="en-US" sz="3200" dirty="0"/>
          </a:p>
        </p:txBody>
      </p:sp>
      <p:sp>
        <p:nvSpPr>
          <p:cNvPr id="4" name="Date Placeholder 3"/>
          <p:cNvSpPr>
            <a:spLocks noGrp="1"/>
          </p:cNvSpPr>
          <p:nvPr>
            <p:ph type="dt" sz="half" idx="10"/>
          </p:nvPr>
        </p:nvSpPr>
        <p:spPr/>
        <p:txBody>
          <a:bodyPr/>
          <a:lstStyle/>
          <a:p>
            <a:pPr>
              <a:defRPr/>
            </a:pPr>
            <a:endParaRPr lang="en-US" altLang="en-US" dirty="0" smtClean="0">
              <a:solidFill>
                <a:srgbClr val="000000">
                  <a:tint val="75000"/>
                </a:srgbClr>
              </a:solidFill>
            </a:endParaRPr>
          </a:p>
          <a:p>
            <a:pPr>
              <a:defRPr/>
            </a:pPr>
            <a:r>
              <a:rPr lang="en-US" altLang="en-US" dirty="0" smtClean="0">
                <a:solidFill>
                  <a:srgbClr val="000000">
                    <a:tint val="75000"/>
                  </a:srgbClr>
                </a:solidFill>
              </a:rPr>
              <a:t>    </a:t>
            </a:r>
          </a:p>
          <a:p>
            <a:pPr>
              <a:defRPr/>
            </a:pPr>
            <a:endParaRPr lang="en-US" altLang="en-US" dirty="0">
              <a:solidFill>
                <a:srgbClr val="000000">
                  <a:tint val="75000"/>
                </a:srgbClr>
              </a:solidFill>
            </a:endParaRPr>
          </a:p>
        </p:txBody>
      </p:sp>
      <p:pic>
        <p:nvPicPr>
          <p:cNvPr id="3" name="Audio 2" title="Audio 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640207"/>
      </p:ext>
    </p:extLst>
  </p:cSld>
  <p:clrMapOvr>
    <a:masterClrMapping/>
  </p:clrMapOvr>
  <mc:AlternateContent xmlns:mc="http://schemas.openxmlformats.org/markup-compatibility/2006" xmlns:p14="http://schemas.microsoft.com/office/powerpoint/2010/main">
    <mc:Choice Requires="p14">
      <p:transition spd="slow" p14:dur="2000" advTm="16211"/>
    </mc:Choice>
    <mc:Fallback xmlns="">
      <p:transition spd="slow" advTm="1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Acronyms</a:t>
            </a:r>
            <a:endParaRPr lang="en-US" sz="4000" dirty="0"/>
          </a:p>
        </p:txBody>
      </p:sp>
      <p:sp>
        <p:nvSpPr>
          <p:cNvPr id="3" name="Content Placeholder 2"/>
          <p:cNvSpPr>
            <a:spLocks noGrp="1"/>
          </p:cNvSpPr>
          <p:nvPr>
            <p:ph sz="half" idx="2"/>
          </p:nvPr>
        </p:nvSpPr>
        <p:spPr>
          <a:xfrm>
            <a:off x="828810" y="1821907"/>
            <a:ext cx="7789333" cy="3649133"/>
          </a:xfrm>
        </p:spPr>
        <p:txBody>
          <a:bodyPr>
            <a:normAutofit fontScale="92500" lnSpcReduction="10000"/>
          </a:bodyPr>
          <a:lstStyle/>
          <a:p>
            <a:r>
              <a:rPr lang="en-US" b="0" dirty="0" smtClean="0"/>
              <a:t>MDH =	Minnesota Department of Health</a:t>
            </a:r>
          </a:p>
          <a:p>
            <a:r>
              <a:rPr lang="en-US" b="0" dirty="0" smtClean="0"/>
              <a:t>STD = 	Sexually transmitted disease</a:t>
            </a:r>
          </a:p>
          <a:p>
            <a:r>
              <a:rPr lang="en-US" b="0" dirty="0" smtClean="0"/>
              <a:t>MSM = 	Men who have sex with men</a:t>
            </a:r>
          </a:p>
          <a:p>
            <a:r>
              <a:rPr lang="en-US" b="0" dirty="0" smtClean="0"/>
              <a:t>HCV = 	Hepatitis C virus</a:t>
            </a:r>
          </a:p>
          <a:p>
            <a:r>
              <a:rPr lang="en-US" b="0" dirty="0" smtClean="0"/>
              <a:t>HBV =	Hepatitis B virus</a:t>
            </a:r>
          </a:p>
          <a:p>
            <a:r>
              <a:rPr lang="en-US" b="0" dirty="0" smtClean="0"/>
              <a:t>IDU =	Injection drug use</a:t>
            </a:r>
          </a:p>
          <a:p>
            <a:r>
              <a:rPr lang="en-US" b="0" dirty="0" err="1" smtClean="0"/>
              <a:t>SSuN</a:t>
            </a:r>
            <a:r>
              <a:rPr lang="en-US" b="0" dirty="0" smtClean="0"/>
              <a:t> =	STD Surveillance Network</a:t>
            </a:r>
          </a:p>
          <a:p>
            <a:endParaRPr lang="en-US" b="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7532336"/>
      </p:ext>
    </p:extLst>
  </p:cSld>
  <p:clrMapOvr>
    <a:masterClrMapping/>
  </p:clrMapOvr>
  <mc:AlternateContent xmlns:mc="http://schemas.openxmlformats.org/markup-compatibility/2006" xmlns:p14="http://schemas.microsoft.com/office/powerpoint/2010/main">
    <mc:Choice Requires="p14">
      <p:transition spd="slow" p14:dur="2000" advTm="28066"/>
    </mc:Choice>
    <mc:Fallback xmlns="">
      <p:transition spd="slow" advTm="28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152402" y="6400802"/>
            <a:ext cx="8839199" cy="328613"/>
          </a:xfrm>
        </p:spPr>
        <p:txBody>
          <a:bodyPr/>
          <a:lstStyle/>
          <a:p>
            <a:pPr>
              <a:defRPr/>
            </a:pPr>
            <a:endParaRPr lang="en-US" altLang="en-US" dirty="0">
              <a:solidFill>
                <a:srgbClr val="000000"/>
              </a:solidFill>
            </a:endParaRPr>
          </a:p>
          <a:p>
            <a:pPr>
              <a:defRPr/>
            </a:pPr>
            <a:endParaRPr lang="en-US" altLang="en-US" dirty="0">
              <a:solidFill>
                <a:srgbClr val="000000"/>
              </a:solidFill>
            </a:endParaRPr>
          </a:p>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p:txBody>
      </p:sp>
      <p:sp>
        <p:nvSpPr>
          <p:cNvPr id="34820" name="Text Box 3"/>
          <p:cNvSpPr txBox="1">
            <a:spLocks noChangeArrowheads="1"/>
          </p:cNvSpPr>
          <p:nvPr/>
        </p:nvSpPr>
        <p:spPr bwMode="auto">
          <a:xfrm>
            <a:off x="0" y="5939135"/>
            <a:ext cx="8001000" cy="92333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100000"/>
              </a:lnSpc>
              <a:spcBef>
                <a:spcPct val="50000"/>
              </a:spcBef>
              <a:spcAft>
                <a:spcPct val="0"/>
              </a:spcAft>
              <a:buClrTx/>
              <a:buSzTx/>
              <a:buFontTx/>
              <a:buNone/>
            </a:pPr>
            <a:r>
              <a:rPr lang="en-US" altLang="en-US" sz="1200" dirty="0">
                <a:solidFill>
                  <a:srgbClr val="000000"/>
                </a:solidFill>
                <a:latin typeface="+mn-lt"/>
              </a:rPr>
              <a:t>Suburban = Seven-county metro area including Anoka, Carver, Dakota, Hennepin (excluding Minneapolis), Ramsey (excluding St. Paul), Scott, and Washington counties.  </a:t>
            </a:r>
            <a:endParaRPr lang="en-US" altLang="en-US" sz="1200" dirty="0" smtClean="0">
              <a:solidFill>
                <a:srgbClr val="000000"/>
              </a:solidFill>
              <a:latin typeface="+mn-lt"/>
            </a:endParaRPr>
          </a:p>
          <a:p>
            <a:pPr>
              <a:lnSpc>
                <a:spcPct val="100000"/>
              </a:lnSpc>
              <a:spcBef>
                <a:spcPct val="50000"/>
              </a:spcBef>
              <a:spcAft>
                <a:spcPct val="0"/>
              </a:spcAft>
              <a:buClrTx/>
              <a:buSzTx/>
              <a:buFontTx/>
              <a:buNone/>
            </a:pPr>
            <a:r>
              <a:rPr lang="en-US" altLang="en-US" sz="1200" dirty="0" smtClean="0">
                <a:solidFill>
                  <a:srgbClr val="000000"/>
                </a:solidFill>
                <a:latin typeface="+mn-lt"/>
              </a:rPr>
              <a:t>Greater </a:t>
            </a:r>
            <a:r>
              <a:rPr lang="en-US" altLang="en-US" sz="1200" dirty="0">
                <a:solidFill>
                  <a:srgbClr val="000000"/>
                </a:solidFill>
                <a:latin typeface="+mn-lt"/>
              </a:rPr>
              <a:t>MN = All other Minnesota counties outside the seven-county metro area.</a:t>
            </a:r>
          </a:p>
        </p:txBody>
      </p:sp>
      <p:sp>
        <p:nvSpPr>
          <p:cNvPr id="34821" name="Rectangle 4"/>
          <p:cNvSpPr>
            <a:spLocks noChangeArrowheads="1"/>
          </p:cNvSpPr>
          <p:nvPr/>
        </p:nvSpPr>
        <p:spPr bwMode="auto">
          <a:xfrm>
            <a:off x="457200" y="381000"/>
            <a:ext cx="83820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200" dirty="0">
                <a:solidFill>
                  <a:srgbClr val="0073DF"/>
                </a:solidFill>
                <a:latin typeface="Calibri Light" panose="020F0302020204030204"/>
              </a:rPr>
              <a:t>Early Syphilis Infections in Women</a:t>
            </a:r>
            <a:br>
              <a:rPr lang="en-US" altLang="en-US" sz="3200" dirty="0">
                <a:solidFill>
                  <a:srgbClr val="0073DF"/>
                </a:solidFill>
                <a:latin typeface="Calibri Light" panose="020F0302020204030204"/>
              </a:rPr>
            </a:br>
            <a:r>
              <a:rPr lang="en-US" altLang="en-US" sz="3200" dirty="0">
                <a:solidFill>
                  <a:srgbClr val="0073DF"/>
                </a:solidFill>
                <a:latin typeface="Calibri Light" panose="020F0302020204030204"/>
              </a:rPr>
              <a:t>in Minnesota by Residence at Diagnosis, 2016</a:t>
            </a:r>
          </a:p>
        </p:txBody>
      </p:sp>
      <p:sp>
        <p:nvSpPr>
          <p:cNvPr id="34822" name="Text Box 5"/>
          <p:cNvSpPr txBox="1">
            <a:spLocks noChangeArrowheads="1"/>
          </p:cNvSpPr>
          <p:nvPr/>
        </p:nvSpPr>
        <p:spPr bwMode="auto">
          <a:xfrm>
            <a:off x="2789816" y="1383404"/>
            <a:ext cx="3505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lnSpc>
                <a:spcPct val="100000"/>
              </a:lnSpc>
              <a:spcBef>
                <a:spcPct val="50000"/>
              </a:spcBef>
              <a:spcAft>
                <a:spcPct val="0"/>
              </a:spcAft>
              <a:buClrTx/>
              <a:buSzTx/>
              <a:buFontTx/>
              <a:buNone/>
            </a:pPr>
            <a:r>
              <a:rPr lang="en-US" altLang="en-US" sz="2000" dirty="0">
                <a:solidFill>
                  <a:srgbClr val="000000"/>
                </a:solidFill>
                <a:latin typeface="Calibri" panose="020F0502020204030204"/>
              </a:rPr>
              <a:t>Total Number of Cases = 87</a:t>
            </a:r>
          </a:p>
        </p:txBody>
      </p:sp>
      <p:pic>
        <p:nvPicPr>
          <p:cNvPr id="4" name="Audio 3" title="Audio 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823" y="1383404"/>
            <a:ext cx="7236579" cy="5121084"/>
          </a:xfrm>
          <a:prstGeom prst="rect">
            <a:avLst/>
          </a:prstGeom>
        </p:spPr>
      </p:pic>
    </p:spTree>
    <p:extLst>
      <p:ext uri="{BB962C8B-B14F-4D97-AF65-F5344CB8AC3E}">
        <p14:creationId xmlns:p14="http://schemas.microsoft.com/office/powerpoint/2010/main" val="4063086587"/>
      </p:ext>
    </p:extLst>
  </p:cSld>
  <p:clrMapOvr>
    <a:masterClrMapping/>
  </p:clrMapOvr>
  <p:transition advTm="203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3"/>
          <p:cNvSpPr txBox="1">
            <a:spLocks noChangeArrowheads="1"/>
          </p:cNvSpPr>
          <p:nvPr/>
        </p:nvSpPr>
        <p:spPr bwMode="auto">
          <a:xfrm>
            <a:off x="0" y="6400800"/>
            <a:ext cx="3494657" cy="46166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82880" bIns="91440">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100000"/>
              </a:lnSpc>
              <a:spcBef>
                <a:spcPct val="50000"/>
              </a:spcBef>
              <a:spcAft>
                <a:spcPct val="0"/>
              </a:spcAft>
              <a:buClrTx/>
              <a:buSzTx/>
              <a:buFontTx/>
              <a:buNone/>
            </a:pPr>
            <a:r>
              <a:rPr lang="en-US" altLang="en-US" sz="1200" dirty="0">
                <a:solidFill>
                  <a:srgbClr val="000000"/>
                </a:solidFill>
                <a:latin typeface="+mn-lt"/>
              </a:rPr>
              <a:t>*Includes persons reported with more than one race </a:t>
            </a:r>
          </a:p>
        </p:txBody>
      </p:sp>
      <p:sp>
        <p:nvSpPr>
          <p:cNvPr id="38917" name="Rectangle 4"/>
          <p:cNvSpPr>
            <a:spLocks noChangeArrowheads="1"/>
          </p:cNvSpPr>
          <p:nvPr/>
        </p:nvSpPr>
        <p:spPr bwMode="auto">
          <a:xfrm>
            <a:off x="152400" y="353209"/>
            <a:ext cx="89916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200" dirty="0">
                <a:solidFill>
                  <a:srgbClr val="0073DF"/>
                </a:solidFill>
                <a:latin typeface="Calibri Light" panose="020F0302020204030204"/>
              </a:rPr>
              <a:t>Early Syphilis Cases in Females by Race</a:t>
            </a:r>
            <a:br>
              <a:rPr lang="en-US" altLang="en-US" sz="3200" dirty="0">
                <a:solidFill>
                  <a:srgbClr val="0073DF"/>
                </a:solidFill>
                <a:latin typeface="Calibri Light" panose="020F0302020204030204"/>
              </a:rPr>
            </a:br>
            <a:r>
              <a:rPr lang="en-US" altLang="en-US" sz="3200" dirty="0">
                <a:solidFill>
                  <a:srgbClr val="0073DF"/>
                </a:solidFill>
                <a:latin typeface="Calibri Light" panose="020F0302020204030204"/>
              </a:rPr>
              <a:t>Minnesota, 2016</a:t>
            </a:r>
          </a:p>
        </p:txBody>
      </p:sp>
      <p:sp>
        <p:nvSpPr>
          <p:cNvPr id="38918" name="Text Box 5"/>
          <p:cNvSpPr txBox="1">
            <a:spLocks noChangeArrowheads="1"/>
          </p:cNvSpPr>
          <p:nvPr/>
        </p:nvSpPr>
        <p:spPr bwMode="auto">
          <a:xfrm>
            <a:off x="2208363" y="1447802"/>
            <a:ext cx="48394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lnSpc>
                <a:spcPct val="100000"/>
              </a:lnSpc>
              <a:spcBef>
                <a:spcPct val="50000"/>
              </a:spcBef>
              <a:spcAft>
                <a:spcPct val="0"/>
              </a:spcAft>
              <a:buClrTx/>
              <a:buSzTx/>
              <a:buFontTx/>
              <a:buNone/>
            </a:pPr>
            <a:r>
              <a:rPr lang="en-US" altLang="en-US" sz="2000" dirty="0">
                <a:solidFill>
                  <a:srgbClr val="000000"/>
                </a:solidFill>
                <a:latin typeface="+mn-lt"/>
              </a:rPr>
              <a:t>Total Number of Cases = 87</a:t>
            </a:r>
          </a:p>
        </p:txBody>
      </p:sp>
      <p:pic>
        <p:nvPicPr>
          <p:cNvPr id="4" name="Audio 3" title="Audio 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633" y="1983010"/>
            <a:ext cx="8644877" cy="5127180"/>
          </a:xfrm>
          <a:prstGeom prst="rect">
            <a:avLst/>
          </a:prstGeom>
        </p:spPr>
      </p:pic>
    </p:spTree>
    <p:extLst>
      <p:ext uri="{BB962C8B-B14F-4D97-AF65-F5344CB8AC3E}">
        <p14:creationId xmlns:p14="http://schemas.microsoft.com/office/powerpoint/2010/main" val="3196878988"/>
      </p:ext>
    </p:extLst>
  </p:cSld>
  <p:clrMapOvr>
    <a:masterClrMapping/>
  </p:clrMapOvr>
  <p:transition advTm="196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2929467"/>
            <a:ext cx="9144000" cy="830997"/>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4800" dirty="0" smtClean="0">
                <a:solidFill>
                  <a:schemeClr val="tx2"/>
                </a:solidFill>
                <a:latin typeface="+mj-lt"/>
              </a:rPr>
              <a:t>Gonorrhea</a:t>
            </a:r>
            <a:endParaRPr lang="en-US" altLang="en-US" sz="4800" dirty="0">
              <a:solidFill>
                <a:schemeClr val="tx2"/>
              </a:solidFill>
              <a:latin typeface="+mj-lt"/>
            </a:endParaRPr>
          </a:p>
        </p:txBody>
      </p:sp>
      <p:sp>
        <p:nvSpPr>
          <p:cNvPr id="27651" name="Rectangle 3"/>
          <p:cNvSpPr>
            <a:spLocks noChangeArrowheads="1"/>
          </p:cNvSpPr>
          <p:nvPr/>
        </p:nvSpPr>
        <p:spPr bwMode="auto">
          <a:xfrm>
            <a:off x="457200" y="6172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1000" i="1" dirty="0">
              <a:solidFill>
                <a:srgbClr val="99CCFF"/>
              </a:solidFill>
              <a:latin typeface="Arial Narrow" pitchFamily="34" charset="0"/>
            </a:endParaRPr>
          </a:p>
          <a:p>
            <a:pPr eaLnBrk="1" hangingPunct="1"/>
            <a:endParaRPr lang="en-US" altLang="en-US" sz="1000" i="1" dirty="0">
              <a:solidFill>
                <a:srgbClr val="99CCFF"/>
              </a:solidFill>
              <a:latin typeface="Arial Narrow" pitchFamily="34" charset="0"/>
            </a:endParaRPr>
          </a:p>
          <a:p>
            <a:pPr eaLnBrk="1" hangingPunct="1"/>
            <a:r>
              <a:rPr lang="en-US" altLang="en-US" sz="1000" i="1" dirty="0">
                <a:solidFill>
                  <a:srgbClr val="99CCFF"/>
                </a:solidFill>
                <a:latin typeface="Arial Narrow" pitchFamily="34" charset="0"/>
              </a:rPr>
              <a:t>					              	</a:t>
            </a:r>
            <a:endParaRPr lang="en-US" altLang="en-US" sz="1000" i="1" dirty="0">
              <a:solidFill>
                <a:schemeClr val="accent1"/>
              </a:solidFill>
              <a:latin typeface="Arial Narrow" pitchFamily="34" charset="0"/>
            </a:endParaRPr>
          </a:p>
          <a:p>
            <a:pPr eaLnBrk="1" hangingPunct="1"/>
            <a:endParaRPr lang="en-US" altLang="en-US" sz="1000" i="1" dirty="0">
              <a:solidFill>
                <a:srgbClr val="99CCFF"/>
              </a:solidFill>
              <a:latin typeface="Arial Narrow" pitchFamily="34" charset="0"/>
            </a:endParaRPr>
          </a:p>
          <a:p>
            <a:pPr eaLnBrk="1" hangingPunct="1"/>
            <a:endParaRPr lang="en-US" altLang="en-US" sz="1000" i="1" dirty="0">
              <a:solidFill>
                <a:srgbClr val="99CCFF"/>
              </a:solidFill>
              <a:latin typeface="Arial Narrow" pitchFamily="34" charset="0"/>
            </a:endParaRPr>
          </a:p>
        </p:txBody>
      </p:sp>
      <p:pic>
        <p:nvPicPr>
          <p:cNvPr id="2" name="Audio 1" title="Audio 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5123437"/>
      </p:ext>
    </p:extLst>
  </p:cSld>
  <p:clrMapOvr>
    <a:masterClrMapping/>
  </p:clrMapOvr>
  <mc:AlternateContent xmlns:mc="http://schemas.openxmlformats.org/markup-compatibility/2006" xmlns:p14="http://schemas.microsoft.com/office/powerpoint/2010/main">
    <mc:Choice Requires="p14">
      <p:transition spd="slow" p14:dur="2000" advTm="11548"/>
    </mc:Choice>
    <mc:Fallback xmlns="">
      <p:transition spd="slow" advTm="11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304800" y="6477000"/>
            <a:ext cx="8534400" cy="328613"/>
          </a:xfrm>
        </p:spPr>
        <p:txBody>
          <a:bodyPr/>
          <a:lstStyle/>
          <a:p>
            <a:pPr>
              <a:defRPr/>
            </a:pPr>
            <a:endParaRPr lang="en-US" altLang="en-US" dirty="0"/>
          </a:p>
          <a:p>
            <a:pPr>
              <a:defRPr/>
            </a:pPr>
            <a:endParaRPr lang="en-US" altLang="en-US" dirty="0">
              <a:solidFill>
                <a:schemeClr val="tx1"/>
              </a:solidFill>
            </a:endParaRPr>
          </a:p>
          <a:p>
            <a:pPr>
              <a:defRPr/>
            </a:pPr>
            <a:endParaRPr lang="en-US" altLang="en-US" dirty="0"/>
          </a:p>
          <a:p>
            <a:pPr>
              <a:defRPr/>
            </a:pPr>
            <a:endParaRPr lang="en-US" altLang="en-US" dirty="0"/>
          </a:p>
        </p:txBody>
      </p:sp>
      <p:sp>
        <p:nvSpPr>
          <p:cNvPr id="25604" name="Text Box 3"/>
          <p:cNvSpPr txBox="1">
            <a:spLocks noChangeArrowheads="1"/>
          </p:cNvSpPr>
          <p:nvPr/>
        </p:nvSpPr>
        <p:spPr bwMode="auto">
          <a:xfrm>
            <a:off x="0" y="5960070"/>
            <a:ext cx="8001000" cy="92333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100000"/>
              </a:lnSpc>
              <a:spcBef>
                <a:spcPct val="50000"/>
              </a:spcBef>
              <a:spcAft>
                <a:spcPct val="0"/>
              </a:spcAft>
              <a:buClrTx/>
              <a:buSzTx/>
              <a:buFontTx/>
              <a:buNone/>
            </a:pPr>
            <a:r>
              <a:rPr lang="en-US" altLang="en-US" sz="1200" dirty="0">
                <a:latin typeface="+mn-lt"/>
              </a:rPr>
              <a:t>Suburban = Seven-county metro area including Anoka, Carver, Dakota, Hennepin (excluding Minneapolis), Ramsey (excluding St. Paul), Scott, and Washington counties.  </a:t>
            </a:r>
            <a:endParaRPr lang="en-US" altLang="en-US" sz="1200" dirty="0" smtClean="0">
              <a:latin typeface="+mn-lt"/>
            </a:endParaRPr>
          </a:p>
          <a:p>
            <a:pPr>
              <a:lnSpc>
                <a:spcPct val="100000"/>
              </a:lnSpc>
              <a:spcBef>
                <a:spcPct val="50000"/>
              </a:spcBef>
              <a:spcAft>
                <a:spcPct val="0"/>
              </a:spcAft>
              <a:buClrTx/>
              <a:buSzTx/>
              <a:buFontTx/>
              <a:buNone/>
            </a:pPr>
            <a:r>
              <a:rPr lang="en-US" altLang="en-US" sz="1200" dirty="0" smtClean="0">
                <a:latin typeface="+mn-lt"/>
              </a:rPr>
              <a:t>Greater </a:t>
            </a:r>
            <a:r>
              <a:rPr lang="en-US" altLang="en-US" sz="1200" dirty="0">
                <a:latin typeface="+mn-lt"/>
              </a:rPr>
              <a:t>MN = All other Minnesota counties outside the seven-county metro area.</a:t>
            </a:r>
          </a:p>
        </p:txBody>
      </p:sp>
      <p:sp>
        <p:nvSpPr>
          <p:cNvPr id="25605" name="Rectangle 4"/>
          <p:cNvSpPr>
            <a:spLocks noChangeArrowheads="1"/>
          </p:cNvSpPr>
          <p:nvPr/>
        </p:nvSpPr>
        <p:spPr bwMode="auto">
          <a:xfrm>
            <a:off x="457200" y="381000"/>
            <a:ext cx="83820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200" dirty="0">
                <a:solidFill>
                  <a:schemeClr val="tx2"/>
                </a:solidFill>
                <a:latin typeface="+mj-lt"/>
              </a:rPr>
              <a:t>Gonorrhea Infections in Minnesota</a:t>
            </a:r>
            <a:br>
              <a:rPr lang="en-US" altLang="en-US" sz="3200" dirty="0">
                <a:solidFill>
                  <a:schemeClr val="tx2"/>
                </a:solidFill>
                <a:latin typeface="+mj-lt"/>
              </a:rPr>
            </a:br>
            <a:r>
              <a:rPr lang="en-US" altLang="en-US" sz="3200" dirty="0">
                <a:solidFill>
                  <a:schemeClr val="tx2"/>
                </a:solidFill>
                <a:latin typeface="+mj-lt"/>
              </a:rPr>
              <a:t>by Residence at Diagnosis, </a:t>
            </a:r>
            <a:r>
              <a:rPr lang="en-US" altLang="en-US" sz="3200" dirty="0" smtClean="0">
                <a:solidFill>
                  <a:schemeClr val="tx2"/>
                </a:solidFill>
                <a:latin typeface="+mj-lt"/>
              </a:rPr>
              <a:t>2016</a:t>
            </a:r>
            <a:endParaRPr lang="en-US" altLang="en-US" sz="3200" dirty="0">
              <a:solidFill>
                <a:schemeClr val="tx2"/>
              </a:solidFill>
              <a:latin typeface="+mj-lt"/>
            </a:endParaRPr>
          </a:p>
        </p:txBody>
      </p:sp>
      <p:sp>
        <p:nvSpPr>
          <p:cNvPr id="25606" name="Text Box 10"/>
          <p:cNvSpPr txBox="1">
            <a:spLocks noChangeArrowheads="1"/>
          </p:cNvSpPr>
          <p:nvPr/>
        </p:nvSpPr>
        <p:spPr bwMode="auto">
          <a:xfrm>
            <a:off x="1984075" y="1308100"/>
            <a:ext cx="48739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lnSpc>
                <a:spcPct val="100000"/>
              </a:lnSpc>
              <a:spcBef>
                <a:spcPct val="50000"/>
              </a:spcBef>
              <a:spcAft>
                <a:spcPct val="0"/>
              </a:spcAft>
              <a:buClrTx/>
              <a:buSzTx/>
              <a:buFontTx/>
              <a:buNone/>
            </a:pPr>
            <a:r>
              <a:rPr lang="en-US" altLang="en-US" sz="2400" dirty="0">
                <a:latin typeface="+mj-lt"/>
              </a:rPr>
              <a:t>Total Number of Cases= </a:t>
            </a:r>
            <a:r>
              <a:rPr lang="en-US" altLang="en-US" sz="2400" dirty="0" smtClean="0">
                <a:latin typeface="+mj-lt"/>
              </a:rPr>
              <a:t>5,104</a:t>
            </a:r>
            <a:endParaRPr lang="en-US" altLang="en-US" sz="2400" dirty="0">
              <a:latin typeface="+mj-lt"/>
            </a:endParaRPr>
          </a:p>
          <a:p>
            <a:pPr algn="ctr" eaLnBrk="1" hangingPunct="1">
              <a:lnSpc>
                <a:spcPct val="100000"/>
              </a:lnSpc>
              <a:spcBef>
                <a:spcPct val="50000"/>
              </a:spcBef>
              <a:spcAft>
                <a:spcPct val="0"/>
              </a:spcAft>
              <a:buClrTx/>
              <a:buSzTx/>
              <a:buFontTx/>
              <a:buNone/>
            </a:pPr>
            <a:endParaRPr lang="en-US" altLang="en-US" sz="1200" dirty="0"/>
          </a:p>
        </p:txBody>
      </p:sp>
      <p:pic>
        <p:nvPicPr>
          <p:cNvPr id="3" name="Audio 2" title="Audio 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9868" y="1575091"/>
            <a:ext cx="6736664" cy="5066215"/>
          </a:xfrm>
          <a:prstGeom prst="rect">
            <a:avLst/>
          </a:prstGeom>
        </p:spPr>
      </p:pic>
    </p:spTree>
    <p:extLst>
      <p:ext uri="{BB962C8B-B14F-4D97-AF65-F5344CB8AC3E}">
        <p14:creationId xmlns:p14="http://schemas.microsoft.com/office/powerpoint/2010/main" val="1633705827"/>
      </p:ext>
    </p:extLst>
  </p:cSld>
  <p:clrMapOvr>
    <a:masterClrMapping/>
  </p:clrMapOvr>
  <p:transition advTm="15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normAutofit fontScale="90000"/>
          </a:bodyPr>
          <a:lstStyle/>
          <a:p>
            <a:pPr eaLnBrk="1" hangingPunct="1"/>
            <a:r>
              <a:rPr lang="en-US" altLang="en-US" sz="3600" dirty="0" smtClean="0"/>
              <a:t>Age-Specific Gonorrhea Rates by Gender Minnesota, 2016 </a:t>
            </a:r>
          </a:p>
        </p:txBody>
      </p:sp>
      <p:sp>
        <p:nvSpPr>
          <p:cNvPr id="6" name="Date Placeholder 3"/>
          <p:cNvSpPr>
            <a:spLocks noGrp="1"/>
          </p:cNvSpPr>
          <p:nvPr>
            <p:ph type="dt" sz="half" idx="10"/>
          </p:nvPr>
        </p:nvSpPr>
        <p:spPr>
          <a:xfrm>
            <a:off x="228600" y="6324600"/>
            <a:ext cx="8610600" cy="328613"/>
          </a:xfrm>
        </p:spPr>
        <p:txBody>
          <a:bodyPr/>
          <a:lstStyle/>
          <a:p>
            <a:pPr>
              <a:defRPr/>
            </a:pPr>
            <a:endParaRPr lang="en-US" altLang="en-US" dirty="0"/>
          </a:p>
          <a:p>
            <a:pPr>
              <a:defRPr/>
            </a:pPr>
            <a:endParaRPr lang="en-US" altLang="en-US" dirty="0"/>
          </a:p>
        </p:txBody>
      </p:sp>
      <p:pic>
        <p:nvPicPr>
          <p:cNvPr id="4" name="Audio 3" title="Audio 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157" y="2096611"/>
            <a:ext cx="8529043" cy="4761389"/>
          </a:xfrm>
          <a:prstGeom prst="rect">
            <a:avLst/>
          </a:prstGeom>
        </p:spPr>
      </p:pic>
    </p:spTree>
    <p:extLst>
      <p:ext uri="{BB962C8B-B14F-4D97-AF65-F5344CB8AC3E}">
        <p14:creationId xmlns:p14="http://schemas.microsoft.com/office/powerpoint/2010/main" val="240796446"/>
      </p:ext>
    </p:extLst>
  </p:cSld>
  <p:clrMapOvr>
    <a:masterClrMapping/>
  </p:clrMapOvr>
  <mc:AlternateContent xmlns:mc="http://schemas.openxmlformats.org/markup-compatibility/2006" xmlns:p14="http://schemas.microsoft.com/office/powerpoint/2010/main">
    <mc:Choice Requires="p14">
      <p:transition spd="slow" p14:dur="2000" advTm="25739"/>
    </mc:Choice>
    <mc:Fallback xmlns="">
      <p:transition spd="slow" advTm="25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a:xfrm>
            <a:off x="0" y="6490794"/>
            <a:ext cx="8618538" cy="328613"/>
          </a:xfrm>
        </p:spPr>
        <p:txBody>
          <a:bodyPr/>
          <a:lstStyle/>
          <a:p>
            <a:pPr algn="l">
              <a:defRPr/>
            </a:pPr>
            <a:r>
              <a:rPr lang="en-US" altLang="en-US" sz="1200" dirty="0">
                <a:solidFill>
                  <a:schemeClr val="tx1"/>
                </a:solidFill>
              </a:rPr>
              <a:t>* Persons of Hispanic ethnicity can be of any race</a:t>
            </a:r>
          </a:p>
        </p:txBody>
      </p:sp>
      <p:sp>
        <p:nvSpPr>
          <p:cNvPr id="29700" name="Rectangle 1027"/>
          <p:cNvSpPr>
            <a:spLocks noChangeArrowheads="1"/>
          </p:cNvSpPr>
          <p:nvPr/>
        </p:nvSpPr>
        <p:spPr bwMode="auto">
          <a:xfrm>
            <a:off x="449002" y="457200"/>
            <a:ext cx="8382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200" dirty="0">
                <a:solidFill>
                  <a:schemeClr val="tx2"/>
                </a:solidFill>
                <a:latin typeface="+mj-lt"/>
              </a:rPr>
              <a:t>Gonorrhea Rates by Race/Ethnicity </a:t>
            </a:r>
            <a:br>
              <a:rPr lang="en-US" altLang="en-US" sz="3200" dirty="0">
                <a:solidFill>
                  <a:schemeClr val="tx2"/>
                </a:solidFill>
                <a:latin typeface="+mj-lt"/>
              </a:rPr>
            </a:br>
            <a:r>
              <a:rPr lang="en-US" altLang="en-US" sz="3200" dirty="0">
                <a:solidFill>
                  <a:schemeClr val="tx2"/>
                </a:solidFill>
                <a:latin typeface="+mj-lt"/>
              </a:rPr>
              <a:t>Minnesota, </a:t>
            </a:r>
            <a:r>
              <a:rPr lang="en-US" altLang="en-US" sz="3200" dirty="0" smtClean="0">
                <a:solidFill>
                  <a:schemeClr val="tx2"/>
                </a:solidFill>
                <a:latin typeface="+mj-lt"/>
              </a:rPr>
              <a:t>2006-2016</a:t>
            </a:r>
            <a:endParaRPr lang="en-US" altLang="en-US" sz="3200" baseline="30000" dirty="0">
              <a:solidFill>
                <a:schemeClr val="tx2"/>
              </a:solidFill>
              <a:latin typeface="+mj-l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52" y="1536700"/>
            <a:ext cx="9047248" cy="4724809"/>
          </a:xfrm>
          <a:prstGeom prst="rect">
            <a:avLst/>
          </a:prstGeom>
        </p:spPr>
      </p:pic>
      <p:sp>
        <p:nvSpPr>
          <p:cNvPr id="29702" name="Text Box 1031"/>
          <p:cNvSpPr txBox="1">
            <a:spLocks noChangeArrowheads="1"/>
          </p:cNvSpPr>
          <p:nvPr/>
        </p:nvSpPr>
        <p:spPr bwMode="auto">
          <a:xfrm>
            <a:off x="5715000" y="1952783"/>
            <a:ext cx="3276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Aft>
                <a:spcPct val="0"/>
              </a:spcAft>
              <a:buClrTx/>
              <a:buSzTx/>
              <a:buFontTx/>
              <a:buNone/>
            </a:pPr>
            <a:r>
              <a:rPr lang="en-US" altLang="en-US" sz="1600" b="1" dirty="0" smtClean="0">
                <a:latin typeface="+mn-lt"/>
              </a:rPr>
              <a:t>2016 rates </a:t>
            </a:r>
            <a:r>
              <a:rPr lang="en-US" altLang="en-US" sz="1600" b="1" dirty="0">
                <a:latin typeface="+mn-lt"/>
              </a:rPr>
              <a:t>compared with Whites:</a:t>
            </a:r>
          </a:p>
          <a:p>
            <a:pPr eaLnBrk="1" hangingPunct="1">
              <a:lnSpc>
                <a:spcPct val="100000"/>
              </a:lnSpc>
              <a:spcAft>
                <a:spcPct val="0"/>
              </a:spcAft>
              <a:buClrTx/>
              <a:buSzTx/>
              <a:buFontTx/>
              <a:buNone/>
            </a:pPr>
            <a:r>
              <a:rPr lang="en-US" altLang="en-US" sz="1600" dirty="0" smtClean="0">
                <a:latin typeface="+mn-lt"/>
              </a:rPr>
              <a:t>Black, Non-Hispanic </a:t>
            </a:r>
            <a:r>
              <a:rPr lang="en-US" altLang="en-US" sz="1600" dirty="0">
                <a:latin typeface="+mn-lt"/>
              </a:rPr>
              <a:t>= </a:t>
            </a:r>
            <a:r>
              <a:rPr lang="en-US" altLang="en-US" sz="1600" dirty="0" smtClean="0">
                <a:latin typeface="+mn-lt"/>
              </a:rPr>
              <a:t>18x </a:t>
            </a:r>
            <a:r>
              <a:rPr lang="en-US" altLang="en-US" sz="1600" dirty="0">
                <a:latin typeface="+mn-lt"/>
              </a:rPr>
              <a:t>higher</a:t>
            </a:r>
          </a:p>
          <a:p>
            <a:pPr eaLnBrk="1" hangingPunct="1">
              <a:lnSpc>
                <a:spcPct val="100000"/>
              </a:lnSpc>
              <a:spcAft>
                <a:spcPct val="0"/>
              </a:spcAft>
              <a:buClrTx/>
              <a:buSzTx/>
              <a:buFontTx/>
              <a:buNone/>
            </a:pPr>
            <a:r>
              <a:rPr lang="en-US" altLang="en-US" sz="1600" dirty="0">
                <a:latin typeface="+mn-lt"/>
              </a:rPr>
              <a:t>American Indian = </a:t>
            </a:r>
            <a:r>
              <a:rPr lang="en-US" altLang="en-US" sz="1600" dirty="0" smtClean="0">
                <a:latin typeface="+mn-lt"/>
              </a:rPr>
              <a:t>9x </a:t>
            </a:r>
            <a:r>
              <a:rPr lang="en-US" altLang="en-US" sz="1600" dirty="0">
                <a:latin typeface="+mn-lt"/>
              </a:rPr>
              <a:t>higher</a:t>
            </a:r>
          </a:p>
          <a:p>
            <a:pPr eaLnBrk="1" hangingPunct="1">
              <a:lnSpc>
                <a:spcPct val="100000"/>
              </a:lnSpc>
              <a:spcAft>
                <a:spcPct val="0"/>
              </a:spcAft>
              <a:buClrTx/>
              <a:buSzTx/>
              <a:buFontTx/>
              <a:buNone/>
            </a:pPr>
            <a:r>
              <a:rPr lang="en-US" altLang="en-US" sz="1600" dirty="0">
                <a:latin typeface="+mn-lt"/>
              </a:rPr>
              <a:t>Asian/PI = </a:t>
            </a:r>
            <a:r>
              <a:rPr lang="en-US" altLang="en-US" sz="1600" dirty="0" smtClean="0">
                <a:latin typeface="+mn-lt"/>
              </a:rPr>
              <a:t>2x </a:t>
            </a:r>
            <a:r>
              <a:rPr lang="en-US" altLang="en-US" sz="1600" dirty="0">
                <a:latin typeface="+mn-lt"/>
              </a:rPr>
              <a:t>higher</a:t>
            </a:r>
          </a:p>
          <a:p>
            <a:pPr eaLnBrk="1" hangingPunct="1">
              <a:lnSpc>
                <a:spcPct val="100000"/>
              </a:lnSpc>
              <a:spcAft>
                <a:spcPct val="0"/>
              </a:spcAft>
              <a:buClrTx/>
              <a:buSzTx/>
              <a:buFontTx/>
              <a:buNone/>
            </a:pPr>
            <a:r>
              <a:rPr lang="en-US" altLang="en-US" sz="1600" dirty="0" smtClean="0">
                <a:latin typeface="+mn-lt"/>
              </a:rPr>
              <a:t>Hispanic* </a:t>
            </a:r>
            <a:r>
              <a:rPr lang="en-US" altLang="en-US" sz="1600" dirty="0">
                <a:latin typeface="+mn-lt"/>
              </a:rPr>
              <a:t>= </a:t>
            </a:r>
            <a:r>
              <a:rPr lang="en-US" altLang="en-US" sz="1600" dirty="0" smtClean="0">
                <a:latin typeface="+mn-lt"/>
              </a:rPr>
              <a:t>3x </a:t>
            </a:r>
            <a:r>
              <a:rPr lang="en-US" altLang="en-US" sz="1600" dirty="0">
                <a:latin typeface="+mn-lt"/>
              </a:rPr>
              <a:t>higher</a:t>
            </a:r>
          </a:p>
        </p:txBody>
      </p:sp>
      <p:pic>
        <p:nvPicPr>
          <p:cNvPr id="4" name="Audio 3" title="Audio 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33845347"/>
      </p:ext>
    </p:extLst>
  </p:cSld>
  <p:clrMapOvr>
    <a:masterClrMapping/>
  </p:clrMapOvr>
  <p:transition advTm="366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3" y="2931914"/>
            <a:ext cx="7886700" cy="994172"/>
          </a:xfrm>
        </p:spPr>
        <p:txBody>
          <a:bodyPr>
            <a:noAutofit/>
          </a:bodyPr>
          <a:lstStyle/>
          <a:p>
            <a:pPr algn="ctr"/>
            <a:r>
              <a:rPr lang="en-US" sz="4800" dirty="0"/>
              <a:t>SSuN</a:t>
            </a:r>
          </a:p>
        </p:txBody>
      </p:sp>
      <p:pic>
        <p:nvPicPr>
          <p:cNvPr id="5" name="Audio 4" title="Audio 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113635"/>
      </p:ext>
    </p:extLst>
  </p:cSld>
  <p:clrMapOvr>
    <a:masterClrMapping/>
  </p:clrMapOvr>
  <mc:AlternateContent xmlns:mc="http://schemas.openxmlformats.org/markup-compatibility/2006" xmlns:p14="http://schemas.microsoft.com/office/powerpoint/2010/main">
    <mc:Choice Requires="p14">
      <p:transition spd="slow" p14:dur="2000" advTm="27758"/>
    </mc:Choice>
    <mc:Fallback xmlns="">
      <p:transition spd="slow" advTm="27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041201"/>
            <a:ext cx="7886700" cy="599465"/>
          </a:xfrm>
        </p:spPr>
        <p:txBody>
          <a:bodyPr>
            <a:noAutofit/>
          </a:bodyPr>
          <a:lstStyle/>
          <a:p>
            <a:pPr algn="ctr"/>
            <a:r>
              <a:rPr lang="en-US" sz="4800" dirty="0" smtClean="0"/>
              <a:t>Provider Investigation</a:t>
            </a:r>
            <a:endParaRPr lang="en-US" sz="4800" dirty="0"/>
          </a:p>
        </p:txBody>
      </p:sp>
      <p:pic>
        <p:nvPicPr>
          <p:cNvPr id="3" name="Audio 2" title="Audio 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2811819"/>
      </p:ext>
    </p:extLst>
  </p:cSld>
  <p:clrMapOvr>
    <a:masterClrMapping/>
  </p:clrMapOvr>
  <mc:AlternateContent xmlns:mc="http://schemas.openxmlformats.org/markup-compatibility/2006" xmlns:p14="http://schemas.microsoft.com/office/powerpoint/2010/main">
    <mc:Choice Requires="p14">
      <p:transition spd="slow" p14:dur="2000" advTm="22693"/>
    </mc:Choice>
    <mc:Fallback xmlns="">
      <p:transition spd="slow" advTm="22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581" r="7921"/>
          <a:stretch/>
        </p:blipFill>
        <p:spPr>
          <a:xfrm>
            <a:off x="0" y="-9613"/>
            <a:ext cx="5289628" cy="6867613"/>
          </a:xfrm>
          <a:prstGeom prst="rect">
            <a:avLst/>
          </a:prstGeom>
          <a:ln>
            <a:noFill/>
          </a:ln>
        </p:spPr>
      </p:pic>
      <p:pic>
        <p:nvPicPr>
          <p:cNvPr id="3" name="Audio 2" title="Audio 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5304853"/>
      </p:ext>
    </p:extLst>
  </p:cSld>
  <p:clrMapOvr>
    <a:masterClrMapping/>
  </p:clrMapOvr>
  <mc:AlternateContent xmlns:mc="http://schemas.openxmlformats.org/markup-compatibility/2006" xmlns:p14="http://schemas.microsoft.com/office/powerpoint/2010/main">
    <mc:Choice Requires="p14">
      <p:transition spd="slow" p14:dur="2000" advTm="31793"/>
    </mc:Choice>
    <mc:Fallback xmlns="">
      <p:transition spd="slow" advTm="3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754" y="2105687"/>
            <a:ext cx="7886700" cy="1695072"/>
          </a:xfrm>
        </p:spPr>
        <p:txBody>
          <a:bodyPr/>
          <a:lstStyle/>
          <a:p>
            <a:pPr algn="ctr"/>
            <a:r>
              <a:rPr lang="en-US" sz="4800" dirty="0" smtClean="0"/>
              <a:t>Patient Investigation</a:t>
            </a:r>
            <a:endParaRPr lang="en-US" sz="4800" dirty="0"/>
          </a:p>
        </p:txBody>
      </p:sp>
      <p:pic>
        <p:nvPicPr>
          <p:cNvPr id="3" name="Audio 2" title="Audio slid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1187632"/>
      </p:ext>
    </p:extLst>
  </p:cSld>
  <p:clrMapOvr>
    <a:masterClrMapping/>
  </p:clrMapOvr>
  <mc:AlternateContent xmlns:mc="http://schemas.openxmlformats.org/markup-compatibility/2006" xmlns:p14="http://schemas.microsoft.com/office/powerpoint/2010/main">
    <mc:Choice Requires="p14">
      <p:transition spd="slow" p14:dur="2000" advTm="11610"/>
    </mc:Choice>
    <mc:Fallback xmlns="">
      <p:transition spd="slow" advTm="11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808866" y="978502"/>
            <a:ext cx="3563604" cy="707886"/>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4000" dirty="0">
                <a:solidFill>
                  <a:srgbClr val="0073DF"/>
                </a:solidFill>
                <a:latin typeface="Calibri Light" panose="020F0302020204030204"/>
              </a:rPr>
              <a:t>Announcements</a:t>
            </a:r>
          </a:p>
        </p:txBody>
      </p:sp>
      <p:sp>
        <p:nvSpPr>
          <p:cNvPr id="20483" name="Rectangle 5"/>
          <p:cNvSpPr>
            <a:spLocks noChangeArrowheads="1"/>
          </p:cNvSpPr>
          <p:nvPr/>
        </p:nvSpPr>
        <p:spPr bwMode="auto">
          <a:xfrm>
            <a:off x="457200" y="6172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en-US" altLang="en-US" sz="1000" i="1" dirty="0">
              <a:solidFill>
                <a:srgbClr val="99CCFF"/>
              </a:solidFill>
              <a:latin typeface="Arial Narrow" pitchFamily="34" charset="0"/>
            </a:endParaRPr>
          </a:p>
          <a:p>
            <a:pPr eaLnBrk="1" fontAlgn="base" hangingPunct="1">
              <a:spcBef>
                <a:spcPct val="0"/>
              </a:spcBef>
              <a:spcAft>
                <a:spcPct val="0"/>
              </a:spcAft>
            </a:pPr>
            <a:endParaRPr lang="en-US" altLang="en-US" sz="1000" i="1" dirty="0">
              <a:solidFill>
                <a:srgbClr val="99CCFF"/>
              </a:solidFill>
              <a:latin typeface="Arial Narrow" pitchFamily="34" charset="0"/>
            </a:endParaRPr>
          </a:p>
          <a:p>
            <a:pPr eaLnBrk="1" fontAlgn="base" hangingPunct="1">
              <a:spcBef>
                <a:spcPct val="0"/>
              </a:spcBef>
              <a:spcAft>
                <a:spcPct val="0"/>
              </a:spcAft>
            </a:pPr>
            <a:r>
              <a:rPr lang="en-US" altLang="en-US" sz="1000" i="1" dirty="0">
                <a:solidFill>
                  <a:srgbClr val="99CCFF"/>
                </a:solidFill>
                <a:latin typeface="Arial Narrow" pitchFamily="34" charset="0"/>
              </a:rPr>
              <a:t>					              	</a:t>
            </a:r>
          </a:p>
          <a:p>
            <a:pPr eaLnBrk="1" fontAlgn="base" hangingPunct="1">
              <a:spcBef>
                <a:spcPct val="0"/>
              </a:spcBef>
              <a:spcAft>
                <a:spcPct val="0"/>
              </a:spcAft>
            </a:pPr>
            <a:endParaRPr lang="en-US" altLang="en-US" sz="1000" i="1" dirty="0">
              <a:solidFill>
                <a:srgbClr val="99CCFF"/>
              </a:solidFill>
              <a:latin typeface="Arial Narrow" pitchFamily="34" charset="0"/>
            </a:endParaRPr>
          </a:p>
        </p:txBody>
      </p:sp>
      <p:pic>
        <p:nvPicPr>
          <p:cNvPr id="2" name="Audio 1" title="Slide 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5" name="Subtitle 7"/>
          <p:cNvSpPr txBox="1">
            <a:spLocks/>
          </p:cNvSpPr>
          <p:nvPr/>
        </p:nvSpPr>
        <p:spPr>
          <a:xfrm>
            <a:off x="1758700" y="2214100"/>
            <a:ext cx="5745296" cy="3213033"/>
          </a:xfrm>
          <a:prstGeom prst="rect">
            <a:avLst/>
          </a:prstGeom>
        </p:spPr>
        <p:txBody>
          <a:bodyPr>
            <a:normAutofit fontScale="85000" lnSpcReduction="20000"/>
          </a:bodyPr>
          <a:lstStyle>
            <a:lvl1pPr marL="342900" indent="-342900" algn="l" defTabSz="514350" rtl="0" eaLnBrk="1" latinLnBrk="0" hangingPunct="1">
              <a:lnSpc>
                <a:spcPct val="100000"/>
              </a:lnSpc>
              <a:spcBef>
                <a:spcPts val="900"/>
              </a:spcBef>
              <a:buClr>
                <a:schemeClr val="tx2"/>
              </a:buClr>
              <a:buSzPct val="75000"/>
              <a:buFont typeface="Wingdings" panose="05000000000000000000" pitchFamily="2" charset="2"/>
              <a:buChar char="§"/>
              <a:defRPr sz="3000" b="1" kern="1200" spc="0" baseline="0">
                <a:solidFill>
                  <a:schemeClr val="tx1"/>
                </a:solidFill>
                <a:latin typeface="+mn-lt"/>
                <a:ea typeface="+mn-ea"/>
                <a:cs typeface="+mn-cs"/>
              </a:defRPr>
            </a:lvl1pPr>
            <a:lvl2pPr marL="6858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3000" b="0" kern="1200" spc="0" baseline="0">
                <a:solidFill>
                  <a:schemeClr val="tx1"/>
                </a:solidFill>
                <a:latin typeface="+mn-lt"/>
                <a:ea typeface="+mn-ea"/>
                <a:cs typeface="+mn-cs"/>
              </a:defRPr>
            </a:lvl2pPr>
            <a:lvl3pPr marL="1028700" indent="-342900" algn="l" defTabSz="514350" rtl="0" eaLnBrk="1" latinLnBrk="0" hangingPunct="1">
              <a:lnSpc>
                <a:spcPct val="100000"/>
              </a:lnSpc>
              <a:spcBef>
                <a:spcPts val="450"/>
              </a:spcBef>
              <a:buClr>
                <a:schemeClr val="tx2"/>
              </a:buClr>
              <a:buSzPct val="75000"/>
              <a:buFont typeface="Wingdings" panose="05000000000000000000" pitchFamily="2" charset="2"/>
              <a:buChar char="§"/>
              <a:defRPr sz="2400" kern="1200" spc="0" baseline="0">
                <a:solidFill>
                  <a:schemeClr val="tx1"/>
                </a:solidFill>
                <a:latin typeface="+mn-lt"/>
                <a:ea typeface="+mn-ea"/>
                <a:cs typeface="+mn-cs"/>
              </a:defRPr>
            </a:lvl3pPr>
            <a:lvl4pPr marL="13716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2400" kern="1200" spc="0" baseline="0">
                <a:solidFill>
                  <a:schemeClr val="tx1"/>
                </a:solidFill>
                <a:latin typeface="+mj-lt"/>
                <a:ea typeface="+mn-ea"/>
                <a:cs typeface="+mn-cs"/>
              </a:defRPr>
            </a:lvl4pPr>
            <a:lvl5pPr marL="1714500" indent="-342900" algn="l" defTabSz="514350" rtl="0" eaLnBrk="1" latinLnBrk="0" hangingPunct="1">
              <a:lnSpc>
                <a:spcPct val="100000"/>
              </a:lnSpc>
              <a:spcBef>
                <a:spcPts val="450"/>
              </a:spcBef>
              <a:buClr>
                <a:schemeClr val="tx2"/>
              </a:buClr>
              <a:buSzPct val="50000"/>
              <a:buFont typeface="Wingdings" panose="05000000000000000000" pitchFamily="2" charset="2"/>
              <a:buChar char="§"/>
              <a:defRPr sz="1800" kern="1200" spc="0" baseline="0">
                <a:solidFill>
                  <a:schemeClr val="tx2"/>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Clr>
                <a:srgbClr val="0073DF"/>
              </a:buClr>
            </a:pPr>
            <a:r>
              <a:rPr lang="en-US" altLang="en-US" b="0" dirty="0" smtClean="0">
                <a:solidFill>
                  <a:srgbClr val="000000"/>
                </a:solidFill>
              </a:rPr>
              <a:t>STD Overview</a:t>
            </a:r>
          </a:p>
          <a:p>
            <a:pPr>
              <a:buClr>
                <a:srgbClr val="0073DF"/>
              </a:buClr>
            </a:pPr>
            <a:r>
              <a:rPr lang="en-US" altLang="en-US" b="0" dirty="0" smtClean="0">
                <a:solidFill>
                  <a:srgbClr val="000000"/>
                </a:solidFill>
              </a:rPr>
              <a:t>Syphilis</a:t>
            </a:r>
          </a:p>
          <a:p>
            <a:pPr>
              <a:buClr>
                <a:srgbClr val="0073DF"/>
              </a:buClr>
            </a:pPr>
            <a:r>
              <a:rPr lang="en-US" altLang="en-US" b="0" dirty="0" smtClean="0">
                <a:solidFill>
                  <a:srgbClr val="000000"/>
                </a:solidFill>
              </a:rPr>
              <a:t>Gonorrhea</a:t>
            </a:r>
          </a:p>
          <a:p>
            <a:pPr>
              <a:buClr>
                <a:srgbClr val="0073DF"/>
              </a:buClr>
            </a:pPr>
            <a:r>
              <a:rPr lang="en-US" altLang="en-US" b="0" dirty="0" err="1" smtClean="0">
                <a:solidFill>
                  <a:srgbClr val="000000"/>
                </a:solidFill>
              </a:rPr>
              <a:t>SSuN</a:t>
            </a:r>
            <a:endParaRPr lang="en-US" altLang="en-US" b="0" dirty="0" smtClean="0">
              <a:solidFill>
                <a:srgbClr val="000000"/>
              </a:solidFill>
            </a:endParaRPr>
          </a:p>
          <a:p>
            <a:pPr>
              <a:buClr>
                <a:srgbClr val="0073DF"/>
              </a:buClr>
            </a:pPr>
            <a:r>
              <a:rPr lang="en-US" altLang="en-US" b="0" dirty="0" smtClean="0">
                <a:solidFill>
                  <a:srgbClr val="000000"/>
                </a:solidFill>
              </a:rPr>
              <a:t>Chlamydia</a:t>
            </a:r>
          </a:p>
          <a:p>
            <a:pPr>
              <a:buClr>
                <a:srgbClr val="0073DF"/>
              </a:buClr>
            </a:pPr>
            <a:r>
              <a:rPr lang="en-US" altLang="en-US" b="0" dirty="0" smtClean="0">
                <a:solidFill>
                  <a:srgbClr val="000000"/>
                </a:solidFill>
              </a:rPr>
              <a:t>HIV</a:t>
            </a:r>
          </a:p>
          <a:p>
            <a:pPr>
              <a:buClr>
                <a:srgbClr val="0073DF"/>
              </a:buClr>
            </a:pPr>
            <a:r>
              <a:rPr lang="en-US" altLang="en-US" b="0" dirty="0" smtClean="0">
                <a:solidFill>
                  <a:srgbClr val="000000"/>
                </a:solidFill>
              </a:rPr>
              <a:t>Hepatitis C</a:t>
            </a:r>
            <a:endParaRPr lang="en-US" b="0" dirty="0" smtClean="0"/>
          </a:p>
        </p:txBody>
      </p:sp>
    </p:spTree>
  </p:cSld>
  <p:clrMapOvr>
    <a:masterClrMapping/>
  </p:clrMapOvr>
  <mc:AlternateContent xmlns:mc="http://schemas.openxmlformats.org/markup-compatibility/2006" xmlns:p14="http://schemas.microsoft.com/office/powerpoint/2010/main">
    <mc:Choice Requires="p14">
      <p:transition spd="slow" p14:dur="2000" advTm="66947"/>
    </mc:Choice>
    <mc:Fallback xmlns="">
      <p:transition spd="slow" advTm="66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866"/>
            <a:ext cx="8229600" cy="1148576"/>
          </a:xfrm>
        </p:spPr>
        <p:txBody>
          <a:bodyPr/>
          <a:lstStyle/>
          <a:p>
            <a:r>
              <a:rPr lang="en-US" sz="3200" dirty="0" smtClean="0"/>
              <a:t>Gonorrhea is a notifiable condition in MN</a:t>
            </a:r>
            <a:endParaRPr lang="en-US" sz="3200" dirty="0"/>
          </a:p>
        </p:txBody>
      </p:sp>
      <p:sp>
        <p:nvSpPr>
          <p:cNvPr id="3" name="Content Placeholder 2"/>
          <p:cNvSpPr>
            <a:spLocks noGrp="1"/>
          </p:cNvSpPr>
          <p:nvPr>
            <p:ph sz="half" idx="2"/>
          </p:nvPr>
        </p:nvSpPr>
        <p:spPr>
          <a:xfrm>
            <a:off x="628650" y="2226469"/>
            <a:ext cx="7886700" cy="3263504"/>
          </a:xfrm>
          <a:prstGeom prst="rect">
            <a:avLst/>
          </a:prstGeom>
        </p:spPr>
        <p:txBody>
          <a:bodyPr>
            <a:normAutofit/>
          </a:bodyPr>
          <a:lstStyle/>
          <a:p>
            <a:r>
              <a:rPr lang="en-US" sz="2400" b="0" dirty="0" smtClean="0"/>
              <a:t>Please remember to notify all patients after any STD diagnosis that their name and information is required by law to be reported to MDH.</a:t>
            </a:r>
          </a:p>
          <a:p>
            <a:r>
              <a:rPr lang="en-US" sz="2400" b="0" dirty="0" smtClean="0"/>
              <a:t>Please ensure all STD case and lab reports are submitted to MDH with proper contact information.</a:t>
            </a:r>
          </a:p>
          <a:p>
            <a:r>
              <a:rPr lang="en-US" sz="2400" b="0" dirty="0" smtClean="0"/>
              <a:t>Please inform your patients, after a STD diagnosis, that they have a chance of being contacted by MDH for additional follow up.</a:t>
            </a:r>
          </a:p>
          <a:p>
            <a:endParaRPr lang="en-US" dirty="0" smtClean="0"/>
          </a:p>
          <a:p>
            <a:endParaRPr lang="en-US" dirty="0"/>
          </a:p>
        </p:txBody>
      </p:sp>
      <p:pic>
        <p:nvPicPr>
          <p:cNvPr id="7" name="Audio 6" title="Audio slide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3333863"/>
      </p:ext>
    </p:extLst>
  </p:cSld>
  <p:clrMapOvr>
    <a:masterClrMapping/>
  </p:clrMapOvr>
  <mc:AlternateContent xmlns:mc="http://schemas.openxmlformats.org/markup-compatibility/2006" xmlns:p14="http://schemas.microsoft.com/office/powerpoint/2010/main">
    <mc:Choice Requires="p14">
      <p:transition spd="slow" p14:dur="2000" advTm="71294"/>
    </mc:Choice>
    <mc:Fallback xmlns="">
      <p:transition spd="slow" advTm="71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892" y="439049"/>
            <a:ext cx="7886700" cy="1201109"/>
          </a:xfrm>
        </p:spPr>
        <p:txBody>
          <a:bodyPr/>
          <a:lstStyle/>
          <a:p>
            <a:pPr algn="ctr"/>
            <a:r>
              <a:rPr lang="en-US" sz="3200" dirty="0" smtClean="0"/>
              <a:t>Gender of Sex Partner</a:t>
            </a:r>
            <a:endParaRPr lang="en-US" sz="32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983" y="1853015"/>
            <a:ext cx="8748518" cy="3883489"/>
          </a:xfrm>
          <a:prstGeom prst="rect">
            <a:avLst/>
          </a:prstGeom>
        </p:spPr>
      </p:pic>
    </p:spTree>
    <p:extLst>
      <p:ext uri="{BB962C8B-B14F-4D97-AF65-F5344CB8AC3E}">
        <p14:creationId xmlns:p14="http://schemas.microsoft.com/office/powerpoint/2010/main" val="191284978"/>
      </p:ext>
    </p:extLst>
  </p:cSld>
  <p:clrMapOvr>
    <a:masterClrMapping/>
  </p:clrMapOvr>
  <mc:AlternateContent xmlns:mc="http://schemas.openxmlformats.org/markup-compatibility/2006" xmlns:p14="http://schemas.microsoft.com/office/powerpoint/2010/main">
    <mc:Choice Requires="p14">
      <p:transition spd="slow" p14:dur="2000" advTm="27526"/>
    </mc:Choice>
    <mc:Fallback xmlns="">
      <p:transition spd="slow" advTm="27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	</a:t>
            </a:r>
            <a:r>
              <a:rPr lang="en-US" sz="4000" dirty="0" err="1" smtClean="0"/>
              <a:t>PrEP</a:t>
            </a:r>
            <a:endParaRPr lang="en-US" sz="4000" dirty="0"/>
          </a:p>
        </p:txBody>
      </p:sp>
      <p:sp>
        <p:nvSpPr>
          <p:cNvPr id="3" name="Content Placeholder 2"/>
          <p:cNvSpPr>
            <a:spLocks noGrp="1"/>
          </p:cNvSpPr>
          <p:nvPr>
            <p:ph sz="half" idx="2"/>
          </p:nvPr>
        </p:nvSpPr>
        <p:spPr>
          <a:xfrm>
            <a:off x="628650" y="2226469"/>
            <a:ext cx="7886700" cy="3263504"/>
          </a:xfrm>
          <a:prstGeom prst="rect">
            <a:avLst/>
          </a:prstGeom>
        </p:spPr>
        <p:txBody>
          <a:bodyPr/>
          <a:lstStyle/>
          <a:p>
            <a:r>
              <a:rPr lang="en-US" b="0" dirty="0" smtClean="0"/>
              <a:t>Currently, </a:t>
            </a:r>
            <a:r>
              <a:rPr lang="en-US" b="0" dirty="0" err="1" smtClean="0"/>
              <a:t>SSuN</a:t>
            </a:r>
            <a:r>
              <a:rPr lang="en-US" b="0" dirty="0" smtClean="0"/>
              <a:t> is the only source for </a:t>
            </a:r>
            <a:r>
              <a:rPr lang="en-US" b="0" dirty="0" err="1" smtClean="0"/>
              <a:t>PrEP</a:t>
            </a:r>
            <a:r>
              <a:rPr lang="en-US" b="0" dirty="0" smtClean="0"/>
              <a:t> data</a:t>
            </a:r>
            <a:endParaRPr lang="en-US" b="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972701"/>
      </p:ext>
    </p:extLst>
  </p:cSld>
  <p:clrMapOvr>
    <a:masterClrMapping/>
  </p:clrMapOvr>
  <mc:AlternateContent xmlns:mc="http://schemas.openxmlformats.org/markup-compatibility/2006" xmlns:p14="http://schemas.microsoft.com/office/powerpoint/2010/main">
    <mc:Choice Requires="p14">
      <p:transition spd="slow" p14:dur="2000" advTm="16922"/>
    </mc:Choice>
    <mc:Fallback xmlns="">
      <p:transition spd="slow" advTm="16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3467"/>
            <a:ext cx="8229600" cy="1148576"/>
          </a:xfrm>
        </p:spPr>
        <p:txBody>
          <a:bodyPr/>
          <a:lstStyle/>
          <a:p>
            <a:r>
              <a:rPr lang="en-US" dirty="0" smtClean="0"/>
              <a:t>Questions regarding </a:t>
            </a:r>
            <a:r>
              <a:rPr lang="en-US" dirty="0" err="1" smtClean="0"/>
              <a:t>SSuN</a:t>
            </a:r>
            <a:r>
              <a:rPr lang="en-US" dirty="0" smtClean="0"/>
              <a:t>		</a:t>
            </a:r>
            <a:endParaRPr lang="en-US" dirty="0"/>
          </a:p>
        </p:txBody>
      </p:sp>
      <p:sp>
        <p:nvSpPr>
          <p:cNvPr id="3" name="Content Placeholder 2"/>
          <p:cNvSpPr>
            <a:spLocks noGrp="1"/>
          </p:cNvSpPr>
          <p:nvPr>
            <p:ph sz="half" idx="2"/>
          </p:nvPr>
        </p:nvSpPr>
        <p:spPr>
          <a:xfrm>
            <a:off x="628650" y="2226469"/>
            <a:ext cx="7886700" cy="3263504"/>
          </a:xfrm>
          <a:prstGeom prst="rect">
            <a:avLst/>
          </a:prstGeom>
        </p:spPr>
        <p:txBody>
          <a:bodyPr>
            <a:normAutofit/>
          </a:bodyPr>
          <a:lstStyle/>
          <a:p>
            <a:r>
              <a:rPr lang="en-US" sz="2800" b="0" dirty="0" smtClean="0"/>
              <a:t>Please contact Laura Tourdot</a:t>
            </a:r>
          </a:p>
          <a:p>
            <a:r>
              <a:rPr lang="en-US" sz="2800" b="0" dirty="0" smtClean="0">
                <a:hlinkClick r:id="rId5"/>
              </a:rPr>
              <a:t>Laura.Tourdot@state.mn.us</a:t>
            </a:r>
            <a:endParaRPr lang="en-US" sz="2800" b="0" dirty="0" smtClean="0"/>
          </a:p>
          <a:p>
            <a:r>
              <a:rPr lang="en-US" sz="2800" b="0" dirty="0" smtClean="0"/>
              <a:t>651-201-3866</a:t>
            </a:r>
            <a:endParaRPr lang="en-US" sz="2800" b="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1831675"/>
      </p:ext>
    </p:extLst>
  </p:cSld>
  <p:clrMapOvr>
    <a:masterClrMapping/>
  </p:clrMapOvr>
  <mc:AlternateContent xmlns:mc="http://schemas.openxmlformats.org/markup-compatibility/2006" xmlns:p14="http://schemas.microsoft.com/office/powerpoint/2010/main">
    <mc:Choice Requires="p14">
      <p:transition spd="slow" p14:dur="2000" advTm="8794"/>
    </mc:Choice>
    <mc:Fallback xmlns="">
      <p:transition spd="slow" advTm="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2590802"/>
            <a:ext cx="9144000" cy="830997"/>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4800" dirty="0" smtClean="0">
                <a:solidFill>
                  <a:schemeClr val="tx2"/>
                </a:solidFill>
                <a:latin typeface="+mj-lt"/>
              </a:rPr>
              <a:t>Chlamydia</a:t>
            </a:r>
            <a:endParaRPr lang="en-US" altLang="en-US" sz="4800" dirty="0">
              <a:solidFill>
                <a:schemeClr val="tx2"/>
              </a:solidFill>
              <a:latin typeface="+mj-lt"/>
            </a:endParaRPr>
          </a:p>
        </p:txBody>
      </p:sp>
      <p:sp>
        <p:nvSpPr>
          <p:cNvPr id="27651" name="Rectangle 3"/>
          <p:cNvSpPr>
            <a:spLocks noChangeArrowheads="1"/>
          </p:cNvSpPr>
          <p:nvPr/>
        </p:nvSpPr>
        <p:spPr bwMode="auto">
          <a:xfrm>
            <a:off x="457200" y="6172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1000" i="1" dirty="0">
              <a:solidFill>
                <a:srgbClr val="99CCFF"/>
              </a:solidFill>
              <a:latin typeface="Arial Narrow" pitchFamily="34" charset="0"/>
            </a:endParaRPr>
          </a:p>
          <a:p>
            <a:pPr eaLnBrk="1" hangingPunct="1"/>
            <a:endParaRPr lang="en-US" altLang="en-US" sz="1000" i="1" dirty="0">
              <a:solidFill>
                <a:srgbClr val="99CCFF"/>
              </a:solidFill>
              <a:latin typeface="Arial Narrow" pitchFamily="34" charset="0"/>
            </a:endParaRPr>
          </a:p>
          <a:p>
            <a:pPr eaLnBrk="1" hangingPunct="1"/>
            <a:r>
              <a:rPr lang="en-US" altLang="en-US" sz="1000" i="1" dirty="0">
                <a:solidFill>
                  <a:srgbClr val="99CCFF"/>
                </a:solidFill>
                <a:latin typeface="Arial Narrow" pitchFamily="34" charset="0"/>
              </a:rPr>
              <a:t>					              	</a:t>
            </a:r>
          </a:p>
          <a:p>
            <a:pPr eaLnBrk="1" hangingPunct="1"/>
            <a:endParaRPr lang="en-US" altLang="en-US" sz="1000" i="1" dirty="0">
              <a:solidFill>
                <a:srgbClr val="99CCFF"/>
              </a:solidFill>
              <a:latin typeface="Arial Narrow"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49"/>
    </mc:Choice>
    <mc:Fallback xmlns="">
      <p:transition spd="slow" advTm="7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62" y="645935"/>
            <a:ext cx="8998476" cy="5566130"/>
          </a:xfrm>
          <a:prstGeom prst="rect">
            <a:avLst/>
          </a:prstGeom>
        </p:spPr>
      </p:pic>
      <p:sp>
        <p:nvSpPr>
          <p:cNvPr id="8" name="Date Placeholder 1"/>
          <p:cNvSpPr>
            <a:spLocks noGrp="1"/>
          </p:cNvSpPr>
          <p:nvPr>
            <p:ph type="dt" sz="half" idx="10"/>
          </p:nvPr>
        </p:nvSpPr>
        <p:spPr>
          <a:xfrm>
            <a:off x="0" y="6491287"/>
            <a:ext cx="8688388" cy="328613"/>
          </a:xfrm>
        </p:spPr>
        <p:txBody>
          <a:bodyPr/>
          <a:lstStyle/>
          <a:p>
            <a:pPr>
              <a:defRPr/>
            </a:pPr>
            <a:endParaRPr lang="en-US" altLang="en-US" dirty="0"/>
          </a:p>
          <a:p>
            <a:pPr>
              <a:defRPr/>
            </a:pPr>
            <a:endParaRPr lang="en-US" altLang="en-US" dirty="0"/>
          </a:p>
          <a:p>
            <a:pPr algn="l">
              <a:defRPr/>
            </a:pPr>
            <a:r>
              <a:rPr lang="en-US" altLang="en-US" sz="1100" i="0" dirty="0">
                <a:solidFill>
                  <a:schemeClr val="tx1"/>
                </a:solidFill>
              </a:rPr>
              <a:t>Data Source: </a:t>
            </a:r>
            <a:r>
              <a:rPr lang="en-US" altLang="en-US" sz="1100" dirty="0">
                <a:solidFill>
                  <a:schemeClr val="tx1"/>
                </a:solidFill>
              </a:rPr>
              <a:t>Minnesota STD Surveillance System			</a:t>
            </a:r>
            <a:endParaRPr lang="en-US" altLang="en-US" dirty="0"/>
          </a:p>
          <a:p>
            <a:pPr>
              <a:defRPr/>
            </a:pPr>
            <a:endParaRPr lang="en-US" altLang="en-US" dirty="0"/>
          </a:p>
        </p:txBody>
      </p:sp>
      <p:sp>
        <p:nvSpPr>
          <p:cNvPr id="8196" name="Rectangle 3"/>
          <p:cNvSpPr>
            <a:spLocks noChangeArrowheads="1"/>
          </p:cNvSpPr>
          <p:nvPr/>
        </p:nvSpPr>
        <p:spPr bwMode="auto">
          <a:xfrm>
            <a:off x="397933" y="381000"/>
            <a:ext cx="8491538"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lnSpc>
                <a:spcPct val="105000"/>
              </a:lnSpc>
              <a:spcAft>
                <a:spcPct val="0"/>
              </a:spcAft>
              <a:buClrTx/>
              <a:buSzTx/>
              <a:buFontTx/>
              <a:buNone/>
            </a:pPr>
            <a:r>
              <a:rPr lang="en-US" altLang="en-US" sz="3600" dirty="0">
                <a:solidFill>
                  <a:schemeClr val="tx2"/>
                </a:solidFill>
                <a:latin typeface="+mj-lt"/>
              </a:rPr>
              <a:t>Chlamydia in Minnesota</a:t>
            </a:r>
            <a:br>
              <a:rPr lang="en-US" altLang="en-US" sz="3600" dirty="0">
                <a:solidFill>
                  <a:schemeClr val="tx2"/>
                </a:solidFill>
                <a:latin typeface="+mj-lt"/>
              </a:rPr>
            </a:br>
            <a:r>
              <a:rPr lang="en-US" altLang="en-US" sz="3200" dirty="0">
                <a:solidFill>
                  <a:schemeClr val="tx2"/>
                </a:solidFill>
                <a:latin typeface="+mj-lt"/>
              </a:rPr>
              <a:t>Rate per 100,000 by Year of Diagnosis, 2006-2016</a:t>
            </a:r>
          </a:p>
        </p:txBody>
      </p:sp>
      <p:sp>
        <p:nvSpPr>
          <p:cNvPr id="8197" name="Line 4"/>
          <p:cNvSpPr>
            <a:spLocks noChangeShapeType="1"/>
          </p:cNvSpPr>
          <p:nvPr/>
        </p:nvSpPr>
        <p:spPr bwMode="auto">
          <a:xfrm flipV="1">
            <a:off x="8534400" y="2209800"/>
            <a:ext cx="0" cy="8112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198" name="Text Box 5"/>
          <p:cNvSpPr txBox="1">
            <a:spLocks noChangeArrowheads="1"/>
          </p:cNvSpPr>
          <p:nvPr/>
        </p:nvSpPr>
        <p:spPr bwMode="auto">
          <a:xfrm>
            <a:off x="1767097" y="4061910"/>
            <a:ext cx="1378904"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Aft>
                <a:spcPct val="0"/>
              </a:spcAft>
              <a:buClrTx/>
              <a:buSzTx/>
              <a:buFontTx/>
              <a:buNone/>
            </a:pPr>
            <a:r>
              <a:rPr lang="en-US" altLang="en-US" sz="1400" dirty="0">
                <a:latin typeface="+mn-lt"/>
              </a:rPr>
              <a:t>251 per 100,000</a:t>
            </a:r>
          </a:p>
        </p:txBody>
      </p:sp>
      <p:sp>
        <p:nvSpPr>
          <p:cNvPr id="8199" name="Text Box 6"/>
          <p:cNvSpPr txBox="1">
            <a:spLocks noChangeArrowheads="1"/>
          </p:cNvSpPr>
          <p:nvPr/>
        </p:nvSpPr>
        <p:spPr bwMode="auto">
          <a:xfrm>
            <a:off x="7582110" y="3023284"/>
            <a:ext cx="1378904"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Aft>
                <a:spcPct val="0"/>
              </a:spcAft>
              <a:buClrTx/>
              <a:buSzTx/>
              <a:buFontTx/>
              <a:buNone/>
            </a:pPr>
            <a:r>
              <a:rPr lang="en-US" altLang="en-US" sz="1400" dirty="0">
                <a:latin typeface="+mn-lt"/>
              </a:rPr>
              <a:t>428 per 100,000</a:t>
            </a:r>
          </a:p>
        </p:txBody>
      </p:sp>
      <p:sp>
        <p:nvSpPr>
          <p:cNvPr id="8200" name="Line 7"/>
          <p:cNvSpPr>
            <a:spLocks noChangeShapeType="1"/>
          </p:cNvSpPr>
          <p:nvPr/>
        </p:nvSpPr>
        <p:spPr bwMode="auto">
          <a:xfrm flipH="1" flipV="1">
            <a:off x="1371600" y="3690144"/>
            <a:ext cx="3810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133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152400" y="6507165"/>
            <a:ext cx="8915400" cy="328613"/>
          </a:xfrm>
        </p:spPr>
        <p:txBody>
          <a:bodyPr/>
          <a:lstStyle/>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p:txBody>
      </p:sp>
      <p:sp>
        <p:nvSpPr>
          <p:cNvPr id="17412" name="Text Box 4"/>
          <p:cNvSpPr txBox="1">
            <a:spLocks noChangeArrowheads="1"/>
          </p:cNvSpPr>
          <p:nvPr/>
        </p:nvSpPr>
        <p:spPr bwMode="auto">
          <a:xfrm>
            <a:off x="0" y="5939135"/>
            <a:ext cx="5647585" cy="92333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82880" bIns="91440">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fontAlgn="auto">
              <a:lnSpc>
                <a:spcPct val="100000"/>
              </a:lnSpc>
              <a:spcBef>
                <a:spcPct val="50000"/>
              </a:spcBef>
              <a:spcAft>
                <a:spcPct val="0"/>
              </a:spcAft>
              <a:buClrTx/>
              <a:buSzTx/>
              <a:buFontTx/>
              <a:buNone/>
            </a:pPr>
            <a:r>
              <a:rPr lang="en-US" altLang="en-US" sz="1200" dirty="0">
                <a:solidFill>
                  <a:srgbClr val="000000"/>
                </a:solidFill>
                <a:latin typeface="+mn-lt"/>
              </a:rPr>
              <a:t>Suburban = Seven-county metro area including Anoka, Carver, Dakota, Hennepin (excluding Minneapolis), Ramsey (excluding St. Paul), Scott, and Washington counties.  </a:t>
            </a:r>
            <a:endParaRPr lang="en-US" altLang="en-US" sz="1200" dirty="0" smtClean="0">
              <a:solidFill>
                <a:srgbClr val="000000"/>
              </a:solidFill>
              <a:latin typeface="+mn-lt"/>
            </a:endParaRPr>
          </a:p>
          <a:p>
            <a:pPr fontAlgn="auto">
              <a:lnSpc>
                <a:spcPct val="100000"/>
              </a:lnSpc>
              <a:spcBef>
                <a:spcPct val="50000"/>
              </a:spcBef>
              <a:spcAft>
                <a:spcPct val="0"/>
              </a:spcAft>
              <a:buClrTx/>
              <a:buSzTx/>
              <a:buFontTx/>
              <a:buNone/>
            </a:pPr>
            <a:r>
              <a:rPr lang="en-US" altLang="en-US" sz="1200" dirty="0" smtClean="0">
                <a:solidFill>
                  <a:srgbClr val="000000"/>
                </a:solidFill>
                <a:latin typeface="+mn-lt"/>
              </a:rPr>
              <a:t>Greater </a:t>
            </a:r>
            <a:r>
              <a:rPr lang="en-US" altLang="en-US" sz="1200" dirty="0">
                <a:solidFill>
                  <a:srgbClr val="000000"/>
                </a:solidFill>
                <a:latin typeface="+mn-lt"/>
              </a:rPr>
              <a:t>MN = All other Minnesota counties outside the seven-county metro area.</a:t>
            </a:r>
          </a:p>
        </p:txBody>
      </p:sp>
      <p:sp>
        <p:nvSpPr>
          <p:cNvPr id="17413" name="Rectangle 2"/>
          <p:cNvSpPr>
            <a:spLocks noChangeArrowheads="1"/>
          </p:cNvSpPr>
          <p:nvPr/>
        </p:nvSpPr>
        <p:spPr bwMode="auto">
          <a:xfrm>
            <a:off x="533400" y="457200"/>
            <a:ext cx="838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None/>
            </a:pPr>
            <a:r>
              <a:rPr lang="en-US" altLang="en-US" sz="3200" dirty="0">
                <a:solidFill>
                  <a:srgbClr val="0073DF"/>
                </a:solidFill>
                <a:latin typeface="Calibri Light" panose="020F0302020204030204"/>
              </a:rPr>
              <a:t>Chlamydia Infections by Residence at Diagnosis Minnesota, 2016</a:t>
            </a:r>
          </a:p>
        </p:txBody>
      </p:sp>
      <p:sp>
        <p:nvSpPr>
          <p:cNvPr id="17414" name="Text Box 7"/>
          <p:cNvSpPr txBox="1">
            <a:spLocks noChangeArrowheads="1"/>
          </p:cNvSpPr>
          <p:nvPr/>
        </p:nvSpPr>
        <p:spPr bwMode="auto">
          <a:xfrm>
            <a:off x="2319787" y="1346202"/>
            <a:ext cx="45806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fontAlgn="auto" hangingPunct="1">
              <a:lnSpc>
                <a:spcPct val="100000"/>
              </a:lnSpc>
              <a:spcBef>
                <a:spcPct val="50000"/>
              </a:spcBef>
              <a:spcAft>
                <a:spcPct val="0"/>
              </a:spcAft>
              <a:buClrTx/>
              <a:buSzTx/>
              <a:buFontTx/>
              <a:buNone/>
            </a:pPr>
            <a:r>
              <a:rPr lang="en-US" altLang="en-US" sz="2400" dirty="0">
                <a:solidFill>
                  <a:srgbClr val="000000"/>
                </a:solidFill>
                <a:latin typeface="Calibri" panose="020F0502020204030204"/>
              </a:rPr>
              <a:t>Total Number of Cases = 22,675</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448" y="1551597"/>
            <a:ext cx="7151228" cy="5267401"/>
          </a:xfrm>
          <a:prstGeom prst="rect">
            <a:avLst/>
          </a:prstGeom>
        </p:spPr>
      </p:pic>
    </p:spTree>
  </p:cSld>
  <p:clrMapOvr>
    <a:masterClrMapping/>
  </p:clrMapOvr>
  <p:transition advTm="141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eaLnBrk="1" hangingPunct="1"/>
            <a:r>
              <a:rPr lang="en-US" altLang="en-US" sz="3200" dirty="0"/>
              <a:t>Age-Specific Chlamydia Rates by Gender</a:t>
            </a:r>
            <a:br>
              <a:rPr lang="en-US" altLang="en-US" sz="3200" dirty="0"/>
            </a:br>
            <a:r>
              <a:rPr lang="en-US" altLang="en-US" sz="3200" dirty="0"/>
              <a:t>  Minnesota, 2016 </a:t>
            </a:r>
          </a:p>
        </p:txBody>
      </p:sp>
      <p:sp>
        <p:nvSpPr>
          <p:cNvPr id="6" name="Date Placeholder 3"/>
          <p:cNvSpPr>
            <a:spLocks noGrp="1"/>
          </p:cNvSpPr>
          <p:nvPr>
            <p:ph type="dt" sz="half" idx="10"/>
          </p:nvPr>
        </p:nvSpPr>
        <p:spPr>
          <a:xfrm>
            <a:off x="304800" y="6324602"/>
            <a:ext cx="8610600" cy="328613"/>
          </a:xfrm>
        </p:spPr>
        <p:txBody>
          <a:bodyPr/>
          <a:lstStyle/>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p:txBody>
      </p:sp>
      <p:graphicFrame>
        <p:nvGraphicFramePr>
          <p:cNvPr id="20484" name="Object 3"/>
          <p:cNvGraphicFramePr>
            <a:graphicFrameLocks noChangeAspect="1"/>
          </p:cNvGraphicFramePr>
          <p:nvPr/>
        </p:nvGraphicFramePr>
        <p:xfrm>
          <a:off x="1524000" y="1397002"/>
          <a:ext cx="6096000" cy="4062413"/>
        </p:xfrm>
        <a:graphic>
          <a:graphicData uri="http://schemas.openxmlformats.org/presentationml/2006/ole">
            <mc:AlternateContent xmlns:mc="http://schemas.openxmlformats.org/markup-compatibility/2006">
              <mc:Choice xmlns:v="urn:schemas-microsoft-com:vml" Requires="v">
                <p:oleObj spid="_x0000_s1094" name="Chart" r:id="rId6" imgW="6095979" imgH="4061481" progId="MSGraph.Chart.8">
                  <p:embed followColorScheme="full"/>
                </p:oleObj>
              </mc:Choice>
              <mc:Fallback>
                <p:oleObj name="Chart" r:id="rId6" imgW="6095979" imgH="4061481" progId="MSGraph.Chart.8">
                  <p:embed followColorScheme="full"/>
                  <p:pic>
                    <p:nvPicPr>
                      <p:cNvPr id="0" name=""/>
                      <p:cNvPicPr>
                        <a:picLocks noChangeAspect="1" noChangeArrowheads="1"/>
                      </p:cNvPicPr>
                      <p:nvPr/>
                    </p:nvPicPr>
                    <p:blipFill>
                      <a:blip r:embed="rId7"/>
                      <a:srcRect/>
                      <a:stretch>
                        <a:fillRect/>
                      </a:stretch>
                    </p:blipFill>
                    <p:spPr bwMode="auto">
                      <a:xfrm>
                        <a:off x="1524000" y="1397002"/>
                        <a:ext cx="6096000" cy="4062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 name="Object 4"/>
          <p:cNvGraphicFramePr>
            <a:graphicFrameLocks noChangeAspect="1"/>
          </p:cNvGraphicFramePr>
          <p:nvPr>
            <p:extLst>
              <p:ext uri="{D42A27DB-BD31-4B8C-83A1-F6EECF244321}">
                <p14:modId xmlns:p14="http://schemas.microsoft.com/office/powerpoint/2010/main" val="1704598254"/>
              </p:ext>
            </p:extLst>
          </p:nvPr>
        </p:nvGraphicFramePr>
        <p:xfrm>
          <a:off x="1612900" y="1602511"/>
          <a:ext cx="5994400" cy="3757613"/>
        </p:xfrm>
        <a:graphic>
          <a:graphicData uri="http://schemas.openxmlformats.org/drawingml/2006/chart">
            <c:chart xmlns:c="http://schemas.openxmlformats.org/drawingml/2006/chart" xmlns:r="http://schemas.openxmlformats.org/officeDocument/2006/relationships" r:id="rId8"/>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958" y="1602511"/>
            <a:ext cx="8986283" cy="50479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176"/>
    </mc:Choice>
    <mc:Fallback xmlns="">
      <p:transition spd="slow" advTm="4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205" y="1373597"/>
            <a:ext cx="8437595" cy="5047926"/>
          </a:xfrm>
          <a:prstGeom prst="rect">
            <a:avLst/>
          </a:prstGeom>
        </p:spPr>
      </p:pic>
      <p:sp>
        <p:nvSpPr>
          <p:cNvPr id="6" name="Date Placeholder 1"/>
          <p:cNvSpPr>
            <a:spLocks noGrp="1"/>
          </p:cNvSpPr>
          <p:nvPr>
            <p:ph type="dt" sz="half" idx="10"/>
          </p:nvPr>
        </p:nvSpPr>
        <p:spPr>
          <a:xfrm>
            <a:off x="59531" y="6541293"/>
            <a:ext cx="8720138" cy="328613"/>
          </a:xfrm>
        </p:spPr>
        <p:txBody>
          <a:bodyPr/>
          <a:lstStyle/>
          <a:p>
            <a:pPr algn="l">
              <a:defRPr/>
            </a:pPr>
            <a:r>
              <a:rPr lang="en-US" altLang="en-US" sz="1200" dirty="0">
                <a:solidFill>
                  <a:srgbClr val="000000"/>
                </a:solidFill>
              </a:rPr>
              <a:t>* Persons of Hispanic ethnicity can be of any race</a:t>
            </a:r>
            <a:endParaRPr lang="en-US" altLang="en-US" dirty="0"/>
          </a:p>
        </p:txBody>
      </p:sp>
      <p:sp>
        <p:nvSpPr>
          <p:cNvPr id="21508" name="Rectangle 3"/>
          <p:cNvSpPr>
            <a:spLocks noChangeArrowheads="1"/>
          </p:cNvSpPr>
          <p:nvPr/>
        </p:nvSpPr>
        <p:spPr bwMode="auto">
          <a:xfrm>
            <a:off x="482918" y="457200"/>
            <a:ext cx="8382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200" dirty="0">
                <a:solidFill>
                  <a:schemeClr val="tx2"/>
                </a:solidFill>
                <a:latin typeface="+mj-lt"/>
              </a:rPr>
              <a:t>Chlamydia Rates by Race/Ethnicity </a:t>
            </a:r>
            <a:br>
              <a:rPr lang="en-US" altLang="en-US" sz="3200" dirty="0">
                <a:solidFill>
                  <a:schemeClr val="tx2"/>
                </a:solidFill>
                <a:latin typeface="+mj-lt"/>
              </a:rPr>
            </a:br>
            <a:r>
              <a:rPr lang="en-US" altLang="en-US" sz="3200" dirty="0">
                <a:solidFill>
                  <a:schemeClr val="tx2"/>
                </a:solidFill>
                <a:latin typeface="+mj-lt"/>
              </a:rPr>
              <a:t>Minnesota, 2006-2016</a:t>
            </a:r>
            <a:endParaRPr lang="en-US" altLang="en-US" sz="3200" baseline="30000" dirty="0">
              <a:solidFill>
                <a:schemeClr val="tx2"/>
              </a:solidFill>
              <a:latin typeface="+mj-lt"/>
            </a:endParaRPr>
          </a:p>
        </p:txBody>
      </p:sp>
      <p:sp>
        <p:nvSpPr>
          <p:cNvPr id="21510" name="Text Box 14"/>
          <p:cNvSpPr txBox="1">
            <a:spLocks noChangeArrowheads="1"/>
          </p:cNvSpPr>
          <p:nvPr/>
        </p:nvSpPr>
        <p:spPr bwMode="auto">
          <a:xfrm>
            <a:off x="5892800" y="2728009"/>
            <a:ext cx="27432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Aft>
                <a:spcPct val="0"/>
              </a:spcAft>
              <a:buClrTx/>
              <a:buSzTx/>
              <a:buFontTx/>
              <a:buNone/>
            </a:pPr>
            <a:r>
              <a:rPr lang="en-US" altLang="en-US" sz="1400" b="1" dirty="0">
                <a:latin typeface="+mn-lt"/>
              </a:rPr>
              <a:t>2016 rates compared with Whites:</a:t>
            </a:r>
          </a:p>
          <a:p>
            <a:pPr eaLnBrk="1" hangingPunct="1">
              <a:lnSpc>
                <a:spcPct val="100000"/>
              </a:lnSpc>
              <a:spcAft>
                <a:spcPct val="0"/>
              </a:spcAft>
              <a:buClrTx/>
              <a:buSzTx/>
              <a:buFontTx/>
              <a:buNone/>
            </a:pPr>
            <a:r>
              <a:rPr lang="en-US" altLang="en-US" sz="1400" dirty="0">
                <a:latin typeface="+mn-lt"/>
              </a:rPr>
              <a:t>Black, Non-Hispanic = 9.5x higher</a:t>
            </a:r>
          </a:p>
          <a:p>
            <a:pPr eaLnBrk="1" hangingPunct="1">
              <a:lnSpc>
                <a:spcPct val="100000"/>
              </a:lnSpc>
              <a:spcAft>
                <a:spcPct val="0"/>
              </a:spcAft>
              <a:buClrTx/>
              <a:buSzTx/>
              <a:buFontTx/>
              <a:buNone/>
            </a:pPr>
            <a:r>
              <a:rPr lang="en-US" altLang="en-US" sz="1400" dirty="0">
                <a:latin typeface="+mn-lt"/>
              </a:rPr>
              <a:t>American Indian = 5x higher</a:t>
            </a:r>
          </a:p>
          <a:p>
            <a:pPr eaLnBrk="1" hangingPunct="1">
              <a:lnSpc>
                <a:spcPct val="100000"/>
              </a:lnSpc>
              <a:spcAft>
                <a:spcPct val="0"/>
              </a:spcAft>
              <a:buClrTx/>
              <a:buSzTx/>
              <a:buFontTx/>
              <a:buNone/>
            </a:pPr>
            <a:r>
              <a:rPr lang="en-US" altLang="en-US" sz="1400" dirty="0">
                <a:latin typeface="+mn-lt"/>
              </a:rPr>
              <a:t>Asian/PI = 2x higher</a:t>
            </a:r>
          </a:p>
          <a:p>
            <a:pPr eaLnBrk="1" hangingPunct="1">
              <a:lnSpc>
                <a:spcPct val="100000"/>
              </a:lnSpc>
              <a:spcAft>
                <a:spcPct val="0"/>
              </a:spcAft>
              <a:buClrTx/>
              <a:buSzTx/>
              <a:buFontTx/>
              <a:buNone/>
            </a:pPr>
            <a:r>
              <a:rPr lang="en-US" altLang="en-US" sz="1400" dirty="0">
                <a:latin typeface="+mn-lt"/>
              </a:rPr>
              <a:t>Hispanic* = 3x higher</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443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457200" y="3181750"/>
            <a:ext cx="8229600" cy="2320627"/>
          </a:xfrm>
        </p:spPr>
        <p:txBody>
          <a:bodyPr/>
          <a:lstStyle/>
          <a:p>
            <a:pPr>
              <a:lnSpc>
                <a:spcPct val="100000"/>
              </a:lnSpc>
              <a:spcBef>
                <a:spcPts val="0"/>
              </a:spcBef>
            </a:pPr>
            <a:r>
              <a:rPr lang="en-US" dirty="0" smtClean="0"/>
              <a:t>Minnesota Department of Health STD Surveillance System</a:t>
            </a:r>
            <a:endParaRPr lang="en-US" dirty="0"/>
          </a:p>
        </p:txBody>
      </p:sp>
      <p:sp>
        <p:nvSpPr>
          <p:cNvPr id="7" name="Title 6"/>
          <p:cNvSpPr>
            <a:spLocks noGrp="1"/>
          </p:cNvSpPr>
          <p:nvPr>
            <p:ph type="title"/>
          </p:nvPr>
        </p:nvSpPr>
        <p:spPr>
          <a:xfrm>
            <a:off x="474289" y="864038"/>
            <a:ext cx="8229600" cy="2267893"/>
          </a:xfrm>
        </p:spPr>
        <p:txBody>
          <a:bodyPr/>
          <a:lstStyle/>
          <a:p>
            <a:pPr>
              <a:lnSpc>
                <a:spcPct val="100000"/>
              </a:lnSpc>
            </a:pPr>
            <a:r>
              <a:rPr lang="en-US" sz="4800" dirty="0" smtClean="0"/>
              <a:t>STD Surveillance Summary</a:t>
            </a:r>
            <a:endParaRPr lang="en-US" sz="4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3053758"/>
      </p:ext>
    </p:extLst>
  </p:cSld>
  <p:clrMapOvr>
    <a:masterClrMapping/>
  </p:clrMapOvr>
  <mc:AlternateContent xmlns:mc="http://schemas.openxmlformats.org/markup-compatibility/2006" xmlns:p14="http://schemas.microsoft.com/office/powerpoint/2010/main">
    <mc:Choice Requires="p14">
      <p:transition spd="slow" p14:dur="2000" advTm="6928"/>
    </mc:Choice>
    <mc:Fallback xmlns="">
      <p:transition spd="slow" advTm="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431882" y="3421851"/>
            <a:ext cx="8229600" cy="469318"/>
          </a:xfrm>
        </p:spPr>
        <p:txBody>
          <a:bodyPr/>
          <a:lstStyle/>
          <a:p>
            <a:pPr>
              <a:lnSpc>
                <a:spcPct val="100000"/>
              </a:lnSpc>
              <a:spcBef>
                <a:spcPts val="0"/>
              </a:spcBef>
            </a:pPr>
            <a:r>
              <a:rPr lang="en-US" dirty="0" smtClean="0"/>
              <a:t>Minnesota Department of Health STD Surveillance System</a:t>
            </a:r>
            <a:endParaRPr lang="en-US" dirty="0"/>
          </a:p>
        </p:txBody>
      </p:sp>
      <p:sp>
        <p:nvSpPr>
          <p:cNvPr id="7" name="Title 6"/>
          <p:cNvSpPr>
            <a:spLocks noGrp="1"/>
          </p:cNvSpPr>
          <p:nvPr>
            <p:ph type="title"/>
          </p:nvPr>
        </p:nvSpPr>
        <p:spPr>
          <a:xfrm>
            <a:off x="330282" y="1083813"/>
            <a:ext cx="8432800" cy="2267893"/>
          </a:xfrm>
        </p:spPr>
        <p:txBody>
          <a:bodyPr/>
          <a:lstStyle/>
          <a:p>
            <a:pPr>
              <a:lnSpc>
                <a:spcPct val="100000"/>
              </a:lnSpc>
            </a:pPr>
            <a:r>
              <a:rPr lang="en-US" sz="4800" dirty="0"/>
              <a:t>Highlights from the </a:t>
            </a:r>
            <a:r>
              <a:rPr lang="en-US" sz="4800" dirty="0" smtClean="0"/>
              <a:t>STD </a:t>
            </a:r>
            <a:br>
              <a:rPr lang="en-US" sz="4800" dirty="0" smtClean="0"/>
            </a:br>
            <a:r>
              <a:rPr lang="en-US" sz="4800" dirty="0" smtClean="0"/>
              <a:t>Surveillance </a:t>
            </a:r>
            <a:r>
              <a:rPr lang="en-US" sz="4800" dirty="0"/>
              <a:t>Report, 2016</a:t>
            </a:r>
          </a:p>
        </p:txBody>
      </p:sp>
      <p:pic>
        <p:nvPicPr>
          <p:cNvPr id="4" name="Audio 3" title="Slide 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916724"/>
      </p:ext>
    </p:extLst>
  </p:cSld>
  <p:clrMapOvr>
    <a:masterClrMapping/>
  </p:clrMapOvr>
  <mc:AlternateContent xmlns:mc="http://schemas.openxmlformats.org/markup-compatibility/2006" xmlns:p14="http://schemas.microsoft.com/office/powerpoint/2010/main">
    <mc:Choice Requires="p14">
      <p:transition spd="slow" p14:dur="2000" advTm="29060"/>
    </mc:Choice>
    <mc:Fallback xmlns="">
      <p:transition spd="slow" advTm="29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a:xfrm>
            <a:off x="778934" y="643467"/>
            <a:ext cx="7772400" cy="609600"/>
          </a:xfrm>
        </p:spPr>
        <p:txBody>
          <a:bodyPr>
            <a:normAutofit fontScale="90000"/>
          </a:bodyPr>
          <a:lstStyle/>
          <a:p>
            <a:pPr eaLnBrk="1" hangingPunct="1"/>
            <a:r>
              <a:rPr lang="en-US" altLang="en-US" sz="3600" dirty="0"/>
              <a:t>Summary of STD Trends in Minnesota</a:t>
            </a:r>
          </a:p>
        </p:txBody>
      </p:sp>
      <p:sp>
        <p:nvSpPr>
          <p:cNvPr id="4" name="Date Placeholder 3"/>
          <p:cNvSpPr>
            <a:spLocks noGrp="1"/>
          </p:cNvSpPr>
          <p:nvPr>
            <p:ph type="dt" sz="half" idx="10"/>
          </p:nvPr>
        </p:nvSpPr>
        <p:spPr>
          <a:xfrm>
            <a:off x="304800" y="6324602"/>
            <a:ext cx="8458200" cy="328613"/>
          </a:xfrm>
        </p:spPr>
        <p:txBody>
          <a:bodyPr/>
          <a:lstStyle/>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p:txBody>
      </p:sp>
      <p:sp>
        <p:nvSpPr>
          <p:cNvPr id="62468" name="Rectangle 3"/>
          <p:cNvSpPr>
            <a:spLocks noGrp="1" noChangeArrowheads="1"/>
          </p:cNvSpPr>
          <p:nvPr>
            <p:ph sz="half" idx="2"/>
          </p:nvPr>
        </p:nvSpPr>
        <p:spPr>
          <a:xfrm>
            <a:off x="304800" y="1600200"/>
            <a:ext cx="8458200" cy="5257800"/>
          </a:xfrm>
          <a:prstGeom prst="rect">
            <a:avLst/>
          </a:prstGeom>
        </p:spPr>
        <p:txBody>
          <a:bodyPr>
            <a:normAutofit/>
          </a:bodyPr>
          <a:lstStyle/>
          <a:p>
            <a:pPr eaLnBrk="1" hangingPunct="1">
              <a:lnSpc>
                <a:spcPct val="70000"/>
              </a:lnSpc>
            </a:pPr>
            <a:r>
              <a:rPr lang="en-US" altLang="en-US" sz="2000" b="0" dirty="0"/>
              <a:t>From 2006-2016, the chlamydia rate increased by 71%. The rate of gonorrhea increased by 25%. Rates of reported syphilis increased in 2016 compared to 2015 by 30%.</a:t>
            </a:r>
          </a:p>
          <a:p>
            <a:pPr eaLnBrk="1" hangingPunct="1">
              <a:lnSpc>
                <a:spcPct val="70000"/>
              </a:lnSpc>
              <a:buFont typeface="Wingdings" pitchFamily="2" charset="2"/>
              <a:buNone/>
            </a:pPr>
            <a:endParaRPr lang="en-US" altLang="en-US" sz="2000" b="0" dirty="0"/>
          </a:p>
          <a:p>
            <a:pPr eaLnBrk="1" hangingPunct="1">
              <a:lnSpc>
                <a:spcPct val="70000"/>
              </a:lnSpc>
            </a:pPr>
            <a:r>
              <a:rPr lang="en-US" altLang="en-US" sz="2000" b="0" dirty="0"/>
              <a:t>Minnesota has seen a resurgence of syphilis over the past decade, with men who have sex with men and those co-infected with HIV being especially impacted. However, the number of females is near the record high for the last decade.</a:t>
            </a:r>
          </a:p>
          <a:p>
            <a:pPr eaLnBrk="1" hangingPunct="1">
              <a:lnSpc>
                <a:spcPct val="70000"/>
              </a:lnSpc>
            </a:pPr>
            <a:endParaRPr lang="en-US" altLang="en-US" sz="2000" b="0" dirty="0"/>
          </a:p>
          <a:p>
            <a:pPr eaLnBrk="1" hangingPunct="1">
              <a:lnSpc>
                <a:spcPct val="70000"/>
              </a:lnSpc>
            </a:pPr>
            <a:r>
              <a:rPr lang="en-US" altLang="en-US" sz="2000" b="0" dirty="0"/>
              <a:t>Persons of color continue to be disproportionately affected by STDs.</a:t>
            </a:r>
          </a:p>
          <a:p>
            <a:pPr eaLnBrk="1" hangingPunct="1">
              <a:lnSpc>
                <a:spcPct val="70000"/>
              </a:lnSpc>
              <a:buFont typeface="Wingdings" pitchFamily="2" charset="2"/>
              <a:buNone/>
            </a:pPr>
            <a:endParaRPr lang="en-US" altLang="en-US" sz="2000" b="0" dirty="0"/>
          </a:p>
          <a:p>
            <a:pPr eaLnBrk="1" hangingPunct="1">
              <a:lnSpc>
                <a:spcPct val="70000"/>
              </a:lnSpc>
            </a:pPr>
            <a:r>
              <a:rPr lang="en-US" altLang="en-US" sz="2000" b="0" dirty="0"/>
              <a:t>STD rates are highest in the cities of Minneapolis and Saint Paul. However, chlamydia and gonorrhea cases in the Twin Cities suburbs and Greater Minnesota account for 61% of the reported cases in 2016.</a:t>
            </a:r>
          </a:p>
          <a:p>
            <a:pPr marL="0" indent="0">
              <a:lnSpc>
                <a:spcPct val="70000"/>
              </a:lnSpc>
              <a:buNone/>
            </a:pPr>
            <a:endParaRPr lang="en-US" altLang="en-US" sz="2000" b="0" dirty="0"/>
          </a:p>
          <a:p>
            <a:pPr eaLnBrk="1" hangingPunct="1">
              <a:lnSpc>
                <a:spcPct val="70000"/>
              </a:lnSpc>
            </a:pPr>
            <a:r>
              <a:rPr lang="en-US" altLang="en-US" sz="2000" b="0" dirty="0"/>
              <a:t>Between 2015 and 2016, early syphilis cases increased by 29%.  Men who have sex with men comprised 77% of all male cases in 2016; cases among women are continuing to remain high.</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468"/>
    </mc:Choice>
    <mc:Fallback xmlns="">
      <p:transition spd="slow" advTm="65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296336"/>
            <a:ext cx="8229600" cy="990598"/>
          </a:xfrm>
        </p:spPr>
        <p:txBody>
          <a:bodyPr/>
          <a:lstStyle/>
          <a:p>
            <a:r>
              <a:rPr lang="en-US" altLang="en-US" sz="3200" dirty="0"/>
              <a:t>Future Updates to STD Reporting</a:t>
            </a:r>
          </a:p>
        </p:txBody>
      </p:sp>
      <p:sp>
        <p:nvSpPr>
          <p:cNvPr id="4" name="Date Placeholder 3"/>
          <p:cNvSpPr>
            <a:spLocks noGrp="1"/>
          </p:cNvSpPr>
          <p:nvPr>
            <p:ph type="dt" sz="half" idx="10"/>
          </p:nvPr>
        </p:nvSpPr>
        <p:spPr>
          <a:xfrm>
            <a:off x="4419600" y="6324602"/>
            <a:ext cx="990600" cy="328613"/>
          </a:xfrm>
        </p:spPr>
        <p:txBody>
          <a:bodyPr/>
          <a:lstStyle/>
          <a:p>
            <a:pPr>
              <a:defRPr/>
            </a:pPr>
            <a:endParaRPr lang="en-US" altLang="en-US" dirty="0" smtClean="0"/>
          </a:p>
          <a:p>
            <a:pPr>
              <a:defRPr/>
            </a:pPr>
            <a:endParaRPr lang="en-US" altLang="en-US" dirty="0" smtClean="0"/>
          </a:p>
          <a:p>
            <a:pPr>
              <a:defRPr/>
            </a:pPr>
            <a:endParaRPr lang="en-US" altLang="en-US" dirty="0"/>
          </a:p>
        </p:txBody>
      </p:sp>
      <p:sp>
        <p:nvSpPr>
          <p:cNvPr id="63491" name="Content Placeholder 2"/>
          <p:cNvSpPr>
            <a:spLocks noGrp="1"/>
          </p:cNvSpPr>
          <p:nvPr>
            <p:ph sz="half" idx="2"/>
          </p:nvPr>
        </p:nvSpPr>
        <p:spPr>
          <a:xfrm>
            <a:off x="457200" y="1688308"/>
            <a:ext cx="8432800" cy="4800600"/>
          </a:xfrm>
          <a:prstGeom prst="rect">
            <a:avLst/>
          </a:prstGeom>
        </p:spPr>
        <p:txBody>
          <a:bodyPr>
            <a:normAutofit/>
          </a:bodyPr>
          <a:lstStyle/>
          <a:p>
            <a:pPr>
              <a:defRPr/>
            </a:pPr>
            <a:r>
              <a:rPr lang="en-US" sz="2000" b="0" dirty="0"/>
              <a:t>New case report form to accommodate changes in treatment guidelines, requesting HIV testing status, and </a:t>
            </a:r>
            <a:r>
              <a:rPr lang="en-US" sz="2000" b="0" dirty="0" err="1" smtClean="0"/>
              <a:t>PrEP</a:t>
            </a:r>
            <a:r>
              <a:rPr lang="en-US" sz="2000" b="0" dirty="0" smtClean="0"/>
              <a:t> </a:t>
            </a:r>
            <a:r>
              <a:rPr lang="en-US" sz="2000" b="0" dirty="0"/>
              <a:t>usage</a:t>
            </a:r>
            <a:r>
              <a:rPr lang="en-US" sz="2000" b="0" dirty="0" smtClean="0"/>
              <a:t>.</a:t>
            </a:r>
          </a:p>
          <a:p>
            <a:pPr>
              <a:defRPr/>
            </a:pPr>
            <a:endParaRPr lang="en-US" sz="2000" b="0" dirty="0"/>
          </a:p>
          <a:p>
            <a:pPr>
              <a:defRPr/>
            </a:pPr>
            <a:r>
              <a:rPr lang="en-US" sz="2000" b="0" dirty="0"/>
              <a:t>Case report form is be able to be filled out on a computer and printed to be mailed or faxed </a:t>
            </a:r>
            <a:r>
              <a:rPr lang="en-US" sz="2000" b="0" dirty="0" smtClean="0"/>
              <a:t>in</a:t>
            </a:r>
          </a:p>
          <a:p>
            <a:pPr>
              <a:defRPr/>
            </a:pPr>
            <a:endParaRPr lang="en-US" sz="2000" b="0" dirty="0"/>
          </a:p>
          <a:p>
            <a:pPr>
              <a:defRPr/>
            </a:pPr>
            <a:r>
              <a:rPr lang="en-US" sz="2000" b="0" dirty="0"/>
              <a:t>All cases co-infected with HIV (diagnosed in the last year)/Gonorrhea, HIV/Syphilis, and Early Syphilis will be continue to be assigned to MDH Partner Services for </a:t>
            </a:r>
            <a:r>
              <a:rPr lang="en-US" sz="2000" b="0" dirty="0" smtClean="0"/>
              <a:t>follow-up</a:t>
            </a:r>
          </a:p>
          <a:p>
            <a:pPr>
              <a:defRPr/>
            </a:pPr>
            <a:endParaRPr lang="en-US" sz="2000" b="0" dirty="0"/>
          </a:p>
          <a:p>
            <a:pPr>
              <a:defRPr/>
            </a:pPr>
            <a:r>
              <a:rPr lang="en-US" sz="2000" b="0" dirty="0"/>
              <a:t>All Gonorrhea cases continue to have the potential for being contacted by MDH for additional follow-up</a:t>
            </a:r>
          </a:p>
          <a:p>
            <a:pPr>
              <a:defRPr/>
            </a:pPr>
            <a:endParaRPr lang="en-US"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03"/>
    </mc:Choice>
    <mc:Fallback xmlns="">
      <p:transition spd="slow" advTm="3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790376"/>
            <a:ext cx="8229600" cy="1062239"/>
          </a:xfrm>
        </p:spPr>
        <p:txBody>
          <a:bodyPr/>
          <a:lstStyle/>
          <a:p>
            <a:r>
              <a:rPr lang="en-US" altLang="en-US" dirty="0"/>
              <a:t>For more information, contact:</a:t>
            </a:r>
          </a:p>
        </p:txBody>
      </p:sp>
      <p:sp>
        <p:nvSpPr>
          <p:cNvPr id="4" name="Date Placeholder 3"/>
          <p:cNvSpPr>
            <a:spLocks noGrp="1"/>
          </p:cNvSpPr>
          <p:nvPr>
            <p:ph type="dt" sz="half" idx="10"/>
          </p:nvPr>
        </p:nvSpPr>
        <p:spPr>
          <a:xfrm>
            <a:off x="4419600" y="6324602"/>
            <a:ext cx="990600" cy="328613"/>
          </a:xfrm>
        </p:spPr>
        <p:txBody>
          <a:bodyPr/>
          <a:lstStyle/>
          <a:p>
            <a:pPr>
              <a:defRPr/>
            </a:pPr>
            <a:endParaRPr lang="en-US" altLang="en-US" dirty="0" smtClean="0"/>
          </a:p>
          <a:p>
            <a:pPr>
              <a:defRPr/>
            </a:pPr>
            <a:endParaRPr lang="en-US" altLang="en-US" dirty="0" smtClean="0"/>
          </a:p>
          <a:p>
            <a:pPr>
              <a:defRPr/>
            </a:pPr>
            <a:endParaRPr lang="en-US" altLang="en-US" dirty="0"/>
          </a:p>
        </p:txBody>
      </p:sp>
      <p:sp>
        <p:nvSpPr>
          <p:cNvPr id="63491" name="Content Placeholder 2"/>
          <p:cNvSpPr>
            <a:spLocks noGrp="1"/>
          </p:cNvSpPr>
          <p:nvPr>
            <p:ph sz="half" idx="2"/>
          </p:nvPr>
        </p:nvSpPr>
        <p:spPr>
          <a:xfrm>
            <a:off x="609600" y="2362200"/>
            <a:ext cx="8229600" cy="4800600"/>
          </a:xfrm>
          <a:prstGeom prst="rect">
            <a:avLst/>
          </a:prstGeom>
        </p:spPr>
        <p:txBody>
          <a:bodyPr/>
          <a:lstStyle/>
          <a:p>
            <a:r>
              <a:rPr lang="en-US" altLang="en-US" b="0" dirty="0"/>
              <a:t>STD Surveillance Data</a:t>
            </a:r>
            <a:endParaRPr lang="en-US" altLang="en-US" b="0" u="sng" dirty="0"/>
          </a:p>
          <a:p>
            <a:pPr>
              <a:buNone/>
            </a:pPr>
            <a:r>
              <a:rPr lang="en-US" altLang="en-US" b="0" dirty="0"/>
              <a:t>		</a:t>
            </a:r>
            <a:r>
              <a:rPr lang="en-US" altLang="en-US" b="0" dirty="0">
                <a:hlinkClick r:id="rId4"/>
              </a:rPr>
              <a:t>Dawn.Ginzl@state.mn.us</a:t>
            </a:r>
            <a:r>
              <a:rPr lang="en-US" altLang="en-US" b="0" dirty="0"/>
              <a:t>, 651-201-4041</a:t>
            </a:r>
          </a:p>
          <a:p>
            <a:pPr>
              <a:buNone/>
            </a:pPr>
            <a:endParaRPr lang="en-US" altLang="en-US" b="0" dirty="0"/>
          </a:p>
          <a:p>
            <a:r>
              <a:rPr lang="en-US" altLang="en-US" b="0" dirty="0"/>
              <a:t>MDH Partner Services Program</a:t>
            </a:r>
          </a:p>
          <a:p>
            <a:pPr>
              <a:buNone/>
            </a:pPr>
            <a:r>
              <a:rPr lang="en-US" altLang="en-US" sz="1800" b="0" dirty="0"/>
              <a:t>		 </a:t>
            </a:r>
            <a:r>
              <a:rPr lang="en-US" altLang="en-US" b="0" dirty="0">
                <a:hlinkClick r:id="rId5"/>
              </a:rPr>
              <a:t>Brian.Kendrick@state.mn.us</a:t>
            </a:r>
            <a:r>
              <a:rPr lang="en-US" altLang="en-US" b="0" dirty="0"/>
              <a:t>, 651-201-4021</a:t>
            </a:r>
            <a:endParaRPr lang="en-US" sz="2400" b="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6297418"/>
      </p:ext>
    </p:extLst>
  </p:cSld>
  <p:clrMapOvr>
    <a:masterClrMapping/>
  </p:clrMapOvr>
  <mc:AlternateContent xmlns:mc="http://schemas.openxmlformats.org/markup-compatibility/2006" xmlns:p14="http://schemas.microsoft.com/office/powerpoint/2010/main">
    <mc:Choice Requires="p14">
      <p:transition spd="slow" p14:dur="2000" advTm="13737"/>
    </mc:Choice>
    <mc:Fallback xmlns="">
      <p:transition spd="slow" advTm="13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50882" y="3622971"/>
            <a:ext cx="8991600" cy="2320627"/>
          </a:xfrm>
        </p:spPr>
        <p:txBody>
          <a:bodyPr/>
          <a:lstStyle/>
          <a:p>
            <a:r>
              <a:rPr lang="en-US" dirty="0" smtClean="0">
                <a:solidFill>
                  <a:schemeClr val="tx1"/>
                </a:solidFill>
              </a:rPr>
              <a:t>Minnesota Department of Health HIV/AIDS Surveillance System</a:t>
            </a:r>
            <a:endParaRPr lang="en-US" dirty="0">
              <a:solidFill>
                <a:schemeClr val="tx1"/>
              </a:solidFill>
            </a:endParaRPr>
          </a:p>
        </p:txBody>
      </p:sp>
      <p:sp>
        <p:nvSpPr>
          <p:cNvPr id="8" name="Title 7"/>
          <p:cNvSpPr>
            <a:spLocks noGrp="1"/>
          </p:cNvSpPr>
          <p:nvPr>
            <p:ph type="title"/>
          </p:nvPr>
        </p:nvSpPr>
        <p:spPr>
          <a:xfrm>
            <a:off x="474289" y="1355078"/>
            <a:ext cx="8229600" cy="2267893"/>
          </a:xfrm>
        </p:spPr>
        <p:txBody>
          <a:bodyPr/>
          <a:lstStyle/>
          <a:p>
            <a:r>
              <a:rPr lang="en-US" dirty="0" smtClean="0"/>
              <a:t>Highlights from the HIV Surveillance Report, 2016</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9834478"/>
      </p:ext>
    </p:extLst>
  </p:cSld>
  <p:clrMapOvr>
    <a:masterClrMapping/>
  </p:clrMapOvr>
  <mc:AlternateContent xmlns:mc="http://schemas.openxmlformats.org/markup-compatibility/2006" xmlns:p14="http://schemas.microsoft.com/office/powerpoint/2010/main">
    <mc:Choice Requires="p14">
      <p:transition spd="slow" p14:dur="2000" advTm="39426"/>
    </mc:Choice>
    <mc:Fallback xmlns="">
      <p:transition spd="slow" advTm="39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ChangeArrowheads="1"/>
          </p:cNvSpPr>
          <p:nvPr/>
        </p:nvSpPr>
        <p:spPr bwMode="auto">
          <a:xfrm>
            <a:off x="-112736" y="504837"/>
            <a:ext cx="9296399"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schemeClr val="tx2"/>
                </a:solidFill>
                <a:effectLst/>
                <a:uLnTx/>
                <a:uFillTx/>
                <a:latin typeface="+mj-lt"/>
                <a:ea typeface="+mn-ea"/>
                <a:cs typeface="+mn-cs"/>
              </a:rPr>
              <a:t>HIV/AIDS in </a:t>
            </a:r>
            <a:r>
              <a:rPr kumimoji="0" lang="en-US" altLang="en-US" sz="3600" b="0" i="0" u="none" strike="noStrike" kern="1200" cap="none" spc="0" normalizeH="0" baseline="0" noProof="0" dirty="0" smtClean="0">
                <a:ln>
                  <a:noFill/>
                </a:ln>
                <a:solidFill>
                  <a:schemeClr val="tx2"/>
                </a:solidFill>
                <a:effectLst/>
                <a:uLnTx/>
                <a:uFillTx/>
                <a:latin typeface="+mj-lt"/>
                <a:ea typeface="+mn-ea"/>
                <a:cs typeface="+mn-cs"/>
              </a:rPr>
              <a:t>Minnesota</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
            </a:r>
            <a:br>
              <a:rPr kumimoji="0" lang="en-US" altLang="en-US" sz="3200" b="0" i="0" u="none" strike="noStrike" kern="1200" cap="none" spc="0" normalizeH="0" baseline="0" noProof="0" dirty="0">
                <a:ln>
                  <a:noFill/>
                </a:ln>
                <a:solidFill>
                  <a:schemeClr val="tx2"/>
                </a:solidFill>
                <a:effectLst/>
                <a:uLnTx/>
                <a:uFillTx/>
                <a:latin typeface="+mj-lt"/>
                <a:ea typeface="+mn-ea"/>
                <a:cs typeface="+mn-cs"/>
              </a:rPr>
            </a:br>
            <a:r>
              <a:rPr kumimoji="0" lang="en-US" altLang="en-US" sz="3200" b="0" i="0" u="none" strike="noStrike" kern="1200" cap="none" spc="0" normalizeH="0" baseline="0" noProof="0" dirty="0">
                <a:ln>
                  <a:noFill/>
                </a:ln>
                <a:solidFill>
                  <a:schemeClr val="tx2"/>
                </a:solidFill>
                <a:effectLst/>
                <a:uLnTx/>
                <a:uFillTx/>
                <a:latin typeface="+mj-lt"/>
                <a:ea typeface="+mn-ea"/>
                <a:cs typeface="+mn-cs"/>
              </a:rPr>
              <a:t>New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HIV Disease Diagnoses, Deaths and Prevalent Cases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by Year,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1996-2016</a:t>
            </a:r>
            <a:endParaRPr kumimoji="0" lang="en-US" altLang="en-US" sz="3200" b="0" i="0" u="none" strike="noStrike" kern="1200" cap="none" spc="0" normalizeH="0" baseline="0" noProof="0" dirty="0">
              <a:ln>
                <a:noFill/>
              </a:ln>
              <a:solidFill>
                <a:schemeClr val="tx2"/>
              </a:solidFill>
              <a:effectLst/>
              <a:uLnTx/>
              <a:uFillTx/>
              <a:latin typeface="+mj-lt"/>
              <a:ea typeface="+mn-ea"/>
              <a:cs typeface="+mn-cs"/>
            </a:endParaRPr>
          </a:p>
        </p:txBody>
      </p:sp>
      <p:sp>
        <p:nvSpPr>
          <p:cNvPr id="11269" name="Text Box 4"/>
          <p:cNvSpPr txBox="1">
            <a:spLocks noChangeArrowheads="1"/>
          </p:cNvSpPr>
          <p:nvPr/>
        </p:nvSpPr>
        <p:spPr bwMode="auto">
          <a:xfrm>
            <a:off x="0" y="6372237"/>
            <a:ext cx="86741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200" b="0" u="none" strike="noStrike" kern="1200" cap="none" spc="0" normalizeH="0" baseline="0" noProof="0" dirty="0">
                <a:ln>
                  <a:noFill/>
                </a:ln>
                <a:solidFill>
                  <a:srgbClr val="000000"/>
                </a:solidFill>
                <a:effectLst/>
                <a:uLnTx/>
                <a:uFillTx/>
                <a:latin typeface="+mn-lt"/>
                <a:ea typeface="+mn-ea"/>
                <a:cs typeface="+mn-cs"/>
              </a:rPr>
              <a:t>*Includes all new cases of HIV infection (both HIV (non-AIDS) and AIDS at first diagnosis) diagnosed within a given calendar year.</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200" b="0" u="none" strike="noStrike" kern="1200" cap="none" spc="0" normalizeH="0" baseline="0" noProof="0" dirty="0" smtClean="0">
                <a:ln>
                  <a:noFill/>
                </a:ln>
                <a:solidFill>
                  <a:srgbClr val="000000"/>
                </a:solidFill>
                <a:effectLst/>
                <a:uLnTx/>
                <a:uFillTx/>
                <a:latin typeface="+mn-lt"/>
                <a:ea typeface="+mn-ea"/>
                <a:cs typeface="+mn-cs"/>
              </a:rPr>
              <a:t>^Deaths </a:t>
            </a:r>
            <a:r>
              <a:rPr kumimoji="0" lang="en-US" altLang="en-US" sz="1200" b="0" u="none" strike="noStrike" kern="1200" cap="none" spc="0" normalizeH="0" baseline="0" noProof="0" dirty="0">
                <a:ln>
                  <a:noFill/>
                </a:ln>
                <a:solidFill>
                  <a:srgbClr val="000000"/>
                </a:solidFill>
                <a:effectLst/>
                <a:uLnTx/>
                <a:uFillTx/>
                <a:latin typeface="+mn-lt"/>
                <a:ea typeface="+mn-ea"/>
                <a:cs typeface="+mn-cs"/>
              </a:rPr>
              <a:t>in </a:t>
            </a:r>
            <a:r>
              <a:rPr kumimoji="0" lang="en-US" altLang="en-US" sz="1200" b="0" u="none" strike="noStrike" kern="1200" cap="none" spc="0" normalizeH="0" baseline="0" noProof="0" dirty="0" smtClean="0">
                <a:ln>
                  <a:noFill/>
                </a:ln>
                <a:solidFill>
                  <a:srgbClr val="000000"/>
                </a:solidFill>
                <a:effectLst/>
                <a:uLnTx/>
                <a:uFillTx/>
                <a:latin typeface="+mn-lt"/>
                <a:ea typeface="+mn-ea"/>
                <a:cs typeface="+mn-cs"/>
              </a:rPr>
              <a:t>Minnesota </a:t>
            </a:r>
            <a:r>
              <a:rPr kumimoji="0" lang="en-US" altLang="en-US" sz="1200" b="0" u="none" strike="noStrike" kern="1200" cap="none" spc="0" normalizeH="0" baseline="0" noProof="0" dirty="0">
                <a:ln>
                  <a:noFill/>
                </a:ln>
                <a:solidFill>
                  <a:srgbClr val="000000"/>
                </a:solidFill>
                <a:effectLst/>
                <a:uLnTx/>
                <a:uFillTx/>
                <a:latin typeface="+mn-lt"/>
                <a:ea typeface="+mn-ea"/>
                <a:cs typeface="+mn-cs"/>
              </a:rPr>
              <a:t>among people with HIV/AIDS, regardless of location of diagnosis and </a:t>
            </a:r>
            <a:r>
              <a:rPr kumimoji="0" lang="en-US" altLang="en-US" sz="1200" b="0" u="none" strike="noStrike" kern="1200" cap="none" spc="0" normalizeH="0" baseline="0" noProof="0" dirty="0" smtClean="0">
                <a:ln>
                  <a:noFill/>
                </a:ln>
                <a:solidFill>
                  <a:srgbClr val="000000"/>
                </a:solidFill>
                <a:effectLst/>
                <a:uLnTx/>
                <a:uFillTx/>
                <a:latin typeface="+mn-lt"/>
                <a:ea typeface="+mn-ea"/>
                <a:cs typeface="+mn-cs"/>
              </a:rPr>
              <a:t>cause.</a:t>
            </a:r>
            <a:endParaRPr kumimoji="0" lang="en-US" altLang="en-US" sz="1200" b="0" u="none" strike="noStrike" kern="1200" cap="none" spc="0" normalizeH="0" baseline="0" noProof="0" dirty="0">
              <a:ln>
                <a:noFill/>
              </a:ln>
              <a:solidFill>
                <a:srgbClr val="000000"/>
              </a:solidFill>
              <a:effectLst/>
              <a:uLnTx/>
              <a:uFillTx/>
              <a:latin typeface="+mn-lt"/>
              <a:ea typeface="+mn-ea"/>
              <a:cs typeface="+mn-cs"/>
            </a:endParaRPr>
          </a:p>
        </p:txBody>
      </p:sp>
      <p:sp>
        <p:nvSpPr>
          <p:cNvPr id="2" name="Rectangle 1"/>
          <p:cNvSpPr/>
          <p:nvPr/>
        </p:nvSpPr>
        <p:spPr>
          <a:xfrm rot="5400000">
            <a:off x="7548710" y="3727645"/>
            <a:ext cx="2727030" cy="3219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92" b="1" i="0" u="none" strike="noStrike" kern="1200" baseline="0">
                <a:solidFill>
                  <a:prstClr val="black"/>
                </a:solidFill>
                <a:latin typeface="Arial Narrow"/>
                <a:ea typeface="Arial Narrow"/>
                <a:cs typeface="Arial Narrow"/>
              </a:defRPr>
            </a:pPr>
            <a:r>
              <a:rPr kumimoji="0" lang="en-US" sz="1492" b="1" i="0" u="none" strike="noStrike" kern="1200" cap="none" spc="0" normalizeH="0" baseline="0" noProof="0" dirty="0" smtClean="0">
                <a:ln>
                  <a:noFill/>
                </a:ln>
                <a:solidFill>
                  <a:prstClr val="black"/>
                </a:solidFill>
                <a:effectLst/>
                <a:uLnTx/>
                <a:uFillTx/>
              </a:rPr>
              <a:t>No. of Persons </a:t>
            </a:r>
            <a:r>
              <a:rPr kumimoji="0" lang="en-US" sz="1492" i="0" u="none" strike="noStrike" kern="1200" cap="none" spc="0" normalizeH="0" baseline="0" noProof="0" dirty="0" smtClean="0">
                <a:ln>
                  <a:noFill/>
                </a:ln>
                <a:solidFill>
                  <a:prstClr val="black"/>
                </a:solidFill>
                <a:effectLst/>
                <a:uLnTx/>
                <a:uFillTx/>
              </a:rPr>
              <a:t>Living</a:t>
            </a:r>
            <a:r>
              <a:rPr kumimoji="0" lang="en-US" sz="1492" b="1" i="0" u="none" strike="noStrike" kern="1200" cap="none" spc="0" normalizeH="0" baseline="0" noProof="0" dirty="0" smtClean="0">
                <a:ln>
                  <a:noFill/>
                </a:ln>
                <a:solidFill>
                  <a:prstClr val="black"/>
                </a:solidFill>
                <a:effectLst/>
                <a:uLnTx/>
                <a:uFillTx/>
              </a:rPr>
              <a:t> w/ HIV/AIDS</a:t>
            </a:r>
            <a:endParaRPr kumimoji="0" lang="en-US" sz="1492" b="1" i="0" u="none" strike="noStrike" kern="1200" cap="none" spc="0" normalizeH="0" baseline="0" noProof="0" dirty="0">
              <a:ln>
                <a:noFill/>
              </a:ln>
              <a:solidFill>
                <a:prstClr val="black"/>
              </a:solidFill>
              <a:effectLst/>
              <a:uLnTx/>
              <a:uFillTx/>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903" y="1267840"/>
            <a:ext cx="8522947" cy="5279594"/>
          </a:xfrm>
          <a:prstGeom prst="rect">
            <a:avLst/>
          </a:prstGeom>
        </p:spPr>
      </p:pic>
    </p:spTree>
    <p:extLst>
      <p:ext uri="{BB962C8B-B14F-4D97-AF65-F5344CB8AC3E}">
        <p14:creationId xmlns:p14="http://schemas.microsoft.com/office/powerpoint/2010/main" val="3678333369"/>
      </p:ext>
    </p:extLst>
  </p:cSld>
  <p:clrMapOvr>
    <a:masterClrMapping/>
  </p:clrMapOvr>
  <p:transition advTm="10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9" name="Rectangle 6"/>
          <p:cNvSpPr>
            <a:spLocks noChangeArrowheads="1"/>
          </p:cNvSpPr>
          <p:nvPr/>
        </p:nvSpPr>
        <p:spPr bwMode="auto">
          <a:xfrm>
            <a:off x="297872" y="312502"/>
            <a:ext cx="869372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3200" i="0" u="none" strike="noStrike" kern="1200" cap="none" spc="0" normalizeH="0" baseline="0" noProof="0" dirty="0">
                <a:ln>
                  <a:noFill/>
                </a:ln>
                <a:solidFill>
                  <a:schemeClr val="tx2"/>
                </a:solidFill>
                <a:effectLst/>
                <a:uLnTx/>
                <a:uFillTx/>
                <a:latin typeface="+mj-lt"/>
                <a:ea typeface="+mn-ea"/>
                <a:cs typeface="+mn-cs"/>
              </a:rPr>
              <a:t>Reported </a:t>
            </a:r>
            <a:r>
              <a:rPr kumimoji="0" lang="en-US" altLang="en-US" sz="3200" i="0" u="none" strike="noStrike" kern="1200" cap="none" spc="0" normalizeH="0" baseline="0" noProof="0" dirty="0" smtClean="0">
                <a:ln>
                  <a:noFill/>
                </a:ln>
                <a:solidFill>
                  <a:schemeClr val="tx2"/>
                </a:solidFill>
                <a:effectLst/>
                <a:uLnTx/>
                <a:uFillTx/>
                <a:latin typeface="+mj-lt"/>
                <a:ea typeface="+mn-ea"/>
                <a:cs typeface="+mn-cs"/>
              </a:rPr>
              <a:t>Deaths among Persons </a:t>
            </a:r>
            <a:r>
              <a:rPr kumimoji="0" lang="en-US" altLang="en-US" sz="3200" i="0" u="none" strike="noStrike" kern="1200" cap="none" spc="0" normalizeH="0" baseline="0" noProof="0" dirty="0">
                <a:ln>
                  <a:noFill/>
                </a:ln>
                <a:solidFill>
                  <a:schemeClr val="tx2"/>
                </a:solidFill>
                <a:effectLst/>
                <a:uLnTx/>
                <a:uFillTx/>
                <a:latin typeface="+mj-lt"/>
                <a:ea typeface="+mn-ea"/>
                <a:cs typeface="+mn-cs"/>
              </a:rPr>
              <a:t>with HIV </a:t>
            </a:r>
            <a:r>
              <a:rPr kumimoji="0" lang="en-US" altLang="en-US" sz="3200" i="0" u="none" strike="noStrike" kern="1200" cap="none" spc="0" normalizeH="0" baseline="0" noProof="0" dirty="0" smtClean="0">
                <a:ln>
                  <a:noFill/>
                </a:ln>
                <a:solidFill>
                  <a:schemeClr val="tx2"/>
                </a:solidFill>
                <a:effectLst/>
                <a:uLnTx/>
                <a:uFillTx/>
                <a:latin typeface="+mj-lt"/>
                <a:ea typeface="+mn-ea"/>
                <a:cs typeface="+mn-cs"/>
              </a:rPr>
              <a:t>in </a:t>
            </a:r>
            <a:r>
              <a:rPr kumimoji="0" lang="en-US" altLang="en-US" sz="3200" i="0" u="none" strike="noStrike" kern="1200" cap="none" spc="0" normalizeH="0" baseline="0" noProof="0" dirty="0">
                <a:ln>
                  <a:noFill/>
                </a:ln>
                <a:solidFill>
                  <a:schemeClr val="tx2"/>
                </a:solidFill>
                <a:effectLst/>
                <a:uLnTx/>
                <a:uFillTx/>
                <a:latin typeface="+mj-lt"/>
                <a:ea typeface="+mn-ea"/>
                <a:cs typeface="+mn-cs"/>
              </a:rPr>
              <a:t>Minnesota , </a:t>
            </a:r>
            <a:r>
              <a:rPr kumimoji="0" lang="en-US" altLang="en-US" sz="3200" i="0" u="none" strike="noStrike" kern="1200" cap="none" spc="0" normalizeH="0" baseline="0" noProof="0" dirty="0" smtClean="0">
                <a:ln>
                  <a:noFill/>
                </a:ln>
                <a:solidFill>
                  <a:schemeClr val="tx2"/>
                </a:solidFill>
                <a:effectLst/>
                <a:uLnTx/>
                <a:uFillTx/>
                <a:latin typeface="+mj-lt"/>
                <a:ea typeface="+mn-ea"/>
                <a:cs typeface="+mn-cs"/>
              </a:rPr>
              <a:t>1984-2016</a:t>
            </a:r>
            <a:endParaRPr kumimoji="0" lang="en-US" altLang="en-US" sz="3200" i="0" u="none" strike="noStrike" kern="1200" cap="none" spc="0" normalizeH="0" baseline="0" noProof="0" dirty="0">
              <a:ln>
                <a:noFill/>
              </a:ln>
              <a:solidFill>
                <a:schemeClr val="tx2"/>
              </a:solidFill>
              <a:effectLst/>
              <a:uLnTx/>
              <a:uFillTx/>
              <a:latin typeface="+mj-lt"/>
              <a:ea typeface="+mn-ea"/>
              <a:cs typeface="+mn-cs"/>
            </a:endParaRPr>
          </a:p>
        </p:txBody>
      </p:sp>
      <p:sp>
        <p:nvSpPr>
          <p:cNvPr id="57350" name="Text Box 7"/>
          <p:cNvSpPr txBox="1">
            <a:spLocks noChangeArrowheads="1"/>
          </p:cNvSpPr>
          <p:nvPr/>
        </p:nvSpPr>
        <p:spPr bwMode="auto">
          <a:xfrm>
            <a:off x="79462" y="5445898"/>
            <a:ext cx="8099338" cy="116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80000"/>
              </a:lnSpc>
              <a:spcBef>
                <a:spcPts val="600"/>
              </a:spcBef>
              <a:spcAft>
                <a:spcPts val="0"/>
              </a:spcAft>
              <a:buClrTx/>
              <a:buSzTx/>
              <a:buFontTx/>
              <a:buNone/>
              <a:tabLst/>
              <a:defRPr/>
            </a:pPr>
            <a:r>
              <a:rPr kumimoji="0" lang="en-US" altLang="en-US" sz="1200" b="0" u="none" strike="noStrike" kern="1200" cap="none" spc="0" normalizeH="0" baseline="0" noProof="0" dirty="0">
                <a:ln>
                  <a:noFill/>
                </a:ln>
                <a:effectLst/>
                <a:uLnTx/>
                <a:uFillTx/>
                <a:latin typeface="+mn-lt"/>
                <a:ea typeface="+mn-ea"/>
                <a:cs typeface="+mn-cs"/>
              </a:rPr>
              <a:t>* Number of deaths known to have occurred </a:t>
            </a:r>
            <a:r>
              <a:rPr kumimoji="0" lang="en-US" altLang="en-US" sz="1200" b="0" u="none" strike="noStrike" kern="1200" cap="none" spc="0" normalizeH="0" baseline="0" noProof="0" dirty="0" smtClean="0">
                <a:ln>
                  <a:noFill/>
                </a:ln>
                <a:effectLst/>
                <a:uLnTx/>
                <a:uFillTx/>
                <a:latin typeface="+mn-lt"/>
                <a:ea typeface="+mn-ea"/>
                <a:cs typeface="+mn-cs"/>
              </a:rPr>
              <a:t>among all </a:t>
            </a:r>
            <a:r>
              <a:rPr kumimoji="0" lang="en-US" altLang="en-US" sz="1200" b="0" u="none" strike="noStrike" kern="1200" cap="none" spc="0" normalizeH="0" baseline="0" noProof="0" dirty="0">
                <a:ln>
                  <a:noFill/>
                </a:ln>
                <a:effectLst/>
                <a:uLnTx/>
                <a:uFillTx/>
                <a:latin typeface="+mn-lt"/>
                <a:ea typeface="+mn-ea"/>
                <a:cs typeface="+mn-cs"/>
              </a:rPr>
              <a:t>people living with HIV infection in Minnesota, regardless of location of diagnosis and cause of death</a:t>
            </a:r>
            <a:r>
              <a:rPr kumimoji="0" lang="en-US" altLang="en-US" sz="1200" b="0" u="none" strike="noStrike" kern="1200" cap="none" spc="0" normalizeH="0" baseline="0" noProof="0" dirty="0" smtClean="0">
                <a:ln>
                  <a:noFill/>
                </a:ln>
                <a:effectLst/>
                <a:uLnTx/>
                <a:uFillTx/>
                <a:latin typeface="+mn-lt"/>
                <a:ea typeface="+mn-ea"/>
                <a:cs typeface="+mn-cs"/>
              </a:rPr>
              <a:t>.</a:t>
            </a:r>
            <a:endParaRPr kumimoji="0" lang="en-US" altLang="en-US" sz="1200" b="0" u="none" strike="noStrike" kern="1200" cap="none" spc="0" normalizeH="0" baseline="0" noProof="0" dirty="0">
              <a:ln>
                <a:noFill/>
              </a:ln>
              <a:effectLst/>
              <a:uLnTx/>
              <a:uFillTx/>
              <a:latin typeface="+mn-lt"/>
              <a:ea typeface="+mn-ea"/>
              <a:cs typeface="+mn-cs"/>
            </a:endParaRP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en-US" altLang="en-US" sz="1200" b="0" u="none" strike="noStrike" kern="1200" cap="none" spc="0" normalizeH="0" baseline="30000" noProof="0" dirty="0">
                <a:ln>
                  <a:noFill/>
                </a:ln>
                <a:effectLst/>
                <a:uLnTx/>
                <a:uFillTx/>
                <a:latin typeface="+mn-lt"/>
                <a:ea typeface="+mn-ea"/>
                <a:cs typeface="+mn-cs"/>
              </a:rPr>
              <a:t>† </a:t>
            </a:r>
            <a:r>
              <a:rPr kumimoji="0" lang="en-US" altLang="en-US" sz="1200" b="0" u="none" strike="noStrike" kern="1200" cap="none" spc="0" normalizeH="0" baseline="0" noProof="0" dirty="0">
                <a:ln>
                  <a:noFill/>
                </a:ln>
                <a:effectLst/>
                <a:uLnTx/>
                <a:uFillTx/>
                <a:latin typeface="+mn-lt"/>
                <a:ea typeface="+mn-ea"/>
                <a:cs typeface="+mn-cs"/>
              </a:rPr>
              <a:t>Number of deaths known to have occurred among people living with AIDS in Minnesota in a given calendar year, regardless of location of diagnosis and cause of </a:t>
            </a:r>
            <a:r>
              <a:rPr kumimoji="0" lang="en-US" altLang="en-US" sz="1200" b="0" u="none" strike="noStrike" kern="1200" cap="none" spc="0" normalizeH="0" baseline="0" noProof="0" dirty="0" smtClean="0">
                <a:ln>
                  <a:noFill/>
                </a:ln>
                <a:effectLst/>
                <a:uLnTx/>
                <a:uFillTx/>
                <a:latin typeface="+mn-lt"/>
                <a:ea typeface="+mn-ea"/>
                <a:cs typeface="+mn-cs"/>
              </a:rPr>
              <a:t>death</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en-US" altLang="en-US" sz="1200" b="0" u="none" strike="noStrike" kern="1200" cap="none" spc="0" normalizeH="0" baseline="30000" noProof="0" dirty="0" smtClean="0">
                <a:ln>
                  <a:noFill/>
                </a:ln>
                <a:effectLst/>
                <a:uLnTx/>
                <a:uFillTx/>
                <a:latin typeface="+mn-lt"/>
                <a:ea typeface="+mn-ea"/>
                <a:cs typeface="+mn-cs"/>
              </a:rPr>
              <a:t>*</a:t>
            </a:r>
            <a:r>
              <a:rPr kumimoji="0" lang="en-US" altLang="en-US" sz="1200" b="0" u="none" strike="noStrike" kern="1200" cap="none" spc="0" normalizeH="0" baseline="30000" noProof="0" dirty="0">
                <a:ln>
                  <a:noFill/>
                </a:ln>
                <a:effectLst/>
                <a:uLnTx/>
                <a:uFillTx/>
                <a:latin typeface="+mn-lt"/>
                <a:ea typeface="+mn-ea"/>
                <a:cs typeface="+mn-cs"/>
              </a:rPr>
              <a:t> </a:t>
            </a:r>
            <a:r>
              <a:rPr kumimoji="0" lang="en-US" altLang="en-US" sz="1200" b="0" u="none" strike="noStrike" kern="1200" cap="none" spc="0" normalizeH="0" baseline="30000" noProof="0" dirty="0" smtClean="0">
                <a:ln>
                  <a:noFill/>
                </a:ln>
                <a:effectLst/>
                <a:uLnTx/>
                <a:uFillTx/>
                <a:latin typeface="+mn-lt"/>
                <a:ea typeface="+mn-ea"/>
                <a:cs typeface="+mn-cs"/>
              </a:rPr>
              <a:t>†</a:t>
            </a:r>
            <a:r>
              <a:rPr kumimoji="0" lang="en-US" altLang="en-US" sz="1200" b="0" u="none" strike="noStrike" kern="1200" cap="none" spc="0" normalizeH="0" baseline="0" noProof="0" dirty="0" smtClean="0">
                <a:ln>
                  <a:noFill/>
                </a:ln>
                <a:effectLst/>
                <a:uLnTx/>
                <a:uFillTx/>
                <a:latin typeface="+mn-lt"/>
                <a:ea typeface="+mn-ea"/>
                <a:cs typeface="+mn-cs"/>
              </a:rPr>
              <a:t> Number of deaths known to have occurred among people living with HIV (non-AIDS) in Minnesota in a given calendar year, regardless of location of diagnosis and cause of death</a:t>
            </a:r>
            <a:endParaRPr kumimoji="0" lang="en-US" altLang="en-US" sz="1200" b="0" u="none" strike="noStrike" kern="1200" cap="none" spc="0" normalizeH="0" baseline="30000" noProof="0" dirty="0">
              <a:ln>
                <a:noFill/>
              </a:ln>
              <a:effectLst/>
              <a:uLnTx/>
              <a:uFillTx/>
              <a:latin typeface="+mn-lt"/>
              <a:ea typeface="+mn-ea"/>
              <a:cs typeface="+mn-cs"/>
            </a:endParaRPr>
          </a:p>
        </p:txBody>
      </p:sp>
      <p:sp>
        <p:nvSpPr>
          <p:cNvPr id="8" name="Rectangle 4"/>
          <p:cNvSpPr>
            <a:spLocks noChangeArrowheads="1"/>
          </p:cNvSpPr>
          <p:nvPr/>
        </p:nvSpPr>
        <p:spPr bwMode="auto">
          <a:xfrm>
            <a:off x="187036" y="6470945"/>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effectLst/>
                <a:uLnTx/>
                <a:uFillTx/>
                <a:latin typeface="Calibri" panose="020F0502020204030204"/>
                <a:ea typeface="+mn-ea"/>
                <a:cs typeface="+mn-cs"/>
              </a:rPr>
              <a:t>Data Source: Minnesota HIV/AIDS Surveillance System</a:t>
            </a:r>
            <a:r>
              <a:rPr kumimoji="0" lang="en-US" altLang="en-US" sz="1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altLang="en-US" sz="1000" b="0" i="1"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altLang="en-US" sz="1000" b="0"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0" b="0"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0" b="0"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60241"/>
            <a:ext cx="8846063" cy="5340559"/>
          </a:xfrm>
          <a:prstGeom prst="rect">
            <a:avLst/>
          </a:prstGeom>
        </p:spPr>
      </p:pic>
    </p:spTree>
    <p:extLst>
      <p:ext uri="{BB962C8B-B14F-4D97-AF65-F5344CB8AC3E}">
        <p14:creationId xmlns:p14="http://schemas.microsoft.com/office/powerpoint/2010/main" val="2724247592"/>
      </p:ext>
    </p:extLst>
  </p:cSld>
  <p:clrMapOvr>
    <a:masterClrMapping/>
  </p:clrMapOvr>
  <p:transition advTm="694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9182"/>
            <a:ext cx="5465903" cy="6858000"/>
          </a:xfrm>
          <a:prstGeom prst="rect">
            <a:avLst/>
          </a:prstGeom>
        </p:spPr>
      </p:pic>
      <p:sp>
        <p:nvSpPr>
          <p:cNvPr id="7" name="Text Box 860"/>
          <p:cNvSpPr txBox="1">
            <a:spLocks noChangeArrowheads="1"/>
          </p:cNvSpPr>
          <p:nvPr/>
        </p:nvSpPr>
        <p:spPr bwMode="auto">
          <a:xfrm>
            <a:off x="1879375" y="6596697"/>
            <a:ext cx="42420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7-county metro area, excluding the cities of Minneapolis and St. Paul</a:t>
            </a:r>
          </a:p>
        </p:txBody>
      </p:sp>
      <p:sp>
        <p:nvSpPr>
          <p:cNvPr id="10" name="Rectangle 859"/>
          <p:cNvSpPr>
            <a:spLocks noChangeArrowheads="1"/>
          </p:cNvSpPr>
          <p:nvPr/>
        </p:nvSpPr>
        <p:spPr bwMode="auto">
          <a:xfrm>
            <a:off x="0" y="6596698"/>
            <a:ext cx="18710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30000" noProof="0" dirty="0" smtClean="0">
                <a:ln>
                  <a:noFill/>
                </a:ln>
                <a:solidFill>
                  <a:srgbClr val="000000"/>
                </a:solidFill>
                <a:effectLst/>
                <a:uLnTx/>
                <a:uFillTx/>
                <a:latin typeface="Calibri" panose="020F0502020204030204"/>
                <a:ea typeface="+mn-ea"/>
                <a:cs typeface="+mn-cs"/>
              </a:rPr>
              <a:t>*</a:t>
            </a:r>
            <a:r>
              <a:rPr kumimoji="0" lang="en-US" altLang="en-US" sz="1000" b="0" i="0" u="none" strike="noStrike" kern="1200" cap="none" spc="0" normalizeH="0" baseline="0" noProof="0" dirty="0" smtClean="0">
                <a:ln>
                  <a:noFill/>
                </a:ln>
                <a:solidFill>
                  <a:srgbClr val="000000"/>
                </a:solidFill>
                <a:effectLst/>
                <a:uLnTx/>
                <a:uFillTx/>
                <a:latin typeface="Calibri" panose="020F0502020204030204"/>
                <a:ea typeface="+mn-ea"/>
                <a:cs typeface="+mn-cs"/>
              </a:rPr>
              <a:t>HIV </a:t>
            </a:r>
            <a:r>
              <a:rPr kumimoji="0" lang="en-US" altLang="en-US" sz="1000" b="0" i="0" u="none" strike="noStrike" kern="1200" cap="none" spc="0" normalizeH="0" baseline="0" noProof="0" dirty="0">
                <a:ln>
                  <a:noFill/>
                </a:ln>
                <a:solidFill>
                  <a:srgbClr val="000000"/>
                </a:solidFill>
                <a:effectLst/>
                <a:uLnTx/>
                <a:uFillTx/>
                <a:latin typeface="Calibri" panose="020F0502020204030204"/>
                <a:ea typeface="+mn-ea"/>
                <a:cs typeface="+mn-cs"/>
              </a:rPr>
              <a:t>or AIDS at first diagnosis</a:t>
            </a:r>
            <a:endParaRPr kumimoji="0" lang="en-US" sz="1000" b="0" i="0" u="none" strike="noStrike" kern="1200" cap="none" spc="0" normalizeH="0" baseline="30000" noProof="0" dirty="0">
              <a:ln>
                <a:noFill/>
              </a:ln>
              <a:solidFill>
                <a:srgbClr val="FFFF00"/>
              </a:solidFill>
              <a:effectLst/>
              <a:uLnTx/>
              <a:uFillTx/>
              <a:latin typeface="Calibri" panose="020F0502020204030204"/>
              <a:ea typeface="+mn-ea"/>
              <a:cs typeface="+mn-cs"/>
            </a:endParaRPr>
          </a:p>
        </p:txBody>
      </p:sp>
      <p:sp>
        <p:nvSpPr>
          <p:cNvPr id="8" name="Rectangle 846"/>
          <p:cNvSpPr>
            <a:spLocks noChangeArrowheads="1"/>
          </p:cNvSpPr>
          <p:nvPr/>
        </p:nvSpPr>
        <p:spPr bwMode="auto">
          <a:xfrm>
            <a:off x="110550" y="168182"/>
            <a:ext cx="8897983" cy="762000"/>
          </a:xfrm>
          <a:prstGeom prst="rect">
            <a:avLst/>
          </a:prstGeom>
          <a:noFill/>
          <a:ln>
            <a:noFill/>
          </a:ln>
          <a:effectLst>
            <a:outerShdw dist="45791" dir="3378596" algn="ctr" rotWithShape="0">
              <a:schemeClr val="bg1"/>
            </a:outerShdw>
          </a:effectLst>
          <a:extLst/>
        </p:spPr>
        <p:txBody>
          <a:bodyPr lIns="0" tIns="0" rIns="0" bIns="0"/>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chemeClr val="tx2"/>
                </a:solidFill>
                <a:effectLst/>
                <a:uLnTx/>
                <a:uFillTx/>
                <a:latin typeface="+mj-lt"/>
                <a:ea typeface="+mn-ea"/>
                <a:cs typeface="+mn-cs"/>
              </a:rPr>
              <a:t>HIV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Diagnoses</a:t>
            </a:r>
            <a:r>
              <a:rPr kumimoji="0" lang="en-US" altLang="en-US" sz="3200" b="0" i="0" u="none" strike="noStrike" kern="1200" cap="none" spc="0" normalizeH="0" baseline="30000" noProof="0" dirty="0" smtClean="0">
                <a:ln>
                  <a:noFill/>
                </a:ln>
                <a:solidFill>
                  <a:schemeClr val="tx2"/>
                </a:solidFill>
                <a:effectLst/>
                <a:uLnTx/>
                <a:uFillTx/>
                <a:latin typeface="+mj-lt"/>
                <a:ea typeface="+mn-ea"/>
                <a:cs typeface="+mn-cs"/>
              </a:rPr>
              <a:t>*</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by County of Residence at Diagnosis,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2016</a:t>
            </a:r>
            <a:endParaRPr kumimoji="0" lang="en-US" altLang="en-US" sz="3200" b="0" i="0" u="none" strike="noStrike" kern="1200" cap="none" spc="0" normalizeH="0" baseline="0" noProof="0" dirty="0">
              <a:ln>
                <a:noFill/>
              </a:ln>
              <a:solidFill>
                <a:schemeClr val="tx2"/>
              </a:solidFill>
              <a:effectLst/>
              <a:uLnTx/>
              <a:uFillTx/>
              <a:latin typeface="+mj-lt"/>
              <a:ea typeface="+mn-ea"/>
              <a:cs typeface="+mn-cs"/>
            </a:endParaRPr>
          </a:p>
        </p:txBody>
      </p:sp>
      <p:pic>
        <p:nvPicPr>
          <p:cNvPr id="11"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7357" y="5814219"/>
            <a:ext cx="609600" cy="6096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377997147"/>
              </p:ext>
            </p:extLst>
          </p:nvPr>
        </p:nvGraphicFramePr>
        <p:xfrm>
          <a:off x="5738698" y="1959501"/>
          <a:ext cx="3082925" cy="1630680"/>
        </p:xfrm>
        <a:graphic>
          <a:graphicData uri="http://schemas.openxmlformats.org/drawingml/2006/table">
            <a:tbl>
              <a:tblPr firstRow="1" firstCol="1" bandRow="1"/>
              <a:tblGrid>
                <a:gridCol w="2397125">
                  <a:extLst>
                    <a:ext uri="{9D8B030D-6E8A-4147-A177-3AD203B41FA5}">
                      <a16:colId xmlns:a16="http://schemas.microsoft.com/office/drawing/2014/main" val="1654652637"/>
                    </a:ext>
                  </a:extLst>
                </a:gridCol>
                <a:gridCol w="685800">
                  <a:extLst>
                    <a:ext uri="{9D8B030D-6E8A-4147-A177-3AD203B41FA5}">
                      <a16:colId xmlns:a16="http://schemas.microsoft.com/office/drawing/2014/main" val="3495505666"/>
                    </a:ext>
                  </a:extLst>
                </a:gridCol>
              </a:tblGrid>
              <a:tr h="0">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Minneapolis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211930454"/>
                  </a:ext>
                </a:extLst>
              </a:tr>
              <a:tr h="0">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St. Paul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660912252"/>
                  </a:ext>
                </a:extLst>
              </a:tr>
              <a:tr h="0">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Suburban</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118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59387705"/>
                  </a:ext>
                </a:extLst>
              </a:tr>
              <a:tr h="0">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Greater Minnesota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80327526"/>
                  </a:ext>
                </a:extLst>
              </a:tr>
              <a:tr h="0">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Total Number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290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81638586"/>
                  </a:ext>
                </a:extLst>
              </a:tr>
            </a:tbl>
          </a:graphicData>
        </a:graphic>
      </p:graphicFrame>
    </p:spTree>
    <p:extLst>
      <p:ext uri="{BB962C8B-B14F-4D97-AF65-F5344CB8AC3E}">
        <p14:creationId xmlns:p14="http://schemas.microsoft.com/office/powerpoint/2010/main" val="4068883773"/>
      </p:ext>
    </p:extLst>
  </p:cSld>
  <p:clrMapOvr>
    <a:masterClrMapping/>
  </p:clrMapOvr>
  <mc:AlternateContent xmlns:mc="http://schemas.openxmlformats.org/markup-compatibility/2006" xmlns:p14="http://schemas.microsoft.com/office/powerpoint/2010/main">
    <mc:Choice Requires="p14">
      <p:transition spd="slow" p14:dur="2000" advTm="48000"/>
    </mc:Choice>
    <mc:Fallback xmlns="">
      <p:transition spd="slow"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32" y="457200"/>
            <a:ext cx="9144000" cy="609600"/>
          </a:xfrm>
          <a:prstGeom prst="rect">
            <a:avLst/>
          </a:prstGeom>
        </p:spPr>
        <p:txBody>
          <a:bodyPr>
            <a:no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100" normalizeH="0" baseline="0" noProof="0" dirty="0" smtClean="0">
                <a:ln>
                  <a:noFill/>
                </a:ln>
                <a:effectLst/>
                <a:uLnTx/>
                <a:uFillTx/>
                <a:ea typeface="+mj-ea"/>
                <a:cs typeface="+mj-cs"/>
              </a:rPr>
              <a:t>HIV Diagnoses* in Minnesota </a:t>
            </a:r>
            <a:br>
              <a:rPr kumimoji="0" lang="en-US" altLang="en-US" sz="3200" b="0" i="0" u="none" strike="noStrike" kern="1200" cap="none" spc="-100" normalizeH="0" baseline="0" noProof="0" dirty="0" smtClean="0">
                <a:ln>
                  <a:noFill/>
                </a:ln>
                <a:effectLst/>
                <a:uLnTx/>
                <a:uFillTx/>
                <a:ea typeface="+mj-ea"/>
                <a:cs typeface="+mj-cs"/>
              </a:rPr>
            </a:br>
            <a:r>
              <a:rPr kumimoji="0" lang="en-US" altLang="en-US" sz="3200" b="0" i="0" u="none" strike="noStrike" kern="1200" cap="none" spc="-100" normalizeH="0" baseline="0" noProof="0" dirty="0" smtClean="0">
                <a:ln>
                  <a:noFill/>
                </a:ln>
                <a:effectLst/>
                <a:uLnTx/>
                <a:uFillTx/>
                <a:ea typeface="+mj-ea"/>
                <a:cs typeface="+mj-cs"/>
              </a:rPr>
              <a:t>by Gender and Residence at Diagnosis, 2016</a:t>
            </a:r>
            <a:r>
              <a:rPr kumimoji="0" lang="en-US" altLang="en-US" sz="3000" b="0" i="0" u="none" strike="noStrike" kern="1200" cap="none" spc="-100" normalizeH="0" baseline="0" noProof="0" dirty="0" smtClean="0">
                <a:ln>
                  <a:noFill/>
                </a:ln>
                <a:solidFill>
                  <a:srgbClr val="626970"/>
                </a:solidFill>
                <a:effectLst/>
                <a:uLnTx/>
                <a:uFillTx/>
                <a:latin typeface="Arial Black" panose="020B0A04020102020204" pitchFamily="34" charset="0"/>
                <a:ea typeface="+mj-ea"/>
                <a:cs typeface="+mj-cs"/>
              </a:rPr>
              <a:t/>
            </a:r>
            <a:br>
              <a:rPr kumimoji="0" lang="en-US" altLang="en-US" sz="3000" b="0" i="0" u="none" strike="noStrike" kern="1200" cap="none" spc="-100" normalizeH="0" baseline="0" noProof="0" dirty="0" smtClean="0">
                <a:ln>
                  <a:noFill/>
                </a:ln>
                <a:solidFill>
                  <a:srgbClr val="626970"/>
                </a:solidFill>
                <a:effectLst/>
                <a:uLnTx/>
                <a:uFillTx/>
                <a:latin typeface="Arial Black" panose="020B0A04020102020204" pitchFamily="34" charset="0"/>
                <a:ea typeface="+mj-ea"/>
                <a:cs typeface="+mj-cs"/>
              </a:rPr>
            </a:br>
            <a:endParaRPr kumimoji="0" lang="en-US" sz="3000" b="0" i="0" u="none" strike="noStrike" kern="1200" cap="none" spc="-100" normalizeH="0" baseline="0" noProof="0" dirty="0">
              <a:ln>
                <a:noFill/>
              </a:ln>
              <a:solidFill>
                <a:srgbClr val="626970"/>
              </a:solidFill>
              <a:effectLst/>
              <a:uLnTx/>
              <a:uFillTx/>
              <a:latin typeface="Arial Black" panose="020B0A04020102020204" pitchFamily="34" charset="0"/>
              <a:ea typeface="+mj-ea"/>
              <a:cs typeface="+mj-cs"/>
            </a:endParaRPr>
          </a:p>
        </p:txBody>
      </p:sp>
      <p:graphicFrame>
        <p:nvGraphicFramePr>
          <p:cNvPr id="3" name="Object 10"/>
          <p:cNvGraphicFramePr>
            <a:graphicFrameLocks noChangeAspect="1"/>
          </p:cNvGraphicFramePr>
          <p:nvPr>
            <p:extLst>
              <p:ext uri="{D42A27DB-BD31-4B8C-83A1-F6EECF244321}">
                <p14:modId xmlns:p14="http://schemas.microsoft.com/office/powerpoint/2010/main" val="358948768"/>
              </p:ext>
            </p:extLst>
          </p:nvPr>
        </p:nvGraphicFramePr>
        <p:xfrm>
          <a:off x="-298978" y="237066"/>
          <a:ext cx="6248400" cy="7073661"/>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 Box 13"/>
          <p:cNvSpPr txBox="1">
            <a:spLocks noChangeArrowheads="1"/>
          </p:cNvSpPr>
          <p:nvPr/>
        </p:nvSpPr>
        <p:spPr bwMode="auto">
          <a:xfrm>
            <a:off x="1233292" y="1624238"/>
            <a:ext cx="28775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mn-lt"/>
                <a:ea typeface="+mn-ea"/>
                <a:cs typeface="+mn-cs"/>
              </a:rPr>
              <a:t>Males n </a:t>
            </a:r>
            <a:r>
              <a:rPr kumimoji="0" lang="en-US" altLang="en-US" sz="2400" b="0" i="0" u="none" strike="noStrike" kern="1200" cap="none" spc="0" normalizeH="0" baseline="0" noProof="0" dirty="0">
                <a:ln>
                  <a:noFill/>
                </a:ln>
                <a:solidFill>
                  <a:srgbClr val="000000"/>
                </a:solidFill>
                <a:effectLst/>
                <a:uLnTx/>
                <a:uFillTx/>
                <a:latin typeface="+mn-lt"/>
                <a:ea typeface="+mn-ea"/>
                <a:cs typeface="+mn-cs"/>
              </a:rPr>
              <a:t>= </a:t>
            </a:r>
            <a:r>
              <a:rPr kumimoji="0" lang="en-US" altLang="en-US" sz="2400" b="0" i="0" u="none" strike="noStrike" kern="1200" cap="none" spc="0" normalizeH="0" baseline="0" noProof="0" dirty="0" smtClean="0">
                <a:ln>
                  <a:noFill/>
                </a:ln>
                <a:solidFill>
                  <a:srgbClr val="000000"/>
                </a:solidFill>
                <a:effectLst/>
                <a:uLnTx/>
                <a:uFillTx/>
                <a:latin typeface="+mn-lt"/>
                <a:ea typeface="+mn-ea"/>
                <a:cs typeface="+mn-cs"/>
              </a:rPr>
              <a:t>225</a:t>
            </a:r>
          </a:p>
        </p:txBody>
      </p:sp>
      <p:sp>
        <p:nvSpPr>
          <p:cNvPr id="7" name="Text Box 13"/>
          <p:cNvSpPr txBox="1">
            <a:spLocks noChangeArrowheads="1"/>
          </p:cNvSpPr>
          <p:nvPr/>
        </p:nvSpPr>
        <p:spPr bwMode="auto">
          <a:xfrm>
            <a:off x="5515934" y="1624238"/>
            <a:ext cx="28775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mn-lt"/>
                <a:ea typeface="+mn-ea"/>
                <a:cs typeface="+mn-cs"/>
              </a:rPr>
              <a:t>Females n </a:t>
            </a:r>
            <a:r>
              <a:rPr kumimoji="0" lang="en-US" altLang="en-US" sz="2400" b="0" i="0" u="none" strike="noStrike" kern="1200" cap="none" spc="0" normalizeH="0" baseline="0" noProof="0" dirty="0">
                <a:ln>
                  <a:noFill/>
                </a:ln>
                <a:solidFill>
                  <a:srgbClr val="000000"/>
                </a:solidFill>
                <a:effectLst/>
                <a:uLnTx/>
                <a:uFillTx/>
                <a:latin typeface="+mn-lt"/>
                <a:ea typeface="+mn-ea"/>
                <a:cs typeface="+mn-cs"/>
              </a:rPr>
              <a:t>= </a:t>
            </a:r>
            <a:r>
              <a:rPr kumimoji="0" lang="en-US" altLang="en-US" sz="2400" b="0" i="0" u="none" strike="noStrike" kern="1200" cap="none" spc="0" normalizeH="0" baseline="0" noProof="0" dirty="0" smtClean="0">
                <a:ln>
                  <a:noFill/>
                </a:ln>
                <a:solidFill>
                  <a:srgbClr val="000000"/>
                </a:solidFill>
                <a:effectLst/>
                <a:uLnTx/>
                <a:uFillTx/>
                <a:latin typeface="+mn-lt"/>
                <a:ea typeface="+mn-ea"/>
                <a:cs typeface="+mn-cs"/>
              </a:rPr>
              <a:t>65</a:t>
            </a:r>
          </a:p>
        </p:txBody>
      </p:sp>
      <p:sp>
        <p:nvSpPr>
          <p:cNvPr id="9" name="Text Box 11"/>
          <p:cNvSpPr txBox="1">
            <a:spLocks noChangeArrowheads="1"/>
          </p:cNvSpPr>
          <p:nvPr/>
        </p:nvSpPr>
        <p:spPr bwMode="auto">
          <a:xfrm>
            <a:off x="-3133" y="5719901"/>
            <a:ext cx="5294800" cy="147732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8288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mn-cs"/>
              </a:rPr>
              <a:t>Suburban = Seven-county metro area including Anoka, Carver, Dakota, Hennepin (except Minneapolis), Ramsey (except St. Paul), Scott, and Washington counties.  </a:t>
            </a:r>
            <a:endParaRPr kumimoji="0" lang="en-US" altLang="en-US" sz="12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mn-lt"/>
              </a:rPr>
              <a:t>Greater </a:t>
            </a:r>
            <a:r>
              <a:rPr kumimoji="0" lang="en-US" altLang="en-US" sz="1200" b="0" i="0" u="none" strike="noStrike" kern="1200" cap="none" spc="0" normalizeH="0" baseline="0" noProof="0" dirty="0">
                <a:ln>
                  <a:noFill/>
                </a:ln>
                <a:solidFill>
                  <a:srgbClr val="000000"/>
                </a:solidFill>
                <a:effectLst/>
                <a:uLnTx/>
                <a:uFillTx/>
                <a:latin typeface="+mn-lt"/>
              </a:rPr>
              <a:t>MN = All other Minnesota counties, outside the seven-county metro area</a:t>
            </a:r>
            <a:r>
              <a:rPr kumimoji="0" lang="en-US" altLang="en-US" sz="1200" b="0" i="0" u="none" strike="noStrike" kern="1200" cap="none" spc="0" normalizeH="0" baseline="0" noProof="0" dirty="0" smtClean="0">
                <a:ln>
                  <a:noFill/>
                </a:ln>
                <a:solidFill>
                  <a:srgbClr val="000000"/>
                </a:solidFill>
                <a:effectLst/>
                <a:uLnTx/>
                <a:uFillTx/>
                <a:latin typeface="+mn-lt"/>
              </a:rPr>
              <a:t>.</a:t>
            </a:r>
          </a:p>
          <a:p>
            <a:pPr>
              <a:spcBef>
                <a:spcPct val="50000"/>
              </a:spcBef>
              <a:defRPr/>
            </a:pPr>
            <a:r>
              <a:rPr lang="en-US" altLang="en-US" sz="1200" dirty="0">
                <a:solidFill>
                  <a:srgbClr val="000000"/>
                </a:solidFill>
                <a:latin typeface="+mn-lt"/>
              </a:rPr>
              <a:t>* HIV or AIDS at first diagnosis</a:t>
            </a: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mn-lt"/>
              <a:ea typeface="+mn-ea"/>
              <a:cs typeface="+mn-cs"/>
            </a:endParaRPr>
          </a:p>
        </p:txBody>
      </p:sp>
      <p:pic>
        <p:nvPicPr>
          <p:cNvPr id="10"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714" y="646820"/>
            <a:ext cx="9144000" cy="6254151"/>
          </a:xfrm>
          <a:prstGeom prst="rect">
            <a:avLst/>
          </a:prstGeom>
        </p:spPr>
      </p:pic>
    </p:spTree>
    <p:extLst>
      <p:ext uri="{BB962C8B-B14F-4D97-AF65-F5344CB8AC3E}">
        <p14:creationId xmlns:p14="http://schemas.microsoft.com/office/powerpoint/2010/main" val="807395468"/>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6533" y="1371600"/>
            <a:ext cx="8229600" cy="2268538"/>
          </a:xfrm>
        </p:spPr>
        <p:txBody>
          <a:bodyPr/>
          <a:lstStyle/>
          <a:p>
            <a:r>
              <a:rPr lang="en-US" sz="4800" dirty="0" smtClean="0"/>
              <a:t>Gender and Race/Ethnicity</a:t>
            </a:r>
            <a:endParaRPr lang="en-US" sz="4800" dirty="0"/>
          </a:p>
        </p:txBody>
      </p:sp>
      <p:pic>
        <p:nvPicPr>
          <p:cNvPr id="5"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71855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5"/>
          <p:cNvSpPr>
            <a:spLocks noChangeArrowheads="1"/>
          </p:cNvSpPr>
          <p:nvPr/>
        </p:nvSpPr>
        <p:spPr bwMode="auto">
          <a:xfrm>
            <a:off x="0" y="146626"/>
            <a:ext cx="9144000" cy="115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chemeClr val="tx2"/>
                </a:solidFill>
                <a:effectLst/>
                <a:uLnTx/>
                <a:uFillTx/>
                <a:latin typeface="+mj-lt"/>
                <a:ea typeface="+mn-ea"/>
                <a:cs typeface="+mn-cs"/>
              </a:rPr>
              <a:t>HIV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Diagnoses* in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Year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2016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and General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Population</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in Minnesota by Race/Ethnicity</a:t>
            </a:r>
            <a:endParaRPr kumimoji="0" lang="en-US" altLang="en-US" sz="3200" b="0" i="0" u="none" strike="noStrike" kern="1200" cap="none" spc="0" normalizeH="0" baseline="30000" noProof="0" dirty="0">
              <a:ln>
                <a:noFill/>
              </a:ln>
              <a:solidFill>
                <a:schemeClr val="tx2"/>
              </a:solidFill>
              <a:effectLst/>
              <a:uLnTx/>
              <a:uFillTx/>
              <a:latin typeface="+mj-lt"/>
              <a:ea typeface="+mn-ea"/>
              <a:cs typeface="+mn-cs"/>
            </a:endParaRPr>
          </a:p>
        </p:txBody>
      </p:sp>
      <p:sp>
        <p:nvSpPr>
          <p:cNvPr id="20485" name="Text Box 8"/>
          <p:cNvSpPr txBox="1">
            <a:spLocks noChangeArrowheads="1"/>
          </p:cNvSpPr>
          <p:nvPr/>
        </p:nvSpPr>
        <p:spPr bwMode="auto">
          <a:xfrm>
            <a:off x="-186248" y="5311950"/>
            <a:ext cx="4441677" cy="192052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2880" tIns="182880" rIns="182880" bIns="182880" anchor="ctr" anchorCtr="1">
            <a:spAutoFit/>
          </a:bodyPr>
          <a:lstStyle>
            <a:lvl1pPr marL="111125" indent="-111125"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111125" marR="0" lvl="0" indent="-111125" algn="l" defTabSz="914400" rtl="0" eaLnBrk="0" fontAlgn="auto" latinLnBrk="0" hangingPunct="0">
              <a:lnSpc>
                <a:spcPct val="40000"/>
              </a:lnSpc>
              <a:spcBef>
                <a:spcPts val="600"/>
              </a:spcBef>
              <a:spcAft>
                <a:spcPts val="0"/>
              </a:spcAft>
              <a:buClrTx/>
              <a:buSzTx/>
              <a:buFontTx/>
              <a:buNone/>
              <a:tabLst/>
              <a:defRPr/>
            </a:pPr>
            <a:endParaRPr kumimoji="0" lang="en-US" altLang="en-US" sz="1200" b="0" u="none" strike="noStrike" kern="1200" cap="none" spc="0" normalizeH="0" baseline="0" noProof="0" dirty="0">
              <a:ln>
                <a:noFill/>
              </a:ln>
              <a:solidFill>
                <a:srgbClr val="000000"/>
              </a:solidFill>
              <a:effectLst/>
              <a:uLnTx/>
              <a:uFillTx/>
              <a:latin typeface="+mn-lt"/>
            </a:endParaRPr>
          </a:p>
          <a:p>
            <a:pPr marL="111125" marR="0" lvl="0" indent="-111125" algn="l" defTabSz="914400" rtl="0" eaLnBrk="0" fontAlgn="auto" latinLnBrk="0" hangingPunct="0">
              <a:lnSpc>
                <a:spcPct val="40000"/>
              </a:lnSpc>
              <a:spcBef>
                <a:spcPts val="600"/>
              </a:spcBef>
              <a:spcAft>
                <a:spcPts val="0"/>
              </a:spcAft>
              <a:buClrTx/>
              <a:buSzTx/>
              <a:buFontTx/>
              <a:buNone/>
              <a:tabLst/>
              <a:defRPr/>
            </a:pPr>
            <a:r>
              <a:rPr kumimoji="0" lang="en-US" altLang="en-US" sz="1200" b="0" u="none" strike="noStrike" kern="1200" cap="none" spc="0" normalizeH="0" baseline="0" noProof="0" dirty="0">
                <a:ln>
                  <a:noFill/>
                </a:ln>
                <a:solidFill>
                  <a:srgbClr val="000000"/>
                </a:solidFill>
                <a:effectLst/>
                <a:uLnTx/>
                <a:uFillTx/>
                <a:latin typeface="+mn-lt"/>
              </a:rPr>
              <a:t>* HIV or AIDS at first diagnosis</a:t>
            </a:r>
          </a:p>
          <a:p>
            <a:pPr marL="111125" marR="0" lvl="0" indent="-111125" algn="l" defTabSz="914400" rtl="0" eaLnBrk="0" fontAlgn="auto" latinLnBrk="0" hangingPunct="0">
              <a:lnSpc>
                <a:spcPct val="90000"/>
              </a:lnSpc>
              <a:spcBef>
                <a:spcPts val="600"/>
              </a:spcBef>
              <a:spcAft>
                <a:spcPts val="0"/>
              </a:spcAft>
              <a:buClrTx/>
              <a:buSzTx/>
              <a:buFontTx/>
              <a:buNone/>
              <a:tabLst/>
              <a:defRPr/>
            </a:pPr>
            <a:r>
              <a:rPr kumimoji="0" lang="en-US" altLang="en-US" sz="1200" b="0" u="none" strike="noStrike" kern="1200" cap="none" spc="0" normalizeH="0" baseline="30000" noProof="0" dirty="0">
                <a:ln>
                  <a:noFill/>
                </a:ln>
                <a:solidFill>
                  <a:srgbClr val="000000"/>
                </a:solidFill>
                <a:effectLst/>
                <a:uLnTx/>
                <a:uFillTx/>
                <a:latin typeface="+mn-lt"/>
              </a:rPr>
              <a:t>†</a:t>
            </a:r>
            <a:r>
              <a:rPr kumimoji="0" lang="en-US" altLang="en-US" sz="1200" b="0" u="none" strike="noStrike" kern="1200" cap="none" spc="0" normalizeH="0" baseline="0" noProof="0" dirty="0">
                <a:ln>
                  <a:noFill/>
                </a:ln>
                <a:solidFill>
                  <a:srgbClr val="000000"/>
                </a:solidFill>
                <a:effectLst/>
                <a:uLnTx/>
                <a:uFillTx/>
                <a:latin typeface="+mn-lt"/>
              </a:rPr>
              <a:t> Population estimates based on 2010 U.S. Census data</a:t>
            </a:r>
            <a:r>
              <a:rPr kumimoji="0" lang="en-US" altLang="en-US" sz="1200" b="0" u="none" strike="noStrike" kern="1200" cap="none" spc="0" normalizeH="0" baseline="0" noProof="0" dirty="0" smtClean="0">
                <a:ln>
                  <a:noFill/>
                </a:ln>
                <a:solidFill>
                  <a:srgbClr val="000000"/>
                </a:solidFill>
                <a:effectLst/>
                <a:uLnTx/>
                <a:uFillTx/>
                <a:latin typeface="+mn-lt"/>
              </a:rPr>
              <a:t>.</a:t>
            </a:r>
          </a:p>
          <a:p>
            <a:pPr marL="0" lvl="0" indent="0" eaLnBrk="1" hangingPunct="1">
              <a:lnSpc>
                <a:spcPct val="70000"/>
              </a:lnSpc>
              <a:spcBef>
                <a:spcPts val="600"/>
              </a:spcBef>
              <a:defRPr/>
            </a:pPr>
            <a:r>
              <a:rPr lang="en-US" altLang="en-US" sz="1200" dirty="0">
                <a:solidFill>
                  <a:srgbClr val="000000"/>
                </a:solidFill>
                <a:latin typeface="+mn-lt"/>
              </a:rPr>
              <a:t>n = Number of persons      </a:t>
            </a:r>
          </a:p>
          <a:p>
            <a:pPr marL="0" lvl="0" indent="0" eaLnBrk="1" hangingPunct="1">
              <a:lnSpc>
                <a:spcPct val="70000"/>
              </a:lnSpc>
              <a:spcBef>
                <a:spcPts val="600"/>
              </a:spcBef>
              <a:defRPr/>
            </a:pPr>
            <a:r>
              <a:rPr lang="en-US" altLang="en-US" sz="1200" dirty="0" err="1">
                <a:solidFill>
                  <a:srgbClr val="000000"/>
                </a:solidFill>
                <a:latin typeface="+mn-lt"/>
              </a:rPr>
              <a:t>Amer</a:t>
            </a:r>
            <a:r>
              <a:rPr lang="en-US" altLang="en-US" sz="1200" dirty="0">
                <a:solidFill>
                  <a:srgbClr val="000000"/>
                </a:solidFill>
                <a:latin typeface="+mn-lt"/>
              </a:rPr>
              <a:t> </a:t>
            </a:r>
            <a:r>
              <a:rPr lang="en-US" altLang="en-US" sz="1200" dirty="0" err="1">
                <a:solidFill>
                  <a:srgbClr val="000000"/>
                </a:solidFill>
                <a:latin typeface="+mn-lt"/>
              </a:rPr>
              <a:t>Ind</a:t>
            </a:r>
            <a:r>
              <a:rPr lang="en-US" altLang="en-US" sz="1200" dirty="0">
                <a:solidFill>
                  <a:srgbClr val="000000"/>
                </a:solidFill>
                <a:latin typeface="+mn-lt"/>
              </a:rPr>
              <a:t> = American Indian </a:t>
            </a:r>
          </a:p>
          <a:p>
            <a:pPr marL="0" lvl="0" indent="0" eaLnBrk="1" hangingPunct="1">
              <a:lnSpc>
                <a:spcPct val="70000"/>
              </a:lnSpc>
              <a:spcBef>
                <a:spcPts val="600"/>
              </a:spcBef>
              <a:defRPr/>
            </a:pPr>
            <a:r>
              <a:rPr lang="en-US" altLang="en-US" sz="1200" dirty="0" err="1">
                <a:solidFill>
                  <a:srgbClr val="000000"/>
                </a:solidFill>
                <a:latin typeface="+mn-lt"/>
              </a:rPr>
              <a:t>Afr</a:t>
            </a:r>
            <a:r>
              <a:rPr lang="en-US" altLang="en-US" sz="1200" dirty="0">
                <a:solidFill>
                  <a:srgbClr val="000000"/>
                </a:solidFill>
                <a:latin typeface="+mn-lt"/>
              </a:rPr>
              <a:t> </a:t>
            </a:r>
            <a:r>
              <a:rPr lang="en-US" altLang="en-US" sz="1200" dirty="0" err="1">
                <a:solidFill>
                  <a:srgbClr val="000000"/>
                </a:solidFill>
                <a:latin typeface="+mn-lt"/>
              </a:rPr>
              <a:t>Amer</a:t>
            </a:r>
            <a:r>
              <a:rPr lang="en-US" altLang="en-US" sz="1200" dirty="0">
                <a:solidFill>
                  <a:srgbClr val="000000"/>
                </a:solidFill>
                <a:latin typeface="+mn-lt"/>
              </a:rPr>
              <a:t> = African American (Black, not African-born persons)       </a:t>
            </a:r>
          </a:p>
          <a:p>
            <a:pPr marL="0" lvl="0" indent="0" eaLnBrk="1" hangingPunct="1">
              <a:lnSpc>
                <a:spcPct val="70000"/>
              </a:lnSpc>
              <a:spcBef>
                <a:spcPts val="600"/>
              </a:spcBef>
              <a:defRPr/>
            </a:pPr>
            <a:r>
              <a:rPr lang="en-US" altLang="en-US" sz="1200" dirty="0" err="1">
                <a:solidFill>
                  <a:srgbClr val="000000"/>
                </a:solidFill>
                <a:latin typeface="+mn-lt"/>
              </a:rPr>
              <a:t>Afr</a:t>
            </a:r>
            <a:r>
              <a:rPr lang="en-US" altLang="en-US" sz="1200" dirty="0">
                <a:solidFill>
                  <a:srgbClr val="000000"/>
                </a:solidFill>
                <a:latin typeface="+mn-lt"/>
              </a:rPr>
              <a:t> born = African-born (Black, African-born persons)</a:t>
            </a:r>
          </a:p>
          <a:p>
            <a:pPr marL="111125" marR="0" lvl="0" indent="-111125" algn="l" defTabSz="914400" rtl="0" eaLnBrk="0" fontAlgn="auto" latinLnBrk="0" hangingPunct="0">
              <a:lnSpc>
                <a:spcPct val="90000"/>
              </a:lnSpc>
              <a:spcBef>
                <a:spcPct val="50000"/>
              </a:spcBef>
              <a:spcAft>
                <a:spcPts val="0"/>
              </a:spcAft>
              <a:buClrTx/>
              <a:buSzTx/>
              <a:buFontTx/>
              <a:buNone/>
              <a:tabLst/>
              <a:defRPr/>
            </a:pPr>
            <a:endParaRPr kumimoji="0" lang="en-US" altLang="en-US" sz="1200" b="0" u="none" strike="noStrike" kern="1200" cap="none" spc="0" normalizeH="0" baseline="0" noProof="0" dirty="0">
              <a:ln>
                <a:noFill/>
              </a:ln>
              <a:solidFill>
                <a:srgbClr val="000000"/>
              </a:solidFill>
              <a:effectLst/>
              <a:uLnTx/>
              <a:uFillTx/>
              <a:latin typeface="+mn-lt"/>
              <a:ea typeface="+mn-ea"/>
              <a:cs typeface="+mn-cs"/>
            </a:endParaRPr>
          </a:p>
        </p:txBody>
      </p:sp>
      <p:sp>
        <p:nvSpPr>
          <p:cNvPr id="20486" name="Text Box 9"/>
          <p:cNvSpPr txBox="1">
            <a:spLocks noChangeArrowheads="1"/>
          </p:cNvSpPr>
          <p:nvPr/>
        </p:nvSpPr>
        <p:spPr bwMode="auto">
          <a:xfrm>
            <a:off x="4601633" y="5760214"/>
            <a:ext cx="3639845" cy="22993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defTabSz="914400" rtl="0" eaLnBrk="1" fontAlgn="auto" latinLnBrk="0" hangingPunct="1">
              <a:lnSpc>
                <a:spcPct val="70000"/>
              </a:lnSpc>
              <a:spcBef>
                <a:spcPct val="50000"/>
              </a:spcBef>
              <a:spcAft>
                <a:spcPts val="0"/>
              </a:spcAft>
              <a:buClrTx/>
              <a:buSzTx/>
              <a:buFontTx/>
              <a:buNone/>
              <a:tabLst/>
              <a:defRPr/>
            </a:pPr>
            <a:endParaRPr kumimoji="0" lang="en-US" altLang="en-US" sz="1200" b="0" u="none" strike="noStrike" kern="1200" cap="none" spc="0" normalizeH="0" baseline="0" noProof="0" dirty="0">
              <a:ln>
                <a:noFill/>
              </a:ln>
              <a:solidFill>
                <a:srgbClr val="000000"/>
              </a:solidFill>
              <a:effectLst/>
              <a:uLnTx/>
              <a:uFillTx/>
              <a:latin typeface="+mn-lt"/>
              <a:ea typeface="+mn-ea"/>
              <a:cs typeface="+mn-cs"/>
            </a:endParaRPr>
          </a:p>
        </p:txBody>
      </p:sp>
      <p:pic>
        <p:nvPicPr>
          <p:cNvPr id="11"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6899" y="5992591"/>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373" y="1164114"/>
            <a:ext cx="8455885" cy="5133277"/>
          </a:xfrm>
          <a:prstGeom prst="rect">
            <a:avLst/>
          </a:prstGeom>
        </p:spPr>
      </p:pic>
    </p:spTree>
    <p:extLst>
      <p:ext uri="{BB962C8B-B14F-4D97-AF65-F5344CB8AC3E}">
        <p14:creationId xmlns:p14="http://schemas.microsoft.com/office/powerpoint/2010/main" val="887369343"/>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a:xfrm>
            <a:off x="339762" y="6432177"/>
            <a:ext cx="8458200" cy="328613"/>
          </a:xfrm>
        </p:spPr>
        <p:txBody>
          <a:bodyPr/>
          <a:lstStyle/>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p:txBody>
      </p:sp>
      <p:sp>
        <p:nvSpPr>
          <p:cNvPr id="13316" name="Rectangle 3"/>
          <p:cNvSpPr>
            <a:spLocks noChangeArrowheads="1"/>
          </p:cNvSpPr>
          <p:nvPr/>
        </p:nvSpPr>
        <p:spPr bwMode="auto">
          <a:xfrm>
            <a:off x="365760" y="381000"/>
            <a:ext cx="8491538"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lnSpc>
                <a:spcPct val="105000"/>
              </a:lnSpc>
              <a:spcAft>
                <a:spcPct val="0"/>
              </a:spcAft>
              <a:buClrTx/>
              <a:buSzTx/>
              <a:buFontTx/>
              <a:buNone/>
            </a:pPr>
            <a:r>
              <a:rPr lang="en-US" altLang="en-US" sz="3600" dirty="0">
                <a:solidFill>
                  <a:srgbClr val="0073DF"/>
                </a:solidFill>
                <a:latin typeface="Calibri Light" panose="020F0302020204030204"/>
              </a:rPr>
              <a:t>STDs in Minnesota</a:t>
            </a:r>
            <a:r>
              <a:rPr lang="en-US" altLang="en-US" sz="3200" dirty="0">
                <a:solidFill>
                  <a:srgbClr val="0073DF"/>
                </a:solidFill>
                <a:latin typeface="Calibri Light" panose="020F0302020204030204"/>
              </a:rPr>
              <a:t/>
            </a:r>
            <a:br>
              <a:rPr lang="en-US" altLang="en-US" sz="3200" dirty="0">
                <a:solidFill>
                  <a:srgbClr val="0073DF"/>
                </a:solidFill>
                <a:latin typeface="Calibri Light" panose="020F0302020204030204"/>
              </a:rPr>
            </a:br>
            <a:r>
              <a:rPr lang="en-US" altLang="en-US" sz="3200" dirty="0">
                <a:solidFill>
                  <a:srgbClr val="0073DF"/>
                </a:solidFill>
                <a:latin typeface="Calibri Light" panose="020F0302020204030204"/>
              </a:rPr>
              <a:t>Rate per 100,000 by Year of Diagnosis, 2006-2016</a:t>
            </a:r>
            <a:endParaRPr lang="en-US" altLang="en-US" sz="3200" baseline="30000" dirty="0">
              <a:solidFill>
                <a:srgbClr val="0073DF"/>
              </a:solidFill>
              <a:latin typeface="Calibri Light" panose="020F0302020204030204"/>
            </a:endParaRPr>
          </a:p>
        </p:txBody>
      </p:sp>
      <p:sp>
        <p:nvSpPr>
          <p:cNvPr id="13317" name="Text Box 5"/>
          <p:cNvSpPr txBox="1">
            <a:spLocks noChangeArrowheads="1"/>
          </p:cNvSpPr>
          <p:nvPr/>
        </p:nvSpPr>
        <p:spPr bwMode="auto">
          <a:xfrm>
            <a:off x="146124" y="6486153"/>
            <a:ext cx="2209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Bef>
                <a:spcPct val="50000"/>
              </a:spcBef>
              <a:spcAft>
                <a:spcPct val="0"/>
              </a:spcAft>
              <a:buClrTx/>
              <a:buSzTx/>
              <a:buFontTx/>
              <a:buNone/>
            </a:pPr>
            <a:r>
              <a:rPr lang="en-US" altLang="en-US" sz="1200" dirty="0">
                <a:latin typeface="+mn-lt"/>
              </a:rPr>
              <a:t>* P&amp;S = Primary and Secondary</a:t>
            </a:r>
          </a:p>
        </p:txBody>
      </p:sp>
      <p:pic>
        <p:nvPicPr>
          <p:cNvPr id="3" name="Audio 2" title="Slide 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8362" y="6038420"/>
            <a:ext cx="609600" cy="60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8" y="1009221"/>
            <a:ext cx="9144000" cy="5333999"/>
          </a:xfrm>
          <a:prstGeom prst="rect">
            <a:avLst/>
          </a:prstGeom>
        </p:spPr>
      </p:pic>
    </p:spTree>
  </p:cSld>
  <p:clrMapOvr>
    <a:masterClrMapping/>
  </p:clrMapOvr>
  <p:transition advTm="379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1026"/>
          <p:cNvSpPr txBox="1">
            <a:spLocks noChangeArrowheads="1"/>
          </p:cNvSpPr>
          <p:nvPr/>
        </p:nvSpPr>
        <p:spPr bwMode="auto">
          <a:xfrm>
            <a:off x="-32359" y="533400"/>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n-ea"/>
                <a:cs typeface="+mn-cs"/>
              </a:rPr>
              <a:t>Number of Cases and Rates (per </a:t>
            </a:r>
            <a:r>
              <a:rPr kumimoji="0" lang="en-US" sz="3200" b="0" i="0" u="none" strike="noStrike" kern="1200" cap="none" spc="0" normalizeH="0" baseline="0" noProof="0" dirty="0" smtClean="0">
                <a:ln>
                  <a:noFill/>
                </a:ln>
                <a:solidFill>
                  <a:schemeClr val="tx2"/>
                </a:solidFill>
                <a:effectLst/>
                <a:uLnTx/>
                <a:uFillTx/>
                <a:latin typeface="+mj-lt"/>
                <a:ea typeface="+mn-ea"/>
                <a:cs typeface="+mn-cs"/>
              </a:rPr>
              <a:t>100,000 persons</a:t>
            </a:r>
            <a:r>
              <a:rPr kumimoji="0" lang="en-US" sz="3200" b="0" i="0" u="none" strike="noStrike" kern="1200" cap="none" spc="0" normalizeH="0" baseline="0" noProof="0" dirty="0">
                <a:ln>
                  <a:noFill/>
                </a:ln>
                <a:solidFill>
                  <a:schemeClr val="tx2"/>
                </a:solidFill>
                <a:effectLst/>
                <a:uLnTx/>
                <a:uFillTx/>
                <a:latin typeface="+mj-lt"/>
                <a:ea typeface="+mn-ea"/>
                <a:cs typeface="+mn-cs"/>
              </a:rPr>
              <a:t>) of </a:t>
            </a:r>
            <a:r>
              <a:rPr kumimoji="0" lang="en-US" sz="3200" b="0" i="0" u="none" strike="noStrike" kern="1200" cap="none" spc="0" normalizeH="0" baseline="0" noProof="0" dirty="0" smtClean="0">
                <a:ln>
                  <a:noFill/>
                </a:ln>
                <a:solidFill>
                  <a:schemeClr val="tx2"/>
                </a:solidFill>
                <a:effectLst/>
                <a:uLnTx/>
                <a:uFillTx/>
                <a:latin typeface="+mj-lt"/>
                <a:ea typeface="+mn-ea"/>
                <a:cs typeface="+mn-cs"/>
              </a:rPr>
              <a:t>HIV Diagnoses* by Race/Ethnicity</a:t>
            </a:r>
            <a:r>
              <a:rPr kumimoji="0" lang="en-US" altLang="en-US" sz="3200" b="0" i="0" u="none" strike="noStrike" kern="1200" cap="none" spc="0" normalizeH="0" baseline="30000" noProof="0" dirty="0" smtClean="0">
                <a:ln>
                  <a:noFill/>
                </a:ln>
                <a:solidFill>
                  <a:schemeClr val="tx2"/>
                </a:solidFill>
                <a:effectLst/>
                <a:uLnTx/>
                <a:uFillTx/>
                <a:latin typeface="+mj-lt"/>
                <a:ea typeface="+mn-ea"/>
                <a:cs typeface="+mn-cs"/>
              </a:rPr>
              <a:t>†</a:t>
            </a:r>
            <a:r>
              <a:rPr kumimoji="0" lang="en-US" sz="3200" b="0" i="0" u="none" strike="noStrike" kern="1200" cap="none" spc="0" normalizeH="0" baseline="0" noProof="0" dirty="0" smtClean="0">
                <a:ln>
                  <a:noFill/>
                </a:ln>
                <a:solidFill>
                  <a:schemeClr val="tx2"/>
                </a:solidFill>
                <a:effectLst/>
                <a:uLnTx/>
                <a:uFillTx/>
                <a:latin typeface="+mj-lt"/>
                <a:ea typeface="+mn-ea"/>
                <a:cs typeface="+mn-cs"/>
              </a:rPr>
              <a:t>– Minnesota</a:t>
            </a:r>
            <a:r>
              <a:rPr kumimoji="0" lang="en-US" sz="3200" b="0" i="0" u="none" strike="noStrike" kern="1200" cap="none" spc="0" normalizeH="0" baseline="0" noProof="0" dirty="0">
                <a:ln>
                  <a:noFill/>
                </a:ln>
                <a:solidFill>
                  <a:schemeClr val="tx2"/>
                </a:solidFill>
                <a:effectLst/>
                <a:uLnTx/>
                <a:uFillTx/>
                <a:latin typeface="+mj-lt"/>
                <a:ea typeface="+mn-ea"/>
                <a:cs typeface="+mn-cs"/>
              </a:rPr>
              <a:t>, </a:t>
            </a:r>
            <a:r>
              <a:rPr kumimoji="0" lang="en-US" sz="3200" b="0" i="0" u="none" strike="noStrike" kern="1200" cap="none" spc="0" normalizeH="0" baseline="0" noProof="0" dirty="0" smtClean="0">
                <a:ln>
                  <a:noFill/>
                </a:ln>
                <a:solidFill>
                  <a:schemeClr val="tx2"/>
                </a:solidFill>
                <a:effectLst/>
                <a:uLnTx/>
                <a:uFillTx/>
                <a:latin typeface="+mj-lt"/>
                <a:ea typeface="+mn-ea"/>
                <a:cs typeface="+mn-cs"/>
              </a:rPr>
              <a:t>2016</a:t>
            </a:r>
            <a:endParaRPr kumimoji="0" lang="en-US" sz="3200" b="0" i="0" u="none" strike="noStrike" kern="1200" cap="none" spc="0" normalizeH="0" baseline="0" noProof="0" dirty="0">
              <a:ln>
                <a:noFill/>
              </a:ln>
              <a:solidFill>
                <a:schemeClr val="tx2"/>
              </a:solidFill>
              <a:effectLst/>
              <a:uLnTx/>
              <a:uFillTx/>
              <a:latin typeface="+mj-lt"/>
              <a:ea typeface="+mn-ea"/>
              <a:cs typeface="+mn-cs"/>
            </a:endParaRPr>
          </a:p>
        </p:txBody>
      </p:sp>
      <p:sp>
        <p:nvSpPr>
          <p:cNvPr id="26677" name="Text Box 1108"/>
          <p:cNvSpPr txBox="1">
            <a:spLocks noChangeArrowheads="1"/>
          </p:cNvSpPr>
          <p:nvPr/>
        </p:nvSpPr>
        <p:spPr bwMode="auto">
          <a:xfrm>
            <a:off x="-300608" y="5710996"/>
            <a:ext cx="8686800" cy="1514261"/>
          </a:xfrm>
          <a:prstGeom prst="rect">
            <a:avLst/>
          </a:prstGeom>
          <a:noFill/>
          <a:ln>
            <a:noFill/>
          </a:ln>
          <a:effectLst/>
          <a:extLst/>
        </p:spPr>
        <p:txBody>
          <a:bodyPr lIns="182880" tIns="182880" rIns="182880" bIns="182880" anchor="ctr" anchorCtr="1">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0" fontAlgn="auto" latinLnBrk="0" hangingPunct="0">
              <a:lnSpc>
                <a:spcPct val="90000"/>
              </a:lnSpc>
              <a:spcBef>
                <a:spcPct val="50000"/>
              </a:spcBef>
              <a:spcAft>
                <a:spcPts val="0"/>
              </a:spcAft>
              <a:buClrTx/>
              <a:buSzTx/>
              <a:buFontTx/>
              <a:buNone/>
              <a:tabLst/>
              <a:defRPr/>
            </a:pPr>
            <a:r>
              <a:rPr kumimoji="0" lang="en-US" altLang="en-US" sz="1200" b="0" u="none" strike="noStrike" kern="1200" cap="none" spc="0" normalizeH="0" baseline="0" noProof="0" dirty="0">
                <a:ln>
                  <a:noFill/>
                </a:ln>
                <a:solidFill>
                  <a:srgbClr val="000000"/>
                </a:solidFill>
                <a:effectLst/>
                <a:uLnTx/>
                <a:uFillTx/>
                <a:latin typeface="+mn-lt"/>
              </a:rPr>
              <a:t>* HIV or AIDS at first diagnosis; 2010 U.S. Census Data used for rate calculations.    </a:t>
            </a:r>
          </a:p>
          <a:p>
            <a:pPr lvl="0" eaLnBrk="1" hangingPunct="1">
              <a:defRPr/>
            </a:pPr>
            <a:r>
              <a:rPr kumimoji="0" lang="en-US" altLang="en-US" sz="1200" b="0" u="none" strike="noStrike" kern="1200" cap="none" spc="0" normalizeH="0" baseline="30000" noProof="0" dirty="0">
                <a:ln>
                  <a:noFill/>
                </a:ln>
                <a:solidFill>
                  <a:srgbClr val="000000"/>
                </a:solidFill>
                <a:effectLst/>
                <a:uLnTx/>
                <a:uFillTx/>
                <a:latin typeface="+mn-lt"/>
              </a:rPr>
              <a:t>†</a:t>
            </a:r>
            <a:r>
              <a:rPr kumimoji="0" lang="en-US" altLang="en-US" sz="1200" b="0" u="none" strike="noStrike" kern="1200" cap="none" spc="0" normalizeH="0" baseline="0" noProof="0" dirty="0">
                <a:ln>
                  <a:noFill/>
                </a:ln>
                <a:solidFill>
                  <a:srgbClr val="000000"/>
                </a:solidFill>
                <a:effectLst/>
                <a:uLnTx/>
                <a:uFillTx/>
                <a:latin typeface="+mn-lt"/>
              </a:rPr>
              <a:t> “African-born” refers to Blacks who reported an African country of birth; “African American” refers to all other Blacks</a:t>
            </a:r>
            <a:r>
              <a:rPr kumimoji="0" lang="en-US" altLang="en-US" sz="1200" b="0" i="1" u="none" strike="noStrike" kern="1200" cap="none" spc="0" normalizeH="0" baseline="0" noProof="0" dirty="0">
                <a:ln>
                  <a:noFill/>
                </a:ln>
                <a:solidFill>
                  <a:srgbClr val="000000"/>
                </a:solidFill>
                <a:effectLst/>
                <a:uLnTx/>
                <a:uFillTx/>
                <a:latin typeface="+mn-lt"/>
              </a:rPr>
              <a:t>. </a:t>
            </a:r>
            <a:endParaRPr kumimoji="0" lang="en-US" altLang="en-US" sz="1200" b="0" i="1" u="none" strike="noStrike" kern="1200" cap="none" spc="0" normalizeH="0" baseline="0" noProof="0" dirty="0" smtClean="0">
              <a:ln>
                <a:noFill/>
              </a:ln>
              <a:solidFill>
                <a:srgbClr val="000000"/>
              </a:solidFill>
              <a:effectLst/>
              <a:uLnTx/>
              <a:uFillTx/>
              <a:latin typeface="+mn-lt"/>
            </a:endParaRPr>
          </a:p>
          <a:p>
            <a:pPr lvl="0" eaLnBrk="1" hangingPunct="1">
              <a:defRPr/>
            </a:pPr>
            <a:r>
              <a:rPr lang="en-US" altLang="en-US" sz="1200" baseline="30000" dirty="0" smtClean="0">
                <a:solidFill>
                  <a:srgbClr val="000000"/>
                </a:solidFill>
                <a:latin typeface="+mn-lt"/>
              </a:rPr>
              <a:t>††</a:t>
            </a:r>
            <a:r>
              <a:rPr lang="en-US" sz="1200" dirty="0" smtClean="0">
                <a:solidFill>
                  <a:srgbClr val="000000"/>
                </a:solidFill>
                <a:latin typeface="+mn-lt"/>
              </a:rPr>
              <a:t> </a:t>
            </a:r>
            <a:r>
              <a:rPr lang="en-US" sz="1200" dirty="0">
                <a:solidFill>
                  <a:srgbClr val="000000"/>
                </a:solidFill>
                <a:latin typeface="+mn-lt"/>
              </a:rPr>
              <a:t>Estimate of 77,557  Source:  2010-2012 American Community Survey. Additional calculations by the State Demographic Center. </a:t>
            </a:r>
            <a:endParaRPr lang="en-US" sz="1200" dirty="0">
              <a:solidFill>
                <a:srgbClr val="C00000"/>
              </a:solidFill>
              <a:latin typeface="+mn-lt"/>
            </a:endParaRPr>
          </a:p>
          <a:p>
            <a:pPr lvl="0" eaLnBrk="1" hangingPunct="1">
              <a:defRPr/>
            </a:pPr>
            <a:r>
              <a:rPr lang="en-US" altLang="en-US" sz="1200" dirty="0">
                <a:solidFill>
                  <a:srgbClr val="000000"/>
                </a:solidFill>
                <a:latin typeface="+mn-lt"/>
              </a:rPr>
              <a:t>^ Other = Multi-racial persons or persons with unknown or missing race</a:t>
            </a:r>
          </a:p>
          <a:p>
            <a:pPr lvl="0" eaLnBrk="1" hangingPunct="1">
              <a:defRPr/>
            </a:pPr>
            <a:r>
              <a:rPr lang="en-US" sz="1200" dirty="0" smtClean="0">
                <a:solidFill>
                  <a:srgbClr val="000000"/>
                </a:solidFill>
                <a:latin typeface="+mn-lt"/>
              </a:rPr>
              <a:t># Number </a:t>
            </a:r>
            <a:r>
              <a:rPr lang="en-US" sz="1200" dirty="0">
                <a:solidFill>
                  <a:srgbClr val="000000"/>
                </a:solidFill>
                <a:latin typeface="+mn-lt"/>
              </a:rPr>
              <a:t>of cases too small to calculate reliable rate</a:t>
            </a:r>
          </a:p>
          <a:p>
            <a:pPr marL="0" marR="0" lvl="0" indent="0" algn="l" defTabSz="914400" rtl="0" eaLnBrk="0" fontAlgn="auto" latinLnBrk="0" hangingPunct="0">
              <a:lnSpc>
                <a:spcPct val="80000"/>
              </a:lnSpc>
              <a:spcBef>
                <a:spcPct val="50000"/>
              </a:spcBef>
              <a:spcAft>
                <a:spcPts val="0"/>
              </a:spcAft>
              <a:buClrTx/>
              <a:buSzTx/>
              <a:buFontTx/>
              <a:buNone/>
              <a:tabLst/>
              <a:defRPr/>
            </a:pPr>
            <a:endParaRPr kumimoji="0" lang="en-US" altLang="en-US" sz="1200" b="0" i="1" u="none" strike="noStrike" kern="1200" cap="none" spc="0" normalizeH="0" baseline="0" noProof="0" dirty="0">
              <a:ln>
                <a:noFill/>
              </a:ln>
              <a:solidFill>
                <a:srgbClr val="000000"/>
              </a:solidFill>
              <a:effectLst/>
              <a:uLnTx/>
              <a:uFillTx/>
              <a:latin typeface="Arial Narrow" pitchFamily="34" charset="0"/>
              <a:ea typeface="+mn-ea"/>
              <a:cs typeface="+mn-cs"/>
            </a:endParaRPr>
          </a:p>
        </p:txBody>
      </p:sp>
      <p:pic>
        <p:nvPicPr>
          <p:cNvPr id="7"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7212" y="5773032"/>
            <a:ext cx="609600" cy="6096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967" y="1679296"/>
            <a:ext cx="7962066" cy="3499407"/>
          </a:xfrm>
          <a:prstGeom prst="rect">
            <a:avLst/>
          </a:prstGeom>
        </p:spPr>
      </p:pic>
    </p:spTree>
    <p:extLst>
      <p:ext uri="{BB962C8B-B14F-4D97-AF65-F5344CB8AC3E}">
        <p14:creationId xmlns:p14="http://schemas.microsoft.com/office/powerpoint/2010/main" val="3383290823"/>
      </p:ext>
    </p:extLst>
  </p:cSld>
  <p:clrMapOvr>
    <a:masterClrMapping/>
  </p:clrMapOvr>
  <mc:AlternateContent xmlns:mc="http://schemas.openxmlformats.org/markup-compatibility/2006" xmlns:p14="http://schemas.microsoft.com/office/powerpoint/2010/main">
    <mc:Choice Requires="p14">
      <p:transition spd="slow" p14:dur="2000" advTm="5700000"/>
    </mc:Choice>
    <mc:Fallback xmlns="">
      <p:transition spd="slow" advTm="57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152400" y="156016"/>
            <a:ext cx="9144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chemeClr val="tx2"/>
                </a:solidFill>
                <a:effectLst/>
                <a:uLnTx/>
                <a:uFillTx/>
                <a:ea typeface="+mn-ea"/>
                <a:cs typeface="+mn-cs"/>
              </a:rPr>
              <a:t>HIV </a:t>
            </a:r>
            <a:r>
              <a:rPr kumimoji="0" lang="en-US" altLang="en-US" sz="3200" b="0" i="0" u="none" strike="noStrike" kern="1200" cap="none" spc="0" normalizeH="0" baseline="0" noProof="0" dirty="0" smtClean="0">
                <a:ln>
                  <a:noFill/>
                </a:ln>
                <a:solidFill>
                  <a:schemeClr val="tx2"/>
                </a:solidFill>
                <a:effectLst/>
                <a:uLnTx/>
                <a:uFillTx/>
                <a:ea typeface="+mn-ea"/>
                <a:cs typeface="+mn-cs"/>
              </a:rPr>
              <a:t>Diagnoses* </a:t>
            </a:r>
            <a:r>
              <a:rPr kumimoji="0" lang="en-US" altLang="en-US" sz="3200" b="0" i="0" u="none" strike="noStrike" kern="1200" cap="none" spc="0" normalizeH="0" baseline="0" noProof="0" dirty="0">
                <a:ln>
                  <a:noFill/>
                </a:ln>
                <a:solidFill>
                  <a:schemeClr val="tx2"/>
                </a:solidFill>
                <a:effectLst/>
                <a:uLnTx/>
                <a:uFillTx/>
                <a:ea typeface="+mn-ea"/>
                <a:cs typeface="+mn-cs"/>
              </a:rPr>
              <a:t>Diagnosed in Year </a:t>
            </a:r>
            <a:r>
              <a:rPr kumimoji="0" lang="en-US" altLang="en-US" sz="3200" b="0" i="0" u="none" strike="noStrike" kern="1200" cap="none" spc="0" normalizeH="0" baseline="0" noProof="0" dirty="0" smtClean="0">
                <a:ln>
                  <a:noFill/>
                </a:ln>
                <a:solidFill>
                  <a:schemeClr val="tx2"/>
                </a:solidFill>
                <a:effectLst/>
                <a:uLnTx/>
                <a:uFillTx/>
                <a:ea typeface="+mn-ea"/>
                <a:cs typeface="+mn-cs"/>
              </a:rPr>
              <a:t>2016</a:t>
            </a:r>
            <a:r>
              <a:rPr kumimoji="0" lang="en-US" altLang="en-US" sz="3200" b="0" i="0" u="none" strike="noStrike" kern="1200" cap="none" spc="0" normalizeH="0" baseline="0" noProof="0" dirty="0">
                <a:ln>
                  <a:noFill/>
                </a:ln>
                <a:solidFill>
                  <a:schemeClr val="tx2"/>
                </a:solidFill>
                <a:effectLst/>
                <a:uLnTx/>
                <a:uFillTx/>
                <a:ea typeface="+mn-ea"/>
                <a:cs typeface="+mn-cs"/>
              </a:rPr>
              <a:t/>
            </a:r>
            <a:br>
              <a:rPr kumimoji="0" lang="en-US" altLang="en-US" sz="3200" b="0" i="0" u="none" strike="noStrike" kern="1200" cap="none" spc="0" normalizeH="0" baseline="0" noProof="0" dirty="0">
                <a:ln>
                  <a:noFill/>
                </a:ln>
                <a:solidFill>
                  <a:schemeClr val="tx2"/>
                </a:solidFill>
                <a:effectLst/>
                <a:uLnTx/>
                <a:uFillTx/>
                <a:ea typeface="+mn-ea"/>
                <a:cs typeface="+mn-cs"/>
              </a:rPr>
            </a:br>
            <a:r>
              <a:rPr kumimoji="0" lang="en-US" altLang="en-US" sz="3200" b="0" i="0" u="none" strike="noStrike" kern="1200" cap="none" spc="0" normalizeH="0" baseline="0" noProof="0" dirty="0">
                <a:ln>
                  <a:noFill/>
                </a:ln>
                <a:solidFill>
                  <a:schemeClr val="tx2"/>
                </a:solidFill>
                <a:effectLst/>
                <a:uLnTx/>
                <a:uFillTx/>
                <a:ea typeface="+mn-ea"/>
                <a:cs typeface="+mn-cs"/>
              </a:rPr>
              <a:t>by Gender and Race/Ethnicity</a:t>
            </a:r>
          </a:p>
        </p:txBody>
      </p:sp>
      <p:sp>
        <p:nvSpPr>
          <p:cNvPr id="25606" name="Text Box 54"/>
          <p:cNvSpPr txBox="1">
            <a:spLocks noChangeArrowheads="1"/>
          </p:cNvSpPr>
          <p:nvPr/>
        </p:nvSpPr>
        <p:spPr bwMode="auto">
          <a:xfrm>
            <a:off x="-63500" y="5578676"/>
            <a:ext cx="6171670" cy="132959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eaLnBrk="1" hangingPunct="1">
              <a:lnSpc>
                <a:spcPct val="70000"/>
              </a:lnSpc>
              <a:spcBef>
                <a:spcPct val="50000"/>
              </a:spcBef>
              <a:defRPr/>
            </a:pPr>
            <a:r>
              <a:rPr lang="en-US" altLang="en-US" sz="1200" dirty="0">
                <a:solidFill>
                  <a:srgbClr val="000000"/>
                </a:solidFill>
                <a:latin typeface="+mn-lt"/>
              </a:rPr>
              <a:t>* HIV or AIDS at first diagnosis</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mn-lt"/>
                <a:ea typeface="+mn-ea"/>
                <a:cs typeface="+mn-cs"/>
              </a:rPr>
              <a:t>n </a:t>
            </a:r>
            <a:r>
              <a:rPr kumimoji="0" lang="en-US" altLang="en-US" sz="1200" b="0" i="0" u="none" strike="noStrike" kern="1200" cap="none" spc="0" normalizeH="0" baseline="0" noProof="0" dirty="0">
                <a:ln>
                  <a:noFill/>
                </a:ln>
                <a:solidFill>
                  <a:srgbClr val="000000"/>
                </a:solidFill>
                <a:effectLst/>
                <a:uLnTx/>
                <a:uFillTx/>
                <a:latin typeface="+mn-lt"/>
                <a:ea typeface="+mn-ea"/>
                <a:cs typeface="+mn-cs"/>
              </a:rPr>
              <a:t>= Number of persons       </a:t>
            </a:r>
            <a:endParaRPr kumimoji="0" lang="en-US" altLang="en-US" sz="12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200" b="0" i="0" u="none" strike="noStrike" kern="1200" cap="none" spc="0" normalizeH="0" baseline="0" noProof="0" dirty="0" err="1" smtClean="0">
                <a:ln>
                  <a:noFill/>
                </a:ln>
                <a:solidFill>
                  <a:srgbClr val="000000"/>
                </a:solidFill>
                <a:effectLst/>
                <a:uLnTx/>
                <a:uFillTx/>
                <a:latin typeface="+mn-lt"/>
                <a:ea typeface="+mn-ea"/>
                <a:cs typeface="+mn-cs"/>
              </a:rPr>
              <a:t>Afr</a:t>
            </a:r>
            <a:r>
              <a:rPr kumimoji="0" lang="en-US" altLang="en-US" sz="1200" b="0" i="0" u="none" strike="noStrike" kern="1200" cap="none" spc="0" normalizeH="0" baseline="0" noProof="0" dirty="0" smtClean="0">
                <a:ln>
                  <a:noFill/>
                </a:ln>
                <a:solidFill>
                  <a:srgbClr val="000000"/>
                </a:solidFill>
                <a:effectLst/>
                <a:uLnTx/>
                <a:uFillTx/>
                <a:latin typeface="+mn-lt"/>
                <a:ea typeface="+mn-ea"/>
                <a:cs typeface="+mn-cs"/>
              </a:rPr>
              <a:t> </a:t>
            </a:r>
            <a:r>
              <a:rPr kumimoji="0" lang="en-US" altLang="en-US" sz="1200" b="0" i="0" u="none" strike="noStrike" kern="1200" cap="none" spc="0" normalizeH="0" baseline="0" noProof="0" dirty="0" err="1">
                <a:ln>
                  <a:noFill/>
                </a:ln>
                <a:solidFill>
                  <a:srgbClr val="000000"/>
                </a:solidFill>
                <a:effectLst/>
                <a:uLnTx/>
                <a:uFillTx/>
                <a:latin typeface="+mn-lt"/>
                <a:ea typeface="+mn-ea"/>
                <a:cs typeface="+mn-cs"/>
              </a:rPr>
              <a:t>Amer</a:t>
            </a:r>
            <a:r>
              <a:rPr kumimoji="0" lang="en-US" altLang="en-US" sz="1200" b="0" i="0" u="none" strike="noStrike" kern="1200" cap="none" spc="0" normalizeH="0" baseline="0" noProof="0" dirty="0">
                <a:ln>
                  <a:noFill/>
                </a:ln>
                <a:solidFill>
                  <a:srgbClr val="000000"/>
                </a:solidFill>
                <a:effectLst/>
                <a:uLnTx/>
                <a:uFillTx/>
                <a:latin typeface="+mn-lt"/>
                <a:ea typeface="+mn-ea"/>
                <a:cs typeface="+mn-cs"/>
              </a:rPr>
              <a:t> = African American (Black, not African-born persons)       </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200" b="0" i="0" u="none" strike="noStrike" kern="1200" cap="none" spc="0" normalizeH="0" baseline="0" noProof="0" dirty="0" err="1">
                <a:ln>
                  <a:noFill/>
                </a:ln>
                <a:solidFill>
                  <a:srgbClr val="000000"/>
                </a:solidFill>
                <a:effectLst/>
                <a:uLnTx/>
                <a:uFillTx/>
                <a:latin typeface="+mn-lt"/>
                <a:ea typeface="+mn-ea"/>
                <a:cs typeface="+mn-cs"/>
              </a:rPr>
              <a:t>Afr</a:t>
            </a:r>
            <a:r>
              <a:rPr kumimoji="0" lang="en-US" altLang="en-US" sz="1200" b="0" i="0" u="none" strike="noStrike" kern="1200" cap="none" spc="0" normalizeH="0" baseline="0" noProof="0" dirty="0">
                <a:ln>
                  <a:noFill/>
                </a:ln>
                <a:solidFill>
                  <a:srgbClr val="000000"/>
                </a:solidFill>
                <a:effectLst/>
                <a:uLnTx/>
                <a:uFillTx/>
                <a:latin typeface="+mn-lt"/>
                <a:ea typeface="+mn-ea"/>
                <a:cs typeface="+mn-cs"/>
              </a:rPr>
              <a:t> born = African-born (Black, African-born persons)       </a:t>
            </a:r>
            <a:endParaRPr kumimoji="0" lang="en-US" altLang="en-US" sz="12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200" b="0" i="0" u="none" strike="noStrike" kern="1200" cap="none" spc="0" normalizeH="0" baseline="0" noProof="0" dirty="0" err="1" smtClean="0">
                <a:ln>
                  <a:noFill/>
                </a:ln>
                <a:solidFill>
                  <a:srgbClr val="000000"/>
                </a:solidFill>
                <a:effectLst/>
                <a:uLnTx/>
                <a:uFillTx/>
                <a:latin typeface="+mn-lt"/>
                <a:ea typeface="+mn-ea"/>
                <a:cs typeface="+mn-cs"/>
              </a:rPr>
              <a:t>Amer</a:t>
            </a:r>
            <a:r>
              <a:rPr kumimoji="0" lang="en-US" altLang="en-US" sz="1200" b="0" i="0" u="none" strike="noStrike" kern="1200" cap="none" spc="0" normalizeH="0" baseline="0" noProof="0" dirty="0" smtClean="0">
                <a:ln>
                  <a:noFill/>
                </a:ln>
                <a:solidFill>
                  <a:srgbClr val="000000"/>
                </a:solidFill>
                <a:effectLst/>
                <a:uLnTx/>
                <a:uFillTx/>
                <a:latin typeface="+mn-lt"/>
                <a:ea typeface="+mn-ea"/>
                <a:cs typeface="+mn-cs"/>
              </a:rPr>
              <a:t> </a:t>
            </a:r>
            <a:r>
              <a:rPr kumimoji="0" lang="en-US" altLang="en-US" sz="1200" b="0" i="0" u="none" strike="noStrike" kern="1200" cap="none" spc="0" normalizeH="0" baseline="0" noProof="0" dirty="0" err="1">
                <a:ln>
                  <a:noFill/>
                </a:ln>
                <a:solidFill>
                  <a:srgbClr val="000000"/>
                </a:solidFill>
                <a:effectLst/>
                <a:uLnTx/>
                <a:uFillTx/>
                <a:latin typeface="+mn-lt"/>
                <a:ea typeface="+mn-ea"/>
                <a:cs typeface="+mn-cs"/>
              </a:rPr>
              <a:t>Ind</a:t>
            </a:r>
            <a:r>
              <a:rPr kumimoji="0" lang="en-US" altLang="en-US" sz="1200" b="0" i="0" u="none" strike="noStrike" kern="1200" cap="none" spc="0" normalizeH="0" baseline="0" noProof="0" dirty="0">
                <a:ln>
                  <a:noFill/>
                </a:ln>
                <a:solidFill>
                  <a:srgbClr val="000000"/>
                </a:solidFill>
                <a:effectLst/>
                <a:uLnTx/>
                <a:uFillTx/>
                <a:latin typeface="+mn-lt"/>
                <a:ea typeface="+mn-ea"/>
                <a:cs typeface="+mn-cs"/>
              </a:rPr>
              <a:t> = American Indian</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mn-cs"/>
              </a:rPr>
              <a:t>Other = Multi-racial persons or persons with unknown race</a:t>
            </a:r>
          </a:p>
        </p:txBody>
      </p:sp>
      <p:pic>
        <p:nvPicPr>
          <p:cNvPr id="11"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297" y="1066364"/>
            <a:ext cx="8638781" cy="5029636"/>
          </a:xfrm>
          <a:prstGeom prst="rect">
            <a:avLst/>
          </a:prstGeom>
        </p:spPr>
      </p:pic>
    </p:spTree>
    <p:extLst>
      <p:ext uri="{BB962C8B-B14F-4D97-AF65-F5344CB8AC3E}">
        <p14:creationId xmlns:p14="http://schemas.microsoft.com/office/powerpoint/2010/main" val="3550432259"/>
      </p:ext>
    </p:extLst>
  </p:cSld>
  <p:clrMapOvr>
    <a:masterClrMapping/>
  </p:clrMapOvr>
  <p:transition advTm="6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1026"/>
          <p:cNvSpPr txBox="1">
            <a:spLocks noChangeArrowheads="1"/>
          </p:cNvSpPr>
          <p:nvPr/>
        </p:nvSpPr>
        <p:spPr bwMode="auto">
          <a:xfrm>
            <a:off x="304799" y="394898"/>
            <a:ext cx="86487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n-ea"/>
                <a:cs typeface="+mn-cs"/>
              </a:rPr>
              <a:t>Number of Cases </a:t>
            </a:r>
            <a:r>
              <a:rPr kumimoji="0" lang="en-US" sz="3200" b="0" i="0" u="none" strike="noStrike" kern="1200" cap="none" spc="0" normalizeH="0" baseline="0" noProof="0" dirty="0" smtClean="0">
                <a:ln>
                  <a:noFill/>
                </a:ln>
                <a:solidFill>
                  <a:schemeClr val="tx2"/>
                </a:solidFill>
                <a:effectLst/>
                <a:uLnTx/>
                <a:uFillTx/>
                <a:latin typeface="+mj-lt"/>
                <a:ea typeface="+mn-ea"/>
                <a:cs typeface="+mn-cs"/>
              </a:rPr>
              <a:t>of Adult and Adolescent HIV Diagnoses** by Gender Identity and Risk</a:t>
            </a:r>
            <a:r>
              <a:rPr kumimoji="0" lang="en-US" altLang="en-US" sz="3200" b="0" i="0" u="none" strike="noStrike" kern="1200" cap="none" spc="0" normalizeH="0" baseline="30000" noProof="0" dirty="0" smtClean="0">
                <a:ln>
                  <a:noFill/>
                </a:ln>
                <a:solidFill>
                  <a:schemeClr val="tx2"/>
                </a:solidFill>
                <a:effectLst/>
                <a:uLnTx/>
                <a:uFillTx/>
                <a:latin typeface="+mj-lt"/>
                <a:ea typeface="+mn-ea"/>
                <a:cs typeface="+mn-cs"/>
              </a:rPr>
              <a:t>†</a:t>
            </a:r>
            <a:r>
              <a:rPr kumimoji="0" lang="en-US" sz="3200" b="0" i="0" u="none" strike="noStrike" kern="1200" cap="none" spc="0" normalizeH="0" baseline="0" noProof="0" dirty="0" smtClean="0">
                <a:ln>
                  <a:noFill/>
                </a:ln>
                <a:solidFill>
                  <a:schemeClr val="tx2"/>
                </a:solidFill>
                <a:effectLst/>
                <a:uLnTx/>
                <a:uFillTx/>
                <a:latin typeface="+mj-lt"/>
                <a:ea typeface="+mn-ea"/>
                <a:cs typeface="+mn-cs"/>
              </a:rPr>
              <a:t>, Minnesota</a:t>
            </a:r>
            <a:r>
              <a:rPr kumimoji="0" lang="en-US" sz="3200" b="0" i="0" u="none" strike="noStrike" kern="1200" cap="none" spc="0" normalizeH="0" baseline="0" noProof="0" dirty="0">
                <a:ln>
                  <a:noFill/>
                </a:ln>
                <a:solidFill>
                  <a:schemeClr val="tx2"/>
                </a:solidFill>
                <a:effectLst/>
                <a:uLnTx/>
                <a:uFillTx/>
                <a:latin typeface="+mj-lt"/>
                <a:ea typeface="+mn-ea"/>
                <a:cs typeface="+mn-cs"/>
              </a:rPr>
              <a:t>, </a:t>
            </a:r>
            <a:r>
              <a:rPr kumimoji="0" lang="en-US" sz="3200" b="0" i="0" u="none" strike="noStrike" kern="1200" cap="none" spc="0" normalizeH="0" baseline="0" noProof="0" dirty="0" smtClean="0">
                <a:ln>
                  <a:noFill/>
                </a:ln>
                <a:solidFill>
                  <a:schemeClr val="tx2"/>
                </a:solidFill>
                <a:effectLst/>
                <a:uLnTx/>
                <a:uFillTx/>
                <a:latin typeface="+mj-lt"/>
                <a:ea typeface="+mn-ea"/>
                <a:cs typeface="+mn-cs"/>
              </a:rPr>
              <a:t>2016</a:t>
            </a:r>
            <a:endParaRPr kumimoji="0" lang="en-US" sz="3200" b="0" i="0" u="none" strike="noStrike" kern="1200" cap="none" spc="0" normalizeH="0" baseline="0" noProof="0" dirty="0">
              <a:ln>
                <a:noFill/>
              </a:ln>
              <a:solidFill>
                <a:schemeClr val="tx2"/>
              </a:solidFill>
              <a:effectLst/>
              <a:uLnTx/>
              <a:uFillTx/>
              <a:latin typeface="+mj-lt"/>
              <a:ea typeface="+mn-ea"/>
              <a:cs typeface="+mn-cs"/>
            </a:endParaRPr>
          </a:p>
        </p:txBody>
      </p:sp>
      <p:sp>
        <p:nvSpPr>
          <p:cNvPr id="26677" name="Text Box 1108"/>
          <p:cNvSpPr txBox="1">
            <a:spLocks noChangeArrowheads="1"/>
          </p:cNvSpPr>
          <p:nvPr/>
        </p:nvSpPr>
        <p:spPr bwMode="auto">
          <a:xfrm>
            <a:off x="-240230" y="5986270"/>
            <a:ext cx="4583629" cy="1015663"/>
          </a:xfrm>
          <a:prstGeom prst="rect">
            <a:avLst/>
          </a:prstGeom>
          <a:noFill/>
          <a:ln>
            <a:noFill/>
          </a:ln>
          <a:effectLst/>
          <a:extLst/>
        </p:spPr>
        <p:txBody>
          <a:bodyPr wrap="square" lIns="182880" tIns="182880" rIns="182880" bIns="182880" anchor="ctr" anchorCtr="1">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just" defTabSz="914400" rtl="0" eaLnBrk="0" fontAlgn="auto" latinLnBrk="0" hangingPunct="0">
              <a:lnSpc>
                <a:spcPct val="90000"/>
              </a:lnSpc>
              <a:spcBef>
                <a:spcPct val="50000"/>
              </a:spcBef>
              <a:spcAft>
                <a:spcPts val="0"/>
              </a:spcAft>
              <a:buClrTx/>
              <a:buSzTx/>
              <a:buFontTx/>
              <a:buNone/>
              <a:tabLst/>
              <a:defRPr/>
            </a:pPr>
            <a:r>
              <a:rPr kumimoji="0" lang="en-US" altLang="en-US" sz="1200" b="0" u="none" strike="noStrike" kern="1200" cap="none" spc="0" normalizeH="0" baseline="0" noProof="0" dirty="0" smtClean="0">
                <a:ln>
                  <a:noFill/>
                </a:ln>
                <a:solidFill>
                  <a:srgbClr val="000000"/>
                </a:solidFill>
                <a:effectLst/>
                <a:uLnTx/>
                <a:uFillTx/>
                <a:latin typeface="+mn-lt"/>
                <a:ea typeface="+mn-ea"/>
                <a:cs typeface="+mn-cs"/>
              </a:rPr>
              <a:t>**HIV </a:t>
            </a:r>
            <a:r>
              <a:rPr kumimoji="0" lang="en-US" altLang="en-US" sz="1200" b="0" u="none" strike="noStrike" kern="1200" cap="none" spc="0" normalizeH="0" baseline="0" noProof="0" dirty="0">
                <a:ln>
                  <a:noFill/>
                </a:ln>
                <a:solidFill>
                  <a:srgbClr val="000000"/>
                </a:solidFill>
                <a:effectLst/>
                <a:uLnTx/>
                <a:uFillTx/>
                <a:latin typeface="+mn-lt"/>
                <a:ea typeface="+mn-ea"/>
                <a:cs typeface="+mn-cs"/>
              </a:rPr>
              <a:t>or AIDS at first </a:t>
            </a:r>
            <a:r>
              <a:rPr kumimoji="0" lang="en-US" altLang="en-US" sz="1200" b="0" u="none" strike="noStrike" kern="1200" cap="none" spc="0" normalizeH="0" baseline="0" noProof="0" dirty="0" smtClean="0">
                <a:ln>
                  <a:noFill/>
                </a:ln>
                <a:solidFill>
                  <a:srgbClr val="000000"/>
                </a:solidFill>
                <a:effectLst/>
                <a:uLnTx/>
                <a:uFillTx/>
                <a:latin typeface="+mn-lt"/>
                <a:ea typeface="+mn-ea"/>
                <a:cs typeface="+mn-cs"/>
              </a:rPr>
              <a:t>diagnosis over the age of 13</a:t>
            </a:r>
          </a:p>
          <a:p>
            <a:pPr marL="0" marR="0" lvl="0" indent="0" algn="l" defTabSz="914400" rtl="0" eaLnBrk="0" fontAlgn="auto" latinLnBrk="0" hangingPunct="0">
              <a:lnSpc>
                <a:spcPct val="80000"/>
              </a:lnSpc>
              <a:spcBef>
                <a:spcPct val="50000"/>
              </a:spcBef>
              <a:spcAft>
                <a:spcPts val="0"/>
              </a:spcAft>
              <a:buClrTx/>
              <a:buSzTx/>
              <a:buFontTx/>
              <a:buNone/>
              <a:tabLst/>
              <a:defRPr/>
            </a:pPr>
            <a:r>
              <a:rPr kumimoji="0" lang="en-US" altLang="en-US" sz="1200" b="0" u="none" strike="noStrike" kern="1200" cap="none" spc="0" normalizeH="0" baseline="30000" noProof="0" dirty="0" smtClean="0">
                <a:ln>
                  <a:noFill/>
                </a:ln>
                <a:solidFill>
                  <a:srgbClr val="000000"/>
                </a:solidFill>
                <a:effectLst/>
                <a:uLnTx/>
                <a:uFillTx/>
                <a:latin typeface="+mn-lt"/>
                <a:ea typeface="+mn-ea"/>
                <a:cs typeface="+mn-cs"/>
              </a:rPr>
              <a:t>†</a:t>
            </a:r>
            <a:r>
              <a:rPr kumimoji="0" lang="en-US" altLang="en-US" sz="1200" b="0" u="none" strike="noStrike" kern="1200" cap="none" spc="0" normalizeH="0" baseline="0" noProof="0" dirty="0" smtClean="0">
                <a:ln>
                  <a:noFill/>
                </a:ln>
                <a:solidFill>
                  <a:srgbClr val="000000"/>
                </a:solidFill>
                <a:effectLst/>
                <a:uLnTx/>
                <a:uFillTx/>
                <a:latin typeface="+mn-lt"/>
                <a:ea typeface="+mn-ea"/>
                <a:cs typeface="+mn-cs"/>
              </a:rPr>
              <a:t> “MSM” </a:t>
            </a:r>
            <a:r>
              <a:rPr kumimoji="0" lang="en-US" altLang="en-US" sz="1200" b="0" u="none" strike="noStrike" kern="1200" cap="none" spc="0" normalizeH="0" baseline="0" noProof="0" dirty="0">
                <a:ln>
                  <a:noFill/>
                </a:ln>
                <a:solidFill>
                  <a:srgbClr val="000000"/>
                </a:solidFill>
                <a:effectLst/>
                <a:uLnTx/>
                <a:uFillTx/>
                <a:latin typeface="+mn-lt"/>
                <a:ea typeface="+mn-ea"/>
                <a:cs typeface="+mn-cs"/>
              </a:rPr>
              <a:t>refers to </a:t>
            </a:r>
            <a:r>
              <a:rPr kumimoji="0" lang="en-US" altLang="en-US" sz="1200" b="0" u="none" strike="noStrike" kern="1200" cap="none" spc="0" normalizeH="0" baseline="0" noProof="0" dirty="0" smtClean="0">
                <a:ln>
                  <a:noFill/>
                </a:ln>
                <a:solidFill>
                  <a:srgbClr val="000000"/>
                </a:solidFill>
                <a:effectLst/>
                <a:uLnTx/>
                <a:uFillTx/>
                <a:latin typeface="+mn-lt"/>
                <a:ea typeface="+mn-ea"/>
                <a:cs typeface="+mn-cs"/>
              </a:rPr>
              <a:t>both MSM and MSM/IDU.  Estimate of 92,788</a:t>
            </a:r>
          </a:p>
          <a:p>
            <a:pPr marL="0" marR="0" lvl="0" indent="0" algn="l" defTabSz="914400" rtl="0" eaLnBrk="0" fontAlgn="auto" latinLnBrk="0" hangingPunct="0">
              <a:lnSpc>
                <a:spcPct val="80000"/>
              </a:lnSpc>
              <a:spcBef>
                <a:spcPct val="50000"/>
              </a:spcBef>
              <a:spcAft>
                <a:spcPts val="0"/>
              </a:spcAft>
              <a:buClrTx/>
              <a:buSzTx/>
              <a:buFontTx/>
              <a:buNone/>
              <a:tabLst/>
              <a:defRPr/>
            </a:pPr>
            <a:r>
              <a:rPr kumimoji="0" lang="en-US" altLang="en-US" sz="1200" b="0" u="none" strike="noStrike" kern="1200" cap="none" spc="0" normalizeH="0" baseline="0" noProof="0" dirty="0" smtClean="0">
                <a:ln>
                  <a:noFill/>
                </a:ln>
                <a:solidFill>
                  <a:srgbClr val="000000"/>
                </a:solidFill>
                <a:effectLst/>
                <a:uLnTx/>
                <a:uFillTx/>
                <a:latin typeface="+mn-lt"/>
                <a:ea typeface="+mn-ea"/>
                <a:cs typeface="+mn-cs"/>
              </a:rPr>
              <a:t>^ No current transgender estimate available</a:t>
            </a:r>
            <a:endParaRPr kumimoji="0" lang="en-US" altLang="en-US" sz="1200" b="0" u="none" strike="noStrike" kern="1200" cap="none" spc="0" normalizeH="0" baseline="0" noProof="0" dirty="0">
              <a:ln>
                <a:noFill/>
              </a:ln>
              <a:solidFill>
                <a:srgbClr val="000000"/>
              </a:solidFill>
              <a:effectLst/>
              <a:uLnTx/>
              <a:uFillTx/>
              <a:latin typeface="+mn-lt"/>
              <a:ea typeface="+mn-ea"/>
              <a:cs typeface="+mn-cs"/>
            </a:endParaRPr>
          </a:p>
        </p:txBody>
      </p:sp>
      <p:pic>
        <p:nvPicPr>
          <p:cNvPr id="7"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729" y="2149500"/>
            <a:ext cx="7834039" cy="3761558"/>
          </a:xfrm>
          <a:prstGeom prst="rect">
            <a:avLst/>
          </a:prstGeom>
        </p:spPr>
      </p:pic>
    </p:spTree>
    <p:extLst>
      <p:ext uri="{BB962C8B-B14F-4D97-AF65-F5344CB8AC3E}">
        <p14:creationId xmlns:p14="http://schemas.microsoft.com/office/powerpoint/2010/main" val="1169327445"/>
      </p:ext>
    </p:extLst>
  </p:cSld>
  <p:clrMapOvr>
    <a:masterClrMapping/>
  </p:clrMapOvr>
  <mc:AlternateContent xmlns:mc="http://schemas.openxmlformats.org/markup-compatibility/2006" xmlns:p14="http://schemas.microsoft.com/office/powerpoint/2010/main">
    <mc:Choice Requires="p14">
      <p:transition spd="slow" p14:dur="2000" advTm="76000"/>
    </mc:Choice>
    <mc:Fallback xmlns="">
      <p:transition spd="slow" advTm="7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2930525"/>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i="0" u="none" strike="noStrike" kern="1200" cap="none" spc="0" normalizeH="0" baseline="0" noProof="0" dirty="0" smtClean="0">
                <a:ln>
                  <a:noFill/>
                </a:ln>
                <a:solidFill>
                  <a:schemeClr val="tx2"/>
                </a:solidFill>
                <a:effectLst/>
                <a:uLnTx/>
                <a:uFillTx/>
                <a:latin typeface="+mj-lt"/>
                <a:ea typeface="+mn-ea"/>
                <a:cs typeface="+mn-cs"/>
              </a:rPr>
              <a:t>Age</a:t>
            </a:r>
            <a:endParaRPr kumimoji="0" lang="en-US" altLang="en-US" sz="4800" i="0" u="none" strike="noStrike" kern="1200" cap="none" spc="0" normalizeH="0" baseline="0" noProof="0" dirty="0">
              <a:ln>
                <a:noFill/>
              </a:ln>
              <a:solidFill>
                <a:schemeClr val="tx2"/>
              </a:solidFill>
              <a:effectLst/>
              <a:uLnTx/>
              <a:uFillTx/>
              <a:latin typeface="+mj-lt"/>
              <a:ea typeface="+mn-ea"/>
              <a:cs typeface="+mn-cs"/>
            </a:endParaRPr>
          </a:p>
        </p:txBody>
      </p:sp>
      <p:sp>
        <p:nvSpPr>
          <p:cNvPr id="19459" name="Rectangle 3"/>
          <p:cNvSpPr>
            <a:spLocks noChangeArrowheads="1"/>
          </p:cNvSpPr>
          <p:nvPr/>
        </p:nvSpPr>
        <p:spPr bwMode="auto">
          <a:xfrm>
            <a:off x="457200" y="6172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altLang="en-US" sz="1000" b="0" i="1" u="none" strike="noStrike" kern="1200" cap="none" spc="0" normalizeH="0" baseline="0" noProof="0" dirty="0" smtClean="0">
                <a:ln>
                  <a:noFill/>
                </a:ln>
                <a:solidFill>
                  <a:srgbClr val="000000"/>
                </a:solidFill>
                <a:effectLst/>
                <a:uLnTx/>
                <a:uFillTx/>
                <a:latin typeface="Calibri" panose="020F0502020204030204"/>
                <a:ea typeface="+mn-ea"/>
                <a:cs typeface="+mn-cs"/>
              </a:rPr>
              <a:t>  </a:t>
            </a:r>
            <a:r>
              <a:rPr kumimoji="0" lang="en-US" altLang="en-US" sz="1000" b="0" i="1" u="none" strike="noStrike" kern="1200" cap="none" spc="0" normalizeH="0" baseline="0" noProof="0" dirty="0">
                <a:ln>
                  <a:noFill/>
                </a:ln>
                <a:solidFill>
                  <a:prstClr val="white"/>
                </a:solidFill>
                <a:effectLst/>
                <a:uLnTx/>
                <a:uFillTx/>
                <a:latin typeface="Calibri" panose="020F0502020204030204"/>
                <a:ea typeface="+mn-ea"/>
                <a:cs typeface="+mn-cs"/>
              </a:rPr>
              <a:t>HIV/AIDS in Minnesota: Annual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0" b="0"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7580880"/>
      </p:ext>
    </p:extLst>
  </p:cSld>
  <p:clrMapOvr>
    <a:masterClrMapping/>
  </p:clrMapOvr>
  <mc:AlternateContent xmlns:mc="http://schemas.openxmlformats.org/markup-compatibility/2006" xmlns:p14="http://schemas.microsoft.com/office/powerpoint/2010/main">
    <mc:Choice Requires="p14">
      <p:transition spd="slow" p14:dur="2000" advTm="4705"/>
    </mc:Choice>
    <mc:Fallback xmlns="">
      <p:transition spd="slow" advTm="4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Age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at HIV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Diagnosis* by Sex at Birth,</a:t>
            </a:r>
          </a:p>
          <a:p>
            <a:pPr marL="0" marR="0" lvl="0" indent="0" algn="ctr" defTabSz="914400" rtl="0" eaLnBrk="1" fontAlgn="auto" latinLnBrk="0" hangingPunct="1">
              <a:lnSpc>
                <a:spcPct val="85000"/>
              </a:lnSpc>
              <a:spcBef>
                <a:spcPts val="0"/>
              </a:spcBef>
              <a:spcAft>
                <a:spcPts val="0"/>
              </a:spcAft>
              <a:buClrTx/>
              <a:buSzTx/>
              <a:buFontTx/>
              <a:buNone/>
              <a:tabLst/>
              <a:defRPr/>
            </a:pPr>
            <a:r>
              <a:rPr lang="en-US" altLang="en-US" sz="3200" noProof="0" dirty="0" smtClean="0">
                <a:solidFill>
                  <a:schemeClr val="tx2"/>
                </a:solidFill>
                <a:latin typeface="+mj-lt"/>
              </a:rPr>
              <a:t>Minnesota,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2016</a:t>
            </a:r>
            <a:endParaRPr kumimoji="0" lang="en-US" altLang="en-US" sz="3200" b="0" i="0" u="none" strike="noStrike" kern="1200" cap="none" spc="0" normalizeH="0" baseline="0" noProof="0" dirty="0">
              <a:ln>
                <a:noFill/>
              </a:ln>
              <a:solidFill>
                <a:schemeClr val="tx2"/>
              </a:solidFill>
              <a:effectLst/>
              <a:uLnTx/>
              <a:uFillTx/>
              <a:latin typeface="+mj-lt"/>
              <a:ea typeface="+mn-ea"/>
              <a:cs typeface="+mn-cs"/>
            </a:endParaRPr>
          </a:p>
        </p:txBody>
      </p:sp>
      <p:sp>
        <p:nvSpPr>
          <p:cNvPr id="4" name="Text Box 39"/>
          <p:cNvSpPr txBox="1">
            <a:spLocks noChangeArrowheads="1"/>
          </p:cNvSpPr>
          <p:nvPr/>
        </p:nvSpPr>
        <p:spPr bwMode="auto">
          <a:xfrm>
            <a:off x="-101600" y="6462129"/>
            <a:ext cx="2590800" cy="63934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82880" rIns="182880" bIns="182880" anchor="ctr" anchorCtr="1">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0" fontAlgn="auto" latinLnBrk="0" hangingPunct="0">
              <a:lnSpc>
                <a:spcPct val="40000"/>
              </a:lnSpc>
              <a:spcBef>
                <a:spcPct val="50000"/>
              </a:spcBef>
              <a:spcAft>
                <a:spcPts val="0"/>
              </a:spcAft>
              <a:buClrTx/>
              <a:buSzTx/>
              <a:buFontTx/>
              <a:buNone/>
              <a:tabLst/>
              <a:defRPr/>
            </a:pPr>
            <a:r>
              <a:rPr kumimoji="0" lang="en-US" altLang="en-US" sz="1200" b="0" u="none" strike="noStrike" kern="1200" cap="none" spc="0" normalizeH="0" baseline="0" noProof="0" dirty="0">
                <a:ln>
                  <a:noFill/>
                </a:ln>
                <a:solidFill>
                  <a:srgbClr val="000000"/>
                </a:solidFill>
                <a:effectLst/>
                <a:uLnTx/>
                <a:uFillTx/>
                <a:latin typeface="+mn-lt"/>
                <a:ea typeface="+mn-ea"/>
                <a:cs typeface="+mn-cs"/>
              </a:rPr>
              <a:t>* HIV or AIDS at first diagnosis</a:t>
            </a:r>
          </a:p>
          <a:p>
            <a:pPr marL="0" marR="0" lvl="0" indent="0" algn="l" defTabSz="914400" rtl="0" eaLnBrk="0" fontAlgn="auto" latinLnBrk="0" hangingPunct="0">
              <a:lnSpc>
                <a:spcPct val="50000"/>
              </a:lnSpc>
              <a:spcBef>
                <a:spcPct val="50000"/>
              </a:spcBef>
              <a:spcAft>
                <a:spcPts val="0"/>
              </a:spcAft>
              <a:buClrTx/>
              <a:buSzTx/>
              <a:buFontTx/>
              <a:buNone/>
              <a:tabLst/>
              <a:defRPr/>
            </a:pPr>
            <a:endParaRPr kumimoji="0" lang="en-US" altLang="en-US" sz="1200" b="0" i="1" u="none" strike="noStrike" kern="1200" cap="none" spc="0" normalizeH="0" baseline="0" noProof="0" dirty="0">
              <a:ln>
                <a:noFill/>
              </a:ln>
              <a:solidFill>
                <a:srgbClr val="000000"/>
              </a:solidFill>
              <a:effectLst/>
              <a:uLnTx/>
              <a:uFillTx/>
              <a:latin typeface="Arial Narrow" pitchFamily="34" charset="0"/>
              <a:ea typeface="+mn-ea"/>
              <a:cs typeface="+mn-cs"/>
            </a:endParaRPr>
          </a:p>
        </p:txBody>
      </p:sp>
      <p:pic>
        <p:nvPicPr>
          <p:cNvPr id="7"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1833" y="5749242"/>
            <a:ext cx="609600" cy="609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63" y="1347301"/>
            <a:ext cx="7998645" cy="5413717"/>
          </a:xfrm>
          <a:prstGeom prst="rect">
            <a:avLst/>
          </a:prstGeom>
        </p:spPr>
      </p:pic>
    </p:spTree>
    <p:extLst>
      <p:ext uri="{BB962C8B-B14F-4D97-AF65-F5344CB8AC3E}">
        <p14:creationId xmlns:p14="http://schemas.microsoft.com/office/powerpoint/2010/main" val="89427288"/>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2651125"/>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i="0" u="none" strike="noStrike" kern="1200" cap="none" spc="0" normalizeH="0" baseline="0" noProof="0" dirty="0">
                <a:ln>
                  <a:noFill/>
                </a:ln>
                <a:solidFill>
                  <a:schemeClr val="tx2"/>
                </a:solidFill>
                <a:effectLst/>
                <a:uLnTx/>
                <a:uFillTx/>
                <a:latin typeface="+mj-lt"/>
                <a:ea typeface="+mn-ea"/>
                <a:cs typeface="+mn-cs"/>
              </a:rPr>
              <a:t>Mode of Exposure</a:t>
            </a:r>
          </a:p>
        </p:txBody>
      </p:sp>
      <p:sp>
        <p:nvSpPr>
          <p:cNvPr id="34819" name="Text Box 3"/>
          <p:cNvSpPr txBox="1">
            <a:spLocks noChangeArrowheads="1"/>
          </p:cNvSpPr>
          <p:nvPr/>
        </p:nvSpPr>
        <p:spPr bwMode="auto">
          <a:xfrm>
            <a:off x="6718300" y="64008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000" b="0" i="1" u="none" strike="noStrike" kern="1200" cap="none" spc="0" normalizeH="0" baseline="0" noProof="0" dirty="0">
                <a:ln>
                  <a:noFill/>
                </a:ln>
                <a:solidFill>
                  <a:prstClr val="white"/>
                </a:solidFill>
                <a:effectLst/>
                <a:uLnTx/>
                <a:uFillTx/>
                <a:latin typeface="Arial Narrow" pitchFamily="34" charset="0"/>
                <a:ea typeface="+mn-ea"/>
                <a:cs typeface="+mn-cs"/>
              </a:rPr>
              <a:t>HIV/AIDS in Minnesota: Annual Review</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7459475"/>
      </p:ext>
    </p:extLst>
  </p:cSld>
  <p:clrMapOvr>
    <a:masterClrMapping/>
  </p:clrMapOvr>
  <mc:AlternateContent xmlns:mc="http://schemas.openxmlformats.org/markup-compatibility/2006" xmlns:p14="http://schemas.microsoft.com/office/powerpoint/2010/main">
    <mc:Choice Requires="p14">
      <p:transition spd="slow" p14:dur="2000" advTm="7546"/>
    </mc:Choice>
    <mc:Fallback xmlns="">
      <p:transition spd="slow" advTm="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33400"/>
            <a:ext cx="942629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HIV Diagnoses* by Mode of Exposure</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and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Year, 2005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2016</a:t>
            </a:r>
            <a:endParaRPr kumimoji="0" lang="en-US" altLang="en-US" sz="3200" b="0" i="0" u="sng" strike="noStrike" kern="1200" cap="none" spc="0" normalizeH="0" baseline="0" noProof="0" dirty="0">
              <a:ln>
                <a:noFill/>
              </a:ln>
              <a:solidFill>
                <a:schemeClr val="tx2"/>
              </a:solidFill>
              <a:effectLst/>
              <a:uLnTx/>
              <a:uFillTx/>
              <a:latin typeface="+mj-lt"/>
              <a:ea typeface="+mn-ea"/>
              <a:cs typeface="+mn-cs"/>
            </a:endParaRPr>
          </a:p>
        </p:txBody>
      </p:sp>
      <p:sp>
        <p:nvSpPr>
          <p:cNvPr id="5" name="Text Box 7"/>
          <p:cNvSpPr txBox="1">
            <a:spLocks noChangeArrowheads="1"/>
          </p:cNvSpPr>
          <p:nvPr/>
        </p:nvSpPr>
        <p:spPr bwMode="auto">
          <a:xfrm>
            <a:off x="-10384" y="6221800"/>
            <a:ext cx="8610600" cy="636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R="0" lvl="0" algn="l" defTabSz="914400" rtl="0" eaLnBrk="0" fontAlgn="base" latinLnBrk="0" hangingPunct="0">
              <a:lnSpc>
                <a:spcPct val="70000"/>
              </a:lnSpc>
              <a:spcBef>
                <a:spcPct val="50000"/>
              </a:spcBef>
              <a:spcAft>
                <a:spcPct val="0"/>
              </a:spcAft>
              <a:buClrTx/>
              <a:buSzTx/>
              <a:tabLst/>
              <a:defRPr/>
            </a:pPr>
            <a:r>
              <a:rPr kumimoji="0" lang="en-US" altLang="en-US" sz="1200" b="0" u="none" strike="noStrike" kern="1200" cap="none" spc="0" normalizeH="0" baseline="0" noProof="0" dirty="0" smtClean="0">
                <a:ln>
                  <a:noFill/>
                </a:ln>
                <a:solidFill>
                  <a:srgbClr val="000000"/>
                </a:solidFill>
                <a:effectLst/>
                <a:uLnTx/>
                <a:uFillTx/>
                <a:latin typeface="+mn-lt"/>
                <a:ea typeface="+mn-ea"/>
                <a:cs typeface="+mn-cs"/>
              </a:rPr>
              <a:t>*HIV </a:t>
            </a:r>
            <a:r>
              <a:rPr kumimoji="0" lang="en-US" altLang="en-US" sz="1200" b="0" u="none" strike="noStrike" kern="1200" cap="none" spc="0" normalizeH="0" baseline="0" noProof="0" dirty="0">
                <a:ln>
                  <a:noFill/>
                </a:ln>
                <a:solidFill>
                  <a:srgbClr val="000000"/>
                </a:solidFill>
                <a:effectLst/>
                <a:uLnTx/>
                <a:uFillTx/>
                <a:latin typeface="+mn-lt"/>
                <a:ea typeface="+mn-ea"/>
                <a:cs typeface="+mn-cs"/>
              </a:rPr>
              <a:t>or AIDS at first diagnosis               </a:t>
            </a:r>
            <a:endParaRPr kumimoji="0" lang="en-US" altLang="en-US" sz="1200" b="0" u="none" strike="noStrike" kern="1200" cap="none" spc="0" normalizeH="0" baseline="0" noProof="0" dirty="0" smtClean="0">
              <a:ln>
                <a:noFill/>
              </a:ln>
              <a:solidFill>
                <a:srgbClr val="000000"/>
              </a:solidFill>
              <a:effectLst/>
              <a:uLnTx/>
              <a:uFillTx/>
              <a:latin typeface="+mn-lt"/>
              <a:ea typeface="+mn-ea"/>
              <a:cs typeface="+mn-cs"/>
            </a:endParaRPr>
          </a:p>
          <a:p>
            <a:pPr marR="0" lvl="0" algn="l" defTabSz="914400" rtl="0" eaLnBrk="0" fontAlgn="base" latinLnBrk="0" hangingPunct="0">
              <a:lnSpc>
                <a:spcPct val="70000"/>
              </a:lnSpc>
              <a:spcBef>
                <a:spcPct val="50000"/>
              </a:spcBef>
              <a:spcAft>
                <a:spcPct val="0"/>
              </a:spcAft>
              <a:buClrTx/>
              <a:buSzTx/>
              <a:tabLst/>
              <a:defRPr/>
            </a:pPr>
            <a:r>
              <a:rPr kumimoji="0" lang="en-US" altLang="en-US" sz="1200" b="0" u="none" strike="noStrike" kern="1200" cap="none" spc="0" normalizeH="0" baseline="0" noProof="0" dirty="0" smtClean="0">
                <a:ln>
                  <a:noFill/>
                </a:ln>
                <a:solidFill>
                  <a:srgbClr val="000000"/>
                </a:solidFill>
                <a:effectLst/>
                <a:uLnTx/>
                <a:uFillTx/>
                <a:latin typeface="+mn-lt"/>
                <a:ea typeface="+mn-ea"/>
                <a:cs typeface="+mn-cs"/>
              </a:rPr>
              <a:t>Unspecified </a:t>
            </a:r>
            <a:r>
              <a:rPr kumimoji="0" lang="en-US" altLang="en-US" sz="1200" b="0" u="none" strike="noStrike" kern="1200" cap="none" spc="0" normalizeH="0" baseline="0" noProof="0" dirty="0">
                <a:ln>
                  <a:noFill/>
                </a:ln>
                <a:solidFill>
                  <a:srgbClr val="000000"/>
                </a:solidFill>
                <a:effectLst/>
                <a:uLnTx/>
                <a:uFillTx/>
                <a:latin typeface="+mn-lt"/>
                <a:ea typeface="+mn-ea"/>
                <a:cs typeface="+mn-cs"/>
              </a:rPr>
              <a:t>= No mode of exposure ascertained</a:t>
            </a:r>
          </a:p>
        </p:txBody>
      </p:sp>
      <p:pic>
        <p:nvPicPr>
          <p:cNvPr id="7"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135" y="1612900"/>
            <a:ext cx="8315665" cy="4682134"/>
          </a:xfrm>
          <a:prstGeom prst="rect">
            <a:avLst/>
          </a:prstGeom>
        </p:spPr>
      </p:pic>
    </p:spTree>
    <p:extLst>
      <p:ext uri="{BB962C8B-B14F-4D97-AF65-F5344CB8AC3E}">
        <p14:creationId xmlns:p14="http://schemas.microsoft.com/office/powerpoint/2010/main" val="2817186932"/>
      </p:ext>
    </p:extLst>
  </p:cSld>
  <p:clrMapOvr>
    <a:masterClrMapping/>
  </p:clrMapOvr>
  <mc:AlternateContent xmlns:mc="http://schemas.openxmlformats.org/markup-compatibility/2006" xmlns:p14="http://schemas.microsoft.com/office/powerpoint/2010/main">
    <mc:Choice Requires="p14">
      <p:transition spd="slow" p14:dur="2000" advTm="67000"/>
    </mc:Choice>
    <mc:Fallback xmlns="">
      <p:transition spd="slow" advTm="6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2651125"/>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i="0" u="none" strike="noStrike" kern="1200" cap="none" spc="0" normalizeH="0" baseline="0" noProof="0" dirty="0" smtClean="0">
                <a:ln>
                  <a:noFill/>
                </a:ln>
                <a:solidFill>
                  <a:schemeClr val="tx2"/>
                </a:solidFill>
                <a:effectLst/>
                <a:uLnTx/>
                <a:uFillTx/>
                <a:latin typeface="+mj-lt"/>
                <a:ea typeface="+mn-ea"/>
                <a:cs typeface="+mn-cs"/>
              </a:rPr>
              <a:t>Foreign-born Cases</a:t>
            </a:r>
            <a:endParaRPr kumimoji="0" lang="en-US" altLang="en-US" sz="4800" i="0" u="none" strike="noStrike" kern="1200" cap="none" spc="0" normalizeH="0" baseline="0" noProof="0" dirty="0">
              <a:ln>
                <a:noFill/>
              </a:ln>
              <a:solidFill>
                <a:schemeClr val="tx2"/>
              </a:solidFill>
              <a:effectLst/>
              <a:uLnTx/>
              <a:uFillTx/>
              <a:latin typeface="+mj-lt"/>
              <a:ea typeface="+mn-ea"/>
              <a:cs typeface="+mn-cs"/>
            </a:endParaRPr>
          </a:p>
        </p:txBody>
      </p:sp>
      <p:sp>
        <p:nvSpPr>
          <p:cNvPr id="34819" name="Text Box 3"/>
          <p:cNvSpPr txBox="1">
            <a:spLocks noChangeArrowheads="1"/>
          </p:cNvSpPr>
          <p:nvPr/>
        </p:nvSpPr>
        <p:spPr bwMode="auto">
          <a:xfrm>
            <a:off x="6718300" y="64008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000" b="0" i="1" u="none" strike="noStrike" kern="1200" cap="none" spc="0" normalizeH="0" baseline="0" noProof="0" dirty="0">
                <a:ln>
                  <a:noFill/>
                </a:ln>
                <a:solidFill>
                  <a:prstClr val="white"/>
                </a:solidFill>
                <a:effectLst/>
                <a:uLnTx/>
                <a:uFillTx/>
                <a:latin typeface="Arial Narrow" pitchFamily="34" charset="0"/>
                <a:ea typeface="+mn-ea"/>
                <a:cs typeface="+mn-cs"/>
              </a:rPr>
              <a:t>HIV/AIDS in Minnesota: Annual Review</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4819014"/>
      </p:ext>
    </p:extLst>
  </p:cSld>
  <p:clrMapOvr>
    <a:masterClrMapping/>
  </p:clrMapOvr>
  <mc:AlternateContent xmlns:mc="http://schemas.openxmlformats.org/markup-compatibility/2006" xmlns:p14="http://schemas.microsoft.com/office/powerpoint/2010/main">
    <mc:Choice Requires="p14">
      <p:transition spd="slow" p14:dur="2000" advTm="12515"/>
    </mc:Choice>
    <mc:Fallback xmlns="">
      <p:transition spd="slow" advTm="1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3"/>
          <p:cNvSpPr>
            <a:spLocks noChangeArrowheads="1"/>
          </p:cNvSpPr>
          <p:nvPr/>
        </p:nvSpPr>
        <p:spPr bwMode="auto">
          <a:xfrm>
            <a:off x="214993" y="466942"/>
            <a:ext cx="873941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chemeClr val="tx2"/>
                </a:solidFill>
                <a:effectLst/>
                <a:uLnTx/>
                <a:uFillTx/>
                <a:latin typeface="+mj-lt"/>
                <a:ea typeface="+mn-ea"/>
                <a:cs typeface="+mn-cs"/>
              </a:rPr>
              <a:t>HIV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Diagnoses*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among Foreign-Born Persons</a:t>
            </a:r>
            <a:r>
              <a:rPr kumimoji="0" lang="en-US" altLang="en-US" sz="3200" b="0" i="0" u="none" strike="noStrike" kern="1200" cap="none" spc="0" normalizeH="0" baseline="30000" noProof="0" dirty="0">
                <a:ln>
                  <a:noFill/>
                </a:ln>
                <a:solidFill>
                  <a:schemeClr val="tx2"/>
                </a:solidFill>
                <a:effectLst/>
                <a:uLnTx/>
                <a:uFillTx/>
                <a:latin typeface="+mj-lt"/>
                <a:ea typeface="+mn-ea"/>
                <a:cs typeface="+mn-cs"/>
              </a:rPr>
              <a:t>†</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in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Minnesota by Year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and Region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of Birth,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2006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2016</a:t>
            </a:r>
            <a:endParaRPr kumimoji="0" lang="en-US" altLang="en-US" sz="3200" b="0" i="0" u="none" strike="noStrike" kern="1200" cap="none" spc="0" normalizeH="0" baseline="0" noProof="0" dirty="0">
              <a:ln>
                <a:noFill/>
              </a:ln>
              <a:solidFill>
                <a:schemeClr val="tx2"/>
              </a:solidFill>
              <a:effectLst/>
              <a:uLnTx/>
              <a:uFillTx/>
              <a:latin typeface="+mj-lt"/>
              <a:ea typeface="+mn-ea"/>
              <a:cs typeface="+mn-cs"/>
            </a:endParaRPr>
          </a:p>
        </p:txBody>
      </p:sp>
      <p:sp>
        <p:nvSpPr>
          <p:cNvPr id="53253" name="Text Box 4"/>
          <p:cNvSpPr txBox="1">
            <a:spLocks noChangeArrowheads="1"/>
          </p:cNvSpPr>
          <p:nvPr/>
        </p:nvSpPr>
        <p:spPr bwMode="auto">
          <a:xfrm>
            <a:off x="1874762" y="1686142"/>
            <a:ext cx="1371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srgbClr val="000000"/>
                </a:solidFill>
                <a:effectLst/>
                <a:uLnTx/>
                <a:uFillTx/>
                <a:latin typeface="+mn-lt"/>
                <a:ea typeface="+mn-ea"/>
                <a:cs typeface="+mn-cs"/>
              </a:rPr>
              <a:t>Region of Birth</a:t>
            </a:r>
            <a:r>
              <a:rPr kumimoji="0" lang="en-US" sz="1200" i="0" u="none" strike="noStrike" kern="1200" cap="none" spc="0" normalizeH="0" baseline="30000" noProof="0" dirty="0">
                <a:ln>
                  <a:noFill/>
                </a:ln>
                <a:solidFill>
                  <a:srgbClr val="000000"/>
                </a:solidFill>
                <a:effectLst/>
                <a:uLnTx/>
                <a:uFillTx/>
                <a:latin typeface="+mn-lt"/>
                <a:ea typeface="+mn-ea"/>
                <a:cs typeface="+mn-cs"/>
              </a:rPr>
              <a:t>#</a:t>
            </a:r>
          </a:p>
        </p:txBody>
      </p:sp>
      <p:sp>
        <p:nvSpPr>
          <p:cNvPr id="53254" name="Text Box 5"/>
          <p:cNvSpPr txBox="1">
            <a:spLocks noChangeArrowheads="1"/>
          </p:cNvSpPr>
          <p:nvPr/>
        </p:nvSpPr>
        <p:spPr bwMode="auto">
          <a:xfrm>
            <a:off x="126245" y="5815535"/>
            <a:ext cx="8610600" cy="104246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0" fontAlgn="auto" latinLnBrk="0" hangingPunct="0">
              <a:lnSpc>
                <a:spcPct val="70000"/>
              </a:lnSpc>
              <a:spcBef>
                <a:spcPct val="50000"/>
              </a:spcBef>
              <a:spcAft>
                <a:spcPts val="0"/>
              </a:spcAft>
              <a:buClrTx/>
              <a:buSzTx/>
              <a:buFontTx/>
              <a:buNone/>
              <a:tabLst/>
              <a:defRPr/>
            </a:pPr>
            <a:r>
              <a:rPr kumimoji="0" lang="en-US" altLang="en-US" sz="1200" b="0" u="none" strike="noStrike" kern="1200" cap="none" spc="0" normalizeH="0" baseline="0" noProof="0" dirty="0">
                <a:ln>
                  <a:noFill/>
                </a:ln>
                <a:solidFill>
                  <a:srgbClr val="000000"/>
                </a:solidFill>
                <a:effectLst/>
                <a:uLnTx/>
                <a:uFillTx/>
                <a:latin typeface="+mn-lt"/>
                <a:ea typeface="+mn-ea"/>
                <a:cs typeface="+mn-cs"/>
              </a:rPr>
              <a:t>* HIV or AIDS at first diagnosis</a:t>
            </a:r>
          </a:p>
          <a:p>
            <a:pPr marL="0" marR="0" lvl="0" indent="0" algn="l" defTabSz="914400" rtl="0" eaLnBrk="0" fontAlgn="auto" latinLnBrk="0" hangingPunct="0">
              <a:lnSpc>
                <a:spcPct val="80000"/>
              </a:lnSpc>
              <a:spcBef>
                <a:spcPct val="50000"/>
              </a:spcBef>
              <a:spcAft>
                <a:spcPct val="10000"/>
              </a:spcAft>
              <a:buClrTx/>
              <a:buSzTx/>
              <a:buFontTx/>
              <a:buNone/>
              <a:tabLst/>
              <a:defRPr/>
            </a:pPr>
            <a:r>
              <a:rPr kumimoji="0" lang="en-US" altLang="en-US" sz="1200" b="0" u="none" strike="noStrike" kern="1200" cap="none" spc="0" normalizeH="0" baseline="30000" noProof="0" dirty="0">
                <a:ln>
                  <a:noFill/>
                </a:ln>
                <a:solidFill>
                  <a:srgbClr val="000000"/>
                </a:solidFill>
                <a:effectLst/>
                <a:uLnTx/>
                <a:uFillTx/>
                <a:latin typeface="+mn-lt"/>
                <a:ea typeface="+mn-ea"/>
                <a:cs typeface="+mn-cs"/>
              </a:rPr>
              <a:t>† </a:t>
            </a:r>
            <a:r>
              <a:rPr kumimoji="0" lang="en-US" altLang="en-US" sz="1200" b="0" u="none" strike="noStrike" kern="1200" cap="none" spc="0" normalizeH="0" baseline="0" noProof="0" dirty="0">
                <a:ln>
                  <a:noFill/>
                </a:ln>
                <a:solidFill>
                  <a:srgbClr val="000000"/>
                </a:solidFill>
                <a:effectLst/>
                <a:uLnTx/>
                <a:uFillTx/>
                <a:latin typeface="+mn-lt"/>
                <a:ea typeface="+mn-ea"/>
                <a:cs typeface="+mn-cs"/>
              </a:rPr>
              <a:t>Excludes persons arriving to Minnesota through the HIV+ Refugee Resettlement Program, as well as other refugee/immigrants with an HIV diagnosis prior to arrival in Minnesota.</a:t>
            </a:r>
          </a:p>
          <a:p>
            <a:pPr marL="0" marR="0" lvl="0" indent="0" algn="l" defTabSz="914400" rtl="0" eaLnBrk="0" fontAlgn="auto" latinLnBrk="0" hangingPunct="0">
              <a:lnSpc>
                <a:spcPct val="70000"/>
              </a:lnSpc>
              <a:spcBef>
                <a:spcPct val="50000"/>
              </a:spcBef>
              <a:spcAft>
                <a:spcPts val="0"/>
              </a:spcAft>
              <a:buClrTx/>
              <a:buSzTx/>
              <a:buFontTx/>
              <a:buNone/>
              <a:tabLst/>
              <a:defRPr/>
            </a:pPr>
            <a:r>
              <a:rPr kumimoji="0" lang="en-US" altLang="en-US" sz="1200" b="0" u="none" strike="noStrike" kern="1200" cap="none" spc="0" normalizeH="0" baseline="30000" noProof="0" dirty="0">
                <a:ln>
                  <a:noFill/>
                </a:ln>
                <a:solidFill>
                  <a:srgbClr val="000000"/>
                </a:solidFill>
                <a:effectLst/>
                <a:uLnTx/>
                <a:uFillTx/>
                <a:latin typeface="+mn-lt"/>
                <a:ea typeface="+mn-ea"/>
                <a:cs typeface="+mn-cs"/>
              </a:rPr>
              <a:t># </a:t>
            </a:r>
            <a:r>
              <a:rPr kumimoji="0" lang="en-US" altLang="en-US" sz="1200" b="0" u="none" strike="noStrike" kern="1200" cap="none" spc="0" normalizeH="0" baseline="0" noProof="0" dirty="0">
                <a:ln>
                  <a:noFill/>
                </a:ln>
                <a:solidFill>
                  <a:srgbClr val="000000"/>
                </a:solidFill>
                <a:effectLst/>
                <a:uLnTx/>
                <a:uFillTx/>
                <a:latin typeface="+mn-lt"/>
                <a:ea typeface="+mn-ea"/>
                <a:cs typeface="+mn-cs"/>
              </a:rPr>
              <a:t>Latin America/Car includes Mexico and all Central, South American, and Caribbean countries.</a:t>
            </a:r>
          </a:p>
        </p:txBody>
      </p:sp>
      <p:pic>
        <p:nvPicPr>
          <p:cNvPr id="7"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8414" y="5737004"/>
            <a:ext cx="609600" cy="609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226" y="569440"/>
            <a:ext cx="8711939" cy="5968501"/>
          </a:xfrm>
          <a:prstGeom prst="rect">
            <a:avLst/>
          </a:prstGeom>
        </p:spPr>
      </p:pic>
    </p:spTree>
    <p:extLst>
      <p:ext uri="{BB962C8B-B14F-4D97-AF65-F5344CB8AC3E}">
        <p14:creationId xmlns:p14="http://schemas.microsoft.com/office/powerpoint/2010/main" val="4220389615"/>
      </p:ext>
    </p:extLst>
  </p:cSld>
  <p:clrMapOvr>
    <a:masterClrMapping/>
  </p:clrMapOvr>
  <p:transition advTm="5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76201" y="1982259"/>
            <a:ext cx="9144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i="0" u="none" strike="noStrike" kern="1200" cap="none" spc="0" normalizeH="0" baseline="0" noProof="0" dirty="0" smtClean="0">
                <a:ln>
                  <a:noFill/>
                </a:ln>
                <a:solidFill>
                  <a:schemeClr val="tx2"/>
                </a:solidFill>
                <a:effectLst/>
                <a:uLnTx/>
                <a:uFillTx/>
                <a:latin typeface="+mj-lt"/>
                <a:ea typeface="+mn-ea"/>
                <a:cs typeface="+mn-cs"/>
              </a:rPr>
              <a:t>Late Testers: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i="0" u="none" strike="noStrike" kern="1200" cap="none" spc="0" normalizeH="0" baseline="0" noProof="0" dirty="0" smtClean="0">
                <a:ln>
                  <a:noFill/>
                </a:ln>
                <a:solidFill>
                  <a:schemeClr val="tx2"/>
                </a:solidFill>
                <a:effectLst/>
                <a:uLnTx/>
                <a:uFillTx/>
                <a:latin typeface="+mj-lt"/>
                <a:ea typeface="+mn-ea"/>
                <a:cs typeface="+mn-cs"/>
              </a:rPr>
              <a:t>AIDS Diagnosis within </a:t>
            </a:r>
            <a:br>
              <a:rPr kumimoji="0" lang="en-US" altLang="en-US" sz="4800" i="0" u="none" strike="noStrike" kern="1200" cap="none" spc="0" normalizeH="0" baseline="0" noProof="0" dirty="0" smtClean="0">
                <a:ln>
                  <a:noFill/>
                </a:ln>
                <a:solidFill>
                  <a:schemeClr val="tx2"/>
                </a:solidFill>
                <a:effectLst/>
                <a:uLnTx/>
                <a:uFillTx/>
                <a:latin typeface="+mj-lt"/>
                <a:ea typeface="+mn-ea"/>
                <a:cs typeface="+mn-cs"/>
              </a:rPr>
            </a:br>
            <a:r>
              <a:rPr kumimoji="0" lang="en-US" altLang="en-US" sz="4800" i="0" u="none" strike="noStrike" kern="1200" cap="none" spc="0" normalizeH="0" baseline="0" noProof="0" dirty="0" smtClean="0">
                <a:ln>
                  <a:noFill/>
                </a:ln>
                <a:solidFill>
                  <a:schemeClr val="tx2"/>
                </a:solidFill>
                <a:effectLst/>
                <a:uLnTx/>
                <a:uFillTx/>
                <a:latin typeface="+mj-lt"/>
                <a:ea typeface="+mn-ea"/>
                <a:cs typeface="+mn-cs"/>
              </a:rPr>
              <a:t>one year of HIV Diagnosis</a:t>
            </a:r>
            <a:endParaRPr kumimoji="0" lang="en-US" altLang="en-US" sz="4800" i="0" u="none" strike="noStrike" kern="1200" cap="none" spc="0" normalizeH="0" baseline="0" noProof="0" dirty="0">
              <a:ln>
                <a:noFill/>
              </a:ln>
              <a:solidFill>
                <a:schemeClr val="tx2"/>
              </a:solidFill>
              <a:effectLst/>
              <a:uLnTx/>
              <a:uFillTx/>
              <a:latin typeface="+mj-lt"/>
              <a:ea typeface="+mn-ea"/>
              <a:cs typeface="+mn-cs"/>
            </a:endParaRPr>
          </a:p>
        </p:txBody>
      </p:sp>
      <p:sp>
        <p:nvSpPr>
          <p:cNvPr id="34819" name="Text Box 3"/>
          <p:cNvSpPr txBox="1">
            <a:spLocks noChangeArrowheads="1"/>
          </p:cNvSpPr>
          <p:nvPr/>
        </p:nvSpPr>
        <p:spPr bwMode="auto">
          <a:xfrm>
            <a:off x="6718300" y="64008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000" b="0" i="1" u="none" strike="noStrike" kern="1200" cap="none" spc="0" normalizeH="0" baseline="0" noProof="0" dirty="0">
                <a:ln>
                  <a:noFill/>
                </a:ln>
                <a:solidFill>
                  <a:prstClr val="white"/>
                </a:solidFill>
                <a:effectLst/>
                <a:uLnTx/>
                <a:uFillTx/>
                <a:latin typeface="Arial Narrow" pitchFamily="34" charset="0"/>
                <a:ea typeface="+mn-ea"/>
                <a:cs typeface="+mn-cs"/>
              </a:rPr>
              <a:t>HIV/AIDS in Minnesota: Annual Review</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1909850"/>
      </p:ext>
    </p:extLst>
  </p:cSld>
  <p:clrMapOvr>
    <a:masterClrMapping/>
  </p:clrMapOvr>
  <mc:AlternateContent xmlns:mc="http://schemas.openxmlformats.org/markup-compatibility/2006" xmlns:p14="http://schemas.microsoft.com/office/powerpoint/2010/main">
    <mc:Choice Requires="p14">
      <p:transition spd="slow" p14:dur="2000" advTm="26927"/>
    </mc:Choice>
    <mc:Fallback xmlns="">
      <p:transition spd="slow" advTm="2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57200" y="660400"/>
            <a:ext cx="8229600" cy="1148576"/>
          </a:xfrm>
        </p:spPr>
        <p:txBody>
          <a:bodyPr>
            <a:normAutofit/>
          </a:bodyPr>
          <a:lstStyle/>
          <a:p>
            <a:pPr eaLnBrk="1" hangingPunct="1"/>
            <a:r>
              <a:rPr lang="en-US" altLang="en-US" sz="3600" dirty="0"/>
              <a:t>STDs in </a:t>
            </a:r>
            <a:r>
              <a:rPr lang="en-US" altLang="en-US" sz="3600" dirty="0" smtClean="0"/>
              <a:t>Minnesota</a:t>
            </a:r>
            <a:r>
              <a:rPr lang="en-US" altLang="en-US" sz="3200" dirty="0" smtClean="0"/>
              <a:t/>
            </a:r>
            <a:br>
              <a:rPr lang="en-US" altLang="en-US" sz="3200" dirty="0" smtClean="0"/>
            </a:br>
            <a:r>
              <a:rPr lang="en-US" altLang="en-US" sz="3200" dirty="0"/>
              <a:t>Number of Cases Reported in 2016</a:t>
            </a:r>
          </a:p>
        </p:txBody>
      </p:sp>
      <p:sp>
        <p:nvSpPr>
          <p:cNvPr id="14340" name="Rectangle 3"/>
          <p:cNvSpPr>
            <a:spLocks noGrp="1" noChangeArrowheads="1"/>
          </p:cNvSpPr>
          <p:nvPr>
            <p:ph idx="4294967295"/>
          </p:nvPr>
        </p:nvSpPr>
        <p:spPr>
          <a:xfrm>
            <a:off x="533400" y="2209800"/>
            <a:ext cx="8382000" cy="3810000"/>
          </a:xfrm>
          <a:prstGeom prst="rect">
            <a:avLst/>
          </a:prstGeom>
        </p:spPr>
        <p:txBody>
          <a:bodyPr>
            <a:normAutofit/>
          </a:bodyPr>
          <a:lstStyle/>
          <a:p>
            <a:pPr eaLnBrk="1" hangingPunct="1"/>
            <a:r>
              <a:rPr lang="en-US" altLang="en-US" dirty="0"/>
              <a:t>Total of 28,631 STD cases reported to MDH in </a:t>
            </a:r>
            <a:r>
              <a:rPr lang="en-US" altLang="en-US" dirty="0" smtClean="0"/>
              <a:t>2016:</a:t>
            </a:r>
            <a:endParaRPr lang="en-US" altLang="en-US" dirty="0"/>
          </a:p>
          <a:p>
            <a:pPr lvl="1" eaLnBrk="1" hangingPunct="1"/>
            <a:r>
              <a:rPr lang="en-US" altLang="en-US" dirty="0" smtClean="0"/>
              <a:t> </a:t>
            </a:r>
            <a:r>
              <a:rPr lang="en-US" altLang="en-US" dirty="0"/>
              <a:t>22,675 Chlamydia cases</a:t>
            </a:r>
          </a:p>
          <a:p>
            <a:pPr lvl="1" eaLnBrk="1" hangingPunct="1"/>
            <a:r>
              <a:rPr lang="en-US" altLang="en-US" dirty="0"/>
              <a:t> 5,104 Gonorrhea cases</a:t>
            </a:r>
          </a:p>
          <a:p>
            <a:pPr lvl="1" eaLnBrk="1" hangingPunct="1"/>
            <a:r>
              <a:rPr lang="en-US" altLang="en-US" dirty="0"/>
              <a:t> </a:t>
            </a:r>
            <a:r>
              <a:rPr lang="en-US" altLang="en-US" dirty="0" smtClean="0"/>
              <a:t>852</a:t>
            </a:r>
            <a:r>
              <a:rPr lang="en-US" altLang="en-US" dirty="0"/>
              <a:t> Syphilis cases (all stages. Including 6 congenital syphilis)</a:t>
            </a:r>
          </a:p>
          <a:p>
            <a:pPr lvl="1" eaLnBrk="1" hangingPunct="1"/>
            <a:r>
              <a:rPr lang="en-US" altLang="en-US" dirty="0"/>
              <a:t> 0 </a:t>
            </a:r>
            <a:r>
              <a:rPr lang="en-US" altLang="en-US" dirty="0" err="1"/>
              <a:t>Chancroid</a:t>
            </a:r>
            <a:r>
              <a:rPr lang="en-US" altLang="en-US" dirty="0"/>
              <a:t> cases</a:t>
            </a:r>
          </a:p>
          <a:p>
            <a:pPr eaLnBrk="1" hangingPunct="1"/>
            <a:endParaRPr lang="en-US" altLang="en-US" dirty="0"/>
          </a:p>
        </p:txBody>
      </p:sp>
      <p:sp>
        <p:nvSpPr>
          <p:cNvPr id="4" name="Date Placeholder 3"/>
          <p:cNvSpPr>
            <a:spLocks noGrp="1"/>
          </p:cNvSpPr>
          <p:nvPr>
            <p:ph type="dt" sz="half" idx="10"/>
          </p:nvPr>
        </p:nvSpPr>
        <p:spPr>
          <a:xfrm>
            <a:off x="152400" y="6248402"/>
            <a:ext cx="8915400" cy="328613"/>
          </a:xfrm>
        </p:spPr>
        <p:txBody>
          <a:bodyPr/>
          <a:lstStyle/>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p:txBody>
      </p:sp>
      <p:pic>
        <p:nvPicPr>
          <p:cNvPr id="2" name="Audio 1" title="Slide 5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112"/>
    </mc:Choice>
    <mc:Fallback xmlns="">
      <p:transition spd="slow" advTm="3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ChangeArrowheads="1"/>
          </p:cNvSpPr>
          <p:nvPr/>
        </p:nvSpPr>
        <p:spPr bwMode="auto">
          <a:xfrm>
            <a:off x="152400" y="340685"/>
            <a:ext cx="89916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chemeClr val="tx2"/>
                </a:solidFill>
                <a:effectLst/>
                <a:uLnTx/>
                <a:uFillTx/>
                <a:latin typeface="+mj-lt"/>
                <a:ea typeface="+mn-ea"/>
                <a:cs typeface="+mn-cs"/>
              </a:rPr>
              <a:t>Time of Progression to AIDS for HIV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Diagnoses in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Minnesota</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*,2006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2016</a:t>
            </a:r>
            <a:r>
              <a:rPr kumimoji="0" lang="en-US" altLang="en-US" sz="3200" b="0" i="0" u="none" strike="noStrike" kern="1200" cap="none" spc="0" normalizeH="0" baseline="30000" noProof="0" dirty="0" smtClean="0">
                <a:ln>
                  <a:noFill/>
                </a:ln>
                <a:solidFill>
                  <a:schemeClr val="tx2"/>
                </a:solidFill>
                <a:effectLst/>
                <a:uLnTx/>
                <a:uFillTx/>
                <a:latin typeface="+mj-lt"/>
                <a:ea typeface="+mn-ea"/>
                <a:cs typeface="+mn-cs"/>
              </a:rPr>
              <a:t>†</a:t>
            </a:r>
            <a:endParaRPr kumimoji="0" lang="en-US" altLang="en-US" sz="3200" b="0" i="0" u="none" strike="noStrike" kern="1200" cap="none" spc="0" normalizeH="0" baseline="30000" noProof="0" dirty="0">
              <a:ln>
                <a:noFill/>
              </a:ln>
              <a:solidFill>
                <a:schemeClr val="tx2"/>
              </a:solidFill>
              <a:effectLst/>
              <a:uLnTx/>
              <a:uFillTx/>
              <a:latin typeface="+mj-lt"/>
              <a:ea typeface="+mn-ea"/>
              <a:cs typeface="+mn-cs"/>
            </a:endParaRPr>
          </a:p>
        </p:txBody>
      </p:sp>
      <p:sp>
        <p:nvSpPr>
          <p:cNvPr id="59396" name="Text Box 4"/>
          <p:cNvSpPr txBox="1">
            <a:spLocks noChangeArrowheads="1"/>
          </p:cNvSpPr>
          <p:nvPr/>
        </p:nvSpPr>
        <p:spPr bwMode="auto">
          <a:xfrm>
            <a:off x="0" y="5675180"/>
            <a:ext cx="9080500" cy="120032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mn-cs"/>
              </a:rPr>
              <a:t>*Numbers include AIDS at 1</a:t>
            </a:r>
            <a:r>
              <a:rPr kumimoji="0" lang="en-US" altLang="en-US" sz="1200" b="0" i="0" u="none" strike="noStrike" kern="1200" cap="none" spc="0" normalizeH="0" baseline="30000" noProof="0" dirty="0">
                <a:ln>
                  <a:noFill/>
                </a:ln>
                <a:solidFill>
                  <a:srgbClr val="000000"/>
                </a:solidFill>
                <a:effectLst/>
                <a:uLnTx/>
                <a:uFillTx/>
                <a:latin typeface="+mn-lt"/>
                <a:ea typeface="+mn-ea"/>
                <a:cs typeface="+mn-cs"/>
              </a:rPr>
              <a:t>st</a:t>
            </a:r>
            <a:r>
              <a:rPr kumimoji="0" lang="en-US" altLang="en-US" sz="1200" b="0" i="0" u="none" strike="noStrike" kern="1200" cap="none" spc="0" normalizeH="0" baseline="0" noProof="0" dirty="0">
                <a:ln>
                  <a:noFill/>
                </a:ln>
                <a:solidFill>
                  <a:srgbClr val="000000"/>
                </a:solidFill>
                <a:effectLst/>
                <a:uLnTx/>
                <a:uFillTx/>
                <a:latin typeface="+mn-lt"/>
                <a:ea typeface="+mn-ea"/>
                <a:cs typeface="+mn-cs"/>
              </a:rPr>
              <a:t> report but exclude persons arriving to Minnesota through the HIV+ Refugee Resettlement Program, as well as other refugee/immigrants with an HIV diagnosis prior to arrival in Minnesota.</a:t>
            </a:r>
          </a:p>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1200" b="0" u="none" strike="noStrike" kern="1200" cap="none" spc="0" normalizeH="0" baseline="0" noProof="0" dirty="0">
                <a:ln>
                  <a:noFill/>
                </a:ln>
                <a:solidFill>
                  <a:srgbClr val="000000"/>
                </a:solidFill>
                <a:effectLst/>
                <a:uLnTx/>
                <a:uFillTx/>
                <a:latin typeface="+mn-lt"/>
                <a:ea typeface="+mn-ea"/>
                <a:cs typeface="+mn-cs"/>
              </a:rPr>
              <a:t>^ Percent of cases progressing to AIDS within one year of initial diagnosis with HIV </a:t>
            </a:r>
            <a:endParaRPr kumimoji="0" lang="en-US" altLang="en-US" sz="1200" b="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1200" b="0" i="0" u="none" strike="noStrike" kern="1200" cap="none" spc="0" normalizeH="0" baseline="30000" noProof="0" dirty="0" smtClean="0">
                <a:ln>
                  <a:noFill/>
                </a:ln>
                <a:solidFill>
                  <a:srgbClr val="000000"/>
                </a:solidFill>
                <a:effectLst/>
                <a:uLnTx/>
                <a:uFillTx/>
                <a:latin typeface="+mn-lt"/>
                <a:ea typeface="+mn-ea"/>
                <a:cs typeface="+mn-cs"/>
              </a:rPr>
              <a:t>† </a:t>
            </a:r>
            <a:r>
              <a:rPr kumimoji="0" lang="en-US" altLang="en-US" sz="1200" b="0" i="0" u="none" strike="noStrike" kern="1200" cap="none" spc="0" normalizeH="0" baseline="0" noProof="0" dirty="0">
                <a:ln>
                  <a:noFill/>
                </a:ln>
                <a:solidFill>
                  <a:srgbClr val="000000"/>
                </a:solidFill>
                <a:effectLst/>
                <a:uLnTx/>
                <a:uFillTx/>
                <a:latin typeface="+mn-lt"/>
                <a:ea typeface="+mn-ea"/>
                <a:cs typeface="+mn-cs"/>
              </a:rPr>
              <a:t>Numbers/Percent for cases diagnosed in </a:t>
            </a:r>
            <a:r>
              <a:rPr kumimoji="0" lang="en-US" altLang="en-US" sz="1200" b="0" i="0" u="none" strike="noStrike" kern="1200" cap="none" spc="0" normalizeH="0" baseline="0" noProof="0" dirty="0" smtClean="0">
                <a:ln>
                  <a:noFill/>
                </a:ln>
                <a:solidFill>
                  <a:srgbClr val="000000"/>
                </a:solidFill>
                <a:effectLst/>
                <a:uLnTx/>
                <a:uFillTx/>
                <a:latin typeface="+mn-lt"/>
                <a:ea typeface="+mn-ea"/>
                <a:cs typeface="+mn-cs"/>
              </a:rPr>
              <a:t>2016 only </a:t>
            </a:r>
            <a:r>
              <a:rPr kumimoji="0" lang="en-US" altLang="en-US" sz="1200" b="0" i="0" u="none" strike="noStrike" kern="1200" cap="none" spc="0" normalizeH="0" baseline="0" noProof="0" dirty="0">
                <a:ln>
                  <a:noFill/>
                </a:ln>
                <a:solidFill>
                  <a:srgbClr val="000000"/>
                </a:solidFill>
                <a:effectLst/>
                <a:uLnTx/>
                <a:uFillTx/>
                <a:latin typeface="+mn-lt"/>
                <a:ea typeface="+mn-ea"/>
                <a:cs typeface="+mn-cs"/>
              </a:rPr>
              <a:t>represents cases progressing to AIDS through </a:t>
            </a:r>
            <a:r>
              <a:rPr kumimoji="0" lang="en-US" altLang="en-US" sz="1200" b="0" i="0" u="none" strike="noStrike" kern="1200" cap="none" spc="0" normalizeH="0" baseline="0" noProof="0" dirty="0" smtClean="0">
                <a:ln>
                  <a:noFill/>
                </a:ln>
                <a:solidFill>
                  <a:srgbClr val="000000"/>
                </a:solidFill>
                <a:effectLst/>
                <a:uLnTx/>
                <a:uFillTx/>
                <a:latin typeface="+mn-lt"/>
                <a:ea typeface="+mn-ea"/>
                <a:cs typeface="+mn-cs"/>
              </a:rPr>
              <a:t>March 20, 2017.</a:t>
            </a:r>
            <a:endParaRPr kumimoji="0" lang="en-US" altLang="en-US" sz="1200" b="0" i="0" u="none" strike="noStrike" kern="1200" cap="none" spc="0" normalizeH="0" baseline="0" noProof="0" dirty="0">
              <a:ln>
                <a:noFill/>
              </a:ln>
              <a:solidFill>
                <a:srgbClr val="000000"/>
              </a:solidFill>
              <a:effectLst/>
              <a:uLnTx/>
              <a:uFillTx/>
              <a:latin typeface="+mn-lt"/>
              <a:ea typeface="+mn-ea"/>
              <a:cs typeface="+mn-cs"/>
            </a:endParaRPr>
          </a:p>
        </p:txBody>
      </p:sp>
      <p:sp>
        <p:nvSpPr>
          <p:cNvPr id="59398" name="Text Box 5"/>
          <p:cNvSpPr txBox="1">
            <a:spLocks noChangeArrowheads="1"/>
          </p:cNvSpPr>
          <p:nvPr/>
        </p:nvSpPr>
        <p:spPr bwMode="auto">
          <a:xfrm>
            <a:off x="5911905" y="2431372"/>
            <a:ext cx="6864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000000"/>
                </a:solidFill>
                <a:effectLst/>
                <a:uLnTx/>
                <a:uFillTx/>
                <a:latin typeface="+mn-lt"/>
                <a:ea typeface="+mn-ea"/>
                <a:cs typeface="+mn-cs"/>
              </a:rPr>
              <a:t>34.2 %^</a:t>
            </a:r>
            <a:endParaRPr kumimoji="0" lang="en-US" sz="1200" i="0" u="none" strike="noStrike" kern="1200" cap="none" spc="0" normalizeH="0" baseline="0" noProof="0" dirty="0">
              <a:ln>
                <a:noFill/>
              </a:ln>
              <a:solidFill>
                <a:srgbClr val="000000"/>
              </a:solidFill>
              <a:effectLst/>
              <a:uLnTx/>
              <a:uFillTx/>
              <a:latin typeface="+mn-lt"/>
              <a:ea typeface="+mn-ea"/>
              <a:cs typeface="+mn-cs"/>
            </a:endParaRPr>
          </a:p>
        </p:txBody>
      </p:sp>
      <p:sp>
        <p:nvSpPr>
          <p:cNvPr id="59402" name="Text Box 9"/>
          <p:cNvSpPr txBox="1">
            <a:spLocks noChangeArrowheads="1"/>
          </p:cNvSpPr>
          <p:nvPr/>
        </p:nvSpPr>
        <p:spPr bwMode="auto">
          <a:xfrm>
            <a:off x="1195660" y="2288876"/>
            <a:ext cx="6511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000000"/>
                </a:solidFill>
                <a:effectLst/>
                <a:uLnTx/>
                <a:uFillTx/>
                <a:latin typeface="+mn-lt"/>
                <a:ea typeface="+mn-ea"/>
                <a:cs typeface="+mn-cs"/>
              </a:rPr>
              <a:t>29.9%^</a:t>
            </a:r>
            <a:endParaRPr kumimoji="0" lang="en-US" sz="1200" i="0" u="none" strike="noStrike" kern="1200" cap="none" spc="0" normalizeH="0" baseline="0" noProof="0" dirty="0">
              <a:ln>
                <a:noFill/>
              </a:ln>
              <a:solidFill>
                <a:srgbClr val="000000"/>
              </a:solidFill>
              <a:effectLst/>
              <a:uLnTx/>
              <a:uFillTx/>
              <a:latin typeface="+mn-lt"/>
              <a:ea typeface="+mn-ea"/>
              <a:cs typeface="+mn-cs"/>
            </a:endParaRPr>
          </a:p>
        </p:txBody>
      </p:sp>
      <p:sp>
        <p:nvSpPr>
          <p:cNvPr id="59403" name="Text Box 10"/>
          <p:cNvSpPr txBox="1">
            <a:spLocks noChangeArrowheads="1"/>
          </p:cNvSpPr>
          <p:nvPr/>
        </p:nvSpPr>
        <p:spPr bwMode="auto">
          <a:xfrm>
            <a:off x="1855089" y="2229280"/>
            <a:ext cx="6511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000000"/>
                </a:solidFill>
                <a:effectLst/>
                <a:uLnTx/>
                <a:uFillTx/>
                <a:latin typeface="+mn-lt"/>
                <a:ea typeface="+mn-ea"/>
                <a:cs typeface="+mn-cs"/>
              </a:rPr>
              <a:t>31.4%^</a:t>
            </a:r>
            <a:endParaRPr kumimoji="0" lang="en-US" sz="1200" i="0" u="none" strike="noStrike" kern="1200" cap="none" spc="0" normalizeH="0" baseline="0" noProof="0" dirty="0">
              <a:ln>
                <a:noFill/>
              </a:ln>
              <a:solidFill>
                <a:srgbClr val="000000"/>
              </a:solidFill>
              <a:effectLst/>
              <a:uLnTx/>
              <a:uFillTx/>
              <a:latin typeface="+mn-lt"/>
              <a:ea typeface="+mn-ea"/>
              <a:cs typeface="+mn-cs"/>
            </a:endParaRPr>
          </a:p>
        </p:txBody>
      </p:sp>
      <p:sp>
        <p:nvSpPr>
          <p:cNvPr id="59404" name="Text Box 12"/>
          <p:cNvSpPr txBox="1">
            <a:spLocks noChangeArrowheads="1"/>
          </p:cNvSpPr>
          <p:nvPr/>
        </p:nvSpPr>
        <p:spPr bwMode="auto">
          <a:xfrm>
            <a:off x="2540924" y="2292872"/>
            <a:ext cx="6511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000000"/>
                </a:solidFill>
                <a:effectLst/>
                <a:uLnTx/>
                <a:uFillTx/>
                <a:latin typeface="+mn-lt"/>
                <a:ea typeface="+mn-ea"/>
                <a:cs typeface="+mn-cs"/>
              </a:rPr>
              <a:t>33.2%^</a:t>
            </a:r>
            <a:endParaRPr kumimoji="0" lang="en-US" sz="1200" i="0" u="none" strike="noStrike" kern="1200" cap="none" spc="0" normalizeH="0" baseline="0" noProof="0" dirty="0">
              <a:ln>
                <a:noFill/>
              </a:ln>
              <a:solidFill>
                <a:srgbClr val="000000"/>
              </a:solidFill>
              <a:effectLst/>
              <a:uLnTx/>
              <a:uFillTx/>
              <a:latin typeface="+mn-lt"/>
              <a:ea typeface="+mn-ea"/>
              <a:cs typeface="+mn-cs"/>
            </a:endParaRPr>
          </a:p>
        </p:txBody>
      </p:sp>
      <p:sp>
        <p:nvSpPr>
          <p:cNvPr id="59405" name="Text Box 13"/>
          <p:cNvSpPr txBox="1">
            <a:spLocks noChangeArrowheads="1"/>
          </p:cNvSpPr>
          <p:nvPr/>
        </p:nvSpPr>
        <p:spPr bwMode="auto">
          <a:xfrm>
            <a:off x="3241356" y="1937896"/>
            <a:ext cx="6511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000000"/>
                </a:solidFill>
                <a:effectLst/>
                <a:uLnTx/>
                <a:uFillTx/>
                <a:latin typeface="+mn-lt"/>
                <a:ea typeface="+mn-ea"/>
                <a:cs typeface="+mn-cs"/>
              </a:rPr>
              <a:t>29.5%^</a:t>
            </a:r>
            <a:endParaRPr kumimoji="0" lang="en-US" sz="1200" i="0" u="none" strike="noStrike" kern="1200" cap="none" spc="0" normalizeH="0" baseline="0" noProof="0" dirty="0">
              <a:ln>
                <a:noFill/>
              </a:ln>
              <a:solidFill>
                <a:srgbClr val="000000"/>
              </a:solidFill>
              <a:effectLst/>
              <a:uLnTx/>
              <a:uFillTx/>
              <a:latin typeface="+mn-lt"/>
              <a:ea typeface="+mn-ea"/>
              <a:cs typeface="+mn-cs"/>
            </a:endParaRPr>
          </a:p>
        </p:txBody>
      </p:sp>
      <p:sp>
        <p:nvSpPr>
          <p:cNvPr id="59406" name="Text Box 15"/>
          <p:cNvSpPr txBox="1">
            <a:spLocks noChangeArrowheads="1"/>
          </p:cNvSpPr>
          <p:nvPr/>
        </p:nvSpPr>
        <p:spPr bwMode="auto">
          <a:xfrm>
            <a:off x="3892496" y="2229281"/>
            <a:ext cx="6511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000000"/>
                </a:solidFill>
                <a:effectLst/>
                <a:uLnTx/>
                <a:uFillTx/>
                <a:latin typeface="+mn-lt"/>
                <a:ea typeface="+mn-ea"/>
                <a:cs typeface="+mn-cs"/>
              </a:rPr>
              <a:t>31.1%^</a:t>
            </a:r>
            <a:endParaRPr kumimoji="0" lang="en-US" sz="1200" i="0" u="none" strike="noStrike" kern="1200" cap="none" spc="0" normalizeH="0" baseline="0" noProof="0" dirty="0">
              <a:ln>
                <a:noFill/>
              </a:ln>
              <a:solidFill>
                <a:srgbClr val="000000"/>
              </a:solidFill>
              <a:effectLst/>
              <a:uLnTx/>
              <a:uFillTx/>
              <a:latin typeface="+mn-lt"/>
              <a:ea typeface="+mn-ea"/>
              <a:cs typeface="+mn-cs"/>
            </a:endParaRPr>
          </a:p>
        </p:txBody>
      </p:sp>
      <p:sp>
        <p:nvSpPr>
          <p:cNvPr id="59407" name="Text Box 16"/>
          <p:cNvSpPr txBox="1">
            <a:spLocks noChangeArrowheads="1"/>
          </p:cNvSpPr>
          <p:nvPr/>
        </p:nvSpPr>
        <p:spPr bwMode="auto">
          <a:xfrm>
            <a:off x="4560214" y="2466439"/>
            <a:ext cx="6511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000000"/>
                </a:solidFill>
                <a:effectLst/>
                <a:uLnTx/>
                <a:uFillTx/>
                <a:latin typeface="+mn-lt"/>
                <a:ea typeface="+mn-ea"/>
                <a:cs typeface="+mn-cs"/>
              </a:rPr>
              <a:t>31.4%^</a:t>
            </a:r>
            <a:endParaRPr kumimoji="0" lang="en-US" sz="1200" i="0" u="none" strike="noStrike" kern="1200" cap="none" spc="0" normalizeH="0" baseline="0" noProof="0" dirty="0">
              <a:ln>
                <a:noFill/>
              </a:ln>
              <a:solidFill>
                <a:srgbClr val="000000"/>
              </a:solidFill>
              <a:effectLst/>
              <a:uLnTx/>
              <a:uFillTx/>
              <a:latin typeface="+mn-lt"/>
              <a:ea typeface="+mn-ea"/>
              <a:cs typeface="+mn-cs"/>
            </a:endParaRPr>
          </a:p>
        </p:txBody>
      </p:sp>
      <p:sp>
        <p:nvSpPr>
          <p:cNvPr id="59408" name="Text Box 18"/>
          <p:cNvSpPr txBox="1">
            <a:spLocks noChangeArrowheads="1"/>
          </p:cNvSpPr>
          <p:nvPr/>
        </p:nvSpPr>
        <p:spPr bwMode="auto">
          <a:xfrm>
            <a:off x="5260765" y="2369726"/>
            <a:ext cx="6511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000000"/>
                </a:solidFill>
                <a:effectLst/>
                <a:uLnTx/>
                <a:uFillTx/>
                <a:latin typeface="+mn-lt"/>
                <a:ea typeface="+mn-ea"/>
                <a:cs typeface="+mn-cs"/>
              </a:rPr>
              <a:t>29.1%^</a:t>
            </a:r>
            <a:endParaRPr kumimoji="0" lang="en-US" sz="1200" i="0" u="none" strike="noStrike" kern="1200" cap="none" spc="0" normalizeH="0" baseline="0" noProof="0" dirty="0">
              <a:ln>
                <a:noFill/>
              </a:ln>
              <a:solidFill>
                <a:srgbClr val="000000"/>
              </a:solidFill>
              <a:effectLst/>
              <a:uLnTx/>
              <a:uFillTx/>
              <a:latin typeface="+mn-lt"/>
              <a:ea typeface="+mn-ea"/>
              <a:cs typeface="+mn-cs"/>
            </a:endParaRPr>
          </a:p>
        </p:txBody>
      </p:sp>
      <p:sp>
        <p:nvSpPr>
          <p:cNvPr id="17" name="Text Box 18"/>
          <p:cNvSpPr txBox="1">
            <a:spLocks noChangeArrowheads="1"/>
          </p:cNvSpPr>
          <p:nvPr/>
        </p:nvSpPr>
        <p:spPr bwMode="auto">
          <a:xfrm>
            <a:off x="6629034" y="2368556"/>
            <a:ext cx="6511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000000"/>
                </a:solidFill>
                <a:effectLst/>
                <a:uLnTx/>
                <a:uFillTx/>
                <a:latin typeface="+mn-lt"/>
                <a:ea typeface="+mn-ea"/>
                <a:cs typeface="+mn-cs"/>
              </a:rPr>
              <a:t>27.3%^</a:t>
            </a:r>
            <a:endParaRPr kumimoji="0" lang="en-US" sz="1200" i="0" u="none" strike="noStrike" kern="1200" cap="none" spc="0" normalizeH="0" baseline="0" noProof="0" dirty="0">
              <a:ln>
                <a:noFill/>
              </a:ln>
              <a:solidFill>
                <a:srgbClr val="000000"/>
              </a:solidFill>
              <a:effectLst/>
              <a:uLnTx/>
              <a:uFillTx/>
              <a:latin typeface="+mn-lt"/>
              <a:ea typeface="+mn-ea"/>
              <a:cs typeface="+mn-cs"/>
            </a:endParaRPr>
          </a:p>
        </p:txBody>
      </p:sp>
      <p:pic>
        <p:nvPicPr>
          <p:cNvPr id="14"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320" y="783106"/>
            <a:ext cx="8675360" cy="5291787"/>
          </a:xfrm>
          <a:prstGeom prst="rect">
            <a:avLst/>
          </a:prstGeom>
        </p:spPr>
      </p:pic>
    </p:spTree>
    <p:extLst>
      <p:ext uri="{BB962C8B-B14F-4D97-AF65-F5344CB8AC3E}">
        <p14:creationId xmlns:p14="http://schemas.microsoft.com/office/powerpoint/2010/main" val="2608142260"/>
      </p:ext>
    </p:extLst>
  </p:cSld>
  <p:clrMapOvr>
    <a:masterClrMapping/>
  </p:clrMapOvr>
  <p:transition advTm="53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2651125"/>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i="0" u="none" strike="noStrike" kern="1200" cap="none" spc="0" normalizeH="0" baseline="0" noProof="0" dirty="0" smtClean="0">
                <a:ln>
                  <a:noFill/>
                </a:ln>
                <a:solidFill>
                  <a:schemeClr val="tx2"/>
                </a:solidFill>
                <a:effectLst/>
                <a:uLnTx/>
                <a:uFillTx/>
                <a:latin typeface="+mj-lt"/>
                <a:ea typeface="+mn-ea"/>
                <a:cs typeface="+mn-cs"/>
              </a:rPr>
              <a:t>Births to HIV-Infected Women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i="0" u="none" strike="noStrike" kern="1200" cap="none" spc="0" normalizeH="0" baseline="0" noProof="0" dirty="0" smtClean="0">
                <a:ln>
                  <a:noFill/>
                </a:ln>
                <a:solidFill>
                  <a:schemeClr val="tx2"/>
                </a:solidFill>
                <a:effectLst/>
                <a:uLnTx/>
                <a:uFillTx/>
                <a:latin typeface="+mj-lt"/>
                <a:ea typeface="+mn-ea"/>
                <a:cs typeface="+mn-cs"/>
              </a:rPr>
              <a:t>Perinatal Acquired HIV Infections</a:t>
            </a:r>
          </a:p>
        </p:txBody>
      </p:sp>
      <p:sp>
        <p:nvSpPr>
          <p:cNvPr id="34819" name="Text Box 3"/>
          <p:cNvSpPr txBox="1">
            <a:spLocks noChangeArrowheads="1"/>
          </p:cNvSpPr>
          <p:nvPr/>
        </p:nvSpPr>
        <p:spPr bwMode="auto">
          <a:xfrm>
            <a:off x="6718300" y="64008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000" b="0" i="1" u="none" strike="noStrike" kern="1200" cap="none" spc="0" normalizeH="0" baseline="0" noProof="0" dirty="0">
                <a:ln>
                  <a:noFill/>
                </a:ln>
                <a:solidFill>
                  <a:prstClr val="white"/>
                </a:solidFill>
                <a:effectLst/>
                <a:uLnTx/>
                <a:uFillTx/>
                <a:latin typeface="Arial Narrow" pitchFamily="34" charset="0"/>
                <a:ea typeface="+mn-ea"/>
                <a:cs typeface="+mn-cs"/>
              </a:rPr>
              <a:t>HIV/AIDS in Minnesota: Annual Review</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0598092"/>
      </p:ext>
    </p:extLst>
  </p:cSld>
  <p:clrMapOvr>
    <a:masterClrMapping/>
  </p:clrMapOvr>
  <mc:AlternateContent xmlns:mc="http://schemas.openxmlformats.org/markup-compatibility/2006" xmlns:p14="http://schemas.microsoft.com/office/powerpoint/2010/main">
    <mc:Choice Requires="p14">
      <p:transition spd="slow" p14:dur="2000" advTm="7667"/>
    </mc:Choice>
    <mc:Fallback xmlns="">
      <p:transition spd="slow" advTm="7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0" y="508104"/>
            <a:ext cx="9144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chemeClr val="tx2"/>
                </a:solidFill>
                <a:effectLst/>
                <a:uLnTx/>
                <a:uFillTx/>
                <a:latin typeface="+mj-lt"/>
                <a:ea typeface="+mn-ea"/>
                <a:cs typeface="+mn-cs"/>
              </a:rPr>
              <a:t>Births to HIV-Infected Women and Number of Perinatally Acquired HIV Infections* by Year of Birth,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2006 </a:t>
            </a:r>
            <a:r>
              <a:rPr kumimoji="0" lang="en-US" altLang="en-US" sz="3200" b="0" i="0" u="none" strike="noStrike" kern="1200" cap="none" spc="0" normalizeH="0" baseline="0" noProof="0" dirty="0">
                <a:ln>
                  <a:noFill/>
                </a:ln>
                <a:solidFill>
                  <a:schemeClr val="tx2"/>
                </a:solidFill>
                <a:effectLst/>
                <a:uLnTx/>
                <a:uFillTx/>
                <a:latin typeface="+mj-lt"/>
                <a:ea typeface="+mn-ea"/>
                <a:cs typeface="+mn-cs"/>
              </a:rPr>
              <a:t>- </a:t>
            </a:r>
            <a:r>
              <a:rPr kumimoji="0" lang="en-US" altLang="en-US" sz="3200" b="0" i="0" u="none" strike="noStrike" kern="1200" cap="none" spc="0" normalizeH="0" baseline="0" noProof="0" dirty="0" smtClean="0">
                <a:ln>
                  <a:noFill/>
                </a:ln>
                <a:solidFill>
                  <a:schemeClr val="tx2"/>
                </a:solidFill>
                <a:effectLst/>
                <a:uLnTx/>
                <a:uFillTx/>
                <a:latin typeface="+mj-lt"/>
                <a:ea typeface="+mn-ea"/>
                <a:cs typeface="+mn-cs"/>
              </a:rPr>
              <a:t>2016</a:t>
            </a:r>
            <a:endParaRPr kumimoji="0" lang="en-US" altLang="en-US" sz="3200" b="0" i="0" u="sng" strike="noStrike" kern="1200" cap="none" spc="0" normalizeH="0" baseline="0" noProof="0" dirty="0">
              <a:ln>
                <a:noFill/>
              </a:ln>
              <a:solidFill>
                <a:schemeClr val="tx2"/>
              </a:solidFill>
              <a:effectLst/>
              <a:uLnTx/>
              <a:uFillTx/>
              <a:latin typeface="+mj-lt"/>
              <a:ea typeface="+mn-ea"/>
              <a:cs typeface="+mn-cs"/>
            </a:endParaRPr>
          </a:p>
        </p:txBody>
      </p:sp>
      <p:sp>
        <p:nvSpPr>
          <p:cNvPr id="38916" name="Text Box 4"/>
          <p:cNvSpPr txBox="1">
            <a:spLocks noChangeArrowheads="1"/>
          </p:cNvSpPr>
          <p:nvPr/>
        </p:nvSpPr>
        <p:spPr bwMode="auto">
          <a:xfrm>
            <a:off x="-32334" y="6513512"/>
            <a:ext cx="8610600" cy="3841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defRPr sz="600">
                <a:solidFill>
                  <a:schemeClr val="tx1"/>
                </a:solidFill>
                <a:latin typeface="Arial Narrow" pitchFamily="34" charset="0"/>
              </a:defRPr>
            </a:lvl1pPr>
            <a:lvl2pPr marL="742950" indent="-285750" eaLnBrk="0" hangingPunct="0">
              <a:defRPr sz="600">
                <a:solidFill>
                  <a:schemeClr val="tx1"/>
                </a:solidFill>
                <a:latin typeface="Arial Narrow" pitchFamily="34" charset="0"/>
              </a:defRPr>
            </a:lvl2pPr>
            <a:lvl3pPr marL="1143000" indent="-228600" eaLnBrk="0" hangingPunct="0">
              <a:defRPr sz="600">
                <a:solidFill>
                  <a:schemeClr val="tx1"/>
                </a:solidFill>
                <a:latin typeface="Arial Narrow" pitchFamily="34" charset="0"/>
              </a:defRPr>
            </a:lvl3pPr>
            <a:lvl4pPr marL="1600200" indent="-228600" eaLnBrk="0" hangingPunct="0">
              <a:defRPr sz="600">
                <a:solidFill>
                  <a:schemeClr val="tx1"/>
                </a:solidFill>
                <a:latin typeface="Arial Narrow" pitchFamily="34" charset="0"/>
              </a:defRPr>
            </a:lvl4pPr>
            <a:lvl5pPr marL="2057400" indent="-228600" eaLnBrk="0" hangingPunct="0">
              <a:defRPr sz="600">
                <a:solidFill>
                  <a:schemeClr val="tx1"/>
                </a:solidFill>
                <a:latin typeface="Arial Narrow" pitchFamily="34" charset="0"/>
              </a:defRPr>
            </a:lvl5pPr>
            <a:lvl6pPr marL="2514600" indent="-228600" eaLnBrk="0" fontAlgn="base" hangingPunct="0">
              <a:spcBef>
                <a:spcPct val="0"/>
              </a:spcBef>
              <a:spcAft>
                <a:spcPct val="0"/>
              </a:spcAft>
              <a:defRPr sz="600">
                <a:solidFill>
                  <a:schemeClr val="tx1"/>
                </a:solidFill>
                <a:latin typeface="Arial Narrow" pitchFamily="34" charset="0"/>
              </a:defRPr>
            </a:lvl6pPr>
            <a:lvl7pPr marL="2971800" indent="-228600" eaLnBrk="0" fontAlgn="base" hangingPunct="0">
              <a:spcBef>
                <a:spcPct val="0"/>
              </a:spcBef>
              <a:spcAft>
                <a:spcPct val="0"/>
              </a:spcAft>
              <a:defRPr sz="600">
                <a:solidFill>
                  <a:schemeClr val="tx1"/>
                </a:solidFill>
                <a:latin typeface="Arial Narrow" pitchFamily="34" charset="0"/>
              </a:defRPr>
            </a:lvl7pPr>
            <a:lvl8pPr marL="3429000" indent="-228600" eaLnBrk="0" fontAlgn="base" hangingPunct="0">
              <a:spcBef>
                <a:spcPct val="0"/>
              </a:spcBef>
              <a:spcAft>
                <a:spcPct val="0"/>
              </a:spcAft>
              <a:defRPr sz="600">
                <a:solidFill>
                  <a:schemeClr val="tx1"/>
                </a:solidFill>
                <a:latin typeface="Arial Narrow" pitchFamily="34" charset="0"/>
              </a:defRPr>
            </a:lvl8pPr>
            <a:lvl9pPr marL="3886200" indent="-228600" eaLnBrk="0" fontAlgn="base" hangingPunct="0">
              <a:spcBef>
                <a:spcPct val="0"/>
              </a:spcBef>
              <a:spcAft>
                <a:spcPct val="0"/>
              </a:spcAft>
              <a:defRPr sz="600">
                <a:solidFill>
                  <a:schemeClr val="tx1"/>
                </a:solidFill>
                <a:latin typeface="Arial Narrow" pitchFamily="34" charset="0"/>
              </a:defRPr>
            </a:lvl9pPr>
          </a:lstStyle>
          <a:p>
            <a:pPr marL="0" marR="0" lvl="0" indent="0" algn="l" defTabSz="914400" rtl="0" eaLnBrk="0" fontAlgn="auto" latinLnBrk="0" hangingPunct="0">
              <a:lnSpc>
                <a:spcPct val="60000"/>
              </a:lnSpc>
              <a:spcBef>
                <a:spcPct val="30000"/>
              </a:spcBef>
              <a:spcAft>
                <a:spcPts val="0"/>
              </a:spcAft>
              <a:buClrTx/>
              <a:buSzTx/>
              <a:buFontTx/>
              <a:buNone/>
              <a:tabLst/>
              <a:defRPr/>
            </a:pPr>
            <a:r>
              <a:rPr kumimoji="0" lang="en-US" altLang="en-US" sz="1200" b="0" u="none" strike="noStrike" kern="1200" cap="none" spc="0" normalizeH="0" baseline="0" noProof="0" dirty="0">
                <a:ln>
                  <a:noFill/>
                </a:ln>
                <a:solidFill>
                  <a:srgbClr val="000000"/>
                </a:solidFill>
                <a:effectLst/>
                <a:uLnTx/>
                <a:uFillTx/>
                <a:latin typeface="+mn-lt"/>
                <a:ea typeface="+mn-ea"/>
                <a:cs typeface="+mn-cs"/>
              </a:rPr>
              <a:t>* HIV or AIDS at first diagnosis for a child exposed to HIV during mother’s pregnancy, at birth, and/or during breastfeeding</a:t>
            </a:r>
            <a:r>
              <a:rPr kumimoji="0" lang="en-US" altLang="en-US" sz="1200" b="0" i="1" u="none" strike="noStrike" kern="1200" cap="none" spc="0" normalizeH="0" baseline="0" noProof="0" dirty="0">
                <a:ln>
                  <a:noFill/>
                </a:ln>
                <a:solidFill>
                  <a:srgbClr val="000000"/>
                </a:solidFill>
                <a:effectLst/>
                <a:uLnTx/>
                <a:uFillTx/>
                <a:latin typeface="Arial Narrow" pitchFamily="34" charset="0"/>
                <a:ea typeface="+mn-ea"/>
                <a:cs typeface="+mn-cs"/>
              </a:rPr>
              <a:t>.</a:t>
            </a:r>
          </a:p>
        </p:txBody>
      </p:sp>
      <p:pic>
        <p:nvPicPr>
          <p:cNvPr id="8"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312" y="1647008"/>
            <a:ext cx="8333954" cy="4657748"/>
          </a:xfrm>
          <a:prstGeom prst="rect">
            <a:avLst/>
          </a:prstGeom>
        </p:spPr>
      </p:pic>
    </p:spTree>
    <p:extLst>
      <p:ext uri="{BB962C8B-B14F-4D97-AF65-F5344CB8AC3E}">
        <p14:creationId xmlns:p14="http://schemas.microsoft.com/office/powerpoint/2010/main" val="1614662301"/>
      </p:ext>
    </p:extLst>
  </p:cSld>
  <p:clrMapOvr>
    <a:masterClrMapping/>
  </p:clrMapOvr>
  <mc:AlternateContent xmlns:mc="http://schemas.openxmlformats.org/markup-compatibility/2006" xmlns:p14="http://schemas.microsoft.com/office/powerpoint/2010/main">
    <mc:Choice Requires="p14">
      <p:transition spd="slow" p14:dur="2000" advTm="70300"/>
    </mc:Choice>
    <mc:Fallback xmlns="">
      <p:transition spd="slow" advTm="7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394"/>
            <a:ext cx="8229600" cy="1148576"/>
          </a:xfrm>
        </p:spPr>
        <p:txBody>
          <a:bodyPr/>
          <a:lstStyle/>
          <a:p>
            <a:r>
              <a:rPr lang="en-US" sz="3200" b="1" dirty="0" smtClean="0"/>
              <a:t>Conclusion</a:t>
            </a:r>
            <a:endParaRPr lang="en-US" sz="3200" b="1" dirty="0"/>
          </a:p>
        </p:txBody>
      </p:sp>
      <p:sp>
        <p:nvSpPr>
          <p:cNvPr id="5" name="Content Placeholder 4"/>
          <p:cNvSpPr>
            <a:spLocks noGrp="1"/>
          </p:cNvSpPr>
          <p:nvPr>
            <p:ph sz="half" idx="2"/>
          </p:nvPr>
        </p:nvSpPr>
        <p:spPr>
          <a:xfrm>
            <a:off x="719667" y="1667933"/>
            <a:ext cx="7806267" cy="4174067"/>
          </a:xfrm>
        </p:spPr>
        <p:txBody>
          <a:bodyPr>
            <a:normAutofit/>
          </a:bodyPr>
          <a:lstStyle/>
          <a:p>
            <a:r>
              <a:rPr lang="en-US" sz="2400" b="0" dirty="0" smtClean="0">
                <a:solidFill>
                  <a:schemeClr val="tx1"/>
                </a:solidFill>
              </a:rPr>
              <a:t>Total HIV diagnoses for 2016 similar to 2015</a:t>
            </a:r>
          </a:p>
          <a:p>
            <a:r>
              <a:rPr lang="en-US" sz="2400" b="0" dirty="0" smtClean="0">
                <a:solidFill>
                  <a:schemeClr val="tx1"/>
                </a:solidFill>
              </a:rPr>
              <a:t>Male to Male sex remains the leading risk factor for HIV </a:t>
            </a:r>
          </a:p>
          <a:p>
            <a:r>
              <a:rPr lang="en-US" sz="2400" b="0" dirty="0" smtClean="0">
                <a:solidFill>
                  <a:schemeClr val="tx1"/>
                </a:solidFill>
              </a:rPr>
              <a:t>More than half of newly reported cases were among communities of color</a:t>
            </a:r>
          </a:p>
          <a:p>
            <a:r>
              <a:rPr lang="en-US" sz="2400" b="0" dirty="0" smtClean="0">
                <a:solidFill>
                  <a:schemeClr val="tx1"/>
                </a:solidFill>
              </a:rPr>
              <a:t>Cases among 20-29 year olds remain high</a:t>
            </a:r>
          </a:p>
          <a:p>
            <a:r>
              <a:rPr lang="en-US" sz="2400" b="0" dirty="0" smtClean="0">
                <a:solidFill>
                  <a:schemeClr val="tx1"/>
                </a:solidFill>
              </a:rPr>
              <a:t>Cases of injection drug users indicate a continuing increase over the last two years</a:t>
            </a:r>
          </a:p>
          <a:p>
            <a:r>
              <a:rPr lang="en-US" sz="2400" b="0" dirty="0" smtClean="0">
                <a:solidFill>
                  <a:schemeClr val="tx1"/>
                </a:solidFill>
              </a:rPr>
              <a:t>Regionally, there was a 41% increase in new HIV cases in Greater Minnesota from the previous year</a:t>
            </a:r>
          </a:p>
          <a:p>
            <a:endParaRPr lang="en-US"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71657579"/>
      </p:ext>
    </p:extLst>
  </p:cSld>
  <p:clrMapOvr>
    <a:masterClrMapping/>
  </p:clrMapOvr>
  <mc:AlternateContent xmlns:mc="http://schemas.openxmlformats.org/markup-compatibility/2006" xmlns:p14="http://schemas.microsoft.com/office/powerpoint/2010/main">
    <mc:Choice Requires="p14">
      <p:transition spd="slow" p14:dur="2000" advTm="74543"/>
    </mc:Choice>
    <mc:Fallback xmlns="">
      <p:transition spd="slow" advTm="7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prstGeom prst="rect">
            <a:avLst/>
          </a:prstGeom>
        </p:spPr>
        <p:txBody>
          <a:bodyPr>
            <a:normAutofit fontScale="77500" lnSpcReduction="20000"/>
          </a:bodyPr>
          <a:lstStyle/>
          <a:p>
            <a:pPr marL="0" indent="0" algn="ctr">
              <a:buNone/>
            </a:pPr>
            <a:r>
              <a:rPr lang="en-US" dirty="0">
                <a:solidFill>
                  <a:schemeClr val="tx1"/>
                </a:solidFill>
              </a:rPr>
              <a:t>For more information, please contact:</a:t>
            </a:r>
          </a:p>
          <a:p>
            <a:pPr marL="0" indent="0">
              <a:buNone/>
            </a:pPr>
            <a:endParaRPr lang="en-US" dirty="0">
              <a:solidFill>
                <a:schemeClr val="tx1"/>
              </a:solidFill>
            </a:endParaRPr>
          </a:p>
          <a:p>
            <a:pPr marL="0" indent="0" algn="ctr">
              <a:buNone/>
            </a:pPr>
            <a:r>
              <a:rPr lang="en-US" dirty="0" smtClean="0">
                <a:solidFill>
                  <a:schemeClr val="tx1"/>
                </a:solidFill>
              </a:rPr>
              <a:t>Cheryl Barber, </a:t>
            </a:r>
            <a:r>
              <a:rPr lang="en-US" dirty="0">
                <a:solidFill>
                  <a:schemeClr val="tx1"/>
                </a:solidFill>
              </a:rPr>
              <a:t>HIV/AIDS </a:t>
            </a:r>
            <a:r>
              <a:rPr lang="en-US" dirty="0" smtClean="0">
                <a:solidFill>
                  <a:schemeClr val="tx1"/>
                </a:solidFill>
              </a:rPr>
              <a:t>Surveillance Coordinator</a:t>
            </a:r>
            <a:endParaRPr lang="en-US" dirty="0">
              <a:solidFill>
                <a:schemeClr val="tx1"/>
              </a:solidFill>
            </a:endParaRPr>
          </a:p>
          <a:p>
            <a:pPr marL="0" indent="0" algn="ctr">
              <a:buNone/>
            </a:pPr>
            <a:r>
              <a:rPr lang="en-US" dirty="0" smtClean="0">
                <a:solidFill>
                  <a:schemeClr val="tx1"/>
                </a:solidFill>
                <a:hlinkClick r:id="rId5"/>
              </a:rPr>
              <a:t>Cheryl.barber@state.mn.us</a:t>
            </a:r>
            <a:endParaRPr lang="en-US" dirty="0" smtClean="0">
              <a:solidFill>
                <a:schemeClr val="tx1"/>
              </a:solidFill>
            </a:endParaRPr>
          </a:p>
          <a:p>
            <a:pPr marL="0" indent="0" algn="ctr">
              <a:buNone/>
            </a:pPr>
            <a:r>
              <a:rPr lang="en-US" dirty="0" smtClean="0">
                <a:solidFill>
                  <a:schemeClr val="tx1"/>
                </a:solidFill>
              </a:rPr>
              <a:t>(</a:t>
            </a:r>
            <a:r>
              <a:rPr lang="en-US" dirty="0">
                <a:solidFill>
                  <a:schemeClr val="tx1"/>
                </a:solidFill>
              </a:rPr>
              <a:t>651) 201-5624</a:t>
            </a:r>
          </a:p>
          <a:p>
            <a:endParaRPr lang="en-US" dirty="0"/>
          </a:p>
        </p:txBody>
      </p:sp>
      <p:sp>
        <p:nvSpPr>
          <p:cNvPr id="2" name="Title 1"/>
          <p:cNvSpPr>
            <a:spLocks noGrp="1"/>
          </p:cNvSpPr>
          <p:nvPr>
            <p:ph type="title"/>
          </p:nvPr>
        </p:nvSpPr>
        <p:spPr>
          <a:xfrm>
            <a:off x="902677" y="1583266"/>
            <a:ext cx="7315200" cy="1180827"/>
          </a:xfrm>
        </p:spPr>
        <p:txBody>
          <a:bodyPr/>
          <a:lstStyle/>
          <a:p>
            <a:r>
              <a:rPr lang="en-US" dirty="0" smtClean="0"/>
              <a:t>Thank You!</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55366629"/>
      </p:ext>
    </p:extLst>
  </p:cSld>
  <p:clrMapOvr>
    <a:masterClrMapping/>
  </p:clrMapOvr>
  <mc:AlternateContent xmlns:mc="http://schemas.openxmlformats.org/markup-compatibility/2006" xmlns:p14="http://schemas.microsoft.com/office/powerpoint/2010/main">
    <mc:Choice Requires="p14">
      <p:transition spd="slow" p14:dur="2000" advTm="17987"/>
    </mc:Choice>
    <mc:Fallback xmlns="">
      <p:transition spd="slow" advTm="17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22766" y="3622971"/>
            <a:ext cx="8898467" cy="2320627"/>
          </a:xfrm>
        </p:spPr>
        <p:txBody>
          <a:bodyPr/>
          <a:lstStyle/>
          <a:p>
            <a:pPr>
              <a:lnSpc>
                <a:spcPct val="100000"/>
              </a:lnSpc>
              <a:spcBef>
                <a:spcPts val="0"/>
              </a:spcBef>
            </a:pPr>
            <a:r>
              <a:rPr lang="en-US" dirty="0"/>
              <a:t>Minnesota Department of </a:t>
            </a:r>
            <a:r>
              <a:rPr lang="en-US" dirty="0" smtClean="0"/>
              <a:t>Health Hepatitis </a:t>
            </a:r>
            <a:r>
              <a:rPr lang="en-US" dirty="0"/>
              <a:t>Surveillance System</a:t>
            </a:r>
          </a:p>
          <a:p>
            <a:pPr>
              <a:lnSpc>
                <a:spcPct val="100000"/>
              </a:lnSpc>
              <a:spcBef>
                <a:spcPts val="0"/>
              </a:spcBef>
            </a:pPr>
            <a:endParaRPr lang="en-US" dirty="0"/>
          </a:p>
        </p:txBody>
      </p:sp>
      <p:sp>
        <p:nvSpPr>
          <p:cNvPr id="7" name="Title 6"/>
          <p:cNvSpPr>
            <a:spLocks noGrp="1"/>
          </p:cNvSpPr>
          <p:nvPr>
            <p:ph type="title"/>
          </p:nvPr>
        </p:nvSpPr>
        <p:spPr>
          <a:xfrm>
            <a:off x="431882" y="1202676"/>
            <a:ext cx="8229600" cy="2267893"/>
          </a:xfrm>
        </p:spPr>
        <p:txBody>
          <a:bodyPr/>
          <a:lstStyle/>
          <a:p>
            <a:pPr>
              <a:lnSpc>
                <a:spcPct val="100000"/>
              </a:lnSpc>
            </a:pPr>
            <a:r>
              <a:rPr lang="en-US" sz="4800" dirty="0" smtClean="0"/>
              <a:t>Highlights from the Hepatitis</a:t>
            </a:r>
            <a:br>
              <a:rPr lang="en-US" sz="4800" dirty="0" smtClean="0"/>
            </a:br>
            <a:r>
              <a:rPr lang="en-US" sz="4800" dirty="0" smtClean="0"/>
              <a:t>Surveillance Report, 2016</a:t>
            </a:r>
            <a:endParaRPr lang="en-US" sz="4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4814386"/>
      </p:ext>
    </p:extLst>
  </p:cSld>
  <p:clrMapOvr>
    <a:masterClrMapping/>
  </p:clrMapOvr>
  <mc:AlternateContent xmlns:mc="http://schemas.openxmlformats.org/markup-compatibility/2006" xmlns:p14="http://schemas.microsoft.com/office/powerpoint/2010/main">
    <mc:Choice Requires="p14">
      <p:transition spd="slow" p14:dur="2000" advTm="11830"/>
    </mc:Choice>
    <mc:Fallback xmlns="">
      <p:transition spd="slow" advTm="11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6" name="Date Placeholder 4"/>
          <p:cNvSpPr>
            <a:spLocks noGrp="1"/>
          </p:cNvSpPr>
          <p:nvPr>
            <p:ph type="dt" sz="half" idx="10"/>
          </p:nvPr>
        </p:nvSpPr>
        <p:spPr>
          <a:xfrm>
            <a:off x="0" y="6469539"/>
            <a:ext cx="3409950" cy="24504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Calibri" panose="020F0502020204030204"/>
                <a:ea typeface="+mn-ea"/>
                <a:cs typeface="+mn-cs"/>
              </a:rPr>
              <a:t>Data Source:  Minnesota Viral Hepatitis Surveillance System</a:t>
            </a: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1210733" y="2065866"/>
            <a:ext cx="6722533" cy="3710262"/>
          </a:xfrm>
        </p:spPr>
        <p:txBody>
          <a:bodyPr>
            <a:normAutofit fontScale="70000" lnSpcReduction="20000"/>
          </a:bodyPr>
          <a:lstStyle/>
          <a:p>
            <a:r>
              <a:rPr lang="en-US" dirty="0"/>
              <a:t>Data in this presentation are current through </a:t>
            </a:r>
            <a:r>
              <a:rPr lang="en-US" dirty="0" smtClean="0"/>
              <a:t>2016</a:t>
            </a:r>
            <a:endParaRPr lang="en-US" dirty="0"/>
          </a:p>
          <a:p>
            <a:r>
              <a:rPr lang="en-US" dirty="0" smtClean="0"/>
              <a:t>Definitions:</a:t>
            </a:r>
          </a:p>
          <a:p>
            <a:pPr lvl="1"/>
            <a:r>
              <a:rPr lang="en-US" dirty="0" smtClean="0"/>
              <a:t>Acute </a:t>
            </a:r>
            <a:r>
              <a:rPr lang="en-US" dirty="0"/>
              <a:t>case:</a:t>
            </a:r>
          </a:p>
          <a:p>
            <a:pPr lvl="2"/>
            <a:r>
              <a:rPr lang="en-US" dirty="0"/>
              <a:t>Infected within the last six months</a:t>
            </a:r>
          </a:p>
          <a:p>
            <a:pPr lvl="2"/>
            <a:r>
              <a:rPr lang="en-US" dirty="0"/>
              <a:t>Symptomatic OR negative test in six months before diagnosis</a:t>
            </a:r>
          </a:p>
          <a:p>
            <a:pPr lvl="1"/>
            <a:r>
              <a:rPr lang="en-US" dirty="0"/>
              <a:t>Chronic case:</a:t>
            </a:r>
          </a:p>
          <a:p>
            <a:pPr lvl="2"/>
            <a:r>
              <a:rPr lang="en-US" dirty="0"/>
              <a:t>Infected for over six months</a:t>
            </a:r>
          </a:p>
          <a:p>
            <a:pPr lvl="2"/>
            <a:r>
              <a:rPr lang="en-US" dirty="0"/>
              <a:t>Asymptomatic or symptomatic</a:t>
            </a:r>
          </a:p>
          <a:p>
            <a:pPr lvl="1"/>
            <a:r>
              <a:rPr lang="en-US" dirty="0"/>
              <a:t>Resolved cases:</a:t>
            </a:r>
          </a:p>
          <a:p>
            <a:pPr lvl="2"/>
            <a:r>
              <a:rPr lang="en-US" dirty="0"/>
              <a:t>No evidence of current infection</a:t>
            </a:r>
          </a:p>
          <a:p>
            <a:pPr lvl="2"/>
            <a:r>
              <a:rPr lang="en-US" dirty="0"/>
              <a:t>Evidence of past infection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86313454"/>
      </p:ext>
    </p:extLst>
  </p:cSld>
  <p:clrMapOvr>
    <a:masterClrMapping/>
  </p:clrMapOvr>
  <mc:AlternateContent xmlns:mc="http://schemas.openxmlformats.org/markup-compatibility/2006" xmlns:p14="http://schemas.microsoft.com/office/powerpoint/2010/main">
    <mc:Choice Requires="p14">
      <p:transition spd="slow" p14:dur="2000" advTm="50193"/>
    </mc:Choice>
    <mc:Fallback xmlns="">
      <p:transition spd="slow" advTm="50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limitations</a:t>
            </a:r>
          </a:p>
        </p:txBody>
      </p:sp>
      <p:sp>
        <p:nvSpPr>
          <p:cNvPr id="6" name="Date Placeholder 4"/>
          <p:cNvSpPr>
            <a:spLocks noGrp="1"/>
          </p:cNvSpPr>
          <p:nvPr>
            <p:ph type="dt" sz="half" idx="10"/>
          </p:nvPr>
        </p:nvSpPr>
        <p:spPr>
          <a:xfrm>
            <a:off x="0" y="6469539"/>
            <a:ext cx="3409950" cy="24504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Calibri" panose="020F0502020204030204"/>
                <a:ea typeface="+mn-ea"/>
                <a:cs typeface="+mn-cs"/>
              </a:rPr>
              <a:t>Data Source:  Minnesota Viral Hepatitis Surveillance System</a:t>
            </a: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94360" y="1899457"/>
            <a:ext cx="7955280" cy="3710262"/>
          </a:xfrm>
        </p:spPr>
        <p:txBody>
          <a:bodyPr>
            <a:noAutofit/>
          </a:bodyPr>
          <a:lstStyle/>
          <a:p>
            <a:pPr>
              <a:spcBef>
                <a:spcPts val="300"/>
              </a:spcBef>
            </a:pPr>
            <a:r>
              <a:rPr lang="en-US" sz="1600" dirty="0"/>
              <a:t>The slides rely on data from </a:t>
            </a:r>
            <a:r>
              <a:rPr lang="en-US" sz="1600" dirty="0" smtClean="0"/>
              <a:t>HCV </a:t>
            </a:r>
            <a:r>
              <a:rPr lang="en-US" sz="1600" dirty="0"/>
              <a:t>and HBV cases diagnosed through </a:t>
            </a:r>
            <a:r>
              <a:rPr lang="en-US" sz="1600" dirty="0" smtClean="0"/>
              <a:t>2016 </a:t>
            </a:r>
            <a:r>
              <a:rPr lang="en-US" sz="1600" dirty="0"/>
              <a:t>and reported to the Minnesota Department of Health (MDH) Hepatitis Surveillance System.</a:t>
            </a:r>
          </a:p>
          <a:p>
            <a:pPr>
              <a:spcBef>
                <a:spcPts val="300"/>
              </a:spcBef>
            </a:pPr>
            <a:endParaRPr lang="en-US" sz="1600" dirty="0"/>
          </a:p>
          <a:p>
            <a:pPr>
              <a:spcBef>
                <a:spcPts val="300"/>
              </a:spcBef>
            </a:pPr>
            <a:r>
              <a:rPr lang="en-US" sz="1600" dirty="0"/>
              <a:t>Some limitations of surveillance data:</a:t>
            </a:r>
          </a:p>
          <a:p>
            <a:pPr lvl="1">
              <a:spcBef>
                <a:spcPts val="300"/>
              </a:spcBef>
            </a:pPr>
            <a:r>
              <a:rPr lang="en-US" sz="1600" dirty="0"/>
              <a:t>Data do not include hepatitis-infected persons who have not been tested </a:t>
            </a:r>
          </a:p>
          <a:p>
            <a:pPr lvl="1">
              <a:spcBef>
                <a:spcPts val="300"/>
              </a:spcBef>
            </a:pPr>
            <a:r>
              <a:rPr lang="en-US" sz="1600" dirty="0"/>
              <a:t>Data do not include persons whose positive test results have not been reported to the MDH</a:t>
            </a:r>
          </a:p>
          <a:p>
            <a:pPr>
              <a:spcBef>
                <a:spcPts val="300"/>
              </a:spcBef>
            </a:pPr>
            <a:endParaRPr lang="en-US" sz="1600" dirty="0"/>
          </a:p>
          <a:p>
            <a:pPr>
              <a:spcBef>
                <a:spcPts val="300"/>
              </a:spcBef>
            </a:pPr>
            <a:r>
              <a:rPr lang="en-US" sz="1600" dirty="0"/>
              <a:t>Persons are assumed to be alive unless the MDH has knowledge of their death</a:t>
            </a:r>
            <a:r>
              <a:rPr lang="en-US" sz="1600" dirty="0" smtClean="0"/>
              <a:t>. Most recent match with Minnesota death records was in 2017.</a:t>
            </a:r>
            <a:endParaRPr lang="en-US" sz="1600" dirty="0"/>
          </a:p>
          <a:p>
            <a:pPr>
              <a:spcBef>
                <a:spcPts val="300"/>
              </a:spcBef>
            </a:pPr>
            <a:endParaRPr lang="en-US" sz="1600" dirty="0"/>
          </a:p>
          <a:p>
            <a:pPr>
              <a:spcBef>
                <a:spcPts val="300"/>
              </a:spcBef>
            </a:pPr>
            <a:r>
              <a:rPr lang="en-US" sz="1600" dirty="0"/>
              <a:t>Persons whose most recently reported state of residence was Minnesota are assumed to be currently residing in Minnesota unless </a:t>
            </a:r>
            <a:r>
              <a:rPr lang="en-US" sz="1600" dirty="0" smtClean="0"/>
              <a:t>MDH </a:t>
            </a:r>
            <a:r>
              <a:rPr lang="en-US" sz="1600" dirty="0"/>
              <a:t>has knowledge of their relocation.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9121008"/>
      </p:ext>
    </p:extLst>
  </p:cSld>
  <p:clrMapOvr>
    <a:masterClrMapping/>
  </p:clrMapOvr>
  <mc:AlternateContent xmlns:mc="http://schemas.openxmlformats.org/markup-compatibility/2006" xmlns:p14="http://schemas.microsoft.com/office/powerpoint/2010/main">
    <mc:Choice Requires="p14">
      <p:transition spd="slow" p14:dur="2000" advTm="53871"/>
    </mc:Choice>
    <mc:Fallback xmlns="">
      <p:transition spd="slow" advTm="53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Viral Hepatitis</a:t>
            </a:r>
          </a:p>
        </p:txBody>
      </p:sp>
      <p:sp>
        <p:nvSpPr>
          <p:cNvPr id="3" name="Content Placeholder 2"/>
          <p:cNvSpPr>
            <a:spLocks noGrp="1"/>
          </p:cNvSpPr>
          <p:nvPr>
            <p:ph sz="half" idx="2"/>
          </p:nvPr>
        </p:nvSpPr>
        <p:spPr/>
        <p:txBody>
          <a:bodyPr/>
          <a:lstStyle/>
          <a:p>
            <a:r>
              <a:rPr lang="en-US" dirty="0"/>
              <a:t>Acute case:</a:t>
            </a:r>
          </a:p>
          <a:p>
            <a:pPr lvl="1"/>
            <a:r>
              <a:rPr lang="en-US" dirty="0"/>
              <a:t>Infected within the last six months</a:t>
            </a:r>
          </a:p>
          <a:p>
            <a:pPr lvl="1"/>
            <a:r>
              <a:rPr lang="en-US" dirty="0"/>
              <a:t>Symptomatic OR negative test within 6 months before diagnosis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3788098"/>
      </p:ext>
    </p:extLst>
  </p:cSld>
  <p:clrMapOvr>
    <a:masterClrMapping/>
  </p:clrMapOvr>
  <mc:AlternateContent xmlns:mc="http://schemas.openxmlformats.org/markup-compatibility/2006" xmlns:p14="http://schemas.microsoft.com/office/powerpoint/2010/main">
    <mc:Choice Requires="p14">
      <p:transition spd="slow" p14:dur="2000" advTm="10227"/>
    </mc:Choice>
    <mc:Fallback xmlns="">
      <p:transition spd="slow" advTm="10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9075"/>
            <a:ext cx="9144000" cy="1148576"/>
          </a:xfrm>
        </p:spPr>
        <p:txBody>
          <a:bodyPr/>
          <a:lstStyle/>
          <a:p>
            <a:r>
              <a:rPr lang="en-US" sz="3200" dirty="0"/>
              <a:t>Reported rate per 100,000 population of acute viral </a:t>
            </a:r>
            <a:r>
              <a:rPr lang="en-US" sz="3200" dirty="0" smtClean="0"/>
              <a:t>hepatitis, United </a:t>
            </a:r>
            <a:r>
              <a:rPr lang="en-US" sz="3200" dirty="0"/>
              <a:t>States, </a:t>
            </a:r>
            <a:r>
              <a:rPr lang="en-US" sz="3200" dirty="0" smtClean="0"/>
              <a:t>1998-2015</a:t>
            </a:r>
            <a:endParaRPr lang="en-US" sz="3200" dirty="0"/>
          </a:p>
        </p:txBody>
      </p:sp>
      <p:sp>
        <p:nvSpPr>
          <p:cNvPr id="4" name="Date Placeholder 4"/>
          <p:cNvSpPr>
            <a:spLocks noGrp="1"/>
          </p:cNvSpPr>
          <p:nvPr>
            <p:ph type="dt" sz="half" idx="10"/>
          </p:nvPr>
        </p:nvSpPr>
        <p:spPr>
          <a:xfrm>
            <a:off x="-1407584" y="6583076"/>
            <a:ext cx="7248525" cy="245047"/>
          </a:xfrm>
        </p:spPr>
        <p:txBody>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Data Source: Viral Hepatitis Statistics &amp; Surveillance </a:t>
            </a: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at www.cdc.gov/hepatitis/Statistics/</a:t>
            </a:r>
            <a:endParaRPr kumimoji="0" lang="en-US" sz="1000" b="0" i="0" u="none" strike="noStrike" kern="1200" cap="none" spc="0" normalizeH="0" baseline="0" noProof="0" dirty="0" smtClean="0">
              <a:ln>
                <a:noFill/>
              </a:ln>
              <a:solidFill>
                <a:srgbClr val="000000"/>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5" name="Content Placeholder 4"/>
          <p:cNvPicPr>
            <a:picLocks noGrp="1" noChangeAspect="1"/>
          </p:cNvPicPr>
          <p:nvPr>
            <p:ph sz="half" idx="2"/>
          </p:nvPr>
        </p:nvPicPr>
        <p:blipFill>
          <a:blip r:embed="rId5"/>
          <a:stretch>
            <a:fillRect/>
          </a:stretch>
        </p:blipFill>
        <p:spPr>
          <a:xfrm>
            <a:off x="457199" y="1611992"/>
            <a:ext cx="8092831" cy="459172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78811"/>
      </p:ext>
    </p:extLst>
  </p:cSld>
  <p:clrMapOvr>
    <a:masterClrMapping/>
  </p:clrMapOvr>
  <mc:AlternateContent xmlns:mc="http://schemas.openxmlformats.org/markup-compatibility/2006" xmlns:p14="http://schemas.microsoft.com/office/powerpoint/2010/main">
    <mc:Choice Requires="p14">
      <p:transition spd="slow" p14:dur="2000" advTm="37348"/>
    </mc:Choice>
    <mc:Fallback xmlns="">
      <p:transition spd="slow" advTm="37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title="Slide 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Title 2"/>
          <p:cNvSpPr>
            <a:spLocks noGrp="1"/>
          </p:cNvSpPr>
          <p:nvPr>
            <p:ph type="title"/>
          </p:nvPr>
        </p:nvSpPr>
        <p:spPr>
          <a:xfrm>
            <a:off x="495300" y="2582333"/>
            <a:ext cx="7886700" cy="803276"/>
          </a:xfrm>
        </p:spPr>
        <p:txBody>
          <a:bodyPr/>
          <a:lstStyle/>
          <a:p>
            <a:r>
              <a:rPr lang="en-US" sz="4800" dirty="0" smtClean="0"/>
              <a:t>Syphilis</a:t>
            </a:r>
            <a:endParaRPr lang="en-US" sz="4800" dirty="0"/>
          </a:p>
        </p:txBody>
      </p:sp>
    </p:spTree>
    <p:extLst>
      <p:ext uri="{BB962C8B-B14F-4D97-AF65-F5344CB8AC3E}">
        <p14:creationId xmlns:p14="http://schemas.microsoft.com/office/powerpoint/2010/main" val="1365701875"/>
      </p:ext>
    </p:extLst>
  </p:cSld>
  <p:clrMapOvr>
    <a:masterClrMapping/>
  </p:clrMapOvr>
  <mc:AlternateContent xmlns:mc="http://schemas.openxmlformats.org/markup-compatibility/2006" xmlns:p14="http://schemas.microsoft.com/office/powerpoint/2010/main">
    <mc:Choice Requires="p14">
      <p:transition spd="slow" p14:dur="2000" advTm="4569"/>
    </mc:Choice>
    <mc:Fallback xmlns="">
      <p:transition spd="slow" advTm="4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186" y="592631"/>
            <a:ext cx="8543925" cy="1148576"/>
          </a:xfrm>
        </p:spPr>
        <p:txBody>
          <a:bodyPr/>
          <a:lstStyle/>
          <a:p>
            <a:r>
              <a:rPr lang="en-US" sz="2800" dirty="0"/>
              <a:t>Number of Acute* Cases per year Minnesota,</a:t>
            </a:r>
            <a:br>
              <a:rPr lang="en-US" sz="2800" dirty="0"/>
            </a:br>
            <a:r>
              <a:rPr lang="en-US" sz="2800" dirty="0" smtClean="0"/>
              <a:t>1998-2016</a:t>
            </a:r>
            <a:br>
              <a:rPr lang="en-US" sz="2800" dirty="0" smtClean="0"/>
            </a:br>
            <a:endParaRPr lang="en-US" sz="2800" dirty="0"/>
          </a:p>
        </p:txBody>
      </p:sp>
      <p:sp>
        <p:nvSpPr>
          <p:cNvPr id="4" name="Date Placeholder 4"/>
          <p:cNvSpPr>
            <a:spLocks noGrp="1"/>
          </p:cNvSpPr>
          <p:nvPr>
            <p:ph type="dt" sz="half" idx="10"/>
          </p:nvPr>
        </p:nvSpPr>
        <p:spPr>
          <a:xfrm>
            <a:off x="0" y="6583076"/>
            <a:ext cx="4878917" cy="245047"/>
          </a:xfrm>
        </p:spPr>
        <p:txBody>
          <a:bodyPr/>
          <a:lstStyle/>
          <a:p>
            <a:pPr algn="l">
              <a:defRPr/>
            </a:pPr>
            <a:r>
              <a:rPr lang="en-US" sz="1200" dirty="0">
                <a:solidFill>
                  <a:srgbClr val="000000"/>
                </a:solidFill>
              </a:rPr>
              <a:t>*Acute cases include </a:t>
            </a:r>
            <a:r>
              <a:rPr lang="en-US" sz="1200" dirty="0" err="1">
                <a:solidFill>
                  <a:srgbClr val="000000"/>
                </a:solidFill>
              </a:rPr>
              <a:t>seroconverters</a:t>
            </a:r>
            <a:r>
              <a:rPr lang="en-US" sz="1200" dirty="0">
                <a:solidFill>
                  <a:srgbClr val="000000"/>
                </a:solidFill>
              </a:rPr>
              <a:t> for all  years for HBV and HCV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Data Source:  MN Viral Hepatitis Surveillance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Content Placeholder 5"/>
          <p:cNvPicPr>
            <a:picLocks noGrp="1" noChangeAspect="1"/>
          </p:cNvPicPr>
          <p:nvPr>
            <p:ph sz="half" idx="2"/>
          </p:nvPr>
        </p:nvPicPr>
        <p:blipFill>
          <a:blip r:embed="rId5"/>
          <a:stretch>
            <a:fillRect/>
          </a:stretch>
        </p:blipFill>
        <p:spPr>
          <a:xfrm>
            <a:off x="602884" y="1405635"/>
            <a:ext cx="7814285" cy="453636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401632"/>
      </p:ext>
    </p:extLst>
  </p:cSld>
  <p:clrMapOvr>
    <a:masterClrMapping/>
  </p:clrMapOvr>
  <mc:AlternateContent xmlns:mc="http://schemas.openxmlformats.org/markup-compatibility/2006" xmlns:p14="http://schemas.microsoft.com/office/powerpoint/2010/main">
    <mc:Choice Requires="p14">
      <p:transition spd="slow" p14:dur="2000" advTm="26279"/>
    </mc:Choice>
    <mc:Fallback xmlns="">
      <p:transition spd="slow" advTm="2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1071"/>
            <a:ext cx="8229600" cy="1980449"/>
          </a:xfrm>
        </p:spPr>
        <p:txBody>
          <a:bodyPr/>
          <a:lstStyle/>
          <a:p>
            <a:r>
              <a:rPr lang="en-US" sz="4800" dirty="0" smtClean="0"/>
              <a:t>Chronic Hepatitis C</a:t>
            </a:r>
            <a:endParaRPr lang="en-US" sz="4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4149331"/>
      </p:ext>
    </p:extLst>
  </p:cSld>
  <p:clrMapOvr>
    <a:masterClrMapping/>
  </p:clrMapOvr>
  <mc:AlternateContent xmlns:mc="http://schemas.openxmlformats.org/markup-compatibility/2006" xmlns:p14="http://schemas.microsoft.com/office/powerpoint/2010/main">
    <mc:Choice Requires="p14">
      <p:transition spd="slow" p14:dur="2000" advTm="6153"/>
    </mc:Choice>
    <mc:Fallback xmlns="">
      <p:transition spd="slow" advTm="6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824"/>
            <a:ext cx="8229600" cy="1148576"/>
          </a:xfrm>
        </p:spPr>
        <p:txBody>
          <a:bodyPr/>
          <a:lstStyle/>
          <a:p>
            <a:r>
              <a:rPr lang="en-US" dirty="0"/>
              <a:t>Overview of HCV in Minnesota</a:t>
            </a:r>
          </a:p>
        </p:txBody>
      </p:sp>
      <p:sp>
        <p:nvSpPr>
          <p:cNvPr id="3" name="Content Placeholder 2"/>
          <p:cNvSpPr>
            <a:spLocks noGrp="1"/>
          </p:cNvSpPr>
          <p:nvPr>
            <p:ph sz="half" idx="2"/>
          </p:nvPr>
        </p:nvSpPr>
        <p:spPr/>
        <p:txBody>
          <a:bodyPr>
            <a:normAutofit/>
          </a:bodyPr>
          <a:lstStyle/>
          <a:p>
            <a:pPr marL="0" indent="0">
              <a:buNone/>
            </a:pPr>
            <a:r>
              <a:rPr lang="en-US" b="0" dirty="0"/>
              <a:t>A hepatitis C case is defined as current </a:t>
            </a:r>
            <a:r>
              <a:rPr lang="en-US" b="0" dirty="0" smtClean="0"/>
              <a:t>infection </a:t>
            </a:r>
            <a:r>
              <a:rPr lang="en-US" b="0" dirty="0"/>
              <a:t>with hepatitis C and includes:</a:t>
            </a:r>
          </a:p>
          <a:p>
            <a:r>
              <a:rPr lang="en-US" dirty="0" smtClean="0"/>
              <a:t>Chronic cases</a:t>
            </a:r>
            <a:endParaRPr lang="en-US" dirty="0"/>
          </a:p>
          <a:p>
            <a:pPr lvl="1"/>
            <a:r>
              <a:rPr lang="en-US" dirty="0" smtClean="0"/>
              <a:t>Probable – anti-HCV + alone</a:t>
            </a:r>
          </a:p>
          <a:p>
            <a:pPr lvl="1"/>
            <a:r>
              <a:rPr lang="en-US" dirty="0" smtClean="0"/>
              <a:t>Confirmed – HCV RNA +</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031976"/>
      </p:ext>
    </p:extLst>
  </p:cSld>
  <p:clrMapOvr>
    <a:masterClrMapping/>
  </p:clrMapOvr>
  <mc:AlternateContent xmlns:mc="http://schemas.openxmlformats.org/markup-compatibility/2006" xmlns:p14="http://schemas.microsoft.com/office/powerpoint/2010/main">
    <mc:Choice Requires="p14">
      <p:transition spd="slow" p14:dur="2000" advTm="16643"/>
    </mc:Choice>
    <mc:Fallback xmlns="">
      <p:transition spd="slow" advTm="1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7076"/>
            <a:ext cx="8229600" cy="1148576"/>
          </a:xfrm>
        </p:spPr>
        <p:txBody>
          <a:bodyPr/>
          <a:lstStyle/>
          <a:p>
            <a:r>
              <a:rPr lang="en-US" dirty="0"/>
              <a:t>Reported Number of Persons</a:t>
            </a:r>
            <a:br>
              <a:rPr lang="en-US" dirty="0"/>
            </a:br>
            <a:r>
              <a:rPr lang="en-US" dirty="0"/>
              <a:t>Living with HCV in MN</a:t>
            </a:r>
          </a:p>
        </p:txBody>
      </p:sp>
      <p:sp>
        <p:nvSpPr>
          <p:cNvPr id="3" name="Content Placeholder 2"/>
          <p:cNvSpPr>
            <a:spLocks noGrp="1"/>
          </p:cNvSpPr>
          <p:nvPr>
            <p:ph sz="half" idx="2"/>
          </p:nvPr>
        </p:nvSpPr>
        <p:spPr>
          <a:xfrm>
            <a:off x="1371600" y="2591718"/>
            <a:ext cx="6400800" cy="1676400"/>
          </a:xfrm>
        </p:spPr>
        <p:txBody>
          <a:bodyPr/>
          <a:lstStyle/>
          <a:p>
            <a:r>
              <a:rPr lang="en-US" b="0" dirty="0"/>
              <a:t>As of December 31, </a:t>
            </a:r>
            <a:r>
              <a:rPr lang="en-US" b="0" dirty="0" smtClean="0"/>
              <a:t>2016, 35,623* </a:t>
            </a:r>
            <a:r>
              <a:rPr lang="en-US" b="0" dirty="0"/>
              <a:t>persons are assumed alive and living in MN with HCV</a:t>
            </a:r>
          </a:p>
          <a:p>
            <a:endParaRPr lang="en-US" dirty="0"/>
          </a:p>
        </p:txBody>
      </p:sp>
      <p:sp>
        <p:nvSpPr>
          <p:cNvPr id="8" name="TextBox 7"/>
          <p:cNvSpPr txBox="1"/>
          <p:nvPr/>
        </p:nvSpPr>
        <p:spPr>
          <a:xfrm>
            <a:off x="0" y="5950767"/>
            <a:ext cx="67437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*Includes persons with unknown city of residence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p:cNvSpPr txBox="1"/>
          <p:nvPr/>
        </p:nvSpPr>
        <p:spPr>
          <a:xfrm>
            <a:off x="0" y="6182380"/>
            <a:ext cx="71437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Note: Includes all acute, chronic, probable chronic, and resolved cases</a:t>
            </a: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Box 9"/>
          <p:cNvSpPr txBox="1"/>
          <p:nvPr/>
        </p:nvSpPr>
        <p:spPr>
          <a:xfrm>
            <a:off x="0" y="6413993"/>
            <a:ext cx="59817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Data Source: MN Viral Hepatitis Surveillance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27668189"/>
      </p:ext>
    </p:extLst>
  </p:cSld>
  <p:clrMapOvr>
    <a:masterClrMapping/>
  </p:clrMapOvr>
  <mc:AlternateContent xmlns:mc="http://schemas.openxmlformats.org/markup-compatibility/2006" xmlns:p14="http://schemas.microsoft.com/office/powerpoint/2010/main">
    <mc:Choice Requires="p14">
      <p:transition spd="slow" p14:dur="2000" advTm="26736"/>
    </mc:Choice>
    <mc:Fallback xmlns="">
      <p:transition spd="slow" advTm="2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Case Counting, 2016</a:t>
            </a:r>
            <a:endParaRPr lang="en-US" dirty="0"/>
          </a:p>
        </p:txBody>
      </p:sp>
      <p:sp>
        <p:nvSpPr>
          <p:cNvPr id="3" name="Content Placeholder 2"/>
          <p:cNvSpPr>
            <a:spLocks noGrp="1"/>
          </p:cNvSpPr>
          <p:nvPr>
            <p:ph sz="half" idx="2"/>
          </p:nvPr>
        </p:nvSpPr>
        <p:spPr>
          <a:xfrm>
            <a:off x="1371600" y="2057400"/>
            <a:ext cx="6400800" cy="2184400"/>
          </a:xfrm>
        </p:spPr>
        <p:txBody>
          <a:bodyPr/>
          <a:lstStyle/>
          <a:p>
            <a:r>
              <a:rPr lang="en-US" b="0" dirty="0" smtClean="0"/>
              <a:t>Removed resolved infections from case counts</a:t>
            </a:r>
          </a:p>
          <a:p>
            <a:r>
              <a:rPr lang="en-US" b="0" dirty="0" smtClean="0"/>
              <a:t>Completed match with death registry for 1997 through 2016</a:t>
            </a:r>
            <a:endParaRPr lang="en-US" b="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101027"/>
      </p:ext>
    </p:extLst>
  </p:cSld>
  <p:clrMapOvr>
    <a:masterClrMapping/>
  </p:clrMapOvr>
  <mc:AlternateContent xmlns:mc="http://schemas.openxmlformats.org/markup-compatibility/2006" xmlns:p14="http://schemas.microsoft.com/office/powerpoint/2010/main">
    <mc:Choice Requires="p14">
      <p:transition spd="slow" p14:dur="2000" advTm="78493"/>
    </mc:Choice>
    <mc:Fallback xmlns="">
      <p:transition spd="slow" advTm="7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Case definitions</a:t>
            </a:r>
            <a:endParaRPr lang="en-US" dirty="0"/>
          </a:p>
        </p:txBody>
      </p:sp>
      <p:sp>
        <p:nvSpPr>
          <p:cNvPr id="3" name="Content Placeholder 2"/>
          <p:cNvSpPr>
            <a:spLocks noGrp="1"/>
          </p:cNvSpPr>
          <p:nvPr>
            <p:ph sz="half" idx="2"/>
          </p:nvPr>
        </p:nvSpPr>
        <p:spPr>
          <a:xfrm>
            <a:off x="533401" y="2057400"/>
            <a:ext cx="7662332" cy="3710262"/>
          </a:xfrm>
        </p:spPr>
        <p:txBody>
          <a:bodyPr/>
          <a:lstStyle/>
          <a:p>
            <a:r>
              <a:rPr lang="en-US" sz="2800" dirty="0" smtClean="0"/>
              <a:t>The national case definition changed for 2016</a:t>
            </a:r>
          </a:p>
          <a:p>
            <a:pPr lvl="1"/>
            <a:r>
              <a:rPr lang="en-US" sz="2800" dirty="0" smtClean="0"/>
              <a:t>Confirmed cases must have detectable RNA</a:t>
            </a:r>
          </a:p>
          <a:p>
            <a:pPr lvl="1"/>
            <a:r>
              <a:rPr lang="en-US" sz="2800" dirty="0" smtClean="0"/>
              <a:t>Probable cases have ONLY a positive antibody test</a:t>
            </a:r>
          </a:p>
          <a:p>
            <a:pPr marL="0"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2450669"/>
      </p:ext>
    </p:extLst>
  </p:cSld>
  <p:clrMapOvr>
    <a:masterClrMapping/>
  </p:clrMapOvr>
  <mc:AlternateContent xmlns:mc="http://schemas.openxmlformats.org/markup-compatibility/2006" xmlns:p14="http://schemas.microsoft.com/office/powerpoint/2010/main">
    <mc:Choice Requires="p14">
      <p:transition spd="slow" p14:dur="2000" advTm="29244"/>
    </mc:Choice>
    <mc:Fallback xmlns="">
      <p:transition spd="slow" advTm="29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3643"/>
            <a:ext cx="8229600" cy="1148576"/>
          </a:xfrm>
        </p:spPr>
        <p:txBody>
          <a:bodyPr/>
          <a:lstStyle/>
          <a:p>
            <a:r>
              <a:rPr lang="en-US" sz="3200" dirty="0"/>
              <a:t>Persons Living with HCV in </a:t>
            </a:r>
            <a:r>
              <a:rPr lang="en-US" sz="3200" dirty="0" smtClean="0"/>
              <a:t>Minnesota</a:t>
            </a:r>
            <a:br>
              <a:rPr lang="en-US" sz="3200" dirty="0" smtClean="0"/>
            </a:br>
            <a:r>
              <a:rPr lang="en-US" sz="3200" dirty="0" smtClean="0"/>
              <a:t> </a:t>
            </a:r>
            <a:r>
              <a:rPr lang="en-US" sz="3200" dirty="0"/>
              <a:t>by Current Residence, </a:t>
            </a:r>
            <a:r>
              <a:rPr lang="en-US" sz="3200" dirty="0" smtClean="0"/>
              <a:t>2016</a:t>
            </a:r>
            <a:r>
              <a:rPr lang="en-US" sz="3200" dirty="0"/>
              <a:t/>
            </a:r>
            <a:br>
              <a:rPr lang="en-US" sz="3200" dirty="0"/>
            </a:br>
            <a:endParaRPr lang="en-US" sz="3200" dirty="0"/>
          </a:p>
        </p:txBody>
      </p:sp>
      <p:sp>
        <p:nvSpPr>
          <p:cNvPr id="6" name="Date Placeholder 4"/>
          <p:cNvSpPr>
            <a:spLocks noGrp="1"/>
          </p:cNvSpPr>
          <p:nvPr>
            <p:ph type="dt" sz="half" idx="10"/>
          </p:nvPr>
        </p:nvSpPr>
        <p:spPr>
          <a:xfrm>
            <a:off x="-738717" y="6460553"/>
            <a:ext cx="4226983" cy="24504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Data Source:  MN Viral Hepatitis Surveillance System</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Content Placeholder 3"/>
          <p:cNvPicPr>
            <a:picLocks noGrp="1" noChangeAspect="1"/>
          </p:cNvPicPr>
          <p:nvPr>
            <p:ph sz="half" idx="2"/>
          </p:nvPr>
        </p:nvPicPr>
        <p:blipFill>
          <a:blip r:embed="rId5"/>
          <a:stretch>
            <a:fillRect/>
          </a:stretch>
        </p:blipFill>
        <p:spPr>
          <a:xfrm>
            <a:off x="1601066" y="1687299"/>
            <a:ext cx="6346349" cy="3954219"/>
          </a:xfrm>
          <a:prstGeom prst="rect">
            <a:avLst/>
          </a:prstGeom>
        </p:spPr>
      </p:pic>
      <p:sp>
        <p:nvSpPr>
          <p:cNvPr id="5" name="TextBox 4"/>
          <p:cNvSpPr txBox="1"/>
          <p:nvPr/>
        </p:nvSpPr>
        <p:spPr>
          <a:xfrm>
            <a:off x="82550" y="5871982"/>
            <a:ext cx="84772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cs typeface="+mn-cs"/>
              </a:rPr>
              <a:t>Suburban = Seven-county metro area including Anoka, Carver, Dakota, Hennepin (except Minneapolis), Ramsey (except St. Paul), Scott, and Washington counties including those in Hennepin County or Ramsey County with unknown city.  Greater MN = All other Minnesota counties, outside the seven-county metro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TextBox 10"/>
          <p:cNvSpPr txBox="1"/>
          <p:nvPr/>
        </p:nvSpPr>
        <p:spPr>
          <a:xfrm>
            <a:off x="82550" y="3420203"/>
            <a:ext cx="24955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rPr>
              <a:t>Total number with residence information = </a:t>
            </a:r>
            <a:r>
              <a:rPr kumimoji="0" lang="en-US" altLang="en-US" sz="1200" b="0" i="0" u="none" strike="noStrike" kern="1200" cap="none" spc="0" normalizeH="0" baseline="0" noProof="0" dirty="0" smtClean="0">
                <a:ln>
                  <a:noFill/>
                </a:ln>
                <a:solidFill>
                  <a:srgbClr val="000000"/>
                </a:solidFill>
                <a:effectLst/>
                <a:uLnTx/>
                <a:uFillTx/>
                <a:latin typeface="Calibri" panose="020F0502020204030204"/>
                <a:ea typeface="+mn-ea"/>
              </a:rPr>
              <a:t>34,798</a:t>
            </a:r>
          </a:p>
          <a:p>
            <a:pPr lvl="0">
              <a:defRPr/>
            </a:pPr>
            <a:r>
              <a:rPr lang="en-US" sz="1200" dirty="0">
                <a:solidFill>
                  <a:srgbClr val="000000"/>
                </a:solidFill>
              </a:rPr>
              <a:t>(825 missing residence </a:t>
            </a:r>
            <a:r>
              <a:rPr lang="en-US" sz="1200" dirty="0" smtClean="0">
                <a:solidFill>
                  <a:srgbClr val="000000"/>
                </a:solidFill>
              </a:rPr>
              <a:t>information)</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07571682"/>
      </p:ext>
    </p:extLst>
  </p:cSld>
  <p:clrMapOvr>
    <a:masterClrMapping/>
  </p:clrMapOvr>
  <mc:AlternateContent xmlns:mc="http://schemas.openxmlformats.org/markup-compatibility/2006" xmlns:p14="http://schemas.microsoft.com/office/powerpoint/2010/main">
    <mc:Choice Requires="p14">
      <p:transition spd="slow" p14:dur="2000" advTm="32237"/>
    </mc:Choice>
    <mc:Fallback xmlns="">
      <p:transition spd="slow" advTm="32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3200"/>
            <a:ext cx="8499231" cy="1148576"/>
          </a:xfrm>
        </p:spPr>
        <p:txBody>
          <a:bodyPr/>
          <a:lstStyle/>
          <a:p>
            <a:r>
              <a:rPr lang="en-US" sz="3200" dirty="0"/>
              <a:t>Persons Living with HCV in MN by Age, </a:t>
            </a:r>
            <a:r>
              <a:rPr lang="en-US" sz="3200" dirty="0" smtClean="0"/>
              <a:t>2016</a:t>
            </a:r>
            <a:endParaRPr lang="en-US" sz="3200" dirty="0"/>
          </a:p>
        </p:txBody>
      </p:sp>
      <p:sp>
        <p:nvSpPr>
          <p:cNvPr id="5" name="Date Placeholder 4"/>
          <p:cNvSpPr>
            <a:spLocks noGrp="1"/>
          </p:cNvSpPr>
          <p:nvPr>
            <p:ph type="dt" sz="half" idx="10"/>
          </p:nvPr>
        </p:nvSpPr>
        <p:spPr>
          <a:xfrm>
            <a:off x="-586318" y="6583076"/>
            <a:ext cx="4040717" cy="24504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Data Source:  MN Viral Hepatitis Surveillance System</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p:cNvPicPr>
            <a:picLocks noChangeAspect="1"/>
          </p:cNvPicPr>
          <p:nvPr/>
        </p:nvPicPr>
        <p:blipFill>
          <a:blip r:embed="rId5"/>
          <a:stretch>
            <a:fillRect/>
          </a:stretch>
        </p:blipFill>
        <p:spPr>
          <a:xfrm>
            <a:off x="566224" y="1647761"/>
            <a:ext cx="8120576" cy="424928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9173439"/>
      </p:ext>
    </p:extLst>
  </p:cSld>
  <p:clrMapOvr>
    <a:masterClrMapping/>
  </p:clrMapOvr>
  <mc:AlternateContent xmlns:mc="http://schemas.openxmlformats.org/markup-compatibility/2006" xmlns:p14="http://schemas.microsoft.com/office/powerpoint/2010/main">
    <mc:Choice Requires="p14">
      <p:transition spd="slow" p14:dur="2000" advTm="24663"/>
    </mc:Choice>
    <mc:Fallback xmlns="">
      <p:transition spd="slow" advTm="24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Persons Living with HCV in </a:t>
            </a:r>
            <a:r>
              <a:rPr lang="en-US" sz="3200" dirty="0" smtClean="0"/>
              <a:t>Minnesota </a:t>
            </a:r>
            <a:r>
              <a:rPr lang="en-US" sz="3200" dirty="0"/>
              <a:t/>
            </a:r>
            <a:br>
              <a:rPr lang="en-US" sz="3200" dirty="0"/>
            </a:br>
            <a:r>
              <a:rPr lang="en-US" sz="3200" dirty="0"/>
              <a:t>by Gender*, </a:t>
            </a:r>
            <a:r>
              <a:rPr lang="en-US" sz="3200" dirty="0" smtClean="0"/>
              <a:t>2016</a:t>
            </a:r>
            <a:endParaRPr lang="en-US" sz="3200" dirty="0"/>
          </a:p>
        </p:txBody>
      </p:sp>
      <p:sp>
        <p:nvSpPr>
          <p:cNvPr id="6" name="Date Placeholder 4"/>
          <p:cNvSpPr>
            <a:spLocks noGrp="1"/>
          </p:cNvSpPr>
          <p:nvPr>
            <p:ph type="dt" sz="half" idx="10"/>
          </p:nvPr>
        </p:nvSpPr>
        <p:spPr>
          <a:xfrm>
            <a:off x="-416984" y="6583076"/>
            <a:ext cx="3837517" cy="24504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Data Source:  MN Viral Hepatitis Surveillance System</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Content Placeholder 3"/>
          <p:cNvPicPr>
            <a:picLocks noGrp="1" noChangeAspect="1"/>
          </p:cNvPicPr>
          <p:nvPr>
            <p:ph sz="half" idx="2"/>
          </p:nvPr>
        </p:nvPicPr>
        <p:blipFill>
          <a:blip r:embed="rId4"/>
          <a:stretch>
            <a:fillRect/>
          </a:stretch>
        </p:blipFill>
        <p:spPr>
          <a:xfrm>
            <a:off x="1378977" y="2057400"/>
            <a:ext cx="6386045" cy="3709988"/>
          </a:xfrm>
          <a:prstGeom prst="rect">
            <a:avLst/>
          </a:prstGeom>
        </p:spPr>
      </p:pic>
      <p:sp>
        <p:nvSpPr>
          <p:cNvPr id="5" name="TextBox 4"/>
          <p:cNvSpPr txBox="1"/>
          <p:nvPr/>
        </p:nvSpPr>
        <p:spPr>
          <a:xfrm>
            <a:off x="0" y="6304002"/>
            <a:ext cx="32766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*Includes anonymous methadone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9089552"/>
      </p:ext>
    </p:extLst>
  </p:cSld>
  <p:clrMapOvr>
    <a:masterClrMapping/>
  </p:clrMapOvr>
  <mc:AlternateContent xmlns:mc="http://schemas.openxmlformats.org/markup-compatibility/2006" xmlns:p14="http://schemas.microsoft.com/office/powerpoint/2010/main">
    <mc:Choice Requires="p14">
      <p:transition spd="slow" p14:dur="2000" advTm="8295"/>
    </mc:Choice>
    <mc:Fallback xmlns="">
      <p:transition spd="slow" advTm="8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Persons Living with Chronic HCV in </a:t>
            </a:r>
            <a:r>
              <a:rPr lang="en-US" sz="3200" dirty="0" smtClean="0"/>
              <a:t>Minnesota</a:t>
            </a:r>
            <a:br>
              <a:rPr lang="en-US" sz="3200" dirty="0" smtClean="0"/>
            </a:br>
            <a:r>
              <a:rPr lang="en-US" sz="3200" dirty="0" smtClean="0"/>
              <a:t>by </a:t>
            </a:r>
            <a:r>
              <a:rPr lang="en-US" sz="3200" dirty="0"/>
              <a:t>Race, </a:t>
            </a:r>
            <a:r>
              <a:rPr lang="en-US" sz="3200" dirty="0" smtClean="0"/>
              <a:t>2016</a:t>
            </a:r>
            <a:endParaRPr lang="en-US" sz="3200" dirty="0"/>
          </a:p>
        </p:txBody>
      </p:sp>
      <p:sp>
        <p:nvSpPr>
          <p:cNvPr id="5" name="Date Placeholder 4"/>
          <p:cNvSpPr>
            <a:spLocks noGrp="1"/>
          </p:cNvSpPr>
          <p:nvPr>
            <p:ph type="dt" sz="half" idx="10"/>
          </p:nvPr>
        </p:nvSpPr>
        <p:spPr>
          <a:xfrm>
            <a:off x="0" y="6155753"/>
            <a:ext cx="3778250" cy="245047"/>
          </a:xfrm>
        </p:spPr>
        <p:txBody>
          <a:bodyPr/>
          <a:lstStyle/>
          <a:p>
            <a:pPr lvl="0" algn="l">
              <a:lnSpc>
                <a:spcPct val="70000"/>
              </a:lnSpc>
              <a:spcBef>
                <a:spcPct val="50000"/>
              </a:spcBef>
              <a:defRPr/>
            </a:pPr>
            <a:r>
              <a:rPr lang="en-US" altLang="en-US" sz="1200" dirty="0" err="1">
                <a:solidFill>
                  <a:srgbClr val="000000"/>
                </a:solidFill>
              </a:rPr>
              <a:t>Afr</a:t>
            </a:r>
            <a:r>
              <a:rPr lang="en-US" altLang="en-US" sz="1200" dirty="0">
                <a:solidFill>
                  <a:srgbClr val="000000"/>
                </a:solidFill>
              </a:rPr>
              <a:t> </a:t>
            </a:r>
            <a:r>
              <a:rPr lang="en-US" altLang="en-US" sz="1200" dirty="0" err="1">
                <a:solidFill>
                  <a:srgbClr val="000000"/>
                </a:solidFill>
              </a:rPr>
              <a:t>Amer</a:t>
            </a:r>
            <a:r>
              <a:rPr lang="en-US" altLang="en-US" sz="1200" dirty="0">
                <a:solidFill>
                  <a:srgbClr val="000000"/>
                </a:solidFill>
              </a:rPr>
              <a:t> = African American /Black      </a:t>
            </a:r>
            <a:endParaRPr lang="en-US" altLang="en-US" sz="1200" dirty="0" smtClean="0">
              <a:solidFill>
                <a:srgbClr val="000000"/>
              </a:solidFill>
            </a:endParaRPr>
          </a:p>
          <a:p>
            <a:pPr lvl="0" algn="l">
              <a:lnSpc>
                <a:spcPct val="70000"/>
              </a:lnSpc>
              <a:spcBef>
                <a:spcPct val="50000"/>
              </a:spcBef>
              <a:defRPr/>
            </a:pPr>
            <a:r>
              <a:rPr lang="en-US" altLang="en-US" sz="1200" dirty="0" smtClean="0">
                <a:solidFill>
                  <a:srgbClr val="000000"/>
                </a:solidFill>
              </a:rPr>
              <a:t>Asian=Asian </a:t>
            </a:r>
            <a:r>
              <a:rPr lang="en-US" altLang="en-US" sz="1200" dirty="0">
                <a:solidFill>
                  <a:srgbClr val="000000"/>
                </a:solidFill>
              </a:rPr>
              <a:t>or Pacific Islander</a:t>
            </a:r>
          </a:p>
          <a:p>
            <a:pPr lvl="0" algn="l">
              <a:lnSpc>
                <a:spcPct val="70000"/>
              </a:lnSpc>
              <a:spcBef>
                <a:spcPct val="50000"/>
              </a:spcBef>
              <a:defRPr/>
            </a:pPr>
            <a:r>
              <a:rPr lang="en-US" altLang="en-US" sz="1200" dirty="0" err="1">
                <a:solidFill>
                  <a:srgbClr val="000000"/>
                </a:solidFill>
              </a:rPr>
              <a:t>Amer</a:t>
            </a:r>
            <a:r>
              <a:rPr lang="en-US" altLang="en-US" sz="1200" dirty="0">
                <a:solidFill>
                  <a:srgbClr val="000000"/>
                </a:solidFill>
              </a:rPr>
              <a:t> </a:t>
            </a:r>
            <a:r>
              <a:rPr lang="en-US" altLang="en-US" sz="1200" dirty="0" err="1">
                <a:solidFill>
                  <a:srgbClr val="000000"/>
                </a:solidFill>
              </a:rPr>
              <a:t>Ind</a:t>
            </a:r>
            <a:r>
              <a:rPr lang="en-US" altLang="en-US" sz="1200" dirty="0">
                <a:solidFill>
                  <a:srgbClr val="000000"/>
                </a:solidFill>
              </a:rPr>
              <a:t> = American Indian</a:t>
            </a:r>
          </a:p>
          <a:p>
            <a:pPr lvl="0" algn="l">
              <a:lnSpc>
                <a:spcPct val="70000"/>
              </a:lnSpc>
              <a:spcBef>
                <a:spcPct val="50000"/>
              </a:spcBef>
              <a:defRPr/>
            </a:pPr>
            <a:r>
              <a:rPr lang="en-US" altLang="en-US" sz="1200" dirty="0">
                <a:solidFill>
                  <a:srgbClr val="000000"/>
                </a:solidFill>
              </a:rPr>
              <a:t>Other = Multi-racial persons or persons with other </a:t>
            </a:r>
            <a:r>
              <a:rPr lang="en-US" altLang="en-US" sz="1200" dirty="0" smtClean="0">
                <a:solidFill>
                  <a:srgbClr val="000000"/>
                </a:solidFill>
              </a:rPr>
              <a:t>race</a:t>
            </a:r>
          </a:p>
          <a:p>
            <a:pPr lvl="0" algn="l">
              <a:lnSpc>
                <a:spcPct val="70000"/>
              </a:lnSpc>
              <a:spcBef>
                <a:spcPct val="50000"/>
              </a:spcBef>
              <a:defRPr/>
            </a:pP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Data Source:  MN Viral Hepatitis Surveillance System</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Content Placeholder 5"/>
          <p:cNvPicPr>
            <a:picLocks noGrp="1" noChangeAspect="1"/>
          </p:cNvPicPr>
          <p:nvPr>
            <p:ph sz="half" idx="2"/>
          </p:nvPr>
        </p:nvPicPr>
        <p:blipFill>
          <a:blip r:embed="rId5"/>
          <a:stretch>
            <a:fillRect/>
          </a:stretch>
        </p:blipFill>
        <p:spPr>
          <a:xfrm>
            <a:off x="1179879" y="1721338"/>
            <a:ext cx="6776183" cy="393664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2967046"/>
      </p:ext>
    </p:extLst>
  </p:cSld>
  <p:clrMapOvr>
    <a:masterClrMapping/>
  </p:clrMapOvr>
  <mc:AlternateContent xmlns:mc="http://schemas.openxmlformats.org/markup-compatibility/2006" xmlns:p14="http://schemas.microsoft.com/office/powerpoint/2010/main">
    <mc:Choice Requires="p14">
      <p:transition spd="slow" p14:dur="2000" advTm="18132"/>
    </mc:Choice>
    <mc:Fallback xmlns="">
      <p:transition spd="slow" advTm="1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754591" y="931333"/>
            <a:ext cx="7772400" cy="609600"/>
          </a:xfrm>
        </p:spPr>
        <p:txBody>
          <a:bodyPr>
            <a:noAutofit/>
          </a:bodyPr>
          <a:lstStyle/>
          <a:p>
            <a:pPr eaLnBrk="1" hangingPunct="1"/>
            <a:r>
              <a:rPr lang="en-US" altLang="en-US" sz="3200" dirty="0"/>
              <a:t>Syphilis Rates by Stage of Diagnosis Minnesota, 2006-2016</a:t>
            </a:r>
          </a:p>
        </p:txBody>
      </p:sp>
      <p:sp>
        <p:nvSpPr>
          <p:cNvPr id="5" name="Date Placeholder 3"/>
          <p:cNvSpPr>
            <a:spLocks noGrp="1"/>
          </p:cNvSpPr>
          <p:nvPr>
            <p:ph type="dt" sz="half" idx="10"/>
          </p:nvPr>
        </p:nvSpPr>
        <p:spPr>
          <a:xfrm>
            <a:off x="228600" y="6408459"/>
            <a:ext cx="8534400" cy="328613"/>
          </a:xfrm>
        </p:spPr>
        <p:txBody>
          <a:bodyPr/>
          <a:lstStyle/>
          <a:p>
            <a:pPr>
              <a:defRPr/>
            </a:pPr>
            <a:endParaRPr lang="en-US" altLang="en-US" dirty="0">
              <a:solidFill>
                <a:srgbClr val="000000">
                  <a:tint val="75000"/>
                </a:srgbClr>
              </a:solidFill>
            </a:endParaRPr>
          </a:p>
          <a:p>
            <a:pPr>
              <a:defRPr/>
            </a:pPr>
            <a:endParaRPr lang="en-US" altLang="en-US" dirty="0">
              <a:solidFill>
                <a:srgbClr val="000000"/>
              </a:solidFill>
            </a:endParaRPr>
          </a:p>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p:txBody>
      </p:sp>
      <p:sp>
        <p:nvSpPr>
          <p:cNvPr id="32773" name="Text Box 7"/>
          <p:cNvSpPr txBox="1">
            <a:spLocks noChangeArrowheads="1"/>
          </p:cNvSpPr>
          <p:nvPr/>
        </p:nvSpPr>
        <p:spPr bwMode="auto">
          <a:xfrm>
            <a:off x="0" y="6547134"/>
            <a:ext cx="214219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Aft>
                <a:spcPct val="0"/>
              </a:spcAft>
              <a:buClrTx/>
              <a:buSzTx/>
              <a:buFontTx/>
              <a:buNone/>
            </a:pPr>
            <a:r>
              <a:rPr lang="en-US" altLang="en-US" sz="1200" dirty="0">
                <a:solidFill>
                  <a:srgbClr val="000000"/>
                </a:solidFill>
                <a:latin typeface="+mn-lt"/>
              </a:rPr>
              <a:t>* P&amp;S = Primary and Secondary</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2471"/>
            <a:ext cx="9059818" cy="5163529"/>
          </a:xfrm>
          <a:prstGeom prst="rect">
            <a:avLst/>
          </a:prstGeom>
        </p:spPr>
      </p:pic>
      <p:pic>
        <p:nvPicPr>
          <p:cNvPr id="3" name="Audio 2" title="Slide 7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332"/>
    </mc:Choice>
    <mc:Fallback xmlns="">
      <p:transition spd="slow" advTm="20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234"/>
            <a:ext cx="8229600" cy="1148576"/>
          </a:xfrm>
        </p:spPr>
        <p:txBody>
          <a:bodyPr/>
          <a:lstStyle/>
          <a:p>
            <a:r>
              <a:rPr lang="en-US" sz="3200" dirty="0"/>
              <a:t>Persons Living with HCV in </a:t>
            </a:r>
            <a:r>
              <a:rPr lang="en-US" sz="3200" dirty="0" smtClean="0"/>
              <a:t>Minnesota by Race</a:t>
            </a:r>
            <a:r>
              <a:rPr lang="en-US" sz="3200" dirty="0"/>
              <a:t/>
            </a:r>
            <a:br>
              <a:rPr lang="en-US" sz="3200" dirty="0"/>
            </a:br>
            <a:r>
              <a:rPr lang="en-US" sz="3200" dirty="0"/>
              <a:t>rates (per 100,000 persons*), </a:t>
            </a:r>
            <a:r>
              <a:rPr lang="en-US" sz="3200" dirty="0" smtClean="0"/>
              <a:t>2016</a:t>
            </a:r>
            <a:endParaRPr lang="en-US" sz="3200" dirty="0"/>
          </a:p>
        </p:txBody>
      </p:sp>
      <p:sp>
        <p:nvSpPr>
          <p:cNvPr id="6" name="Date Placeholder 4"/>
          <p:cNvSpPr>
            <a:spLocks noGrp="1"/>
          </p:cNvSpPr>
          <p:nvPr>
            <p:ph type="dt" sz="half" idx="10"/>
          </p:nvPr>
        </p:nvSpPr>
        <p:spPr>
          <a:xfrm>
            <a:off x="-541366" y="6583076"/>
            <a:ext cx="4007774" cy="24504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Data Source:  MN Viral Hepatitis Surveillance System</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Content Placeholder 6"/>
          <p:cNvPicPr>
            <a:picLocks noGrp="1" noChangeAspect="1"/>
          </p:cNvPicPr>
          <p:nvPr>
            <p:ph sz="half" idx="2"/>
          </p:nvPr>
        </p:nvPicPr>
        <p:blipFill>
          <a:blip r:embed="rId5"/>
          <a:stretch>
            <a:fillRect/>
          </a:stretch>
        </p:blipFill>
        <p:spPr>
          <a:xfrm>
            <a:off x="890601" y="1570721"/>
            <a:ext cx="7214889" cy="4191507"/>
          </a:xfrm>
          <a:prstGeom prst="rect">
            <a:avLst/>
          </a:prstGeom>
        </p:spPr>
      </p:pic>
      <p:sp>
        <p:nvSpPr>
          <p:cNvPr id="5" name="TextBox 4"/>
          <p:cNvSpPr txBox="1"/>
          <p:nvPr/>
        </p:nvSpPr>
        <p:spPr>
          <a:xfrm>
            <a:off x="60960" y="5936745"/>
            <a:ext cx="54387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Rates calculated using </a:t>
            </a: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2014 </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U.S. Census ACS data</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Excludes  persons with multiple races or unknown </a:t>
            </a: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race, n=12,238</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0224092"/>
      </p:ext>
    </p:extLst>
  </p:cSld>
  <p:clrMapOvr>
    <a:masterClrMapping/>
  </p:clrMapOvr>
  <mc:AlternateContent xmlns:mc="http://schemas.openxmlformats.org/markup-compatibility/2006" xmlns:p14="http://schemas.microsoft.com/office/powerpoint/2010/main">
    <mc:Choice Requires="p14">
      <p:transition spd="slow" p14:dur="2000" advTm="20292"/>
    </mc:Choice>
    <mc:Fallback xmlns="">
      <p:transition spd="slow" advTm="20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2" y="499987"/>
            <a:ext cx="8466667" cy="1148576"/>
          </a:xfrm>
        </p:spPr>
        <p:txBody>
          <a:bodyPr/>
          <a:lstStyle/>
          <a:p>
            <a:r>
              <a:rPr lang="en-US" sz="3200" dirty="0"/>
              <a:t>Persons Living with HCV in </a:t>
            </a:r>
            <a:r>
              <a:rPr lang="en-US" sz="3200" dirty="0" smtClean="0"/>
              <a:t>Minnesota by </a:t>
            </a:r>
            <a:r>
              <a:rPr lang="en-US" sz="3200" dirty="0"/>
              <a:t>e</a:t>
            </a:r>
            <a:r>
              <a:rPr lang="en-US" sz="3200" dirty="0" smtClean="0"/>
              <a:t>thnicity rates </a:t>
            </a:r>
            <a:r>
              <a:rPr lang="en-US" sz="3200" dirty="0"/>
              <a:t>(per 100,000 persons*), </a:t>
            </a:r>
            <a:r>
              <a:rPr lang="en-US" sz="3200" dirty="0" smtClean="0"/>
              <a:t>2016</a:t>
            </a:r>
            <a:endParaRPr lang="en-US" sz="3200" dirty="0"/>
          </a:p>
        </p:txBody>
      </p:sp>
      <p:sp>
        <p:nvSpPr>
          <p:cNvPr id="6" name="Date Placeholder 4"/>
          <p:cNvSpPr>
            <a:spLocks noGrp="1"/>
          </p:cNvSpPr>
          <p:nvPr>
            <p:ph type="dt" sz="half" idx="10"/>
          </p:nvPr>
        </p:nvSpPr>
        <p:spPr>
          <a:xfrm>
            <a:off x="-315383" y="6583076"/>
            <a:ext cx="3727450" cy="24504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Data Source:  MN Viral Hepatitis Surveillance System</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Box 4"/>
          <p:cNvSpPr txBox="1"/>
          <p:nvPr/>
        </p:nvSpPr>
        <p:spPr>
          <a:xfrm>
            <a:off x="0" y="5939135"/>
            <a:ext cx="543877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Rates calculated using </a:t>
            </a: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2014 </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U.S. Census ACS data</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Excludes  persons with </a:t>
            </a: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unknown ethnicity, n=20,068</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p:cNvPicPr>
            <a:picLocks noChangeAspect="1"/>
          </p:cNvPicPr>
          <p:nvPr/>
        </p:nvPicPr>
        <p:blipFill>
          <a:blip r:embed="rId5"/>
          <a:stretch>
            <a:fillRect/>
          </a:stretch>
        </p:blipFill>
        <p:spPr>
          <a:xfrm>
            <a:off x="787122" y="1848671"/>
            <a:ext cx="6401355" cy="371888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8149609"/>
      </p:ext>
    </p:extLst>
  </p:cSld>
  <p:clrMapOvr>
    <a:masterClrMapping/>
  </p:clrMapOvr>
  <mc:AlternateContent xmlns:mc="http://schemas.openxmlformats.org/markup-compatibility/2006" xmlns:p14="http://schemas.microsoft.com/office/powerpoint/2010/main">
    <mc:Choice Requires="p14">
      <p:transition spd="slow" p14:dur="2000" advTm="8056"/>
    </mc:Choice>
    <mc:Fallback xmlns="">
      <p:transition spd="slow" advTm="8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Resolved HCV Infection</a:t>
            </a:r>
            <a:endParaRPr lang="en-US" dirty="0"/>
          </a:p>
        </p:txBody>
      </p:sp>
      <p:sp>
        <p:nvSpPr>
          <p:cNvPr id="3" name="Content Placeholder 2"/>
          <p:cNvSpPr>
            <a:spLocks noGrp="1"/>
          </p:cNvSpPr>
          <p:nvPr>
            <p:ph sz="half" idx="2"/>
          </p:nvPr>
        </p:nvSpPr>
        <p:spPr/>
        <p:txBody>
          <a:bodyPr>
            <a:normAutofit fontScale="92500" lnSpcReduction="10000"/>
          </a:bodyPr>
          <a:lstStyle/>
          <a:p>
            <a:r>
              <a:rPr lang="en-US" dirty="0" smtClean="0"/>
              <a:t>Previously included in overall HCV case counts</a:t>
            </a:r>
          </a:p>
          <a:p>
            <a:r>
              <a:rPr lang="en-US" dirty="0" smtClean="0"/>
              <a:t>Defined as:</a:t>
            </a:r>
          </a:p>
          <a:p>
            <a:pPr lvl="1"/>
            <a:r>
              <a:rPr lang="en-US" dirty="0" smtClean="0"/>
              <a:t>A positive HCV RNA test followed by a negative HCV RNA test</a:t>
            </a:r>
          </a:p>
          <a:p>
            <a:r>
              <a:rPr lang="en-US" dirty="0" smtClean="0"/>
              <a:t>Does NOT include:</a:t>
            </a:r>
          </a:p>
          <a:p>
            <a:pPr lvl="1"/>
            <a:r>
              <a:rPr lang="en-US" dirty="0" smtClean="0"/>
              <a:t>Anti-HCV positive with a negative HCV RNA with NO past positive HCV RNA</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9785059"/>
      </p:ext>
    </p:extLst>
  </p:cSld>
  <p:clrMapOvr>
    <a:masterClrMapping/>
  </p:clrMapOvr>
  <mc:AlternateContent xmlns:mc="http://schemas.openxmlformats.org/markup-compatibility/2006" xmlns:p14="http://schemas.microsoft.com/office/powerpoint/2010/main">
    <mc:Choice Requires="p14">
      <p:transition spd="slow" p14:dur="2000" advTm="40032"/>
    </mc:Choice>
    <mc:Fallback xmlns="">
      <p:transition spd="slow" advTm="40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Resolved HCV, 2016</a:t>
            </a:r>
            <a:endParaRPr lang="en-US" dirty="0"/>
          </a:p>
        </p:txBody>
      </p:sp>
      <p:sp>
        <p:nvSpPr>
          <p:cNvPr id="11" name="Content Placeholder 10"/>
          <p:cNvSpPr>
            <a:spLocks noGrp="1"/>
          </p:cNvSpPr>
          <p:nvPr>
            <p:ph sz="half" idx="2"/>
          </p:nvPr>
        </p:nvSpPr>
        <p:spPr>
          <a:xfrm>
            <a:off x="1414585" y="1938215"/>
            <a:ext cx="6400800" cy="4024832"/>
          </a:xfrm>
        </p:spPr>
        <p:txBody>
          <a:bodyPr/>
          <a:lstStyle/>
          <a:p>
            <a:r>
              <a:rPr lang="en-US" dirty="0"/>
              <a:t>Total of 3,502 Resolved </a:t>
            </a:r>
            <a:r>
              <a:rPr lang="en-US" dirty="0" smtClean="0"/>
              <a:t>Infections</a:t>
            </a:r>
          </a:p>
          <a:p>
            <a:r>
              <a:rPr lang="en-US" dirty="0" smtClean="0"/>
              <a:t>Median Age: 58</a:t>
            </a:r>
            <a:endParaRPr lang="en-US" dirty="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93412161"/>
      </p:ext>
    </p:extLst>
  </p:cSld>
  <p:clrMapOvr>
    <a:masterClrMapping/>
  </p:clrMapOvr>
  <mc:AlternateContent xmlns:mc="http://schemas.openxmlformats.org/markup-compatibility/2006" xmlns:p14="http://schemas.microsoft.com/office/powerpoint/2010/main">
    <mc:Choice Requires="p14">
      <p:transition spd="slow" p14:dur="2000" advTm="20918"/>
    </mc:Choice>
    <mc:Fallback xmlns="">
      <p:transition spd="slow" advTm="20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Resolved HCV, 2016 cont.</a:t>
            </a:r>
            <a:endParaRPr lang="en-US" sz="4000" dirty="0"/>
          </a:p>
        </p:txBody>
      </p:sp>
      <p:graphicFrame>
        <p:nvGraphicFramePr>
          <p:cNvPr id="7" name="Content Placeholder 7"/>
          <p:cNvGraphicFramePr>
            <a:graphicFrameLocks/>
          </p:cNvGraphicFramePr>
          <p:nvPr>
            <p:extLst/>
          </p:nvPr>
        </p:nvGraphicFramePr>
        <p:xfrm>
          <a:off x="1371600" y="1813169"/>
          <a:ext cx="6400800" cy="4243387"/>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16442414"/>
      </p:ext>
    </p:extLst>
  </p:cSld>
  <p:clrMapOvr>
    <a:masterClrMapping/>
  </p:clrMapOvr>
  <mc:AlternateContent xmlns:mc="http://schemas.openxmlformats.org/markup-compatibility/2006" xmlns:p14="http://schemas.microsoft.com/office/powerpoint/2010/main">
    <mc:Choice Requires="p14">
      <p:transition spd="slow" p14:dur="2000" advTm="23163"/>
    </mc:Choice>
    <mc:Fallback xmlns="">
      <p:transition spd="slow" advTm="2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Match with Death Registry, 2016</a:t>
            </a:r>
            <a:endParaRPr lang="en-US" sz="3200" dirty="0"/>
          </a:p>
        </p:txBody>
      </p:sp>
      <p:sp>
        <p:nvSpPr>
          <p:cNvPr id="3" name="Content Placeholder 2"/>
          <p:cNvSpPr>
            <a:spLocks noGrp="1"/>
          </p:cNvSpPr>
          <p:nvPr>
            <p:ph sz="half" idx="2"/>
          </p:nvPr>
        </p:nvSpPr>
        <p:spPr/>
        <p:txBody>
          <a:bodyPr/>
          <a:lstStyle/>
          <a:p>
            <a:pPr marL="0" indent="0" algn="ctr">
              <a:buNone/>
            </a:pPr>
            <a:r>
              <a:rPr lang="en-US" dirty="0" smtClean="0"/>
              <a:t>HCV Cases Removed: </a:t>
            </a:r>
            <a:r>
              <a:rPr lang="en-US" dirty="0"/>
              <a:t>9,200</a:t>
            </a:r>
          </a:p>
          <a:p>
            <a:pPr marL="0" indent="0">
              <a:buNone/>
            </a:pPr>
            <a:endParaRPr lang="en-US" dirty="0"/>
          </a:p>
        </p:txBody>
      </p:sp>
      <p:pic>
        <p:nvPicPr>
          <p:cNvPr id="4" name="Picture 2"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887" y="2722563"/>
            <a:ext cx="713422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3043797"/>
      </p:ext>
    </p:extLst>
  </p:cSld>
  <p:clrMapOvr>
    <a:masterClrMapping/>
  </p:clrMapOvr>
  <mc:AlternateContent xmlns:mc="http://schemas.openxmlformats.org/markup-compatibility/2006" xmlns:p14="http://schemas.microsoft.com/office/powerpoint/2010/main">
    <mc:Choice Requires="p14">
      <p:transition spd="slow" p14:dur="2000" advTm="37860"/>
    </mc:Choice>
    <mc:Fallback xmlns="">
      <p:transition spd="slow" advTm="37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5"/>
            <a:ext cx="8229600" cy="1980449"/>
          </a:xfrm>
        </p:spPr>
        <p:txBody>
          <a:bodyPr/>
          <a:lstStyle/>
          <a:p>
            <a:r>
              <a:rPr lang="en-US" sz="4800" dirty="0" smtClean="0"/>
              <a:t>HCV in Persons Under 30</a:t>
            </a:r>
            <a:endParaRPr lang="en-US" sz="4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0634397"/>
      </p:ext>
    </p:extLst>
  </p:cSld>
  <p:clrMapOvr>
    <a:masterClrMapping/>
  </p:clrMapOvr>
  <mc:AlternateContent xmlns:mc="http://schemas.openxmlformats.org/markup-compatibility/2006" xmlns:p14="http://schemas.microsoft.com/office/powerpoint/2010/main">
    <mc:Choice Requires="p14">
      <p:transition spd="slow" p14:dur="2000" advTm="8404"/>
    </mc:Choice>
    <mc:Fallback xmlns="">
      <p:transition spd="slow" advTm="8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97658"/>
            <a:ext cx="8229600" cy="647700"/>
          </a:xfrm>
        </p:spPr>
        <p:txBody>
          <a:bodyPr/>
          <a:lstStyle/>
          <a:p>
            <a:r>
              <a:rPr lang="en-US" sz="3600" dirty="0" smtClean="0">
                <a:solidFill>
                  <a:srgbClr val="0073DF"/>
                </a:solidFill>
              </a:rPr>
              <a:t>New Reports of HCV </a:t>
            </a:r>
            <a:r>
              <a:rPr lang="en-US" sz="3600" dirty="0">
                <a:solidFill>
                  <a:srgbClr val="0073DF"/>
                </a:solidFill>
              </a:rPr>
              <a:t>in Minnesota </a:t>
            </a:r>
            <a:r>
              <a:rPr lang="en-US" sz="3600" dirty="0" smtClean="0">
                <a:solidFill>
                  <a:srgbClr val="0073DF"/>
                </a:solidFill>
              </a:rPr>
              <a:t/>
            </a:r>
            <a:br>
              <a:rPr lang="en-US" sz="3600" dirty="0" smtClean="0">
                <a:solidFill>
                  <a:srgbClr val="0073DF"/>
                </a:solidFill>
              </a:rPr>
            </a:br>
            <a:r>
              <a:rPr lang="en-US" sz="3600" dirty="0" smtClean="0">
                <a:solidFill>
                  <a:srgbClr val="0073DF"/>
                </a:solidFill>
              </a:rPr>
              <a:t>by Age Group, 2015</a:t>
            </a:r>
            <a:endParaRPr lang="en-US" sz="6000" dirty="0"/>
          </a:p>
        </p:txBody>
      </p:sp>
      <p:pic>
        <p:nvPicPr>
          <p:cNvPr id="2" name="Picture 1"/>
          <p:cNvPicPr>
            <a:picLocks noChangeAspect="1"/>
          </p:cNvPicPr>
          <p:nvPr/>
        </p:nvPicPr>
        <p:blipFill>
          <a:blip r:embed="rId5"/>
          <a:stretch>
            <a:fillRect/>
          </a:stretch>
        </p:blipFill>
        <p:spPr>
          <a:xfrm>
            <a:off x="505615" y="1276832"/>
            <a:ext cx="8132769" cy="466384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5177695"/>
      </p:ext>
    </p:extLst>
  </p:cSld>
  <p:clrMapOvr>
    <a:masterClrMapping/>
  </p:clrMapOvr>
  <mc:AlternateContent xmlns:mc="http://schemas.openxmlformats.org/markup-compatibility/2006" xmlns:p14="http://schemas.microsoft.com/office/powerpoint/2010/main">
    <mc:Choice Requires="p14">
      <p:transition spd="slow" p14:dur="2000" advTm="41490"/>
    </mc:Choice>
    <mc:Fallback xmlns="">
      <p:transition spd="slow" advTm="4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34" y="2015071"/>
            <a:ext cx="8229600" cy="1980449"/>
          </a:xfrm>
        </p:spPr>
        <p:txBody>
          <a:bodyPr/>
          <a:lstStyle/>
          <a:p>
            <a:r>
              <a:rPr lang="en-US" dirty="0" smtClean="0"/>
              <a:t>Hepatitis and HIV</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1548394"/>
      </p:ext>
    </p:extLst>
  </p:cSld>
  <p:clrMapOvr>
    <a:masterClrMapping/>
  </p:clrMapOvr>
  <mc:AlternateContent xmlns:mc="http://schemas.openxmlformats.org/markup-compatibility/2006" xmlns:p14="http://schemas.microsoft.com/office/powerpoint/2010/main">
    <mc:Choice Requires="p14">
      <p:transition spd="slow" p14:dur="2000" advTm="9002"/>
    </mc:Choice>
    <mc:Fallback xmlns="">
      <p:transition spd="slow" advTm="9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11" name="Rectangle 3"/>
          <p:cNvSpPr>
            <a:spLocks noGrp="1" noChangeArrowheads="1"/>
          </p:cNvSpPr>
          <p:nvPr>
            <p:ph type="subTitle" idx="1"/>
          </p:nvPr>
        </p:nvSpPr>
        <p:spPr>
          <a:xfrm>
            <a:off x="1066799" y="1812929"/>
            <a:ext cx="7636933" cy="3476082"/>
          </a:xfrm>
        </p:spPr>
        <p:txBody>
          <a:bodyPr>
            <a:normAutofit fontScale="92500"/>
          </a:bodyPr>
          <a:lstStyle/>
          <a:p>
            <a:pPr marL="342900" indent="-342900" algn="l">
              <a:lnSpc>
                <a:spcPct val="95000"/>
              </a:lnSpc>
              <a:buFont typeface="Arial" panose="020B0604020202020204" pitchFamily="34" charset="0"/>
              <a:buChar char="•"/>
            </a:pPr>
            <a:r>
              <a:rPr lang="en-US" altLang="en-US" sz="2400" dirty="0">
                <a:solidFill>
                  <a:schemeClr val="tx1"/>
                </a:solidFill>
              </a:rPr>
              <a:t>As of December 31, </a:t>
            </a:r>
            <a:r>
              <a:rPr lang="en-US" altLang="en-US" sz="2400" dirty="0" smtClean="0">
                <a:solidFill>
                  <a:schemeClr val="tx1"/>
                </a:solidFill>
              </a:rPr>
              <a:t>2016* , 8,554 persons </a:t>
            </a:r>
            <a:r>
              <a:rPr lang="en-US" altLang="en-US" sz="2400" dirty="0">
                <a:solidFill>
                  <a:schemeClr val="tx1"/>
                </a:solidFill>
              </a:rPr>
              <a:t>are assumed alive and living in Minnesota with HIV/AIDS </a:t>
            </a:r>
          </a:p>
          <a:p>
            <a:pPr marL="600075" lvl="1" indent="-342900" algn="l">
              <a:lnSpc>
                <a:spcPct val="95000"/>
              </a:lnSpc>
              <a:buFont typeface="Arial" panose="020B0604020202020204" pitchFamily="34" charset="0"/>
              <a:buChar char="•"/>
            </a:pPr>
            <a:endParaRPr lang="en-US" altLang="en-US" sz="2400" dirty="0"/>
          </a:p>
          <a:p>
            <a:pPr marL="600075" lvl="1" indent="-342900" algn="l">
              <a:lnSpc>
                <a:spcPct val="95000"/>
              </a:lnSpc>
              <a:buFont typeface="Arial" panose="020B0604020202020204" pitchFamily="34" charset="0"/>
              <a:buChar char="•"/>
            </a:pPr>
            <a:r>
              <a:rPr lang="en-US" altLang="en-US" sz="2400" dirty="0"/>
              <a:t>Of </a:t>
            </a:r>
            <a:r>
              <a:rPr lang="en-US" altLang="en-US" sz="2400" dirty="0" smtClean="0"/>
              <a:t>these 8,554 persons, 776 (</a:t>
            </a:r>
            <a:r>
              <a:rPr lang="en-US" altLang="en-US" sz="2400" dirty="0"/>
              <a:t>9</a:t>
            </a:r>
            <a:r>
              <a:rPr lang="en-US" altLang="en-US" sz="2400" dirty="0" smtClean="0"/>
              <a:t>%) </a:t>
            </a:r>
            <a:r>
              <a:rPr lang="en-US" altLang="en-US" sz="2400" dirty="0"/>
              <a:t>are co-infected with either Hepatitis </a:t>
            </a:r>
            <a:r>
              <a:rPr lang="en-US" altLang="en-US" sz="2400" dirty="0" smtClean="0"/>
              <a:t>B, C or both</a:t>
            </a:r>
            <a:endParaRPr lang="en-US" altLang="en-US" sz="2400" dirty="0"/>
          </a:p>
          <a:p>
            <a:pPr marL="600075" lvl="1" indent="-342900" algn="l">
              <a:lnSpc>
                <a:spcPct val="95000"/>
              </a:lnSpc>
              <a:buFont typeface="Arial" panose="020B0604020202020204" pitchFamily="34" charset="0"/>
              <a:buChar char="•"/>
            </a:pPr>
            <a:endParaRPr lang="en-US" altLang="en-US" sz="2400" dirty="0"/>
          </a:p>
          <a:p>
            <a:pPr marL="857250" lvl="2" indent="-342900" algn="l">
              <a:lnSpc>
                <a:spcPct val="95000"/>
              </a:lnSpc>
              <a:buFont typeface="Arial" panose="020B0604020202020204" pitchFamily="34" charset="0"/>
              <a:buChar char="•"/>
            </a:pPr>
            <a:r>
              <a:rPr lang="en-US" altLang="en-US" sz="2400" dirty="0"/>
              <a:t>Of </a:t>
            </a:r>
            <a:r>
              <a:rPr lang="en-US" altLang="en-US" sz="2400" dirty="0" smtClean="0"/>
              <a:t>the 776, 316 (41%) </a:t>
            </a:r>
            <a:r>
              <a:rPr lang="en-US" altLang="en-US" sz="2400" dirty="0"/>
              <a:t>are living with HIV and </a:t>
            </a:r>
            <a:r>
              <a:rPr lang="en-US" altLang="en-US" sz="2400" dirty="0" err="1"/>
              <a:t>Hep</a:t>
            </a:r>
            <a:r>
              <a:rPr lang="en-US" altLang="en-US" sz="2400" dirty="0"/>
              <a:t> B</a:t>
            </a:r>
          </a:p>
          <a:p>
            <a:pPr marL="857250" lvl="2" indent="-342900" algn="l">
              <a:lnSpc>
                <a:spcPct val="95000"/>
              </a:lnSpc>
              <a:buFont typeface="Arial" panose="020B0604020202020204" pitchFamily="34" charset="0"/>
              <a:buChar char="•"/>
            </a:pPr>
            <a:r>
              <a:rPr lang="en-US" altLang="en-US" sz="2400" dirty="0"/>
              <a:t>Of </a:t>
            </a:r>
            <a:r>
              <a:rPr lang="en-US" altLang="en-US" sz="2400" dirty="0" smtClean="0"/>
              <a:t>the 776, 416 (53%) </a:t>
            </a:r>
            <a:r>
              <a:rPr lang="en-US" altLang="en-US" sz="2400" dirty="0"/>
              <a:t>are living with HIV and </a:t>
            </a:r>
            <a:r>
              <a:rPr lang="en-US" altLang="en-US" sz="2400" dirty="0" err="1"/>
              <a:t>Hep</a:t>
            </a:r>
            <a:r>
              <a:rPr lang="en-US" altLang="en-US" sz="2400" dirty="0"/>
              <a:t> </a:t>
            </a:r>
            <a:r>
              <a:rPr lang="en-US" altLang="en-US" sz="2400" dirty="0" smtClean="0"/>
              <a:t>C</a:t>
            </a:r>
          </a:p>
          <a:p>
            <a:pPr marL="857250" lvl="2" indent="-342900" algn="l">
              <a:lnSpc>
                <a:spcPct val="95000"/>
              </a:lnSpc>
              <a:buFont typeface="Arial" panose="020B0604020202020204" pitchFamily="34" charset="0"/>
              <a:buChar char="•"/>
            </a:pPr>
            <a:r>
              <a:rPr lang="en-US" altLang="en-US" sz="2400" dirty="0" smtClean="0"/>
              <a:t>Of the 776, 44 ( 6%) are living with HIV and </a:t>
            </a:r>
            <a:r>
              <a:rPr lang="en-US" altLang="en-US" sz="2400" dirty="0" err="1" smtClean="0"/>
              <a:t>Hep</a:t>
            </a:r>
            <a:r>
              <a:rPr lang="en-US" altLang="en-US" sz="2400" dirty="0" smtClean="0"/>
              <a:t> B/</a:t>
            </a:r>
            <a:r>
              <a:rPr lang="en-US" altLang="en-US" sz="2400" dirty="0" err="1" smtClean="0"/>
              <a:t>Hep</a:t>
            </a:r>
            <a:r>
              <a:rPr lang="en-US" altLang="en-US" sz="2400" dirty="0" smtClean="0"/>
              <a:t> C</a:t>
            </a:r>
          </a:p>
          <a:p>
            <a:pPr marL="857250" lvl="2" indent="-342900">
              <a:lnSpc>
                <a:spcPct val="95000"/>
              </a:lnSpc>
              <a:buFont typeface="Arial" panose="020B0604020202020204" pitchFamily="34" charset="0"/>
              <a:buChar char="•"/>
            </a:pPr>
            <a:endParaRPr lang="en-US" altLang="en-US" sz="2400" dirty="0"/>
          </a:p>
        </p:txBody>
      </p:sp>
      <p:sp>
        <p:nvSpPr>
          <p:cNvPr id="273410" name="Rectangle 2"/>
          <p:cNvSpPr>
            <a:spLocks noGrp="1" noChangeArrowheads="1"/>
          </p:cNvSpPr>
          <p:nvPr>
            <p:ph type="title"/>
          </p:nvPr>
        </p:nvSpPr>
        <p:spPr>
          <a:xfrm>
            <a:off x="902677" y="457202"/>
            <a:ext cx="7315200" cy="830824"/>
          </a:xfrm>
        </p:spPr>
        <p:txBody>
          <a:bodyPr>
            <a:normAutofit/>
          </a:bodyPr>
          <a:lstStyle/>
          <a:p>
            <a:r>
              <a:rPr lang="en-US" altLang="en-US" sz="3200" dirty="0">
                <a:latin typeface="+mn-lt"/>
              </a:rPr>
              <a:t>HIV and Hepatitis B and C</a:t>
            </a:r>
            <a:endParaRPr lang="en-US" altLang="en-US" sz="3200" i="1" dirty="0">
              <a:latin typeface="+mn-lt"/>
            </a:endParaRPr>
          </a:p>
        </p:txBody>
      </p:sp>
      <p:sp>
        <p:nvSpPr>
          <p:cNvPr id="273412" name="Text Box 4"/>
          <p:cNvSpPr txBox="1">
            <a:spLocks noChangeArrowheads="1"/>
          </p:cNvSpPr>
          <p:nvPr/>
        </p:nvSpPr>
        <p:spPr bwMode="auto">
          <a:xfrm>
            <a:off x="143933" y="5925234"/>
            <a:ext cx="73840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200" b="0" u="none" strike="noStrike" kern="1200" cap="none" spc="0" normalizeH="0" baseline="0" noProof="0" dirty="0">
                <a:ln>
                  <a:noFill/>
                </a:ln>
                <a:solidFill>
                  <a:srgbClr val="000000"/>
                </a:solidFill>
                <a:effectLst/>
                <a:uLnTx/>
                <a:uFillTx/>
                <a:latin typeface="Calibri" panose="020F0502020204030204"/>
                <a:ea typeface="+mn-ea"/>
                <a:cs typeface="+mn-cs"/>
              </a:rPr>
              <a:t>* This number includes persons who reported Minnesota as their current state of residence, regardless of residence at time of diagnosis. Includes state prisoners and refugees arriving through the HIV+ Refugee Resettlement Program, as well as, HIV+ refugee/immigrants arriving through other programs.</a:t>
            </a:r>
          </a:p>
        </p:txBody>
      </p:sp>
      <p:sp>
        <p:nvSpPr>
          <p:cNvPr id="273414" name="Rectangle 6"/>
          <p:cNvSpPr>
            <a:spLocks noChangeArrowheads="1"/>
          </p:cNvSpPr>
          <p:nvPr/>
        </p:nvSpPr>
        <p:spPr bwMode="auto">
          <a:xfrm>
            <a:off x="228600" y="62484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0" b="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u="none" strike="noStrike" kern="1200" cap="none" spc="0" normalizeH="0" baseline="0" noProof="0" dirty="0">
                <a:ln>
                  <a:noFill/>
                </a:ln>
                <a:solidFill>
                  <a:srgbClr val="000000"/>
                </a:solidFill>
                <a:effectLst/>
                <a:uLnTx/>
                <a:uFillTx/>
                <a:latin typeface="Calibri" panose="020F0502020204030204"/>
                <a:ea typeface="+mn-ea"/>
                <a:cs typeface="+mn-cs"/>
              </a:rPr>
              <a:t>Data Sources:  Minnesota HIV/AIDS Surveillance  System and Minnesota Hepatitis Surveillance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0" b="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6233469"/>
      </p:ext>
    </p:extLst>
  </p:cSld>
  <p:clrMapOvr>
    <a:masterClrMapping/>
  </p:clrMapOvr>
  <mc:AlternateContent xmlns:mc="http://schemas.openxmlformats.org/markup-compatibility/2006" xmlns:p14="http://schemas.microsoft.com/office/powerpoint/2010/main">
    <mc:Choice Requires="p14">
      <p:transition spd="slow" p14:dur="2000" advTm="27505"/>
    </mc:Choice>
    <mc:Fallback xmlns="">
      <p:transition spd="slow" advTm="27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152402" y="6400802"/>
            <a:ext cx="8839199" cy="328613"/>
          </a:xfrm>
        </p:spPr>
        <p:txBody>
          <a:bodyPr/>
          <a:lstStyle/>
          <a:p>
            <a:pPr>
              <a:defRPr/>
            </a:pPr>
            <a:endParaRPr lang="en-US" altLang="en-US" dirty="0">
              <a:solidFill>
                <a:srgbClr val="000000"/>
              </a:solidFill>
            </a:endParaRPr>
          </a:p>
          <a:p>
            <a:pPr>
              <a:defRPr/>
            </a:pPr>
            <a:endParaRPr lang="en-US" altLang="en-US" dirty="0">
              <a:solidFill>
                <a:srgbClr val="000000"/>
              </a:solidFill>
            </a:endParaRPr>
          </a:p>
          <a:p>
            <a:pPr>
              <a:defRPr/>
            </a:pPr>
            <a:endParaRPr lang="en-US" altLang="en-US" dirty="0">
              <a:solidFill>
                <a:srgbClr val="000000">
                  <a:tint val="75000"/>
                </a:srgbClr>
              </a:solidFill>
            </a:endParaRPr>
          </a:p>
          <a:p>
            <a:pPr>
              <a:defRPr/>
            </a:pPr>
            <a:endParaRPr lang="en-US" altLang="en-US" dirty="0">
              <a:solidFill>
                <a:srgbClr val="000000">
                  <a:tint val="75000"/>
                </a:srgbClr>
              </a:solidFill>
            </a:endParaRPr>
          </a:p>
        </p:txBody>
      </p:sp>
      <p:sp>
        <p:nvSpPr>
          <p:cNvPr id="34820" name="Text Box 3"/>
          <p:cNvSpPr txBox="1">
            <a:spLocks noChangeArrowheads="1"/>
          </p:cNvSpPr>
          <p:nvPr/>
        </p:nvSpPr>
        <p:spPr bwMode="auto">
          <a:xfrm>
            <a:off x="0" y="5939135"/>
            <a:ext cx="8001000" cy="92333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100000"/>
              </a:lnSpc>
              <a:spcBef>
                <a:spcPct val="50000"/>
              </a:spcBef>
              <a:spcAft>
                <a:spcPct val="0"/>
              </a:spcAft>
              <a:buClrTx/>
              <a:buSzTx/>
              <a:buFontTx/>
              <a:buNone/>
            </a:pPr>
            <a:r>
              <a:rPr lang="en-US" altLang="en-US" sz="1200" dirty="0">
                <a:solidFill>
                  <a:srgbClr val="000000"/>
                </a:solidFill>
                <a:latin typeface="+mn-lt"/>
              </a:rPr>
              <a:t>Suburban = Seven-county metro area including Anoka, Carver, Dakota, Hennepin (excluding Minneapolis), Ramsey (excluding St. Paul), Scott, and Washington counties.  </a:t>
            </a:r>
            <a:endParaRPr lang="en-US" altLang="en-US" sz="1200" dirty="0" smtClean="0">
              <a:solidFill>
                <a:srgbClr val="000000"/>
              </a:solidFill>
              <a:latin typeface="+mn-lt"/>
            </a:endParaRPr>
          </a:p>
          <a:p>
            <a:pPr>
              <a:lnSpc>
                <a:spcPct val="100000"/>
              </a:lnSpc>
              <a:spcBef>
                <a:spcPct val="50000"/>
              </a:spcBef>
              <a:spcAft>
                <a:spcPct val="0"/>
              </a:spcAft>
              <a:buClrTx/>
              <a:buSzTx/>
              <a:buFontTx/>
              <a:buNone/>
            </a:pPr>
            <a:r>
              <a:rPr lang="en-US" altLang="en-US" sz="1200" dirty="0" smtClean="0">
                <a:solidFill>
                  <a:srgbClr val="000000"/>
                </a:solidFill>
                <a:latin typeface="+mn-lt"/>
              </a:rPr>
              <a:t>Greater </a:t>
            </a:r>
            <a:r>
              <a:rPr lang="en-US" altLang="en-US" sz="1200" dirty="0">
                <a:solidFill>
                  <a:srgbClr val="000000"/>
                </a:solidFill>
                <a:latin typeface="+mn-lt"/>
              </a:rPr>
              <a:t>MN = All other Minnesota counties outside the seven-county metro area.</a:t>
            </a:r>
          </a:p>
        </p:txBody>
      </p:sp>
      <p:sp>
        <p:nvSpPr>
          <p:cNvPr id="34821" name="Rectangle 4"/>
          <p:cNvSpPr>
            <a:spLocks noChangeArrowheads="1"/>
          </p:cNvSpPr>
          <p:nvPr/>
        </p:nvSpPr>
        <p:spPr bwMode="auto">
          <a:xfrm>
            <a:off x="457200" y="381000"/>
            <a:ext cx="83820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200" dirty="0">
                <a:solidFill>
                  <a:srgbClr val="0073DF"/>
                </a:solidFill>
                <a:latin typeface="Calibri Light" panose="020F0302020204030204"/>
              </a:rPr>
              <a:t>Primary &amp; Secondary Syphilis Infections </a:t>
            </a:r>
            <a:br>
              <a:rPr lang="en-US" altLang="en-US" sz="3200" dirty="0">
                <a:solidFill>
                  <a:srgbClr val="0073DF"/>
                </a:solidFill>
                <a:latin typeface="Calibri Light" panose="020F0302020204030204"/>
              </a:rPr>
            </a:br>
            <a:r>
              <a:rPr lang="en-US" altLang="en-US" sz="3200" dirty="0">
                <a:solidFill>
                  <a:srgbClr val="0073DF"/>
                </a:solidFill>
                <a:latin typeface="Calibri Light" panose="020F0302020204030204"/>
              </a:rPr>
              <a:t>in Minnesota by Residence at Diagnosis, 2016</a:t>
            </a:r>
          </a:p>
        </p:txBody>
      </p:sp>
      <p:sp>
        <p:nvSpPr>
          <p:cNvPr id="34822" name="Text Box 5"/>
          <p:cNvSpPr txBox="1">
            <a:spLocks noChangeArrowheads="1"/>
          </p:cNvSpPr>
          <p:nvPr/>
        </p:nvSpPr>
        <p:spPr bwMode="auto">
          <a:xfrm>
            <a:off x="2789816" y="1383404"/>
            <a:ext cx="3505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lnSpc>
                <a:spcPct val="100000"/>
              </a:lnSpc>
              <a:spcBef>
                <a:spcPct val="50000"/>
              </a:spcBef>
              <a:spcAft>
                <a:spcPct val="0"/>
              </a:spcAft>
              <a:buClrTx/>
              <a:buSzTx/>
              <a:buFontTx/>
              <a:buNone/>
            </a:pPr>
            <a:r>
              <a:rPr lang="en-US" altLang="en-US" sz="2000" dirty="0">
                <a:solidFill>
                  <a:srgbClr val="000000"/>
                </a:solidFill>
                <a:latin typeface="Calibri" panose="020F0502020204030204"/>
              </a:rPr>
              <a:t>Total Number of Cases = 306</a:t>
            </a:r>
          </a:p>
        </p:txBody>
      </p:sp>
      <p:pic>
        <p:nvPicPr>
          <p:cNvPr id="3" name="Audio 2" title="Slide 8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123" y="1303831"/>
            <a:ext cx="7242676" cy="5114987"/>
          </a:xfrm>
          <a:prstGeom prst="rect">
            <a:avLst/>
          </a:prstGeom>
        </p:spPr>
      </p:pic>
    </p:spTree>
  </p:cSld>
  <p:clrMapOvr>
    <a:masterClrMapping/>
  </p:clrMapOvr>
  <p:transition advTm="321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99067"/>
            <a:ext cx="8229600" cy="1148576"/>
          </a:xfrm>
        </p:spPr>
        <p:txBody>
          <a:bodyPr/>
          <a:lstStyle/>
          <a:p>
            <a:r>
              <a:rPr lang="en-US" b="1" dirty="0" smtClean="0"/>
              <a:t>Thank you!</a:t>
            </a:r>
            <a:endParaRPr lang="en-US" b="1" dirty="0"/>
          </a:p>
        </p:txBody>
      </p:sp>
      <p:sp>
        <p:nvSpPr>
          <p:cNvPr id="8" name="Content Placeholder 7"/>
          <p:cNvSpPr>
            <a:spLocks noGrp="1"/>
          </p:cNvSpPr>
          <p:nvPr>
            <p:ph sz="half" idx="2"/>
          </p:nvPr>
        </p:nvSpPr>
        <p:spPr>
          <a:xfrm>
            <a:off x="1371600" y="2385738"/>
            <a:ext cx="6400800" cy="3710262"/>
          </a:xfrm>
        </p:spPr>
        <p:txBody>
          <a:bodyPr/>
          <a:lstStyle/>
          <a:p>
            <a:pPr marL="0" indent="0" algn="ctr">
              <a:buNone/>
            </a:pPr>
            <a:r>
              <a:rPr lang="en-US" b="0" dirty="0" smtClean="0"/>
              <a:t>Kristin Sweet, PhD, MPH</a:t>
            </a:r>
          </a:p>
          <a:p>
            <a:pPr marL="0" indent="0" algn="ctr">
              <a:buNone/>
            </a:pPr>
            <a:r>
              <a:rPr lang="en-US" b="0" dirty="0" smtClean="0">
                <a:hlinkClick r:id="rId4"/>
              </a:rPr>
              <a:t>kristin.sweet@state.mn.us</a:t>
            </a:r>
            <a:endParaRPr lang="en-US" b="0" dirty="0" smtClean="0"/>
          </a:p>
          <a:p>
            <a:pPr marL="0" indent="0" algn="ctr">
              <a:buNone/>
            </a:pPr>
            <a:r>
              <a:rPr lang="en-US" b="0" dirty="0" smtClean="0"/>
              <a:t>651.201.4888</a:t>
            </a:r>
            <a:endParaRPr lang="en-US" b="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5297728"/>
      </p:ext>
    </p:extLst>
  </p:cSld>
  <p:clrMapOvr>
    <a:masterClrMapping/>
  </p:clrMapOvr>
  <mc:AlternateContent xmlns:mc="http://schemas.openxmlformats.org/markup-compatibility/2006" xmlns:p14="http://schemas.microsoft.com/office/powerpoint/2010/main">
    <mc:Choice Requires="p14">
      <p:transition spd="slow" p14:dur="2000" advTm="20460"/>
    </mc:Choice>
    <mc:Fallback xmlns="">
      <p:transition spd="slow" advTm="20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1700216"/>
            <a:ext cx="8229600" cy="1980449"/>
          </a:xfrm>
        </p:spPr>
        <p:txBody>
          <a:bodyPr/>
          <a:lstStyle/>
          <a:p>
            <a:r>
              <a:rPr lang="en-US" b="1" dirty="0" smtClean="0"/>
              <a:t>Questions</a:t>
            </a:r>
            <a:endParaRPr lang="en-US"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9741108"/>
      </p:ext>
    </p:extLst>
  </p:cSld>
  <p:clrMapOvr>
    <a:masterClrMapping/>
  </p:clrMapOvr>
  <mc:AlternateContent xmlns:mc="http://schemas.openxmlformats.org/markup-compatibility/2006" xmlns:p14="http://schemas.microsoft.com/office/powerpoint/2010/main">
    <mc:Choice Requires="p14">
      <p:transition spd="slow" p14:dur="2000" advTm="15942"/>
    </mc:Choice>
    <mc:Fallback xmlns="">
      <p:transition spd="slow" advTm="1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10.xml><?xml version="1.0" encoding="utf-8"?>
<a:theme xmlns:a="http://schemas.openxmlformats.org/drawingml/2006/main" name="10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11.xml><?xml version="1.0" encoding="utf-8"?>
<a:theme xmlns:a="http://schemas.openxmlformats.org/drawingml/2006/main" name="11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12.xml><?xml version="1.0" encoding="utf-8"?>
<a:theme xmlns:a="http://schemas.openxmlformats.org/drawingml/2006/main" name="12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13.xml><?xml version="1.0" encoding="utf-8"?>
<a:theme xmlns:a="http://schemas.openxmlformats.org/drawingml/2006/main" name="23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14.xml><?xml version="1.0" encoding="utf-8"?>
<a:theme xmlns:a="http://schemas.openxmlformats.org/drawingml/2006/main" name="24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15.xml><?xml version="1.0" encoding="utf-8"?>
<a:theme xmlns:a="http://schemas.openxmlformats.org/drawingml/2006/main" name="14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16.xml><?xml version="1.0" encoding="utf-8"?>
<a:theme xmlns:a="http://schemas.openxmlformats.org/drawingml/2006/main" name="15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17.xml><?xml version="1.0" encoding="utf-8"?>
<a:theme xmlns:a="http://schemas.openxmlformats.org/drawingml/2006/main" name="16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18.xml><?xml version="1.0" encoding="utf-8"?>
<a:theme xmlns:a="http://schemas.openxmlformats.org/drawingml/2006/main" name="17_Office Theme">
  <a:themeElements>
    <a:clrScheme name="MDH white hyperlinks for dark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FFFFFF"/>
      </a:hlink>
      <a:folHlink>
        <a:srgbClr val="C1E5F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PowerPoint_b" id="{15FACCA6-1B23-41A2-A01B-C62625DBF08A}" vid="{37023761-A875-428A-83E5-2FAE43462384}"/>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3.xml><?xml version="1.0" encoding="utf-8"?>
<a:theme xmlns:a="http://schemas.openxmlformats.org/drawingml/2006/main" name="3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4.xml><?xml version="1.0" encoding="utf-8"?>
<a:theme xmlns:a="http://schemas.openxmlformats.org/drawingml/2006/main" name="4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5.xml><?xml version="1.0" encoding="utf-8"?>
<a:theme xmlns:a="http://schemas.openxmlformats.org/drawingml/2006/main" name="6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6.xml><?xml version="1.0" encoding="utf-8"?>
<a:theme xmlns:a="http://schemas.openxmlformats.org/drawingml/2006/main" name="7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7.xml><?xml version="1.0" encoding="utf-8"?>
<a:theme xmlns:a="http://schemas.openxmlformats.org/drawingml/2006/main" name="8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8.xml><?xml version="1.0" encoding="utf-8"?>
<a:theme xmlns:a="http://schemas.openxmlformats.org/drawingml/2006/main" name="9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ppt/theme/theme9.xml><?xml version="1.0" encoding="utf-8"?>
<a:theme xmlns:a="http://schemas.openxmlformats.org/drawingml/2006/main" name="13_Office Theme">
  <a:themeElements>
    <a:clrScheme name="MDH w dark hyperlinks for white bg">
      <a:dk1>
        <a:srgbClr val="000000"/>
      </a:dk1>
      <a:lt1>
        <a:sysClr val="window" lastClr="FFFFFF"/>
      </a:lt1>
      <a:dk2>
        <a:srgbClr val="0073DF"/>
      </a:dk2>
      <a:lt2>
        <a:srgbClr val="FFFFFF"/>
      </a:lt2>
      <a:accent1>
        <a:srgbClr val="626970"/>
      </a:accent1>
      <a:accent2>
        <a:srgbClr val="25CBD3"/>
      </a:accent2>
      <a:accent3>
        <a:srgbClr val="F3DC85"/>
      </a:accent3>
      <a:accent4>
        <a:srgbClr val="EF2B2D"/>
      </a:accent4>
      <a:accent5>
        <a:srgbClr val="EC8049"/>
      </a:accent5>
      <a:accent6>
        <a:srgbClr val="B7DB95"/>
      </a:accent6>
      <a:hlink>
        <a:srgbClr val="0073DF"/>
      </a:hlink>
      <a:folHlink>
        <a:srgbClr val="62697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_white_template.potx [Read-Only]" id="{B53B5711-BE59-47DA-A314-8607524161D3}" vid="{C81D9943-7D41-46E7-B8EC-0EB25C5CA7D0}"/>
    </a:ext>
  </a:extLst>
</a:theme>
</file>

<file path=docProps/app.xml><?xml version="1.0" encoding="utf-8"?>
<Properties xmlns="http://schemas.openxmlformats.org/officeDocument/2006/extended-properties" xmlns:vt="http://schemas.openxmlformats.org/officeDocument/2006/docPropsVTypes">
  <TotalTime>4335</TotalTime>
  <Words>8152</Words>
  <Application>Microsoft Office PowerPoint</Application>
  <PresentationFormat>On-screen Show (4:3)</PresentationFormat>
  <Paragraphs>722</Paragraphs>
  <Slides>91</Slides>
  <Notes>81</Notes>
  <HiddenSlides>0</HiddenSlides>
  <MMClips>91</MMClips>
  <ScaleCrop>false</ScaleCrop>
  <HeadingPairs>
    <vt:vector size="8" baseType="variant">
      <vt:variant>
        <vt:lpstr>Fonts Used</vt:lpstr>
      </vt:variant>
      <vt:variant>
        <vt:i4>7</vt:i4>
      </vt:variant>
      <vt:variant>
        <vt:lpstr>Theme</vt:lpstr>
      </vt:variant>
      <vt:variant>
        <vt:i4>18</vt:i4>
      </vt:variant>
      <vt:variant>
        <vt:lpstr>Embedded OLE Servers</vt:lpstr>
      </vt:variant>
      <vt:variant>
        <vt:i4>1</vt:i4>
      </vt:variant>
      <vt:variant>
        <vt:lpstr>Slide Titles</vt:lpstr>
      </vt:variant>
      <vt:variant>
        <vt:i4>91</vt:i4>
      </vt:variant>
    </vt:vector>
  </HeadingPairs>
  <TitlesOfParts>
    <vt:vector size="117" baseType="lpstr">
      <vt:lpstr>Arial</vt:lpstr>
      <vt:lpstr>Arial Black</vt:lpstr>
      <vt:lpstr>Arial Narrow</vt:lpstr>
      <vt:lpstr>Calibri</vt:lpstr>
      <vt:lpstr>Calibri Light</vt:lpstr>
      <vt:lpstr>Times New Roman</vt:lpstr>
      <vt:lpstr>Wingdings</vt:lpstr>
      <vt:lpstr>1_Office Theme</vt:lpstr>
      <vt:lpstr>2_Office Theme</vt:lpstr>
      <vt:lpstr>3_Office Theme</vt:lpstr>
      <vt:lpstr>4_Office Theme</vt:lpstr>
      <vt:lpstr>6_Office Theme</vt:lpstr>
      <vt:lpstr>7_Office Theme</vt:lpstr>
      <vt:lpstr>8_Office Theme</vt:lpstr>
      <vt:lpstr>9_Office Theme</vt:lpstr>
      <vt:lpstr>13_Office Theme</vt:lpstr>
      <vt:lpstr>10_Office Theme</vt:lpstr>
      <vt:lpstr>11_Office Theme</vt:lpstr>
      <vt:lpstr>12_Office Theme</vt:lpstr>
      <vt:lpstr>23_Office Theme</vt:lpstr>
      <vt:lpstr>24_Office Theme</vt:lpstr>
      <vt:lpstr>14_Office Theme</vt:lpstr>
      <vt:lpstr>15_Office Theme</vt:lpstr>
      <vt:lpstr>16_Office Theme</vt:lpstr>
      <vt:lpstr>17_Office Theme</vt:lpstr>
      <vt:lpstr>Chart</vt:lpstr>
      <vt:lpstr>Minnesota Department of Health </vt:lpstr>
      <vt:lpstr>Acronyms</vt:lpstr>
      <vt:lpstr>PowerPoint Presentation</vt:lpstr>
      <vt:lpstr>Highlights from the STD  Surveillance Report, 2016</vt:lpstr>
      <vt:lpstr>PowerPoint Presentation</vt:lpstr>
      <vt:lpstr>STDs in Minnesota Number of Cases Reported in 2016</vt:lpstr>
      <vt:lpstr>Syphilis</vt:lpstr>
      <vt:lpstr>Syphilis Rates by Stage of Diagnosis Minnesota, 2006-2016</vt:lpstr>
      <vt:lpstr>PowerPoint Presentation</vt:lpstr>
      <vt:lpstr>Age-Specific Primary &amp; Secondary Syphilis Rates by Gender, Minnesota, 2016</vt:lpstr>
      <vt:lpstr>PowerPoint Presentation</vt:lpstr>
      <vt:lpstr>  Early Syphilis Among Men Who Have Sex With Men in Minnesota</vt:lpstr>
      <vt:lpstr>Early Syphilis† by Gender and Sexual Behavior Minnesota, 2006-2016</vt:lpstr>
      <vt:lpstr>Early Syphilis† Cases Among MSM by Age Minnesota, 2016 (n=359)</vt:lpstr>
      <vt:lpstr>Early Syphilis† (ES) Cases  Co-infected with HIV, 2006-2016</vt:lpstr>
      <vt:lpstr>Characteristics of Early Syphilis† Cases  Among MSM, Minnesota, 2016</vt:lpstr>
      <vt:lpstr> Syphilis Among Females and  Congenital Syphilis in Minnesota</vt:lpstr>
      <vt:lpstr>Congenital Syphilis in Minnesota 2012-2016</vt:lpstr>
      <vt:lpstr>Female Early Syphilis cases</vt:lpstr>
      <vt:lpstr>PowerPoint Presentation</vt:lpstr>
      <vt:lpstr>PowerPoint Presentation</vt:lpstr>
      <vt:lpstr>PowerPoint Presentation</vt:lpstr>
      <vt:lpstr>PowerPoint Presentation</vt:lpstr>
      <vt:lpstr>Age-Specific Gonorrhea Rates by Gender Minnesota, 2016 </vt:lpstr>
      <vt:lpstr>PowerPoint Presentation</vt:lpstr>
      <vt:lpstr>SSuN</vt:lpstr>
      <vt:lpstr>Provider Investigation</vt:lpstr>
      <vt:lpstr>PowerPoint Presentation</vt:lpstr>
      <vt:lpstr>Patient Investigation</vt:lpstr>
      <vt:lpstr>Gonorrhea is a notifiable condition in MN</vt:lpstr>
      <vt:lpstr>Gender of Sex Partner</vt:lpstr>
      <vt:lpstr> PrEP</vt:lpstr>
      <vt:lpstr>Questions regarding SSuN  </vt:lpstr>
      <vt:lpstr>PowerPoint Presentation</vt:lpstr>
      <vt:lpstr>PowerPoint Presentation</vt:lpstr>
      <vt:lpstr>PowerPoint Presentation</vt:lpstr>
      <vt:lpstr>Age-Specific Chlamydia Rates by Gender   Minnesota, 2016 </vt:lpstr>
      <vt:lpstr>PowerPoint Presentation</vt:lpstr>
      <vt:lpstr>STD Surveillance Summary</vt:lpstr>
      <vt:lpstr>Summary of STD Trends in Minnesota</vt:lpstr>
      <vt:lpstr>Future Updates to STD Reporting</vt:lpstr>
      <vt:lpstr>For more information, contact:</vt:lpstr>
      <vt:lpstr>Highlights from the HIV Surveillance Report, 2016</vt:lpstr>
      <vt:lpstr>PowerPoint Presentation</vt:lpstr>
      <vt:lpstr>PowerPoint Presentation</vt:lpstr>
      <vt:lpstr>PowerPoint Presentation</vt:lpstr>
      <vt:lpstr>PowerPoint Presentation</vt:lpstr>
      <vt:lpstr>Gender and Race/Ethnicity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Thank You!</vt:lpstr>
      <vt:lpstr>Highlights from the Hepatitis Surveillance Report, 2016</vt:lpstr>
      <vt:lpstr>Introduction</vt:lpstr>
      <vt:lpstr>Data limitations</vt:lpstr>
      <vt:lpstr>Acute Viral Hepatitis</vt:lpstr>
      <vt:lpstr>Reported rate per 100,000 population of acute viral hepatitis, United States, 1998-2015</vt:lpstr>
      <vt:lpstr>Number of Acute* Cases per year Minnesota, 1998-2016 </vt:lpstr>
      <vt:lpstr>Chronic Hepatitis C</vt:lpstr>
      <vt:lpstr>Overview of HCV in Minnesota</vt:lpstr>
      <vt:lpstr>Reported Number of Persons Living with HCV in MN</vt:lpstr>
      <vt:lpstr>Changes in Case Counting, 2016</vt:lpstr>
      <vt:lpstr>Changes in Case definitions</vt:lpstr>
      <vt:lpstr>Persons Living with HCV in Minnesota  by Current Residence, 2016 </vt:lpstr>
      <vt:lpstr>Persons Living with HCV in MN by Age, 2016</vt:lpstr>
      <vt:lpstr>Persons Living with HCV in Minnesota  by Gender*, 2016</vt:lpstr>
      <vt:lpstr>Persons Living with Chronic HCV in Minnesota by Race, 2016</vt:lpstr>
      <vt:lpstr>Persons Living with HCV in Minnesota by Race rates (per 100,000 persons*), 2016</vt:lpstr>
      <vt:lpstr>Persons Living with HCV in Minnesota by ethnicity rates (per 100,000 persons*), 2016</vt:lpstr>
      <vt:lpstr>Resolved HCV Infection</vt:lpstr>
      <vt:lpstr>Resolved HCV, 2016</vt:lpstr>
      <vt:lpstr>Resolved HCV, 2016 cont.</vt:lpstr>
      <vt:lpstr>Match with Death Registry, 2016</vt:lpstr>
      <vt:lpstr>HCV in Persons Under 30</vt:lpstr>
      <vt:lpstr>New Reports of HCV in Minnesota  by Age Group, 2015</vt:lpstr>
      <vt:lpstr>Hepatitis and HIV</vt:lpstr>
      <vt:lpstr>HIV and Hepatitis B and C</vt:lpstr>
      <vt:lpstr>Thank you!</vt:lpstr>
      <vt:lpstr>Questions</vt:lpstr>
    </vt:vector>
  </TitlesOfParts>
  <Company>MN.IT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Highlights from the STD, HIV and Hepatitis C Surveillance Reports, 2016, with audio narration </dc:title>
  <dc:creator>Minnesota Department of Health</dc:creator>
  <cp:lastModifiedBy>Wilberg, Mariah (MDH)</cp:lastModifiedBy>
  <cp:revision>91</cp:revision>
  <dcterms:created xsi:type="dcterms:W3CDTF">2017-04-11T13:35:00Z</dcterms:created>
  <dcterms:modified xsi:type="dcterms:W3CDTF">2017-05-02T16:16:45Z</dcterms:modified>
</cp:coreProperties>
</file>