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8"/>
  </p:notesMasterIdLst>
  <p:handoutMasterIdLst>
    <p:handoutMasterId r:id="rId39"/>
  </p:handoutMasterIdLst>
  <p:sldIdLst>
    <p:sldId id="485" r:id="rId6"/>
    <p:sldId id="484" r:id="rId7"/>
    <p:sldId id="487" r:id="rId8"/>
    <p:sldId id="486" r:id="rId9"/>
    <p:sldId id="488" r:id="rId10"/>
    <p:sldId id="537" r:id="rId11"/>
    <p:sldId id="543" r:id="rId12"/>
    <p:sldId id="538" r:id="rId13"/>
    <p:sldId id="492" r:id="rId14"/>
    <p:sldId id="542" r:id="rId15"/>
    <p:sldId id="494" r:id="rId16"/>
    <p:sldId id="495" r:id="rId17"/>
    <p:sldId id="496" r:id="rId18"/>
    <p:sldId id="541" r:id="rId19"/>
    <p:sldId id="540" r:id="rId20"/>
    <p:sldId id="499" r:id="rId21"/>
    <p:sldId id="500" r:id="rId22"/>
    <p:sldId id="501" r:id="rId23"/>
    <p:sldId id="502" r:id="rId24"/>
    <p:sldId id="503" r:id="rId25"/>
    <p:sldId id="504" r:id="rId26"/>
    <p:sldId id="505" r:id="rId27"/>
    <p:sldId id="506" r:id="rId28"/>
    <p:sldId id="507" r:id="rId29"/>
    <p:sldId id="508" r:id="rId30"/>
    <p:sldId id="527" r:id="rId31"/>
    <p:sldId id="539" r:id="rId32"/>
    <p:sldId id="529" r:id="rId33"/>
    <p:sldId id="530" r:id="rId34"/>
    <p:sldId id="531" r:id="rId35"/>
    <p:sldId id="532" r:id="rId36"/>
    <p:sldId id="533"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5949" autoAdjust="0"/>
  </p:normalViewPr>
  <p:slideViewPr>
    <p:cSldViewPr snapToGrid="0">
      <p:cViewPr varScale="1">
        <p:scale>
          <a:sx n="99" d="100"/>
          <a:sy n="99" d="100"/>
        </p:scale>
        <p:origin x="858" y="7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4/29/2019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4/29/2019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98752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white</a:t>
            </a:r>
            <a:r>
              <a:rPr lang="en-US" baseline="0" dirty="0" smtClean="0"/>
              <a:t> persons account for the greatest number of persons living with HIV/AIDS in Minnesota (</a:t>
            </a:r>
            <a:r>
              <a:rPr lang="en-US" dirty="0" smtClean="0"/>
              <a:t>4,117</a:t>
            </a:r>
            <a:r>
              <a:rPr lang="en-US" baseline="0" dirty="0" smtClean="0"/>
              <a:t> cases), they have one of the lowest rates of people living with HIV/AIDS (91.0 per 100,000 persons). Black, African-born persons account for 1,468 cases living with HIV/AIDS in Minnesota, however since this population makes up a small proportion of the overall population in Minnesota, the rate of people living with HIV/AIDS in this community is higher than other races and ethnicities. The rate of African-born persons living with HIV/AIDS is 1,400.1 per 100.000 persons; this is a rate of more than 15 times greater than white, non-Hispanic persons. Black, non African-born persons have the second highest rate of people living with HIV/AIDS at 1,106.2 per 100,000 persons; this is 12 times higher than the rate among white people. Hispanic persons have the next highest rate of people living with HIV/AIDS in Minnesota at 357.2 per 100,000; this is a rate of more than 3 times higher than white, non-Hispanic persons. American Indians have a rate of people living with HIV/AIDS of 188.8 per 100,000 persons; this is a rate two times higher than white non-Hispanic persons. Finally, Asian/Pacific Islanders have a rate of people living with HIV/AIDS of 86.9 per 100,000; this accounts for an HIV/AIDS rate similar to the rate among white non-Hispanic persons. The overall rate of HIV/AIDS in Minnesota is 169.0 per 100,000.</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0117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Beginning in 2012, MDH began estimating the number of MSM living in Minnesota. This number was updated in 2017 with more recent data from Emory University. Men who have sex with Men have the highest rate of persons living with HIV/AIDS than any other sub-group. In 2018, the estimated rate of people living with HIV/AIDS among MSM was 5,349.5 per 100,000 population. This is 75 times higher than the rate among non-MSM men (71.5 per 100,000 population). It’s important to note that MSM contains cases from all racial/ethnic categories and therefore cannot be directly compared to the rates by race/ethnicity. For more information on how this was estimated, see the</a:t>
            </a:r>
            <a:r>
              <a:rPr lang="en-US" b="1" dirty="0" smtClean="0">
                <a:latin typeface="Times New Roman" pitchFamily="18" charset="0"/>
              </a:rPr>
              <a:t> </a:t>
            </a:r>
            <a:r>
              <a:rPr lang="en-US" i="1" dirty="0" smtClean="0">
                <a:latin typeface="Times New Roman" pitchFamily="18" charset="0"/>
              </a:rPr>
              <a:t>HIV</a:t>
            </a:r>
            <a:r>
              <a:rPr lang="en-US" i="1" baseline="0" dirty="0" smtClean="0">
                <a:latin typeface="Times New Roman" pitchFamily="18" charset="0"/>
              </a:rPr>
              <a:t> Surveillance </a:t>
            </a:r>
            <a:r>
              <a:rPr lang="en-US" i="1" dirty="0" smtClean="0">
                <a:latin typeface="Times New Roman" pitchFamily="18" charset="0"/>
              </a:rPr>
              <a:t>Technical Notes</a:t>
            </a:r>
            <a:r>
              <a:rPr lang="en-US" dirty="0" smtClean="0">
                <a:latin typeface="Times New Roman" pitchFamily="18" charset="0"/>
              </a:rPr>
              <a: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09667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This slide shows the number of</a:t>
            </a:r>
            <a:r>
              <a:rPr lang="en-US" dirty="0" smtClean="0"/>
              <a:t> people living with HIV/AIDS</a:t>
            </a:r>
            <a:r>
              <a:rPr lang="en-US" dirty="0" smtClean="0">
                <a:latin typeface="Times New Roman" charset="0"/>
              </a:rPr>
              <a:t> by gender identity (male, female, or transgender).</a:t>
            </a:r>
          </a:p>
          <a:p>
            <a:endParaRPr lang="en-US" dirty="0" smtClean="0">
              <a:latin typeface="Times New Roman" charset="0"/>
            </a:endParaRPr>
          </a:p>
          <a:p>
            <a:r>
              <a:rPr lang="en-US" dirty="0" smtClean="0">
                <a:latin typeface="Times New Roman" charset="0"/>
              </a:rPr>
              <a:t>As of 2018, there are 94 transgender people living with HIV/AIDS in Minnesota, of which the majority are trans</a:t>
            </a:r>
            <a:r>
              <a:rPr lang="en-US" baseline="0" dirty="0" smtClean="0">
                <a:latin typeface="Times New Roman" charset="0"/>
              </a:rPr>
              <a:t> women</a:t>
            </a:r>
            <a:r>
              <a:rPr lang="en-US" dirty="0" smtClean="0">
                <a:latin typeface="Times New Roman" charset="0"/>
              </a:rPr>
              <a:t> (78%) and 19% trans</a:t>
            </a:r>
            <a:r>
              <a:rPr lang="en-US" baseline="0" dirty="0" smtClean="0">
                <a:latin typeface="Times New Roman" charset="0"/>
              </a:rPr>
              <a:t> men</a:t>
            </a:r>
            <a:r>
              <a:rPr lang="en-US" dirty="0" smtClean="0">
                <a:latin typeface="Times New Roman" charset="0"/>
              </a:rPr>
              <a:t>. This represents about 1% of people living with HIV/AIDS in the state.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807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Over</a:t>
            </a:r>
            <a:r>
              <a:rPr lang="en-US" baseline="0" dirty="0" smtClean="0">
                <a:latin typeface="Times New Roman" pitchFamily="18" charset="0"/>
              </a:rPr>
              <a:t> 70%</a:t>
            </a:r>
            <a:r>
              <a:rPr lang="en-US" dirty="0" smtClean="0">
                <a:latin typeface="Times New Roman" pitchFamily="18" charset="0"/>
              </a:rPr>
              <a:t> of persons living with HIV/AIDS as</a:t>
            </a:r>
            <a:r>
              <a:rPr lang="en-US" baseline="0" dirty="0" smtClean="0">
                <a:latin typeface="Times New Roman" pitchFamily="18" charset="0"/>
              </a:rPr>
              <a:t> of</a:t>
            </a:r>
            <a:r>
              <a:rPr lang="en-US" dirty="0" smtClean="0">
                <a:latin typeface="Times New Roman" pitchFamily="18" charset="0"/>
              </a:rPr>
              <a:t> 2018 are currently 40 years of age or older. As with new cases, there are differences by gender in the age of living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19084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68195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One particular population of interest in Minnesota that sets us apart from other states is our larger</a:t>
            </a:r>
            <a:r>
              <a:rPr lang="en-US" baseline="0" dirty="0" smtClean="0">
                <a:latin typeface="Times New Roman" pitchFamily="18" charset="0"/>
              </a:rPr>
              <a:t> foreign-born HIV-positive population. </a:t>
            </a:r>
            <a:r>
              <a:rPr lang="en-US" dirty="0" smtClean="0">
                <a:latin typeface="Times New Roman" pitchFamily="18" charset="0"/>
              </a:rPr>
              <a:t>Between 1990 and 2018, the number of foreign-born people living with HIV/AIDS in Minnesota increased substantially, especially among the African-born population.  In 1990, 50 foreign-born people were reported to be living with HIV/AIDS in Minnesota, and by 2007 this number had increased to 1,126 people.  In 2018, the total number of foreign-born people living with HIV/AIDS in Minnesota was 2,244, a nearly 7% increase from 2016. The majority of these people immigrated to the United States from Africa and Latin America.</a:t>
            </a:r>
            <a:r>
              <a:rPr lang="en-US" baseline="0" dirty="0" smtClean="0">
                <a:latin typeface="Times New Roman" pitchFamily="18" charset="0"/>
              </a:rPr>
              <a:t> </a:t>
            </a:r>
            <a:r>
              <a:rPr lang="en-US" dirty="0" smtClean="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06723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characteristics of foreign-born persons living with HIV/AIDS in Minnesota differ from U.S.-born, especially in gender. While females account for 18% of cases among U.S.-born persons, they account for 45% of foreign-born cases. This is especially noticeable among African-born cases, where women account for 58% of those living with HIV/AIDS in Minnesota.</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35387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gender distribution among cases born in Latin America/the Caribbean is similar to that of U.S.-born cases, where 16% of prevalent cases are among women.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404378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3278084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number of deaths among all people living with HIV infection in Minnesota decreased dramatically between 1995 and 1997 and has remained relatively constant over the past decade. In 2018, a total of 82 deaths were reported among people living with HIV infection in Minnesota.  The total number of deaths reported in Minnesota for those living with AIDS was 63</a:t>
            </a:r>
            <a:r>
              <a:rPr lang="en-US" baseline="0" dirty="0" smtClean="0">
                <a:latin typeface="Times New Roman" pitchFamily="18" charset="0"/>
              </a:rPr>
              <a:t> </a:t>
            </a:r>
            <a:r>
              <a:rPr lang="en-US" dirty="0" smtClean="0">
                <a:latin typeface="Times New Roman" pitchFamily="18" charset="0"/>
              </a:rPr>
              <a:t>(77% of all deaths) in 2018.</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47560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7">
              <a:defRPr/>
            </a:pPr>
            <a:r>
              <a:rPr lang="en-US" b="0" dirty="0" smtClean="0"/>
              <a:t>At the end of 2016, the rate of adults and adolescents in the United States living with diagnosed HIV infection was 367.6 per 100,000. The rates of adults and adolescents living with diagnosed HIV infection ranged from 2.6 per 100,000 in American Samoa</a:t>
            </a:r>
            <a:r>
              <a:rPr lang="en-US" b="0" baseline="0" dirty="0" smtClean="0"/>
              <a:t> </a:t>
            </a:r>
            <a:r>
              <a:rPr lang="en-US" b="0" dirty="0" smtClean="0"/>
              <a:t>to 2,459.9 per 100,000 in the District of Columbia. The rate of adults and adolescents living with diagnosed HIV</a:t>
            </a:r>
            <a:r>
              <a:rPr lang="en-US" b="0" baseline="0" dirty="0" smtClean="0"/>
              <a:t> infection in Minnesota was 175.6 per 100,000.</a:t>
            </a:r>
            <a:endParaRPr lang="en-US" b="0" dirty="0" smtClean="0"/>
          </a:p>
          <a:p>
            <a:pPr defTabSz="898137">
              <a:defRPr/>
            </a:pPr>
            <a:endParaRPr lang="en-US" b="0" dirty="0" smtClean="0"/>
          </a:p>
          <a:p>
            <a:pPr defTabSz="898137">
              <a:defRPr/>
            </a:pPr>
            <a:r>
              <a:rPr lang="en-US" b="0" dirty="0" smtClean="0"/>
              <a:t>The District of Columbia (i.e., Washington, DC) is a city; use caution when comparing the rate of persons living with diagnosed HIV infection in DC with the rates in states.</a:t>
            </a:r>
          </a:p>
          <a:p>
            <a:pPr defTabSz="898137">
              <a:defRPr/>
            </a:pPr>
            <a:endParaRPr lang="en-US" b="0" dirty="0" smtClean="0"/>
          </a:p>
          <a:p>
            <a:pPr marL="0" marR="0" lvl="0" indent="0" algn="l" defTabSz="898137"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Data are based on address of residence as of December 31, 2016 (i.e., most recent known address).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0290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7">
              <a:defRPr/>
            </a:pPr>
            <a:r>
              <a:rPr lang="en-US" b="0" dirty="0" smtClean="0"/>
              <a:t>At the end of 2016, the rate of adults and adolescents in the United States living with diagnosed HIV infection ever classified as stage 3 (AIDS) was 195.2 per 100,000. The rates of adults and adolescents living with diagnosed HIV infection ever classified as stage 3 (AIDS) ranged from 2.6 per 100,000 in American Samoa</a:t>
            </a:r>
            <a:r>
              <a:rPr lang="en-US" b="0" baseline="0" dirty="0" smtClean="0"/>
              <a:t> </a:t>
            </a:r>
            <a:r>
              <a:rPr lang="en-US" b="0" dirty="0" smtClean="0"/>
              <a:t>to 1,309.7 per 100,000 in the District of Columbia. The rate of adults and adolescents living with diagnosed HIV infection in Minnesota ever classified as stage 3 (AIDS) was</a:t>
            </a:r>
            <a:r>
              <a:rPr lang="en-US" b="0" baseline="0" dirty="0" smtClean="0"/>
              <a:t> 82.3 per 100,000.</a:t>
            </a:r>
            <a:r>
              <a:rPr lang="en-US" b="0" dirty="0" smtClean="0"/>
              <a:t> </a:t>
            </a:r>
          </a:p>
          <a:p>
            <a:pPr defTabSz="898137">
              <a:defRPr/>
            </a:pPr>
            <a:endParaRPr lang="en-US" b="0" dirty="0" smtClean="0"/>
          </a:p>
          <a:p>
            <a:pPr defTabSz="898137">
              <a:defRPr/>
            </a:pPr>
            <a:r>
              <a:rPr lang="en-US" b="0" dirty="0" smtClean="0"/>
              <a:t>The District of Columbia (i.e., Washington, DC) is a city; use caution when comparing the rate of persons living with diagnosed HIV infection in DC with the rates in states.</a:t>
            </a:r>
          </a:p>
          <a:p>
            <a:pPr defTabSz="898137">
              <a:defRPr/>
            </a:pPr>
            <a:endParaRPr lang="en-US" b="0" dirty="0" smtClean="0"/>
          </a:p>
          <a:p>
            <a:pPr marL="0" marR="0" lvl="0" indent="0" algn="l" defTabSz="898137"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Data are based on address of residence as of December 31, 2016 (i.e., most recent known address).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53812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upper curve on the line graph represents the number of stage 3 (AIDS) classifications among adults and adolescents with diagnosed HIV infection in the United States and dependent areas, by year of classification from 1985 through 2016; the lower curve represents the number of deaths of adults and adolescents with diagnosed HIV infection ever classified with stage 3 (AIDS), by year of death from 1985 through 2016. </a:t>
            </a:r>
            <a:br>
              <a:rPr lang="en-US" dirty="0" smtClean="0"/>
            </a:br>
            <a:r>
              <a:rPr lang="en-US" dirty="0" smtClean="0"/>
              <a:t/>
            </a:r>
            <a:br>
              <a:rPr lang="en-US" dirty="0" smtClean="0"/>
            </a:br>
            <a:r>
              <a:rPr lang="en-US" dirty="0" smtClean="0"/>
              <a:t>The peak in stage 3 (AIDS) in 1993 can be associated with the expansion of the HIV surveillance case definition implemented in January 1993. The overall declines in stage 3 (AIDS) and deaths of persons with stage 3 (AIDS) are due in part to the success of highly active antiretroviral therapies, introduced in 1996.</a:t>
            </a:r>
          </a:p>
          <a:p>
            <a:r>
              <a:rPr lang="en-US" dirty="0" smtClean="0"/>
              <a:t> </a:t>
            </a:r>
          </a:p>
          <a:p>
            <a:r>
              <a:rPr lang="en-US" dirty="0" smtClean="0"/>
              <a:t>In recent years, stage 3 (AIDS) classifications and deaths of persons with stage 3 (AIDS) have continued to decline.</a:t>
            </a:r>
          </a:p>
          <a:p>
            <a:r>
              <a:rPr lang="en-US" dirty="0" smtClean="0"/>
              <a:t> </a:t>
            </a:r>
          </a:p>
          <a:p>
            <a:pPr defTabSz="881390">
              <a:defRPr/>
            </a:pPr>
            <a:r>
              <a:rPr lang="en-US" dirty="0" smtClean="0"/>
              <a:t>Deaths of persons with stage 3 (AIDS) may be due to any cause (may not be HIV-related). Deaths of persons with stage 3 (AIDS) are classified as adult or adolescent based on age at death.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18881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a:t>
            </a:r>
            <a:r>
              <a:rPr lang="en-US" dirty="0" smtClean="0"/>
              <a:t>almost 300 </a:t>
            </a:r>
            <a:r>
              <a:rPr lang="en-US" dirty="0"/>
              <a:t>cases diagnosed each year. By the end of </a:t>
            </a:r>
            <a:r>
              <a:rPr lang="en-US" dirty="0" smtClean="0"/>
              <a:t>2018, </a:t>
            </a:r>
            <a:r>
              <a:rPr lang="en-US" dirty="0"/>
              <a:t>an estimated </a:t>
            </a:r>
            <a:r>
              <a:rPr lang="en-US" dirty="0" smtClean="0"/>
              <a:t>8,981 </a:t>
            </a:r>
            <a:r>
              <a:rPr lang="en-US" dirty="0"/>
              <a:t>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40335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Overall, of the 8,981 people living with HIV/AIDS for whom complete residence information is available, 35% of all people living with HIV/AIDS in Minnesota live in the city of Minneapolis, along</a:t>
            </a:r>
            <a:r>
              <a:rPr lang="en-US" baseline="0" dirty="0" smtClean="0"/>
              <a:t> with</a:t>
            </a:r>
            <a:r>
              <a:rPr lang="en-US" dirty="0" smtClean="0"/>
              <a:t> 35% living in the surrounding suburban area. People living with HIV/AIDS in Greater Minnesota account for 17% of all people living with HIV/AIDS. Finally, people living with HIV/AIDS in Saint Paul account for 13% of all people living with HIV/AIDS.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59812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Seventy-five percent (75%) of prevalent HIV/AIDS cases are males, while twenty-five</a:t>
            </a:r>
            <a:r>
              <a:rPr lang="en-US" baseline="0" dirty="0" smtClean="0">
                <a:latin typeface="Times New Roman" pitchFamily="18" charset="0"/>
              </a:rPr>
              <a:t> percent (</a:t>
            </a:r>
            <a:r>
              <a:rPr lang="en-US" dirty="0" smtClean="0">
                <a:latin typeface="Times New Roman" pitchFamily="18" charset="0"/>
              </a:rPr>
              <a:t>25%) are females.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95008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smtClean="0">
                <a:latin typeface="Times New Roman" pitchFamily="18" charset="0"/>
              </a:rPr>
              <a:t>Seventy-five percent (75%) of prevalent HIV/AIDS cases are males.  Broken down by race/ethnicity, 54% of male cases are white, 20% Black</a:t>
            </a:r>
            <a:r>
              <a:rPr lang="en-US" baseline="0" dirty="0" smtClean="0">
                <a:latin typeface="Times New Roman" pitchFamily="18" charset="0"/>
              </a:rPr>
              <a:t> not African-born</a:t>
            </a:r>
            <a:r>
              <a:rPr lang="en-US" dirty="0" smtClean="0">
                <a:latin typeface="Times New Roman" pitchFamily="18" charset="0"/>
              </a:rPr>
              <a:t>, 11% Hispanic, 9% African-born, 1% American Indian, 2% Asian/Pacific Islander, and 3% are persons of multiple or unknown race.  In total, 46% of males living with HIV/AIDS are among men of color; whereas only 17% of the general male population are people of color.  Among female cases, the distribution is even more skewed toward women of color: 38% African-born, 25% Black</a:t>
            </a:r>
            <a:r>
              <a:rPr lang="en-US" baseline="0" dirty="0" smtClean="0">
                <a:latin typeface="Times New Roman" pitchFamily="18" charset="0"/>
              </a:rPr>
              <a:t> not African-born</a:t>
            </a:r>
            <a:r>
              <a:rPr lang="en-US" dirty="0" smtClean="0">
                <a:latin typeface="Times New Roman" pitchFamily="18" charset="0"/>
              </a:rPr>
              <a:t>, 22% white, 7% Hispanic, 2% American Indian, 3% Asian/Pacific Islander, and 3% persons of multiple or unknown race.  Thus, 78% of prevalent female HIV/AIDS cases are among women or color whereas only 17% of the general female population in Minnesota is comprised of women of color. </a:t>
            </a:r>
          </a:p>
          <a:p>
            <a:pPr fontAlgn="auto"/>
            <a:endParaRPr lang="en-US" dirty="0" smtClean="0">
              <a:latin typeface="Times New Roman" pitchFamily="18" charset="0"/>
            </a:endParaRPr>
          </a:p>
          <a:p>
            <a:pPr fontAlgn="auto"/>
            <a:r>
              <a:rPr lang="en-US" dirty="0" smtClean="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lower socioeconomic status, less education, and less access to health care.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27132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1"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lvl1pPr>
              <a:defRPr b="1"/>
            </a:lvl1pPr>
          </a:lstStyle>
          <a:p>
            <a:fld id="{7796FFA1-12E1-4C91-A57E-7B63EB4D695F}" type="datetime1">
              <a:rPr lang="en-US" smtClean="0"/>
              <a:pPr/>
              <a:t>4/29/2019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b="1"/>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b="1">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lvl1pPr>
              <a:defRPr b="1"/>
            </a:lvl1p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lvl1pPr>
              <a:defRPr b="1"/>
            </a:lvl1pPr>
          </a:lstStyle>
          <a:p>
            <a:fld id="{4FD795E1-645F-443E-B626-69DD3B93FB18}" type="datetime1">
              <a:rPr lang="en-US" smtClean="0"/>
              <a:pPr/>
              <a:t>4/29/2019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b="1"/>
            </a:lvl1p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noAutofit/>
          </a:bodyPr>
          <a:lstStyle>
            <a:lvl1pPr>
              <a:spcAft>
                <a:spcPts val="600"/>
              </a:spcAft>
              <a:buClr>
                <a:schemeClr val="accent1"/>
              </a:buClr>
              <a:defRPr sz="2800" b="1"/>
            </a:lvl1pPr>
            <a:lvl2pPr>
              <a:spcAft>
                <a:spcPts val="600"/>
              </a:spcAft>
              <a:buClr>
                <a:schemeClr val="accent1"/>
              </a:buClr>
              <a:defRPr sz="2800" b="1"/>
            </a:lvl2pPr>
            <a:lvl3pPr>
              <a:spcAft>
                <a:spcPts val="600"/>
              </a:spcAft>
              <a:buClr>
                <a:schemeClr val="accent1"/>
              </a:buClr>
              <a:defRPr sz="2800" b="1"/>
            </a:lvl3pPr>
            <a:lvl4pPr>
              <a:spcAft>
                <a:spcPts val="600"/>
              </a:spcAft>
              <a:buClr>
                <a:schemeClr val="accent1"/>
              </a:buClr>
              <a:defRPr sz="2800" b="1"/>
            </a:lvl4pPr>
            <a:lvl5pPr>
              <a:spcAft>
                <a:spcPts val="600"/>
              </a:spcAft>
              <a:buClr>
                <a:schemeClr val="accent1"/>
              </a:buClr>
              <a:defRPr sz="2800" b="1"/>
            </a:lvl5pPr>
          </a:lstStyle>
          <a:p>
            <a:pPr lvl="0"/>
            <a:r>
              <a:rPr lang="en-US"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4/29/2019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Oversize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613458" y="152400"/>
            <a:ext cx="10965084"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254643" y="1484506"/>
            <a:ext cx="11682714" cy="4692457"/>
          </a:xfrm>
        </p:spPr>
        <p:txBody>
          <a:bodyPr>
            <a:normAutofit/>
          </a:bodyPr>
          <a:lstStyle>
            <a:lvl1pPr>
              <a:spcAft>
                <a:spcPts val="600"/>
              </a:spcAft>
              <a:buClr>
                <a:schemeClr val="accent1"/>
              </a:buClr>
              <a:defRPr sz="2800" b="1"/>
            </a:lvl1pPr>
            <a:lvl2pPr>
              <a:spcAft>
                <a:spcPts val="600"/>
              </a:spcAft>
              <a:buClr>
                <a:schemeClr val="accent1"/>
              </a:buClr>
              <a:defRPr sz="2800" b="1"/>
            </a:lvl2pPr>
            <a:lvl3pPr>
              <a:spcAft>
                <a:spcPts val="600"/>
              </a:spcAft>
              <a:buClr>
                <a:schemeClr val="accent1"/>
              </a:buClr>
              <a:defRPr sz="2800" b="1"/>
            </a:lvl3pPr>
            <a:lvl4pPr>
              <a:spcAft>
                <a:spcPts val="600"/>
              </a:spcAft>
              <a:buClr>
                <a:schemeClr val="accent1"/>
              </a:buClr>
              <a:defRPr sz="2800" b="1"/>
            </a:lvl4pPr>
            <a:lvl5pPr>
              <a:spcAft>
                <a:spcPts val="600"/>
              </a:spcAft>
              <a:buClr>
                <a:schemeClr val="accent1"/>
              </a:buClr>
              <a:defRPr sz="28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4/29/2019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880843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noAutofit/>
          </a:bodyPr>
          <a:lstStyle>
            <a:lvl1pPr>
              <a:defRPr sz="2800" b="1"/>
            </a:lvl1pPr>
            <a:lvl2pPr>
              <a:defRPr sz="2800" b="1"/>
            </a:lvl2pPr>
            <a:lvl3pPr>
              <a:defRPr sz="2800" b="1"/>
            </a:lvl3pPr>
            <a:lvl4pPr>
              <a:defRPr sz="2800" b="1"/>
            </a:lvl4pPr>
            <a:lvl5pPr>
              <a:defRPr sz="28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noAutofit/>
          </a:bodyPr>
          <a:lstStyle>
            <a:lvl1pPr>
              <a:defRPr sz="2800" b="1"/>
            </a:lvl1pPr>
            <a:lvl2pPr>
              <a:defRPr sz="2800" b="1"/>
            </a:lvl2pPr>
            <a:lvl3pPr>
              <a:defRPr sz="2800" b="1"/>
            </a:lvl3pPr>
            <a:lvl4pPr>
              <a:defRPr sz="2800" b="1"/>
            </a:lvl4pPr>
            <a:lvl5pPr>
              <a:defRPr sz="28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b="1"/>
            </a:lvl1pPr>
          </a:lstStyle>
          <a:p>
            <a:fld id="{03C79001-B66C-4320-9AAC-0BCE699B35DF}" type="datetime1">
              <a:rPr lang="en-US" smtClean="0"/>
              <a:pPr/>
              <a:t>4/29/2019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lvl1pPr>
              <a:defRPr b="1"/>
            </a:lvl1pPr>
          </a:lstStyle>
          <a:p>
            <a:fld id="{C77968C3-7B7E-411D-B105-08F43D0B3F8A}" type="slidenum">
              <a:rPr lang="en-US" smtClean="0"/>
              <a:pPr/>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pPr/>
              <a:t>4/29/2019</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1" baseline="0"/>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other object </a:t>
            </a:r>
            <a:br>
              <a:rPr lang="en-US" smtClean="0"/>
            </a:br>
            <a:r>
              <a:rPr lang="en-US" smtClean="0"/>
              <a:t>by clicking an icon. </a:t>
            </a:r>
            <a:endParaRPr lang="en-US"/>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b="1">
                <a:solidFill>
                  <a:schemeClr val="bg1"/>
                </a:solidFill>
              </a:defRPr>
            </a:lvl1pPr>
          </a:lstStyle>
          <a:p>
            <a:r>
              <a:rPr lang="en-US" smtClean="0"/>
              <a:t>Title - 1 column slide</a:t>
            </a:r>
            <a:endParaRPr lang="en-US"/>
          </a:p>
        </p:txBody>
      </p:sp>
    </p:spTree>
    <p:extLst>
      <p:ext uri="{BB962C8B-B14F-4D97-AF65-F5344CB8AC3E}">
        <p14:creationId xmlns:p14="http://schemas.microsoft.com/office/powerpoint/2010/main" val="3820921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b="1">
                <a:solidFill>
                  <a:schemeClr val="tx2"/>
                </a:solidFill>
              </a:defRPr>
            </a:lvl1pPr>
          </a:lstStyle>
          <a:p>
            <a:fld id="{E8D3D2D3-FEB2-40E5-857E-4E23513AC5F0}" type="datetime1">
              <a:rPr lang="en-US" smtClean="0"/>
              <a:pPr/>
              <a:t>4/29/2019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b="1">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11" r:id="rId2"/>
    <p:sldLayoutId id="2147483712" r:id="rId3"/>
    <p:sldLayoutId id="2147483827" r:id="rId4"/>
    <p:sldLayoutId id="2147483790" r:id="rId5"/>
    <p:sldLayoutId id="2147483826" r:id="rId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1"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b="1"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b="1"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HIV/AIDS Prevalence and Mortality Report, </a:t>
            </a:r>
            <a:r>
              <a:rPr lang="en-US" dirty="0" smtClean="0"/>
              <a:t>2018</a:t>
            </a:r>
            <a:endParaRPr lang="en-US" dirty="0"/>
          </a:p>
        </p:txBody>
      </p:sp>
      <p:sp>
        <p:nvSpPr>
          <p:cNvPr id="2" name="Text Placeholder 1"/>
          <p:cNvSpPr>
            <a:spLocks noGrp="1"/>
          </p:cNvSpPr>
          <p:nvPr>
            <p:ph type="body" sz="quarter" idx="14"/>
          </p:nvPr>
        </p:nvSpPr>
        <p:spPr>
          <a:xfrm>
            <a:off x="2802467" y="5644884"/>
            <a:ext cx="6587067" cy="356905"/>
          </a:xfrm>
        </p:spPr>
        <p:txBody>
          <a:bodyPr>
            <a:normAutofit lnSpcReduction="10000"/>
          </a:bodyPr>
          <a:lstStyle/>
          <a:p>
            <a:r>
              <a:rPr lang="en-US" dirty="0"/>
              <a:t>HIV/AIDS Surveillance </a:t>
            </a:r>
            <a:r>
              <a:rPr lang="en-US" dirty="0" smtClean="0"/>
              <a:t>System</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6" name="Footer Placeholder 2"/>
          <p:cNvSpPr>
            <a:spLocks noGrp="1"/>
          </p:cNvSpPr>
          <p:nvPr>
            <p:ph type="ftr" sz="quarter" idx="3"/>
          </p:nvPr>
        </p:nvSpPr>
        <p:spPr>
          <a:xfrm>
            <a:off x="3302177" y="6356349"/>
            <a:ext cx="5790065" cy="365125"/>
          </a:xfrm>
        </p:spPr>
        <p:txBody>
          <a:bodyPr/>
          <a:lstStyle/>
          <a:p>
            <a:r>
              <a:rPr lang="en-US" dirty="0"/>
              <a:t>http://</a:t>
            </a:r>
            <a:r>
              <a:rPr lang="en-US" dirty="0" smtClean="0"/>
              <a:t>www.health.state.mn.us/diseases/hiv/stats/index.html</a:t>
            </a:r>
            <a:endParaRPr lang="en-US" dirty="0"/>
          </a:p>
        </p:txBody>
      </p:sp>
    </p:spTree>
    <p:extLst>
      <p:ext uri="{BB962C8B-B14F-4D97-AF65-F5344CB8AC3E}">
        <p14:creationId xmlns:p14="http://schemas.microsoft.com/office/powerpoint/2010/main" val="156048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pPr algn="ctr"/>
            <a:r>
              <a:rPr lang="en-US" altLang="en-US" sz="3200" dirty="0"/>
              <a:t>New HIV </a:t>
            </a:r>
            <a:r>
              <a:rPr lang="en-US" altLang="en-US" sz="3200" dirty="0" smtClean="0"/>
              <a:t>Diagnoses</a:t>
            </a:r>
            <a:r>
              <a:rPr lang="en-US" altLang="en-US" sz="3200" dirty="0"/>
              <a:t>, HIV (non-AIDS) and AIDS Cases by </a:t>
            </a:r>
            <a:r>
              <a:rPr lang="en-US" altLang="en-US" sz="3200" dirty="0" smtClean="0"/>
              <a:t>Year of </a:t>
            </a:r>
            <a:r>
              <a:rPr lang="en-US" altLang="en-US" sz="3200" dirty="0" smtClean="0"/>
              <a:t>HIV Diagnosis</a:t>
            </a:r>
            <a:r>
              <a:rPr lang="en-US" altLang="en-US" sz="3200" dirty="0" smtClean="0"/>
              <a:t>, 1990-2018</a:t>
            </a:r>
            <a:endParaRPr lang="en-US" sz="3200" dirty="0"/>
          </a:p>
        </p:txBody>
      </p:sp>
      <p:sp>
        <p:nvSpPr>
          <p:cNvPr id="4" name="Footer Placeholder 3"/>
          <p:cNvSpPr>
            <a:spLocks noGrp="1"/>
          </p:cNvSpPr>
          <p:nvPr>
            <p:ph type="ftr" sz="quarter" idx="3"/>
          </p:nvPr>
        </p:nvSpPr>
        <p:spPr>
          <a:xfrm>
            <a:off x="106866" y="5716655"/>
            <a:ext cx="11161644" cy="127939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diagnosis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^Includes all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cases diagnosed</a:t>
            </a:r>
            <a:r>
              <a:rPr kumimoji="0" lang="en-US" altLang="en-US" sz="1300" b="0" i="0" u="none" strike="noStrike" kern="1200" cap="none" spc="0" normalizeH="0" noProof="0" dirty="0" smtClean="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13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3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0537176"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New HIV Diagnoses, HIV (non-AIDS) and AIDS Cases by Year of HIV Diagnosis, 1990-2018" title="New HIV Diagnoses, HIV (non-AIDS) and AIDS Cases by Year of HIV Diagnosis, 1990-2018"/>
          <p:cNvPicPr>
            <a:picLocks noChangeAspect="1"/>
          </p:cNvPicPr>
          <p:nvPr/>
        </p:nvPicPr>
        <p:blipFill>
          <a:blip r:embed="rId3"/>
          <a:stretch>
            <a:fillRect/>
          </a:stretch>
        </p:blipFill>
        <p:spPr>
          <a:xfrm>
            <a:off x="257186" y="604684"/>
            <a:ext cx="12837881" cy="5308159"/>
          </a:xfrm>
          <a:prstGeom prst="rect">
            <a:avLst/>
          </a:prstGeom>
        </p:spPr>
      </p:pic>
    </p:spTree>
    <p:extLst>
      <p:ext uri="{BB962C8B-B14F-4D97-AF65-F5344CB8AC3E}">
        <p14:creationId xmlns:p14="http://schemas.microsoft.com/office/powerpoint/2010/main" val="2801950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Persons Living with HIV/AIDS in Minnesota</a:t>
            </a:r>
            <a:endParaRPr lang="en-US" dirty="0"/>
          </a:p>
        </p:txBody>
      </p:sp>
    </p:spTree>
    <p:extLst>
      <p:ext uri="{BB962C8B-B14F-4D97-AF65-F5344CB8AC3E}">
        <p14:creationId xmlns:p14="http://schemas.microsoft.com/office/powerpoint/2010/main" val="265256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52400"/>
            <a:ext cx="11191461" cy="914400"/>
          </a:xfrm>
        </p:spPr>
        <p:txBody>
          <a:bodyPr>
            <a:noAutofit/>
          </a:bodyPr>
          <a:lstStyle/>
          <a:p>
            <a:pPr algn="ctr"/>
            <a:r>
              <a:rPr lang="en-US" sz="3300" dirty="0" smtClean="0"/>
              <a:t>Estimated Number of Persons Living with HIV/AIDS in Minnesota</a:t>
            </a:r>
            <a:endParaRPr lang="en-US" sz="3300" dirty="0"/>
          </a:p>
        </p:txBody>
      </p:sp>
      <p:sp>
        <p:nvSpPr>
          <p:cNvPr id="3" name="Content Placeholder 2"/>
          <p:cNvSpPr>
            <a:spLocks noGrp="1"/>
          </p:cNvSpPr>
          <p:nvPr>
            <p:ph idx="1"/>
          </p:nvPr>
        </p:nvSpPr>
        <p:spPr>
          <a:xfrm>
            <a:off x="838200" y="1825625"/>
            <a:ext cx="10515600" cy="3996677"/>
          </a:xfrm>
        </p:spPr>
        <p:txBody>
          <a:bodyPr>
            <a:normAutofit lnSpcReduction="10000"/>
          </a:bodyPr>
          <a:lstStyle/>
          <a:p>
            <a:r>
              <a:rPr lang="en-US" b="0" dirty="0" smtClean="0"/>
              <a:t>As of December 31, 2018 8,981* persons are assumed alive and living in Minnesota with HIV/AIDS. This includes:</a:t>
            </a:r>
          </a:p>
          <a:p>
            <a:pPr lvl="1"/>
            <a:r>
              <a:rPr lang="en-US" b="0" dirty="0" smtClean="0"/>
              <a:t>4,937 (55%) living with HIV infection (non-AIDS)</a:t>
            </a:r>
          </a:p>
          <a:p>
            <a:pPr lvl="1"/>
            <a:r>
              <a:rPr lang="en-US" b="0" dirty="0" smtClean="0"/>
              <a:t>4,044 (45%) living with AIDS </a:t>
            </a:r>
          </a:p>
          <a:p>
            <a:r>
              <a:rPr lang="en-US" b="0" dirty="0" smtClean="0"/>
              <a:t>This number includes 2,331 persons who were first reported with HIV or AIDS elsewhere and subsequently moved to Minnesota</a:t>
            </a:r>
          </a:p>
          <a:p>
            <a:r>
              <a:rPr lang="en-US" b="0" dirty="0" smtClean="0"/>
              <a:t>This number excludes 1,560 persons who were first reported with HIV or AIDS in Minnesota and subsequently moved out of the state</a:t>
            </a:r>
            <a:endParaRPr lang="en-US" b="0" dirty="0"/>
          </a:p>
        </p:txBody>
      </p:sp>
      <p:sp>
        <p:nvSpPr>
          <p:cNvPr id="5" name="Slide Number Placeholder 4"/>
          <p:cNvSpPr>
            <a:spLocks noGrp="1"/>
          </p:cNvSpPr>
          <p:nvPr>
            <p:ph type="sldNum" sz="quarter" idx="12"/>
          </p:nvPr>
        </p:nvSpPr>
        <p:spPr>
          <a:xfrm>
            <a:off x="10539718" y="6356350"/>
            <a:ext cx="1462668" cy="365125"/>
          </a:xfrm>
        </p:spPr>
        <p:txBody>
          <a:bodyPr/>
          <a:lstStyle/>
          <a:p>
            <a:fld id="{48F63A3B-78C7-47BE-AE5E-E10140E04643}" type="slidenum">
              <a:rPr lang="en-US" smtClean="0"/>
              <a:t>12</a:t>
            </a:fld>
            <a:endParaRPr lang="en-US" dirty="0"/>
          </a:p>
        </p:txBody>
      </p:sp>
      <p:sp>
        <p:nvSpPr>
          <p:cNvPr id="6" name="Footer Placeholder 3"/>
          <p:cNvSpPr>
            <a:spLocks noGrp="1"/>
          </p:cNvSpPr>
          <p:nvPr>
            <p:ph type="ftr" sz="quarter" idx="3"/>
          </p:nvPr>
        </p:nvSpPr>
        <p:spPr>
          <a:xfrm>
            <a:off x="417442" y="5822302"/>
            <a:ext cx="11191461" cy="787205"/>
          </a:xfrm>
        </p:spPr>
        <p:txBody>
          <a:bodyPr/>
          <a:lstStyle/>
          <a:p>
            <a:pPr algn="l"/>
            <a:r>
              <a:rPr lang="en-US" sz="1300" b="0" dirty="0" smtClean="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Tree>
    <p:extLst>
      <p:ext uri="{BB962C8B-B14F-4D97-AF65-F5344CB8AC3E}">
        <p14:creationId xmlns:p14="http://schemas.microsoft.com/office/powerpoint/2010/main" val="2243627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Place</a:t>
            </a:r>
            <a:endParaRPr lang="en-US" dirty="0"/>
          </a:p>
        </p:txBody>
      </p:sp>
    </p:spTree>
    <p:extLst>
      <p:ext uri="{BB962C8B-B14F-4D97-AF65-F5344CB8AC3E}">
        <p14:creationId xmlns:p14="http://schemas.microsoft.com/office/powerpoint/2010/main" val="320920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85874" y="6362701"/>
            <a:ext cx="1392447" cy="365125"/>
          </a:xfrm>
        </p:spPr>
        <p:txBody>
          <a:bodyPr/>
          <a:lstStyle/>
          <a:p>
            <a:fld id="{C77968C3-7B7E-411D-B105-08F43D0B3F8A}" type="slidenum">
              <a:rPr lang="en-US" smtClean="0"/>
              <a:t>14</a:t>
            </a:fld>
            <a:endParaRPr lang="en-US"/>
          </a:p>
        </p:txBody>
      </p:sp>
      <p:sp>
        <p:nvSpPr>
          <p:cNvPr id="6" name="Title 5"/>
          <p:cNvSpPr>
            <a:spLocks noGrp="1"/>
          </p:cNvSpPr>
          <p:nvPr>
            <p:ph type="title"/>
          </p:nvPr>
        </p:nvSpPr>
        <p:spPr>
          <a:xfrm>
            <a:off x="0" y="42335"/>
            <a:ext cx="12192000" cy="1195367"/>
          </a:xfrm>
        </p:spPr>
        <p:txBody>
          <a:bodyPr>
            <a:normAutofit/>
          </a:bodyPr>
          <a:lstStyle/>
          <a:p>
            <a:pPr algn="ctr"/>
            <a:r>
              <a:rPr lang="en-US" sz="3200" dirty="0"/>
              <a:t>Minnesota Patients Living with HIV</a:t>
            </a:r>
            <a:r>
              <a:rPr lang="en-US" sz="3200" baseline="30000" dirty="0" smtClean="0"/>
              <a:t>#</a:t>
            </a:r>
            <a:r>
              <a:rPr lang="en-US" sz="3200" dirty="0" smtClean="0"/>
              <a:t/>
            </a:r>
            <a:br>
              <a:rPr lang="en-US" sz="3200" dirty="0" smtClean="0"/>
            </a:br>
            <a:r>
              <a:rPr lang="en-US" sz="3200" dirty="0" smtClean="0"/>
              <a:t>by </a:t>
            </a:r>
            <a:r>
              <a:rPr lang="en-US" sz="3200" dirty="0"/>
              <a:t>County of Current Residence, 2018 </a:t>
            </a:r>
          </a:p>
        </p:txBody>
      </p:sp>
      <p:sp>
        <p:nvSpPr>
          <p:cNvPr id="9" name="TextBox 8"/>
          <p:cNvSpPr txBox="1"/>
          <p:nvPr/>
        </p:nvSpPr>
        <p:spPr>
          <a:xfrm>
            <a:off x="8241974" y="4229473"/>
            <a:ext cx="3972505" cy="1459089"/>
          </a:xfrm>
          <a:prstGeom prst="rect">
            <a:avLst/>
          </a:prstGeom>
          <a:noFill/>
        </p:spPr>
        <p:txBody>
          <a:bodyPr wrap="square" rtlCol="0">
            <a:spAutoFit/>
          </a:bodyPr>
          <a:lstStyle/>
          <a:p>
            <a:r>
              <a:rPr lang="en-US" sz="1778" dirty="0"/>
              <a:t>3,190 cases (833.8 per 100,000)</a:t>
            </a:r>
          </a:p>
          <a:p>
            <a:r>
              <a:rPr lang="en-US" sz="1778" dirty="0"/>
              <a:t>1,149 cases (403.1 per 100,000)</a:t>
            </a:r>
          </a:p>
          <a:p>
            <a:r>
              <a:rPr lang="en-US" sz="1778" dirty="0"/>
              <a:t>3,105 cases (142.3 per 100,000)</a:t>
            </a:r>
          </a:p>
          <a:p>
            <a:r>
              <a:rPr lang="en-US" sz="1778" dirty="0"/>
              <a:t>1522 cases (62.0 per 100,000)</a:t>
            </a:r>
          </a:p>
          <a:p>
            <a:r>
              <a:rPr lang="en-US" sz="1778" dirty="0"/>
              <a:t>8,966 cases (169.0 per 100,000)</a:t>
            </a:r>
          </a:p>
        </p:txBody>
      </p:sp>
      <p:sp>
        <p:nvSpPr>
          <p:cNvPr id="10" name="TextBox 9"/>
          <p:cNvSpPr txBox="1"/>
          <p:nvPr/>
        </p:nvSpPr>
        <p:spPr>
          <a:xfrm>
            <a:off x="6035092" y="4229473"/>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pic>
        <p:nvPicPr>
          <p:cNvPr id="3" name="Picture 2" descr="Minnesota Patients Living with HIV#&#10;by County of Current Residence, 2018 " title="Minnesota Patients Living with HIV#"/>
          <p:cNvPicPr>
            <a:picLocks noChangeAspect="1"/>
          </p:cNvPicPr>
          <p:nvPr/>
        </p:nvPicPr>
        <p:blipFill rotWithShape="1">
          <a:blip r:embed="rId2">
            <a:extLst>
              <a:ext uri="{28A0092B-C50C-407E-A947-70E740481C1C}">
                <a14:useLocalDpi xmlns:a14="http://schemas.microsoft.com/office/drawing/2010/main" val="0"/>
              </a:ext>
            </a:extLst>
          </a:blip>
          <a:srcRect l="2765" t="9000" r="2765" b="6667"/>
          <a:stretch/>
        </p:blipFill>
        <p:spPr>
          <a:xfrm>
            <a:off x="816221" y="1468541"/>
            <a:ext cx="4496200" cy="5194253"/>
          </a:xfrm>
          <a:prstGeom prst="rect">
            <a:avLst/>
          </a:prstGeom>
        </p:spPr>
      </p:pic>
      <p:sp>
        <p:nvSpPr>
          <p:cNvPr id="8" name="TextBox 7"/>
          <p:cNvSpPr txBox="1"/>
          <p:nvPr/>
        </p:nvSpPr>
        <p:spPr>
          <a:xfrm>
            <a:off x="6020645" y="6115635"/>
            <a:ext cx="5586335" cy="492443"/>
          </a:xfrm>
          <a:prstGeom prst="rect">
            <a:avLst/>
          </a:prstGeom>
          <a:noFill/>
        </p:spPr>
        <p:txBody>
          <a:bodyPr wrap="square" rtlCol="0">
            <a:spAutoFit/>
          </a:bodyPr>
          <a:lstStyle/>
          <a:p>
            <a:r>
              <a:rPr lang="en-US" sz="1300" baseline="30000" dirty="0"/>
              <a:t>#</a:t>
            </a:r>
            <a:r>
              <a:rPr lang="en-US" sz="1300" dirty="0"/>
              <a:t>HIV or AIDS at last appointment</a:t>
            </a:r>
          </a:p>
          <a:p>
            <a:r>
              <a:rPr lang="en-US" sz="1300" dirty="0"/>
              <a:t>*7-county metro area, excluding the cities of Minneapolis and St. Paul</a:t>
            </a:r>
          </a:p>
        </p:txBody>
      </p:sp>
    </p:spTree>
    <p:extLst>
      <p:ext uri="{BB962C8B-B14F-4D97-AF65-F5344CB8AC3E}">
        <p14:creationId xmlns:p14="http://schemas.microsoft.com/office/powerpoint/2010/main" val="431666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22079" y="6362701"/>
            <a:ext cx="1392447" cy="365125"/>
          </a:xfrm>
        </p:spPr>
        <p:txBody>
          <a:bodyPr/>
          <a:lstStyle/>
          <a:p>
            <a:fld id="{C77968C3-7B7E-411D-B105-08F43D0B3F8A}" type="slidenum">
              <a:rPr lang="en-US" smtClean="0"/>
              <a:t>15</a:t>
            </a:fld>
            <a:endParaRPr lang="en-US"/>
          </a:p>
        </p:txBody>
      </p:sp>
      <p:sp>
        <p:nvSpPr>
          <p:cNvPr id="6" name="Title 5" descr="2018 Minnesota Patients Living with HIV by Metro County" title="2018 Minnesota Patients Living with HIV by Metro County"/>
          <p:cNvSpPr>
            <a:spLocks noGrp="1"/>
          </p:cNvSpPr>
          <p:nvPr>
            <p:ph type="title"/>
          </p:nvPr>
        </p:nvSpPr>
        <p:spPr>
          <a:xfrm>
            <a:off x="0" y="42335"/>
            <a:ext cx="12192000" cy="1195367"/>
          </a:xfrm>
        </p:spPr>
        <p:txBody>
          <a:bodyPr>
            <a:normAutofit/>
          </a:bodyPr>
          <a:lstStyle/>
          <a:p>
            <a:pPr algn="ctr"/>
            <a:r>
              <a:rPr lang="en-US" sz="3200" dirty="0"/>
              <a:t>2018 Minnesota Patients Living with HIV by Metro County</a:t>
            </a:r>
          </a:p>
        </p:txBody>
      </p:sp>
      <p:sp>
        <p:nvSpPr>
          <p:cNvPr id="9" name="TextBox 8"/>
          <p:cNvSpPr txBox="1"/>
          <p:nvPr/>
        </p:nvSpPr>
        <p:spPr>
          <a:xfrm>
            <a:off x="8241973" y="4229473"/>
            <a:ext cx="4062916" cy="1732668"/>
          </a:xfrm>
          <a:prstGeom prst="rect">
            <a:avLst/>
          </a:prstGeom>
          <a:noFill/>
        </p:spPr>
        <p:txBody>
          <a:bodyPr wrap="square" rtlCol="0">
            <a:spAutoFit/>
          </a:bodyPr>
          <a:lstStyle/>
          <a:p>
            <a:r>
              <a:rPr lang="en-US" sz="1778" dirty="0"/>
              <a:t>3,190 cases (833.8 per 100,000)</a:t>
            </a:r>
          </a:p>
          <a:p>
            <a:r>
              <a:rPr lang="en-US" sz="1778" dirty="0"/>
              <a:t>1,149 cases (403.1 per 100,000)</a:t>
            </a:r>
          </a:p>
          <a:p>
            <a:r>
              <a:rPr lang="en-US" sz="1778" dirty="0"/>
              <a:t>3,105 cases (142.3 per 100,000)</a:t>
            </a:r>
          </a:p>
          <a:p>
            <a:r>
              <a:rPr lang="en-US" sz="1778" dirty="0"/>
              <a:t>1522 cases (52.0 per 100,000)</a:t>
            </a:r>
          </a:p>
          <a:p>
            <a:r>
              <a:rPr lang="en-US" sz="1778" dirty="0"/>
              <a:t>8,966 cases (169.0 per 100,000)</a:t>
            </a:r>
          </a:p>
          <a:p>
            <a:endParaRPr lang="en-US" sz="1778" dirty="0"/>
          </a:p>
        </p:txBody>
      </p:sp>
      <p:pic>
        <p:nvPicPr>
          <p:cNvPr id="3" name="Picture 2" descr="2018 Minnesota Patients Living with HIV by Metro County" title="2018 Minnesota Patients Living with HIV by Metro County"/>
          <p:cNvPicPr>
            <a:picLocks noChangeAspect="1"/>
          </p:cNvPicPr>
          <p:nvPr/>
        </p:nvPicPr>
        <p:blipFill rotWithShape="1">
          <a:blip r:embed="rId2">
            <a:extLst>
              <a:ext uri="{28A0092B-C50C-407E-A947-70E740481C1C}">
                <a14:useLocalDpi xmlns:a14="http://schemas.microsoft.com/office/drawing/2010/main" val="0"/>
              </a:ext>
            </a:extLst>
          </a:blip>
          <a:srcRect l="2803" t="6416" r="2557" b="6159"/>
          <a:stretch/>
        </p:blipFill>
        <p:spPr>
          <a:xfrm>
            <a:off x="1484289" y="1476102"/>
            <a:ext cx="4358992" cy="5210997"/>
          </a:xfrm>
          <a:prstGeom prst="rect">
            <a:avLst/>
          </a:prstGeom>
        </p:spPr>
      </p:pic>
      <p:sp>
        <p:nvSpPr>
          <p:cNvPr id="11" name="TextBox 10"/>
          <p:cNvSpPr txBox="1"/>
          <p:nvPr/>
        </p:nvSpPr>
        <p:spPr>
          <a:xfrm>
            <a:off x="6035092" y="4229473"/>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8" name="TextBox 7"/>
          <p:cNvSpPr txBox="1"/>
          <p:nvPr/>
        </p:nvSpPr>
        <p:spPr>
          <a:xfrm>
            <a:off x="6035092" y="6008532"/>
            <a:ext cx="5306116" cy="307777"/>
          </a:xfrm>
          <a:prstGeom prst="rect">
            <a:avLst/>
          </a:prstGeom>
          <a:noFill/>
        </p:spPr>
        <p:txBody>
          <a:bodyPr wrap="square" rtlCol="0">
            <a:spAutoFit/>
          </a:bodyPr>
          <a:lstStyle/>
          <a:p>
            <a:r>
              <a:rPr lang="en-US" sz="1400" dirty="0"/>
              <a:t>*7-county metro area, excluding the cities of Minneapolis and St. Paul</a:t>
            </a:r>
          </a:p>
        </p:txBody>
      </p:sp>
    </p:spTree>
    <p:extLst>
      <p:ext uri="{BB962C8B-B14F-4D97-AF65-F5344CB8AC3E}">
        <p14:creationId xmlns:p14="http://schemas.microsoft.com/office/powerpoint/2010/main" val="1001129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Persons Living with HIV/AIDS in Minnesota </a:t>
            </a:r>
            <a:br>
              <a:rPr lang="en-US" sz="3200" dirty="0" smtClean="0"/>
            </a:br>
            <a:r>
              <a:rPr lang="en-US" sz="3200" dirty="0" smtClean="0"/>
              <a:t>by Current Residence, 2018</a:t>
            </a:r>
            <a:endParaRPr lang="en-US" sz="3200" dirty="0"/>
          </a:p>
        </p:txBody>
      </p:sp>
      <p:sp>
        <p:nvSpPr>
          <p:cNvPr id="5" name="Slide Number Placeholder 4"/>
          <p:cNvSpPr>
            <a:spLocks noGrp="1"/>
          </p:cNvSpPr>
          <p:nvPr>
            <p:ph type="sldNum" sz="quarter" idx="12"/>
          </p:nvPr>
        </p:nvSpPr>
        <p:spPr>
          <a:xfrm>
            <a:off x="10518453" y="6356350"/>
            <a:ext cx="1462668" cy="365125"/>
          </a:xfrm>
        </p:spPr>
        <p:txBody>
          <a:bodyPr/>
          <a:lstStyle/>
          <a:p>
            <a:fld id="{48F63A3B-78C7-47BE-AE5E-E10140E04643}" type="slidenum">
              <a:rPr lang="en-US" smtClean="0"/>
              <a:t>16</a:t>
            </a:fld>
            <a:endParaRPr lang="en-US" dirty="0"/>
          </a:p>
        </p:txBody>
      </p:sp>
      <p:sp>
        <p:nvSpPr>
          <p:cNvPr id="6" name="Footer Placeholder 3"/>
          <p:cNvSpPr>
            <a:spLocks noGrp="1"/>
          </p:cNvSpPr>
          <p:nvPr>
            <p:ph type="ftr" sz="quarter" idx="3"/>
          </p:nvPr>
        </p:nvSpPr>
        <p:spPr>
          <a:xfrm>
            <a:off x="261731" y="5797550"/>
            <a:ext cx="10515600" cy="923924"/>
          </a:xfrm>
        </p:spPr>
        <p:txBody>
          <a:bodyPr/>
          <a:lstStyle/>
          <a:p>
            <a:pPr algn="l"/>
            <a:r>
              <a:rPr lang="en-US" sz="1300" b="0" dirty="0" smtClean="0"/>
              <a:t>*66 persons missing residence information</a:t>
            </a:r>
          </a:p>
          <a:p>
            <a:pPr algn="l"/>
            <a:r>
              <a:rPr lang="en-US" sz="1300" b="0" dirty="0" smtClean="0"/>
              <a:t>Suburban includes the seven-county metro area of Anoka, Carver, Dakota, Hennepin (except Minneapolis), Ramsey (except Saint Paul), Scott, and Washington counties. Greater Minnesota includes all other counties outside of the seven-county metro area.</a:t>
            </a:r>
          </a:p>
        </p:txBody>
      </p:sp>
      <p:pic>
        <p:nvPicPr>
          <p:cNvPr id="4" name="Picture 3" descr="n=8915&#10;MPLS - 35%&#10;St Paul - 13%&#10;Greater MN - 17%&#10;Suburban - 35%" title="People living with HIV/AIDS in MN by current residence 2018"/>
          <p:cNvPicPr>
            <a:picLocks noChangeAspect="1"/>
          </p:cNvPicPr>
          <p:nvPr/>
        </p:nvPicPr>
        <p:blipFill>
          <a:blip r:embed="rId3"/>
          <a:stretch>
            <a:fillRect/>
          </a:stretch>
        </p:blipFill>
        <p:spPr>
          <a:xfrm>
            <a:off x="973528" y="1535114"/>
            <a:ext cx="10510415" cy="4352921"/>
          </a:xfrm>
          <a:prstGeom prst="rect">
            <a:avLst/>
          </a:prstGeom>
        </p:spPr>
      </p:pic>
    </p:spTree>
    <p:extLst>
      <p:ext uri="{BB962C8B-B14F-4D97-AF65-F5344CB8AC3E}">
        <p14:creationId xmlns:p14="http://schemas.microsoft.com/office/powerpoint/2010/main" val="3575151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Sex Assigned at Birth and Race/Ethnicity</a:t>
            </a:r>
            <a:endParaRPr lang="en-US" dirty="0"/>
          </a:p>
        </p:txBody>
      </p:sp>
    </p:spTree>
    <p:extLst>
      <p:ext uri="{BB962C8B-B14F-4D97-AF65-F5344CB8AC3E}">
        <p14:creationId xmlns:p14="http://schemas.microsoft.com/office/powerpoint/2010/main" val="399956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ssigned male: 6745&#10;Assigned female: 2236" title="Persons Living with HIV/AIDS in Minnesota by "/>
          <p:cNvSpPr>
            <a:spLocks noGrp="1"/>
          </p:cNvSpPr>
          <p:nvPr>
            <p:ph type="title"/>
          </p:nvPr>
        </p:nvSpPr>
        <p:spPr/>
        <p:txBody>
          <a:bodyPr>
            <a:noAutofit/>
          </a:bodyPr>
          <a:lstStyle/>
          <a:p>
            <a:pPr algn="ctr"/>
            <a:r>
              <a:rPr lang="en-US" sz="3200" dirty="0" smtClean="0"/>
              <a:t>Persons Living with HIV/AIDS in Minnesota by </a:t>
            </a:r>
            <a:br>
              <a:rPr lang="en-US" sz="3200" dirty="0" smtClean="0"/>
            </a:br>
            <a:r>
              <a:rPr lang="en-US" sz="3200" dirty="0" smtClean="0"/>
              <a:t>Sex Assigned at Birth, 2018</a:t>
            </a:r>
            <a:endParaRPr lang="en-US" sz="3200" dirty="0"/>
          </a:p>
        </p:txBody>
      </p:sp>
      <p:sp>
        <p:nvSpPr>
          <p:cNvPr id="5" name="Slide Number Placeholder 4"/>
          <p:cNvSpPr>
            <a:spLocks noGrp="1"/>
          </p:cNvSpPr>
          <p:nvPr>
            <p:ph type="sldNum" sz="quarter" idx="12"/>
          </p:nvPr>
        </p:nvSpPr>
        <p:spPr>
          <a:xfrm>
            <a:off x="10486555" y="6356350"/>
            <a:ext cx="1462668" cy="365125"/>
          </a:xfrm>
        </p:spPr>
        <p:txBody>
          <a:bodyPr/>
          <a:lstStyle/>
          <a:p>
            <a:fld id="{48F63A3B-78C7-47BE-AE5E-E10140E04643}" type="slidenum">
              <a:rPr lang="en-US" smtClean="0"/>
              <a:t>18</a:t>
            </a:fld>
            <a:endParaRPr lang="en-US" dirty="0"/>
          </a:p>
        </p:txBody>
      </p:sp>
      <p:pic>
        <p:nvPicPr>
          <p:cNvPr id="4" name="Picture 3" descr="Assigned male: 6745&#10;Assigned female: 2236" title="Persons Living with HIV/AIDS in Minnesota by "/>
          <p:cNvPicPr>
            <a:picLocks noChangeAspect="1"/>
          </p:cNvPicPr>
          <p:nvPr/>
        </p:nvPicPr>
        <p:blipFill>
          <a:blip r:embed="rId3"/>
          <a:stretch>
            <a:fillRect/>
          </a:stretch>
        </p:blipFill>
        <p:spPr>
          <a:xfrm>
            <a:off x="536171" y="1753779"/>
            <a:ext cx="11119657" cy="4602571"/>
          </a:xfrm>
          <a:prstGeom prst="rect">
            <a:avLst/>
          </a:prstGeom>
        </p:spPr>
      </p:pic>
    </p:spTree>
    <p:extLst>
      <p:ext uri="{BB962C8B-B14F-4D97-AF65-F5344CB8AC3E}">
        <p14:creationId xmlns:p14="http://schemas.microsoft.com/office/powerpoint/2010/main" val="4172116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Persons Living with HIV/AIDS in Minnesota by Sex Assigned at Birth and Race/Ethnicity, 2018</a:t>
            </a:r>
            <a:endParaRPr lang="en-US" sz="3300" dirty="0"/>
          </a:p>
        </p:txBody>
      </p:sp>
      <p:sp>
        <p:nvSpPr>
          <p:cNvPr id="6" name="Slide Number Placeholder 5"/>
          <p:cNvSpPr>
            <a:spLocks noGrp="1"/>
          </p:cNvSpPr>
          <p:nvPr>
            <p:ph type="sldNum" sz="quarter" idx="12"/>
          </p:nvPr>
        </p:nvSpPr>
        <p:spPr>
          <a:xfrm>
            <a:off x="10518452" y="6356350"/>
            <a:ext cx="1462668" cy="365125"/>
          </a:xfrm>
        </p:spPr>
        <p:txBody>
          <a:bodyPr/>
          <a:lstStyle/>
          <a:p>
            <a:fld id="{48F63A3B-78C7-47BE-AE5E-E10140E04643}" type="slidenum">
              <a:rPr lang="en-US" smtClean="0"/>
              <a:t>19</a:t>
            </a:fld>
            <a:endParaRPr lang="en-US" dirty="0"/>
          </a:p>
        </p:txBody>
      </p:sp>
      <p:sp>
        <p:nvSpPr>
          <p:cNvPr id="7" name="Footer Placeholder 3"/>
          <p:cNvSpPr>
            <a:spLocks noGrp="1"/>
          </p:cNvSpPr>
          <p:nvPr>
            <p:ph type="ftr" sz="quarter" idx="3"/>
          </p:nvPr>
        </p:nvSpPr>
        <p:spPr>
          <a:xfrm>
            <a:off x="189271" y="6144856"/>
            <a:ext cx="10515600" cy="544511"/>
          </a:xfrm>
        </p:spPr>
        <p:txBody>
          <a:bodyPr/>
          <a:lstStyle/>
          <a:p>
            <a:pPr algn="l"/>
            <a:r>
              <a:rPr lang="en-US" sz="1300" b="0" dirty="0" smtClean="0"/>
              <a:t>*Other includes multi-racial persons and persons with unknown race. Race information missing for 15 PLWH.</a:t>
            </a:r>
          </a:p>
        </p:txBody>
      </p:sp>
      <p:pic>
        <p:nvPicPr>
          <p:cNvPr id="4" name="Picture 3" descr="n=6736" title="Assigned male at birth n=6736"/>
          <p:cNvPicPr>
            <a:picLocks noChangeAspect="1"/>
          </p:cNvPicPr>
          <p:nvPr/>
        </p:nvPicPr>
        <p:blipFill>
          <a:blip r:embed="rId3"/>
          <a:stretch>
            <a:fillRect/>
          </a:stretch>
        </p:blipFill>
        <p:spPr>
          <a:xfrm>
            <a:off x="350141" y="1559597"/>
            <a:ext cx="5827706" cy="5161878"/>
          </a:xfrm>
          <a:prstGeom prst="rect">
            <a:avLst/>
          </a:prstGeom>
        </p:spPr>
      </p:pic>
      <p:pic>
        <p:nvPicPr>
          <p:cNvPr id="8" name="Picture 7" descr="n=2230" title="assigned female at birth"/>
          <p:cNvPicPr>
            <a:picLocks noChangeAspect="1"/>
          </p:cNvPicPr>
          <p:nvPr/>
        </p:nvPicPr>
        <p:blipFill>
          <a:blip r:embed="rId4"/>
          <a:stretch>
            <a:fillRect/>
          </a:stretch>
        </p:blipFill>
        <p:spPr>
          <a:xfrm>
            <a:off x="6177847" y="1454520"/>
            <a:ext cx="5803273" cy="5140236"/>
          </a:xfrm>
          <a:prstGeom prst="rect">
            <a:avLst/>
          </a:prstGeom>
        </p:spPr>
      </p:pic>
    </p:spTree>
    <p:extLst>
      <p:ext uri="{BB962C8B-B14F-4D97-AF65-F5344CB8AC3E}">
        <p14:creationId xmlns:p14="http://schemas.microsoft.com/office/powerpoint/2010/main" val="355811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Introduction (I)</a:t>
            </a:r>
            <a:endParaRPr lang="en-US" sz="3200" dirty="0"/>
          </a:p>
        </p:txBody>
      </p:sp>
      <p:sp>
        <p:nvSpPr>
          <p:cNvPr id="3" name="Content Placeholder 2"/>
          <p:cNvSpPr>
            <a:spLocks noGrp="1"/>
          </p:cNvSpPr>
          <p:nvPr>
            <p:ph idx="1"/>
          </p:nvPr>
        </p:nvSpPr>
        <p:spPr/>
        <p:txBody>
          <a:bodyPr>
            <a:normAutofit fontScale="92500" lnSpcReduction="10000"/>
          </a:bodyPr>
          <a:lstStyle/>
          <a:p>
            <a:r>
              <a:rPr lang="en-US" b="0" dirty="0" smtClean="0"/>
              <a:t>These three introduction slides provide a general context for the data used to create this slide set. If you have questions about any of the slides, please refer to the </a:t>
            </a:r>
            <a:r>
              <a:rPr lang="en-US" b="0" i="1" dirty="0" smtClean="0"/>
              <a:t>HIV/AIDS Surveillance </a:t>
            </a:r>
            <a:r>
              <a:rPr lang="en-US" b="0" i="1" dirty="0" smtClean="0"/>
              <a:t>Technical </a:t>
            </a:r>
            <a:r>
              <a:rPr lang="en-US" b="0" i="1" dirty="0" smtClean="0"/>
              <a:t>Notes </a:t>
            </a:r>
            <a:r>
              <a:rPr lang="en-US" b="0" dirty="0" smtClean="0"/>
              <a:t>on our website.</a:t>
            </a:r>
            <a:endParaRPr lang="en-US" b="0" i="1" dirty="0" smtClean="0"/>
          </a:p>
          <a:p>
            <a:r>
              <a:rPr lang="en-US" b="0" dirty="0" smtClean="0">
                <a:solidFill>
                  <a:schemeClr val="accent1"/>
                </a:solidFill>
              </a:rPr>
              <a:t>This slide set displays estimates of the number of persons living with HIV/AIDS (prevalence) and mortality in Minnesota by person, place, and time.</a:t>
            </a:r>
          </a:p>
          <a:p>
            <a:r>
              <a:rPr lang="en-US" b="0" dirty="0" smtClean="0">
                <a:solidFill>
                  <a:schemeClr val="accent1"/>
                </a:solidFill>
              </a:rPr>
              <a:t>The slides rely on data from HIV/AIDS cases diagnosed through 2018 and reported to the Minnesota Department of Health (MDH) HIV/AIDS Surveillance System, which is a part of the National HIV/AIDS Surveillance System (NHSS).</a:t>
            </a:r>
          </a:p>
        </p:txBody>
      </p:sp>
      <p:sp>
        <p:nvSpPr>
          <p:cNvPr id="5" name="Slide Number Placeholder 4"/>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4044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7" y="152400"/>
            <a:ext cx="11327295" cy="914400"/>
          </a:xfrm>
        </p:spPr>
        <p:txBody>
          <a:bodyPr>
            <a:noAutofit/>
          </a:bodyPr>
          <a:lstStyle/>
          <a:p>
            <a:pPr algn="ctr"/>
            <a:r>
              <a:rPr lang="en-US" sz="3200" dirty="0" smtClean="0"/>
              <a:t>Number of Cases and Rates (per 100,000 persons) of Persons Living with HIV/AIDS by Race/Ethnicity in Minnesota, 2018</a:t>
            </a:r>
            <a:endParaRPr lang="en-US" sz="3200" dirty="0"/>
          </a:p>
        </p:txBody>
      </p:sp>
      <p:sp>
        <p:nvSpPr>
          <p:cNvPr id="5" name="Slide Number Placeholder 4"/>
          <p:cNvSpPr>
            <a:spLocks noGrp="1"/>
          </p:cNvSpPr>
          <p:nvPr>
            <p:ph type="sldNum" sz="quarter" idx="12"/>
          </p:nvPr>
        </p:nvSpPr>
        <p:spPr>
          <a:xfrm>
            <a:off x="10622466" y="6356350"/>
            <a:ext cx="1462668" cy="365125"/>
          </a:xfrm>
        </p:spPr>
        <p:txBody>
          <a:bodyPr/>
          <a:lstStyle/>
          <a:p>
            <a:fld id="{48F63A3B-78C7-47BE-AE5E-E10140E04643}" type="slidenum">
              <a:rPr lang="en-US" smtClean="0"/>
              <a:t>20</a:t>
            </a:fld>
            <a:endParaRPr lang="en-US" dirty="0"/>
          </a:p>
        </p:txBody>
      </p:sp>
      <p:sp>
        <p:nvSpPr>
          <p:cNvPr id="7" name="Footer Placeholder 3"/>
          <p:cNvSpPr>
            <a:spLocks noGrp="1"/>
          </p:cNvSpPr>
          <p:nvPr>
            <p:ph type="ftr" sz="quarter" idx="3"/>
          </p:nvPr>
        </p:nvSpPr>
        <p:spPr>
          <a:xfrm>
            <a:off x="420757" y="5406777"/>
            <a:ext cx="10515600" cy="1190735"/>
          </a:xfrm>
        </p:spPr>
        <p:txBody>
          <a:bodyPr/>
          <a:lstStyle/>
          <a:p>
            <a:pPr algn="l"/>
            <a:r>
              <a:rPr lang="en-US" sz="1300" b="0" dirty="0" smtClean="0"/>
              <a:t>^2010 United States Census Data used for rate calculations, except where otherwise specified.</a:t>
            </a:r>
          </a:p>
          <a:p>
            <a:pPr algn="l"/>
            <a:r>
              <a:rPr lang="en-US" sz="1300" b="0" dirty="0" smtClean="0"/>
              <a:t>*African-born refers to Blacks who reported an African country of birth. Non African-born refers to all other Blacks. Rates </a:t>
            </a:r>
            <a:r>
              <a:rPr lang="en-US" sz="1300" b="0" dirty="0"/>
              <a:t>for black, </a:t>
            </a:r>
            <a:r>
              <a:rPr lang="en-US" sz="1300" b="0" dirty="0" smtClean="0"/>
              <a:t>non African-born </a:t>
            </a:r>
            <a:r>
              <a:rPr lang="en-US" sz="1300" b="0" dirty="0"/>
              <a:t>and black, African-born are not comparable to previous years due to </a:t>
            </a:r>
            <a:r>
              <a:rPr lang="en-US" sz="1300" b="0" dirty="0" smtClean="0"/>
              <a:t>a decrease </a:t>
            </a:r>
            <a:r>
              <a:rPr lang="en-US" sz="1300" b="0" dirty="0"/>
              <a:t>in the estimate for black, African-born population</a:t>
            </a:r>
            <a:r>
              <a:rPr lang="en-US" sz="1300" b="0" dirty="0" smtClean="0"/>
              <a:t>. </a:t>
            </a:r>
          </a:p>
          <a:p>
            <a:pPr algn="l"/>
            <a:r>
              <a:rPr lang="en-US" sz="1300" b="0" baseline="30000" dirty="0" smtClean="0"/>
              <a:t>†</a:t>
            </a:r>
            <a:r>
              <a:rPr lang="en-US" sz="1300" b="0" dirty="0"/>
              <a:t> Other includes multi-racial persons and persons with unknown race </a:t>
            </a:r>
            <a:endParaRPr lang="en-US" sz="1300" b="0" dirty="0" smtClean="0"/>
          </a:p>
          <a:p>
            <a:pPr algn="l"/>
            <a:r>
              <a:rPr lang="en-US" sz="1300" b="0" baseline="30000" dirty="0" smtClean="0"/>
              <a:t>††</a:t>
            </a:r>
            <a:r>
              <a:rPr lang="en-US" sz="1300" b="0" dirty="0" smtClean="0"/>
              <a:t>Estimate of 104,828 Source: 2014-2016 American Community Survey with additional calculations by the Minnesota State Demographic Center.</a:t>
            </a:r>
            <a:endParaRPr lang="en-US" sz="1300" b="0" baseline="30000" dirty="0" smtClean="0"/>
          </a:p>
        </p:txBody>
      </p:sp>
      <p:pic>
        <p:nvPicPr>
          <p:cNvPr id="4" name="Picture 3" descr="Number of Cases and Rates (per 100,000 persons) of Persons Living with HIV/AIDS by Race/Ethnicity in Minnesota, 2018" title="Number of Cases and Rates (per 100,000 persons) of Persons Living with HIV/AIDS by Race/Ethnicity in Minnesota, 2018"/>
          <p:cNvPicPr>
            <a:picLocks noChangeAspect="1"/>
          </p:cNvPicPr>
          <p:nvPr/>
        </p:nvPicPr>
        <p:blipFill>
          <a:blip r:embed="rId3"/>
          <a:stretch>
            <a:fillRect/>
          </a:stretch>
        </p:blipFill>
        <p:spPr>
          <a:xfrm>
            <a:off x="819454" y="1697586"/>
            <a:ext cx="10553091" cy="3462828"/>
          </a:xfrm>
          <a:prstGeom prst="rect">
            <a:avLst/>
          </a:prstGeom>
        </p:spPr>
      </p:pic>
    </p:spTree>
    <p:extLst>
      <p:ext uri="{BB962C8B-B14F-4D97-AF65-F5344CB8AC3E}">
        <p14:creationId xmlns:p14="http://schemas.microsoft.com/office/powerpoint/2010/main" val="352689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152400"/>
            <a:ext cx="11937650" cy="914400"/>
          </a:xfrm>
        </p:spPr>
        <p:txBody>
          <a:bodyPr>
            <a:noAutofit/>
          </a:bodyPr>
          <a:lstStyle/>
          <a:p>
            <a:pPr algn="ctr"/>
            <a:r>
              <a:rPr lang="en-US" sz="2800" dirty="0" smtClean="0"/>
              <a:t>Number of Cases and Rates (per 100,000 persons) of Adults and Adolescents* Living with HIV/AIDS by Sex Assigned at Birth and Risk</a:t>
            </a:r>
            <a:r>
              <a:rPr lang="en-US" sz="2800" baseline="30000" dirty="0" smtClean="0"/>
              <a:t>†</a:t>
            </a:r>
            <a:r>
              <a:rPr lang="en-US" sz="2800" dirty="0" smtClean="0"/>
              <a:t> in Minnesota, 2018</a:t>
            </a:r>
            <a:endParaRPr lang="en-US" sz="2800" dirty="0"/>
          </a:p>
        </p:txBody>
      </p:sp>
      <p:sp>
        <p:nvSpPr>
          <p:cNvPr id="5" name="Slide Number Placeholder 4"/>
          <p:cNvSpPr>
            <a:spLocks noGrp="1"/>
          </p:cNvSpPr>
          <p:nvPr>
            <p:ph type="sldNum" sz="quarter" idx="12"/>
          </p:nvPr>
        </p:nvSpPr>
        <p:spPr>
          <a:xfrm>
            <a:off x="10622466" y="6356350"/>
            <a:ext cx="1462668" cy="365125"/>
          </a:xfrm>
        </p:spPr>
        <p:txBody>
          <a:bodyPr/>
          <a:lstStyle/>
          <a:p>
            <a:fld id="{48F63A3B-78C7-47BE-AE5E-E10140E04643}" type="slidenum">
              <a:rPr lang="en-US" smtClean="0"/>
              <a:t>21</a:t>
            </a:fld>
            <a:endParaRPr lang="en-US" dirty="0"/>
          </a:p>
        </p:txBody>
      </p:sp>
      <p:sp>
        <p:nvSpPr>
          <p:cNvPr id="7" name="Footer Placeholder 3"/>
          <p:cNvSpPr>
            <a:spLocks noGrp="1"/>
          </p:cNvSpPr>
          <p:nvPr>
            <p:ph type="ftr" sz="quarter" idx="3"/>
          </p:nvPr>
        </p:nvSpPr>
        <p:spPr>
          <a:xfrm>
            <a:off x="395748" y="5475287"/>
            <a:ext cx="10515600" cy="1063625"/>
          </a:xfrm>
        </p:spPr>
        <p:txBody>
          <a:bodyPr/>
          <a:lstStyle/>
          <a:p>
            <a:pPr algn="l"/>
            <a:r>
              <a:rPr lang="en-US" sz="1300" b="0" dirty="0" smtClean="0"/>
              <a:t>*HIV or AIDS at first diagnosis ages 13 and older.</a:t>
            </a:r>
          </a:p>
          <a:p>
            <a:pPr algn="l"/>
            <a:r>
              <a:rPr lang="en-US" sz="1300" b="0" dirty="0" smtClean="0"/>
              <a:t>^</a:t>
            </a:r>
            <a:r>
              <a:rPr lang="en-US" sz="1300" b="0" dirty="0"/>
              <a:t>2010 United States Census Data used for rate calculations, except where otherwise specified.</a:t>
            </a:r>
          </a:p>
          <a:p>
            <a:pPr algn="l"/>
            <a:r>
              <a:rPr lang="en-US" sz="1300" b="0" baseline="30000" dirty="0" smtClean="0"/>
              <a:t>†</a:t>
            </a:r>
            <a:r>
              <a:rPr lang="en-US" sz="1300" b="0" dirty="0" smtClean="0"/>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algn="l"/>
            <a:r>
              <a:rPr lang="en-US" sz="1300" b="0" baseline="30000" dirty="0" smtClean="0"/>
              <a:t>††</a:t>
            </a:r>
            <a:r>
              <a:rPr lang="en-US" sz="1300" b="0" dirty="0" smtClean="0"/>
              <a:t>Estimate of 90,663 Source: </a:t>
            </a:r>
            <a:r>
              <a:rPr lang="en-US" sz="1300" b="0" dirty="0">
                <a:hlinkClick r:id="rId3"/>
              </a:rPr>
              <a:t>http://</a:t>
            </a:r>
            <a:r>
              <a:rPr lang="en-US" sz="1300" b="0" dirty="0" smtClean="0">
                <a:hlinkClick r:id="rId3"/>
              </a:rPr>
              <a:t>www.emorycamp.org/item.php?i=92</a:t>
            </a:r>
            <a:endParaRPr lang="en-US" sz="1300" b="0" dirty="0" smtClean="0"/>
          </a:p>
        </p:txBody>
      </p:sp>
      <p:pic>
        <p:nvPicPr>
          <p:cNvPr id="4" name="Picture 3" descr="Number of Cases and Rates (per 100,000 persons) of Adults and Adolescents* Living with HIV/AIDS by Sex Assigned at Birth and Risk† in Minnesota, 2018" title="Number of Cases and Rates (per 100,000 persons) of Adults and Adolescents* Living with HIV/AIDS by Sex Assigned at Birth and Risk† in Minnesota, 2018"/>
          <p:cNvPicPr>
            <a:picLocks noChangeAspect="1"/>
          </p:cNvPicPr>
          <p:nvPr/>
        </p:nvPicPr>
        <p:blipFill>
          <a:blip r:embed="rId4"/>
          <a:stretch>
            <a:fillRect/>
          </a:stretch>
        </p:blipFill>
        <p:spPr>
          <a:xfrm>
            <a:off x="395748" y="2060243"/>
            <a:ext cx="11410335" cy="2544419"/>
          </a:xfrm>
          <a:prstGeom prst="rect">
            <a:avLst/>
          </a:prstGeom>
        </p:spPr>
      </p:pic>
    </p:spTree>
    <p:extLst>
      <p:ext uri="{BB962C8B-B14F-4D97-AF65-F5344CB8AC3E}">
        <p14:creationId xmlns:p14="http://schemas.microsoft.com/office/powerpoint/2010/main" val="3545593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Number of Cases of Adults and Adolescents* Living with HIV/AIDS by Gender Identity in Minnesota, 2018</a:t>
            </a:r>
            <a:endParaRPr lang="en-US" sz="3200" dirty="0"/>
          </a:p>
        </p:txBody>
      </p:sp>
      <p:sp>
        <p:nvSpPr>
          <p:cNvPr id="5" name="Slide Number Placeholder 4"/>
          <p:cNvSpPr>
            <a:spLocks noGrp="1"/>
          </p:cNvSpPr>
          <p:nvPr>
            <p:ph type="sldNum" sz="quarter" idx="12"/>
          </p:nvPr>
        </p:nvSpPr>
        <p:spPr>
          <a:xfrm>
            <a:off x="10622466" y="6356350"/>
            <a:ext cx="1462668" cy="365125"/>
          </a:xfrm>
        </p:spPr>
        <p:txBody>
          <a:bodyPr/>
          <a:lstStyle/>
          <a:p>
            <a:fld id="{48F63A3B-78C7-47BE-AE5E-E10140E04643}" type="slidenum">
              <a:rPr lang="en-US" smtClean="0"/>
              <a:t>22</a:t>
            </a:fld>
            <a:endParaRPr lang="en-US" dirty="0"/>
          </a:p>
        </p:txBody>
      </p:sp>
      <p:sp>
        <p:nvSpPr>
          <p:cNvPr id="6" name="Footer Placeholder 3"/>
          <p:cNvSpPr>
            <a:spLocks noGrp="1"/>
          </p:cNvSpPr>
          <p:nvPr>
            <p:ph type="ftr" sz="quarter" idx="3"/>
          </p:nvPr>
        </p:nvSpPr>
        <p:spPr>
          <a:xfrm>
            <a:off x="447048" y="5657850"/>
            <a:ext cx="10515600" cy="1063625"/>
          </a:xfrm>
        </p:spPr>
        <p:txBody>
          <a:bodyPr/>
          <a:lstStyle/>
          <a:p>
            <a:pPr algn="l"/>
            <a:r>
              <a:rPr lang="en-US" sz="1300" b="0" dirty="0" smtClean="0"/>
              <a:t>*HIV or AIDS at first diagnosis ages 13 and older.</a:t>
            </a:r>
            <a:endParaRPr lang="en-US" sz="1300" b="0" dirty="0"/>
          </a:p>
          <a:p>
            <a:pPr algn="l"/>
            <a:r>
              <a:rPr lang="en-US" sz="1300" b="0" baseline="30000" dirty="0" smtClean="0"/>
              <a:t>††</a:t>
            </a:r>
            <a:r>
              <a:rPr lang="en-US" sz="1300" b="0" dirty="0" smtClean="0"/>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lang="en-US" sz="1300" b="0" baseline="30000" dirty="0" smtClean="0"/>
          </a:p>
        </p:txBody>
      </p:sp>
      <p:pic>
        <p:nvPicPr>
          <p:cNvPr id="4" name="Picture 3" descr="Number of Cases of Adults and Adolescents* Living with HIV/AIDS by Gender Identity in Minnesota, 2018" title="Number of Cases of Adults and Adolescents* Living with HIV/AIDS by Gender Identity in Minnesota, 2018"/>
          <p:cNvPicPr>
            <a:picLocks noChangeAspect="1"/>
          </p:cNvPicPr>
          <p:nvPr/>
        </p:nvPicPr>
        <p:blipFill>
          <a:blip r:embed="rId3"/>
          <a:stretch>
            <a:fillRect/>
          </a:stretch>
        </p:blipFill>
        <p:spPr>
          <a:xfrm>
            <a:off x="278021" y="1765300"/>
            <a:ext cx="11595969" cy="3396393"/>
          </a:xfrm>
          <a:prstGeom prst="rect">
            <a:avLst/>
          </a:prstGeom>
        </p:spPr>
      </p:pic>
    </p:spTree>
    <p:extLst>
      <p:ext uri="{BB962C8B-B14F-4D97-AF65-F5344CB8AC3E}">
        <p14:creationId xmlns:p14="http://schemas.microsoft.com/office/powerpoint/2010/main" val="304514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Age</a:t>
            </a:r>
            <a:endParaRPr lang="en-US" dirty="0"/>
          </a:p>
        </p:txBody>
      </p:sp>
    </p:spTree>
    <p:extLst>
      <p:ext uri="{BB962C8B-B14F-4D97-AF65-F5344CB8AC3E}">
        <p14:creationId xmlns:p14="http://schemas.microsoft.com/office/powerpoint/2010/main" val="4130396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52400"/>
            <a:ext cx="11684000" cy="914400"/>
          </a:xfrm>
        </p:spPr>
        <p:txBody>
          <a:bodyPr>
            <a:noAutofit/>
          </a:bodyPr>
          <a:lstStyle/>
          <a:p>
            <a:pPr algn="ctr"/>
            <a:r>
              <a:rPr lang="en-US" sz="3300" dirty="0" smtClean="0"/>
              <a:t>Persons Living with HIV/AIDS in Minnesota by Age Group*, 2018</a:t>
            </a:r>
            <a:endParaRPr lang="en-US" sz="3300" dirty="0"/>
          </a:p>
        </p:txBody>
      </p:sp>
      <p:sp>
        <p:nvSpPr>
          <p:cNvPr id="6" name="Footer Placeholder 3"/>
          <p:cNvSpPr>
            <a:spLocks noGrp="1"/>
          </p:cNvSpPr>
          <p:nvPr>
            <p:ph type="ftr" sz="quarter" idx="3"/>
          </p:nvPr>
        </p:nvSpPr>
        <p:spPr>
          <a:xfrm>
            <a:off x="254000" y="6173582"/>
            <a:ext cx="5587647" cy="365125"/>
          </a:xfrm>
        </p:spPr>
        <p:txBody>
          <a:bodyPr/>
          <a:lstStyle/>
          <a:p>
            <a:pPr algn="l"/>
            <a:r>
              <a:rPr lang="en-US" sz="1300" b="0" dirty="0" smtClean="0"/>
              <a:t>*Age missing for 7 persons living with HIV/AIDS</a:t>
            </a:r>
          </a:p>
        </p:txBody>
      </p:sp>
      <p:sp>
        <p:nvSpPr>
          <p:cNvPr id="5" name="Slide Number Placeholder 4"/>
          <p:cNvSpPr>
            <a:spLocks noGrp="1"/>
          </p:cNvSpPr>
          <p:nvPr>
            <p:ph type="sldNum" sz="quarter" idx="12"/>
          </p:nvPr>
        </p:nvSpPr>
        <p:spPr>
          <a:xfrm>
            <a:off x="10537355" y="6356350"/>
            <a:ext cx="1462668" cy="365125"/>
          </a:xfrm>
        </p:spPr>
        <p:txBody>
          <a:bodyPr/>
          <a:lstStyle/>
          <a:p>
            <a:fld id="{48F63A3B-78C7-47BE-AE5E-E10140E04643}" type="slidenum">
              <a:rPr lang="en-US" smtClean="0"/>
              <a:t>24</a:t>
            </a:fld>
            <a:endParaRPr lang="en-US" dirty="0"/>
          </a:p>
        </p:txBody>
      </p:sp>
      <p:pic>
        <p:nvPicPr>
          <p:cNvPr id="4" name="Picture 3" descr="Persons Living with HIV/AIDS in Minnesota by Age Group*, 2018" title="Persons Living with HIV/AIDS in Minnesota by Age Group*, 2018"/>
          <p:cNvPicPr>
            <a:picLocks noChangeAspect="1"/>
          </p:cNvPicPr>
          <p:nvPr/>
        </p:nvPicPr>
        <p:blipFill>
          <a:blip r:embed="rId3"/>
          <a:stretch>
            <a:fillRect/>
          </a:stretch>
        </p:blipFill>
        <p:spPr>
          <a:xfrm>
            <a:off x="0" y="1661817"/>
            <a:ext cx="11687045" cy="4694327"/>
          </a:xfrm>
          <a:prstGeom prst="rect">
            <a:avLst/>
          </a:prstGeom>
        </p:spPr>
      </p:pic>
    </p:spTree>
    <p:extLst>
      <p:ext uri="{BB962C8B-B14F-4D97-AF65-F5344CB8AC3E}">
        <p14:creationId xmlns:p14="http://schemas.microsoft.com/office/powerpoint/2010/main" val="3147696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9" y="152400"/>
            <a:ext cx="11350486" cy="914400"/>
          </a:xfrm>
        </p:spPr>
        <p:txBody>
          <a:bodyPr>
            <a:noAutofit/>
          </a:bodyPr>
          <a:lstStyle/>
          <a:p>
            <a:pPr algn="ctr"/>
            <a:r>
              <a:rPr lang="en-US" sz="3200" dirty="0" smtClean="0"/>
              <a:t>Persons Living with HIV/AIDS in Minnesota by Age* and Sex Assigned at Birth, 2018</a:t>
            </a:r>
            <a:endParaRPr lang="en-US" sz="3200" dirty="0"/>
          </a:p>
        </p:txBody>
      </p:sp>
      <p:sp>
        <p:nvSpPr>
          <p:cNvPr id="6" name="Slide Number Placeholder 5"/>
          <p:cNvSpPr>
            <a:spLocks noGrp="1"/>
          </p:cNvSpPr>
          <p:nvPr>
            <p:ph type="sldNum" sz="quarter" idx="12"/>
          </p:nvPr>
        </p:nvSpPr>
        <p:spPr>
          <a:xfrm>
            <a:off x="10622466" y="6356350"/>
            <a:ext cx="1462668" cy="365125"/>
          </a:xfrm>
        </p:spPr>
        <p:txBody>
          <a:bodyPr/>
          <a:lstStyle/>
          <a:p>
            <a:fld id="{48F63A3B-78C7-47BE-AE5E-E10140E04643}" type="slidenum">
              <a:rPr lang="en-US" smtClean="0"/>
              <a:t>25</a:t>
            </a:fld>
            <a:endParaRPr lang="en-US" dirty="0"/>
          </a:p>
        </p:txBody>
      </p:sp>
      <p:sp>
        <p:nvSpPr>
          <p:cNvPr id="7" name="Footer Placeholder 3"/>
          <p:cNvSpPr>
            <a:spLocks noGrp="1"/>
          </p:cNvSpPr>
          <p:nvPr>
            <p:ph type="ftr" sz="quarter" idx="3"/>
          </p:nvPr>
        </p:nvSpPr>
        <p:spPr>
          <a:xfrm>
            <a:off x="838200" y="6176963"/>
            <a:ext cx="10515600" cy="544511"/>
          </a:xfrm>
        </p:spPr>
        <p:txBody>
          <a:bodyPr/>
          <a:lstStyle/>
          <a:p>
            <a:pPr algn="l"/>
            <a:r>
              <a:rPr lang="en-US" sz="1300" b="0" dirty="0" smtClean="0"/>
              <a:t>*Age missing for 7 persons living with HIV/AIDS</a:t>
            </a:r>
          </a:p>
        </p:txBody>
      </p:sp>
      <p:pic>
        <p:nvPicPr>
          <p:cNvPr id="5" name="Picture 4" descr="Persons Living with HIV/AIDS in Minnesota by Age* and Sex Assigned at Birth, 2018" title="Persons Living with HIV/AIDS in Minnesota by Age* and Sex Assigned at Birth, 2018"/>
          <p:cNvPicPr>
            <a:picLocks noChangeAspect="1"/>
          </p:cNvPicPr>
          <p:nvPr/>
        </p:nvPicPr>
        <p:blipFill>
          <a:blip r:embed="rId3"/>
          <a:stretch>
            <a:fillRect/>
          </a:stretch>
        </p:blipFill>
        <p:spPr>
          <a:xfrm>
            <a:off x="6171751" y="1593112"/>
            <a:ext cx="5182049" cy="4584589"/>
          </a:xfrm>
          <a:prstGeom prst="rect">
            <a:avLst/>
          </a:prstGeom>
        </p:spPr>
      </p:pic>
      <p:pic>
        <p:nvPicPr>
          <p:cNvPr id="11" name="Picture 10" descr="Persons Living with HIV/AIDS in Minnesota by Age* and Sex Assigned at Birth, 2018" title="Persons Living with HIV/AIDS in Minnesota by Age* and Sex Assigned at Birth, 2018"/>
          <p:cNvPicPr>
            <a:picLocks noChangeAspect="1"/>
          </p:cNvPicPr>
          <p:nvPr/>
        </p:nvPicPr>
        <p:blipFill>
          <a:blip r:embed="rId4"/>
          <a:stretch>
            <a:fillRect/>
          </a:stretch>
        </p:blipFill>
        <p:spPr>
          <a:xfrm>
            <a:off x="602591" y="1593111"/>
            <a:ext cx="5175953" cy="4584589"/>
          </a:xfrm>
          <a:prstGeom prst="rect">
            <a:avLst/>
          </a:prstGeom>
        </p:spPr>
      </p:pic>
    </p:spTree>
    <p:extLst>
      <p:ext uri="{BB962C8B-B14F-4D97-AF65-F5344CB8AC3E}">
        <p14:creationId xmlns:p14="http://schemas.microsoft.com/office/powerpoint/2010/main" val="347810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Foreign Born Populations</a:t>
            </a:r>
            <a:endParaRPr lang="en-US" dirty="0"/>
          </a:p>
        </p:txBody>
      </p:sp>
    </p:spTree>
    <p:extLst>
      <p:ext uri="{BB962C8B-B14F-4D97-AF65-F5344CB8AC3E}">
        <p14:creationId xmlns:p14="http://schemas.microsoft.com/office/powerpoint/2010/main" val="3733879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reign Born Persons Living with HIV/AIDS in Minnesota by Region of Birth, 2008-2018" title="Foreign Born Persons Living with HIV/AIDS in Minnesota by Region of Birth, 2008-2018"/>
          <p:cNvSpPr>
            <a:spLocks noGrp="1"/>
          </p:cNvSpPr>
          <p:nvPr>
            <p:ph type="title"/>
          </p:nvPr>
        </p:nvSpPr>
        <p:spPr/>
        <p:txBody>
          <a:bodyPr>
            <a:noAutofit/>
          </a:bodyPr>
          <a:lstStyle/>
          <a:p>
            <a:pPr algn="ctr"/>
            <a:r>
              <a:rPr lang="en-US" sz="3200" dirty="0" smtClean="0"/>
              <a:t>Foreign Born Persons Living with HIV/AIDS in Minnesota by Region of Birth, 2008-2018</a:t>
            </a:r>
            <a:endParaRPr lang="en-US" sz="3200" dirty="0"/>
          </a:p>
        </p:txBody>
      </p:sp>
      <p:sp>
        <p:nvSpPr>
          <p:cNvPr id="5" name="Slide Number Placeholder 4"/>
          <p:cNvSpPr>
            <a:spLocks noGrp="1"/>
          </p:cNvSpPr>
          <p:nvPr>
            <p:ph type="sldNum" sz="quarter" idx="12"/>
          </p:nvPr>
        </p:nvSpPr>
        <p:spPr>
          <a:xfrm>
            <a:off x="10539718"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3"/>
          <p:cNvSpPr txBox="1">
            <a:spLocks/>
          </p:cNvSpPr>
          <p:nvPr/>
        </p:nvSpPr>
        <p:spPr>
          <a:xfrm>
            <a:off x="130278" y="6145309"/>
            <a:ext cx="11461954" cy="7872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3865"/>
                </a:solidFill>
                <a:effectLst/>
                <a:uLnTx/>
                <a:uFillTx/>
                <a:latin typeface="Calibri"/>
                <a:ea typeface="+mn-ea"/>
                <a:cs typeface="+mn-cs"/>
              </a:rPr>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pic>
        <p:nvPicPr>
          <p:cNvPr id="4" name="Picture 3" descr="Foreign Born Persons Living with HIV/AIDS in Minnesota by Region of Birth, 2008-2018" title="Foreign Born Persons Living with HIV/AIDS in Minnesota by Region of Birth, 2008-2018"/>
          <p:cNvPicPr>
            <a:picLocks noChangeAspect="1"/>
          </p:cNvPicPr>
          <p:nvPr/>
        </p:nvPicPr>
        <p:blipFill>
          <a:blip r:embed="rId3"/>
          <a:stretch>
            <a:fillRect/>
          </a:stretch>
        </p:blipFill>
        <p:spPr>
          <a:xfrm>
            <a:off x="754541" y="1587445"/>
            <a:ext cx="10516511" cy="4346825"/>
          </a:xfrm>
          <a:prstGeom prst="rect">
            <a:avLst/>
          </a:prstGeom>
        </p:spPr>
      </p:pic>
    </p:spTree>
    <p:extLst>
      <p:ext uri="{BB962C8B-B14F-4D97-AF65-F5344CB8AC3E}">
        <p14:creationId xmlns:p14="http://schemas.microsoft.com/office/powerpoint/2010/main" val="99279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African-Born* Persons Living with HIV/AIDS Compared to Other Minnesota Cases by Sex Assigned at Birth, 2018</a:t>
            </a:r>
            <a:endParaRPr lang="en-US" sz="3200" dirty="0"/>
          </a:p>
        </p:txBody>
      </p:sp>
      <p:sp>
        <p:nvSpPr>
          <p:cNvPr id="6" name="Slide Number Placeholder 5"/>
          <p:cNvSpPr>
            <a:spLocks noGrp="1"/>
          </p:cNvSpPr>
          <p:nvPr>
            <p:ph type="sldNum" sz="quarter" idx="12"/>
          </p:nvPr>
        </p:nvSpPr>
        <p:spPr>
          <a:xfrm>
            <a:off x="10507820" y="6356350"/>
            <a:ext cx="1462668" cy="365125"/>
          </a:xfrm>
        </p:spPr>
        <p:txBody>
          <a:bodyPr/>
          <a:lstStyle/>
          <a:p>
            <a:fld id="{48F63A3B-78C7-47BE-AE5E-E10140E04643}" type="slidenum">
              <a:rPr lang="en-US" smtClean="0"/>
              <a:t>28</a:t>
            </a:fld>
            <a:endParaRPr lang="en-US" dirty="0"/>
          </a:p>
        </p:txBody>
      </p:sp>
      <p:sp>
        <p:nvSpPr>
          <p:cNvPr id="7" name="Footer Placeholder 3"/>
          <p:cNvSpPr>
            <a:spLocks noGrp="1"/>
          </p:cNvSpPr>
          <p:nvPr>
            <p:ph type="ftr" sz="quarter" idx="3"/>
          </p:nvPr>
        </p:nvSpPr>
        <p:spPr>
          <a:xfrm>
            <a:off x="307258" y="5924550"/>
            <a:ext cx="10515600" cy="787205"/>
          </a:xfrm>
        </p:spPr>
        <p:txBody>
          <a:bodyPr/>
          <a:lstStyle/>
          <a:p>
            <a:pPr algn="l"/>
            <a:r>
              <a:rPr lang="en-US" sz="1300" b="0" dirty="0" smtClean="0"/>
              <a:t>*Includes persons arriving to Minnesota through the HIV+ Refugee Resettlement Program and other refugee/immigrant programs. Also includes 4 Hispanic, 4 White, and 15 Multi-Race identifying African-born persons. Three African-born persons had missing race information.</a:t>
            </a:r>
          </a:p>
        </p:txBody>
      </p:sp>
      <p:pic>
        <p:nvPicPr>
          <p:cNvPr id="4" name="Picture 3" descr="Assigned female at birth 58%&#10;assigned male at birth 42%" title="African-born cases n= 1494"/>
          <p:cNvPicPr>
            <a:picLocks noChangeAspect="1"/>
          </p:cNvPicPr>
          <p:nvPr/>
        </p:nvPicPr>
        <p:blipFill>
          <a:blip r:embed="rId3"/>
          <a:stretch>
            <a:fillRect/>
          </a:stretch>
        </p:blipFill>
        <p:spPr>
          <a:xfrm>
            <a:off x="838200" y="1593598"/>
            <a:ext cx="5175953" cy="4340728"/>
          </a:xfrm>
          <a:prstGeom prst="rect">
            <a:avLst/>
          </a:prstGeom>
        </p:spPr>
      </p:pic>
      <p:pic>
        <p:nvPicPr>
          <p:cNvPr id="8" name="Picture 7" descr="assigned female at birth 18%&#10;assigned male at birth 82%" title="US born cases n=6737"/>
          <p:cNvPicPr>
            <a:picLocks noChangeAspect="1"/>
          </p:cNvPicPr>
          <p:nvPr/>
        </p:nvPicPr>
        <p:blipFill>
          <a:blip r:embed="rId4"/>
          <a:stretch>
            <a:fillRect/>
          </a:stretch>
        </p:blipFill>
        <p:spPr>
          <a:xfrm>
            <a:off x="6177847" y="1593598"/>
            <a:ext cx="5175953" cy="4340728"/>
          </a:xfrm>
          <a:prstGeom prst="rect">
            <a:avLst/>
          </a:prstGeom>
        </p:spPr>
      </p:pic>
    </p:spTree>
    <p:extLst>
      <p:ext uri="{BB962C8B-B14F-4D97-AF65-F5344CB8AC3E}">
        <p14:creationId xmlns:p14="http://schemas.microsoft.com/office/powerpoint/2010/main" val="392040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5" y="152400"/>
            <a:ext cx="11636476" cy="914400"/>
          </a:xfrm>
        </p:spPr>
        <p:txBody>
          <a:bodyPr>
            <a:noAutofit/>
          </a:bodyPr>
          <a:lstStyle/>
          <a:p>
            <a:pPr algn="ctr"/>
            <a:r>
              <a:rPr lang="en-US" sz="3200" dirty="0" smtClean="0"/>
              <a:t>Latin American/Caribbean* Persons Living with HIV/AIDS Compared to Other Minnesota Cases by Sex Assigned at Birth, 2018</a:t>
            </a:r>
            <a:endParaRPr lang="en-US" sz="3200" dirty="0"/>
          </a:p>
        </p:txBody>
      </p:sp>
      <p:sp>
        <p:nvSpPr>
          <p:cNvPr id="6" name="Slide Number Placeholder 5"/>
          <p:cNvSpPr>
            <a:spLocks noGrp="1"/>
          </p:cNvSpPr>
          <p:nvPr>
            <p:ph type="sldNum" sz="quarter" idx="12"/>
          </p:nvPr>
        </p:nvSpPr>
        <p:spPr>
          <a:xfrm>
            <a:off x="10622466" y="6356350"/>
            <a:ext cx="1462668" cy="365125"/>
          </a:xfrm>
        </p:spPr>
        <p:txBody>
          <a:bodyPr/>
          <a:lstStyle/>
          <a:p>
            <a:fld id="{48F63A3B-78C7-47BE-AE5E-E10140E04643}" type="slidenum">
              <a:rPr lang="en-US" smtClean="0"/>
              <a:t>29</a:t>
            </a:fld>
            <a:endParaRPr lang="en-US" dirty="0"/>
          </a:p>
        </p:txBody>
      </p:sp>
      <p:sp>
        <p:nvSpPr>
          <p:cNvPr id="7" name="Footer Placeholder 3"/>
          <p:cNvSpPr>
            <a:spLocks noGrp="1"/>
          </p:cNvSpPr>
          <p:nvPr>
            <p:ph type="ftr" sz="quarter" idx="3"/>
          </p:nvPr>
        </p:nvSpPr>
        <p:spPr>
          <a:xfrm>
            <a:off x="838200" y="6196012"/>
            <a:ext cx="10515600" cy="365125"/>
          </a:xfrm>
        </p:spPr>
        <p:txBody>
          <a:bodyPr/>
          <a:lstStyle/>
          <a:p>
            <a:pPr algn="l"/>
            <a:r>
              <a:rPr lang="en-US" sz="1300" b="0" dirty="0" smtClean="0"/>
              <a:t>*Includes Mexico and all Central/South American and Caribbean countries.</a:t>
            </a:r>
          </a:p>
        </p:txBody>
      </p:sp>
      <p:pic>
        <p:nvPicPr>
          <p:cNvPr id="4" name="Picture 3" descr="Assigned female at birth 16%&#10;Assigned male at birth 84%" title="Latin American/Caribbean Cases n=516"/>
          <p:cNvPicPr>
            <a:picLocks noChangeAspect="1"/>
          </p:cNvPicPr>
          <p:nvPr/>
        </p:nvPicPr>
        <p:blipFill>
          <a:blip r:embed="rId3"/>
          <a:stretch>
            <a:fillRect/>
          </a:stretch>
        </p:blipFill>
        <p:spPr>
          <a:xfrm>
            <a:off x="920047" y="1615711"/>
            <a:ext cx="5175953" cy="4554107"/>
          </a:xfrm>
          <a:prstGeom prst="rect">
            <a:avLst/>
          </a:prstGeom>
        </p:spPr>
      </p:pic>
      <p:pic>
        <p:nvPicPr>
          <p:cNvPr id="8" name="Picture 7" descr="Assigned female at birth 18%&#10;Assigned male at birth 82%" title="US born cases n = 6688"/>
          <p:cNvPicPr>
            <a:picLocks noChangeAspect="1"/>
          </p:cNvPicPr>
          <p:nvPr/>
        </p:nvPicPr>
        <p:blipFill>
          <a:blip r:embed="rId4"/>
          <a:stretch>
            <a:fillRect/>
          </a:stretch>
        </p:blipFill>
        <p:spPr>
          <a:xfrm>
            <a:off x="6501945" y="1615710"/>
            <a:ext cx="5175953" cy="4554107"/>
          </a:xfrm>
          <a:prstGeom prst="rect">
            <a:avLst/>
          </a:prstGeom>
        </p:spPr>
      </p:pic>
    </p:spTree>
    <p:extLst>
      <p:ext uri="{BB962C8B-B14F-4D97-AF65-F5344CB8AC3E}">
        <p14:creationId xmlns:p14="http://schemas.microsoft.com/office/powerpoint/2010/main" val="4055121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Introduction (II)</a:t>
            </a:r>
            <a:endParaRPr lang="en-US" sz="3200" dirty="0"/>
          </a:p>
        </p:txBody>
      </p:sp>
      <p:sp>
        <p:nvSpPr>
          <p:cNvPr id="3" name="Content Placeholder 2"/>
          <p:cNvSpPr>
            <a:spLocks noGrp="1"/>
          </p:cNvSpPr>
          <p:nvPr>
            <p:ph idx="1"/>
          </p:nvPr>
        </p:nvSpPr>
        <p:spPr/>
        <p:txBody>
          <a:bodyPr>
            <a:normAutofit fontScale="70000" lnSpcReduction="20000"/>
          </a:bodyPr>
          <a:lstStyle/>
          <a:p>
            <a:r>
              <a:rPr lang="en-US" b="0" dirty="0" smtClean="0"/>
              <a:t>Data analyses exclude persons diagnosed in federal or private correctional facilities, but include state prisoners (number of state prisoners believed to be living with HIV/AIDS = 30).</a:t>
            </a:r>
          </a:p>
          <a:p>
            <a:r>
              <a:rPr lang="en-US" b="0" dirty="0" smtClean="0"/>
              <a:t>Data analyses for new infections exclude persons arriving to Minnesota through the HIV+ Refugee Resettlement Program (number of primary HIV+ refugees in this program living in Minnesota as of December 31, 2018 = 169), as well as other refugees/immigrants reporting a positive test prior to their arrival in Minnesota (n = 164).</a:t>
            </a:r>
          </a:p>
          <a:p>
            <a:r>
              <a:rPr lang="en-US" b="0" dirty="0" smtClean="0"/>
              <a:t>Some limitations of surveillance data:</a:t>
            </a:r>
          </a:p>
          <a:p>
            <a:pPr lvl="1"/>
            <a:r>
              <a:rPr lang="en-US" b="0" dirty="0" smtClean="0"/>
              <a:t>Do not include </a:t>
            </a:r>
            <a:r>
              <a:rPr lang="en-US" b="0" dirty="0" smtClean="0"/>
              <a:t>people living with HIV who </a:t>
            </a:r>
            <a:r>
              <a:rPr lang="en-US" b="0" dirty="0" smtClean="0"/>
              <a:t>have not been tested for HIV</a:t>
            </a:r>
          </a:p>
          <a:p>
            <a:pPr lvl="1"/>
            <a:r>
              <a:rPr lang="en-US" b="0" dirty="0" smtClean="0"/>
              <a:t>Do not include persons whose positive test results have not been reported to MDH</a:t>
            </a:r>
          </a:p>
          <a:p>
            <a:pPr lvl="1"/>
            <a:r>
              <a:rPr lang="en-US" b="0" dirty="0" smtClean="0"/>
              <a:t>Do not include </a:t>
            </a:r>
            <a:r>
              <a:rPr lang="en-US" b="0" dirty="0" smtClean="0"/>
              <a:t>people living with HIV who </a:t>
            </a:r>
            <a:r>
              <a:rPr lang="en-US" b="0" dirty="0" smtClean="0"/>
              <a:t>have only tested anonymously</a:t>
            </a:r>
          </a:p>
          <a:p>
            <a:pPr lvl="1"/>
            <a:r>
              <a:rPr lang="en-US" b="0" dirty="0" smtClean="0"/>
              <a:t>Case numbers for the most recent years may be undercounted due to delays in reporting</a:t>
            </a:r>
          </a:p>
          <a:p>
            <a:pPr lvl="1"/>
            <a:r>
              <a:rPr lang="en-US" b="0" dirty="0" smtClean="0"/>
              <a:t>Reporting of living cases that were not initially diagnosed in Minnesota is known to be incomplete, as well as transfer of living cases that have moved to other states from Minnesota</a:t>
            </a:r>
          </a:p>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72815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Countries of Birth Among Foreign Born Persons* Living with HIV/AIDS in Minnesota, 2018</a:t>
            </a:r>
            <a:endParaRPr lang="en-US" sz="3200" dirty="0"/>
          </a:p>
        </p:txBody>
      </p:sp>
      <p:sp>
        <p:nvSpPr>
          <p:cNvPr id="5" name="Slide Number Placeholder 4"/>
          <p:cNvSpPr>
            <a:spLocks noGrp="1"/>
          </p:cNvSpPr>
          <p:nvPr>
            <p:ph type="sldNum" sz="quarter" idx="12"/>
          </p:nvPr>
        </p:nvSpPr>
        <p:spPr>
          <a:xfrm>
            <a:off x="10622466" y="6356350"/>
            <a:ext cx="1462668" cy="365125"/>
          </a:xfrm>
        </p:spPr>
        <p:txBody>
          <a:bodyPr/>
          <a:lstStyle/>
          <a:p>
            <a:fld id="{48F63A3B-78C7-47BE-AE5E-E10140E04643}" type="slidenum">
              <a:rPr lang="en-US" smtClean="0"/>
              <a:t>30</a:t>
            </a:fld>
            <a:endParaRPr lang="en-US" dirty="0"/>
          </a:p>
        </p:txBody>
      </p:sp>
      <p:sp>
        <p:nvSpPr>
          <p:cNvPr id="15" name="Footer Placeholder 3"/>
          <p:cNvSpPr>
            <a:spLocks noGrp="1"/>
          </p:cNvSpPr>
          <p:nvPr>
            <p:ph type="ftr" sz="quarter" idx="3"/>
          </p:nvPr>
        </p:nvSpPr>
        <p:spPr>
          <a:xfrm>
            <a:off x="838200" y="6215062"/>
            <a:ext cx="10515600" cy="365125"/>
          </a:xfrm>
        </p:spPr>
        <p:txBody>
          <a:bodyPr/>
          <a:lstStyle/>
          <a:p>
            <a:pPr algn="l"/>
            <a:r>
              <a:rPr lang="en-US" sz="1300" b="0" dirty="0" smtClean="0"/>
              <a:t>*Includes over 100 additional countries</a:t>
            </a:r>
          </a:p>
        </p:txBody>
      </p:sp>
      <p:pic>
        <p:nvPicPr>
          <p:cNvPr id="4" name="Picture 3" descr="Countries of Birth Among Foreign Born Persons* Living with HIV/AIDS in Minnesota, 2018" title="Countries of Birth Among Foreign Born Persons* Living with HIV/AIDS in Minnesota, 2018"/>
          <p:cNvPicPr>
            <a:picLocks noChangeAspect="1"/>
          </p:cNvPicPr>
          <p:nvPr/>
        </p:nvPicPr>
        <p:blipFill>
          <a:blip r:embed="rId3"/>
          <a:stretch>
            <a:fillRect/>
          </a:stretch>
        </p:blipFill>
        <p:spPr>
          <a:xfrm>
            <a:off x="838200" y="1495281"/>
            <a:ext cx="10553091" cy="4578493"/>
          </a:xfrm>
          <a:prstGeom prst="rect">
            <a:avLst/>
          </a:prstGeom>
        </p:spPr>
      </p:pic>
    </p:spTree>
    <p:extLst>
      <p:ext uri="{BB962C8B-B14F-4D97-AF65-F5344CB8AC3E}">
        <p14:creationId xmlns:p14="http://schemas.microsoft.com/office/powerpoint/2010/main" val="4095369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Mortality</a:t>
            </a:r>
            <a:endParaRPr lang="en-US" dirty="0"/>
          </a:p>
        </p:txBody>
      </p:sp>
    </p:spTree>
    <p:extLst>
      <p:ext uri="{BB962C8B-B14F-4D97-AF65-F5344CB8AC3E}">
        <p14:creationId xmlns:p14="http://schemas.microsoft.com/office/powerpoint/2010/main" val="3896599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Reported Deaths Among Persons living with HIV/AIDS in Minnesota, 1984-2018</a:t>
            </a:r>
            <a:endParaRPr lang="en-US" sz="3200" dirty="0"/>
          </a:p>
        </p:txBody>
      </p:sp>
      <p:sp>
        <p:nvSpPr>
          <p:cNvPr id="5" name="Slide Number Placeholder 4"/>
          <p:cNvSpPr>
            <a:spLocks noGrp="1"/>
          </p:cNvSpPr>
          <p:nvPr>
            <p:ph type="sldNum" sz="quarter" idx="12"/>
          </p:nvPr>
        </p:nvSpPr>
        <p:spPr>
          <a:xfrm>
            <a:off x="10635412" y="6356350"/>
            <a:ext cx="1462668" cy="365125"/>
          </a:xfrm>
        </p:spPr>
        <p:txBody>
          <a:bodyPr/>
          <a:lstStyle/>
          <a:p>
            <a:fld id="{48F63A3B-78C7-47BE-AE5E-E10140E04643}" type="slidenum">
              <a:rPr lang="en-US" smtClean="0"/>
              <a:t>32</a:t>
            </a:fld>
            <a:endParaRPr lang="en-US" dirty="0"/>
          </a:p>
        </p:txBody>
      </p:sp>
      <p:sp>
        <p:nvSpPr>
          <p:cNvPr id="6" name="Footer Placeholder 3"/>
          <p:cNvSpPr>
            <a:spLocks noGrp="1"/>
          </p:cNvSpPr>
          <p:nvPr>
            <p:ph type="ftr" sz="quarter" idx="3"/>
          </p:nvPr>
        </p:nvSpPr>
        <p:spPr>
          <a:xfrm>
            <a:off x="0" y="5840976"/>
            <a:ext cx="12238025" cy="939800"/>
          </a:xfrm>
        </p:spPr>
        <p:txBody>
          <a:bodyPr/>
          <a:lstStyle/>
          <a:p>
            <a:pPr algn="l"/>
            <a:r>
              <a:rPr lang="en-US" sz="1400" b="0" dirty="0" smtClean="0"/>
              <a:t>*Number of deaths known to have occurred among all people living with HIV infection in Minnesota, regardless of location of diagnosis or cause of death</a:t>
            </a:r>
          </a:p>
          <a:p>
            <a:pPr algn="l"/>
            <a:r>
              <a:rPr lang="en-US" sz="1400" b="0" dirty="0" smtClean="0"/>
              <a:t>^Number of deaths known to have occurred among people living with AIDS in Minnesota in a given calendar year, regardless of location of diagnosis or cause of death</a:t>
            </a:r>
          </a:p>
          <a:p>
            <a:pPr algn="l"/>
            <a:r>
              <a:rPr lang="en-US" sz="1400" b="0" dirty="0" smtClean="0"/>
              <a:t>**Number of deaths known to have occurred among people living with HIV (non-AIDS) in Minnesota in a given calendar year, regardless of location of diagnosis or cause of death</a:t>
            </a:r>
          </a:p>
        </p:txBody>
      </p:sp>
      <p:pic>
        <p:nvPicPr>
          <p:cNvPr id="4" name="Picture 3" descr="Reported Deaths Among Persons living with HIV/AIDS in Minnesota, 1984-2018" title="Reported Deaths Among Persons living with HIV/AIDS in Minnesota, 1984-2018Reported Deaths Among Persons living with HIV/AIDS in Minnesota, 1984-2018"/>
          <p:cNvPicPr>
            <a:picLocks noChangeAspect="1"/>
          </p:cNvPicPr>
          <p:nvPr/>
        </p:nvPicPr>
        <p:blipFill>
          <a:blip r:embed="rId3"/>
          <a:stretch>
            <a:fillRect/>
          </a:stretch>
        </p:blipFill>
        <p:spPr>
          <a:xfrm>
            <a:off x="340243" y="1582174"/>
            <a:ext cx="11511514" cy="4330999"/>
          </a:xfrm>
          <a:prstGeom prst="rect">
            <a:avLst/>
          </a:prstGeom>
        </p:spPr>
      </p:pic>
    </p:spTree>
    <p:extLst>
      <p:ext uri="{BB962C8B-B14F-4D97-AF65-F5344CB8AC3E}">
        <p14:creationId xmlns:p14="http://schemas.microsoft.com/office/powerpoint/2010/main" val="20523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mtClean="0"/>
              <a:t>Introduction (III)</a:t>
            </a:r>
            <a:endParaRPr lang="en-US" sz="3200" dirty="0"/>
          </a:p>
        </p:txBody>
      </p:sp>
      <p:sp>
        <p:nvSpPr>
          <p:cNvPr id="3" name="Content Placeholder 2"/>
          <p:cNvSpPr>
            <a:spLocks noGrp="1"/>
          </p:cNvSpPr>
          <p:nvPr>
            <p:ph idx="1"/>
          </p:nvPr>
        </p:nvSpPr>
        <p:spPr/>
        <p:txBody>
          <a:bodyPr>
            <a:normAutofit fontScale="77500" lnSpcReduction="20000"/>
          </a:bodyPr>
          <a:lstStyle/>
          <a:p>
            <a:r>
              <a:rPr lang="en-US" b="0" dirty="0" smtClean="0"/>
              <a:t>Persons are assumed to be alive unless MDH has knowledge of their death.</a:t>
            </a:r>
          </a:p>
          <a:p>
            <a:r>
              <a:rPr lang="en-US" b="0" dirty="0" smtClean="0"/>
              <a:t>Persons whose most recently reported state of residence was Minnesota are assumed to be currently residing in Minnesota unless MDH has knowledge of their relocation. Our ability to track changes of residence, including within the state, is limited and subject to reporting delays.</a:t>
            </a:r>
          </a:p>
          <a:p>
            <a:r>
              <a:rPr lang="en-US" b="0" dirty="0" smtClean="0"/>
              <a:t>Vital status and current residence are updated through one or more of the following methods:</a:t>
            </a:r>
          </a:p>
          <a:p>
            <a:pPr lvl="1"/>
            <a:r>
              <a:rPr lang="en-US" b="0" dirty="0" smtClean="0"/>
              <a:t>Standard case reporting</a:t>
            </a:r>
          </a:p>
          <a:p>
            <a:pPr lvl="1"/>
            <a:r>
              <a:rPr lang="en-US" b="0" dirty="0" smtClean="0"/>
              <a:t>Correspondence with other health departments</a:t>
            </a:r>
          </a:p>
          <a:p>
            <a:pPr lvl="1"/>
            <a:r>
              <a:rPr lang="en-US" b="0" dirty="0" smtClean="0"/>
              <a:t>Active surveillance</a:t>
            </a:r>
          </a:p>
          <a:p>
            <a:pPr lvl="1"/>
            <a:r>
              <a:rPr lang="en-US" b="0" dirty="0" smtClean="0"/>
              <a:t>Death certificate reviews (annually)</a:t>
            </a:r>
          </a:p>
          <a:p>
            <a:pPr lvl="1"/>
            <a:r>
              <a:rPr lang="en-US" b="0" dirty="0" smtClean="0"/>
              <a:t>Birth certificate reviews (annually, pregnant persons only)</a:t>
            </a:r>
            <a:endParaRPr lang="en-US" b="0"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003481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National Context</a:t>
            </a:r>
            <a:endParaRPr lang="en-US" dirty="0"/>
          </a:p>
        </p:txBody>
      </p:sp>
    </p:spTree>
    <p:extLst>
      <p:ext uri="{BB962C8B-B14F-4D97-AF65-F5344CB8AC3E}">
        <p14:creationId xmlns:p14="http://schemas.microsoft.com/office/powerpoint/2010/main" val="329821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671" y="193977"/>
            <a:ext cx="11790947" cy="914400"/>
          </a:xfrm>
        </p:spPr>
        <p:txBody>
          <a:bodyPr>
            <a:noAutofit/>
          </a:bodyPr>
          <a:lstStyle/>
          <a:p>
            <a:pPr algn="ctr">
              <a:lnSpc>
                <a:spcPts val="3467"/>
              </a:lnSpc>
            </a:pPr>
            <a:r>
              <a:rPr lang="en-US" sz="2800" dirty="0"/>
              <a:t>Rates of Adults and Adolescents </a:t>
            </a:r>
            <a:r>
              <a:rPr lang="en-US" sz="2800" dirty="0" smtClean="0"/>
              <a:t>with </a:t>
            </a:r>
            <a:r>
              <a:rPr lang="en-US" sz="2800" dirty="0"/>
              <a:t>Diagnosed HIV Infection, by Area of Residence, Year-end </a:t>
            </a:r>
            <a:r>
              <a:rPr lang="en-US" sz="2800" dirty="0" smtClean="0"/>
              <a:t>2016 </a:t>
            </a:r>
            <a:r>
              <a:rPr lang="en-US" sz="2800" dirty="0"/>
              <a:t>— </a:t>
            </a:r>
            <a:r>
              <a:rPr lang="en-US" sz="2800" dirty="0" smtClean="0"/>
              <a:t>U.S. and </a:t>
            </a:r>
            <a:r>
              <a:rPr lang="en-US" sz="2800" dirty="0"/>
              <a:t>6 Dependent Areas</a:t>
            </a:r>
            <a:endParaRPr lang="en-US" sz="2800" dirty="0">
              <a:solidFill>
                <a:srgbClr val="5F5F5F"/>
              </a:solidFill>
            </a:endParaRPr>
          </a:p>
        </p:txBody>
      </p:sp>
      <p:sp>
        <p:nvSpPr>
          <p:cNvPr id="5" name="TextBox 4"/>
          <p:cNvSpPr txBox="1"/>
          <p:nvPr/>
        </p:nvSpPr>
        <p:spPr>
          <a:xfrm>
            <a:off x="7387389" y="1407695"/>
            <a:ext cx="3801979" cy="369332"/>
          </a:xfrm>
          <a:prstGeom prst="rect">
            <a:avLst/>
          </a:prstGeom>
          <a:noFill/>
        </p:spPr>
        <p:txBody>
          <a:bodyPr wrap="square" rtlCol="0">
            <a:spAutoFit/>
          </a:bodyPr>
          <a:lstStyle/>
          <a:p>
            <a:pPr lvl="0"/>
            <a:r>
              <a:rPr lang="en-US" dirty="0"/>
              <a:t>N = </a:t>
            </a:r>
            <a:r>
              <a:rPr lang="en-US" dirty="0" smtClean="0"/>
              <a:t>1,006,691</a:t>
            </a:r>
            <a:r>
              <a:rPr lang="en-US" dirty="0"/>
              <a:t>	Total Rate: </a:t>
            </a:r>
            <a:r>
              <a:rPr lang="en-US" dirty="0" smtClean="0"/>
              <a:t>367.6</a:t>
            </a:r>
            <a:endParaRPr kumimoji="0" lang="en-US" sz="1800" b="0" i="0" u="none" strike="noStrike" kern="1200" cap="none" spc="0" normalizeH="0" baseline="0" noProof="0" dirty="0">
              <a:ln>
                <a:noFill/>
              </a:ln>
              <a:effectLst/>
              <a:uLnTx/>
              <a:uFillTx/>
              <a:latin typeface="Calibri"/>
            </a:endParaRPr>
          </a:p>
        </p:txBody>
      </p:sp>
      <p:sp>
        <p:nvSpPr>
          <p:cNvPr id="10" name="Text Placeholder 3"/>
          <p:cNvSpPr txBox="1">
            <a:spLocks/>
          </p:cNvSpPr>
          <p:nvPr/>
        </p:nvSpPr>
        <p:spPr>
          <a:xfrm>
            <a:off x="140671" y="6323998"/>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effectLst/>
                <a:uLnTx/>
                <a:uFillTx/>
                <a:latin typeface="Calibri" panose="020F0502020204030204" pitchFamily="34" charset="0"/>
                <a:ea typeface="+mn-ea"/>
                <a:cs typeface="+mn-cs"/>
              </a:rPr>
              <a:t>Data </a:t>
            </a:r>
            <a:r>
              <a:rPr kumimoji="0" lang="en-US" sz="1200" b="0" i="0" u="none" strike="noStrike" kern="1200" cap="none" spc="0" normalizeH="0" baseline="0" noProof="0" dirty="0">
                <a:ln>
                  <a:noFill/>
                </a:ln>
                <a:effectLst/>
                <a:uLnTx/>
                <a:uFillTx/>
                <a:latin typeface="Calibri" panose="020F0502020204030204" pitchFamily="34" charset="0"/>
                <a:ea typeface="+mn-ea"/>
                <a:cs typeface="+mn-cs"/>
              </a:rPr>
              <a:t>are based on address of residence as of December 31, </a:t>
            </a:r>
            <a:r>
              <a:rPr kumimoji="0" lang="en-US" sz="1200" b="0" i="0" u="none" strike="noStrike" kern="1200" cap="none" spc="0" normalizeH="0" baseline="0" noProof="0" dirty="0" smtClean="0">
                <a:ln>
                  <a:noFill/>
                </a:ln>
                <a:effectLst/>
                <a:uLnTx/>
                <a:uFillTx/>
                <a:latin typeface="Calibri" panose="020F0502020204030204" pitchFamily="34" charset="0"/>
                <a:ea typeface="+mn-ea"/>
                <a:cs typeface="+mn-cs"/>
              </a:rPr>
              <a:t>2016 </a:t>
            </a:r>
            <a:r>
              <a:rPr kumimoji="0" lang="en-US" sz="1200" b="0" i="0" u="none" strike="noStrike" kern="1200" cap="none" spc="0" normalizeH="0" baseline="0" noProof="0" dirty="0">
                <a:ln>
                  <a:noFill/>
                </a:ln>
                <a:effectLst/>
                <a:uLnTx/>
                <a:uFillTx/>
                <a:latin typeface="Calibri" panose="020F0502020204030204" pitchFamily="34" charset="0"/>
                <a:ea typeface="+mn-ea"/>
                <a:cs typeface="+mn-cs"/>
              </a:rPr>
              <a:t>(i.e., most recent known address</a:t>
            </a:r>
            <a:r>
              <a:rPr kumimoji="0" lang="en-US" sz="1200" b="0" i="0" u="none" strike="noStrike" kern="1200" cap="none" spc="0" normalizeH="0" baseline="0" noProof="0" dirty="0" smtClean="0">
                <a:ln>
                  <a:noFill/>
                </a:ln>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effectLst/>
              <a:uLnTx/>
              <a:uFillTx/>
              <a:latin typeface="Calibri" panose="020F0502020204030204" pitchFamily="34" charset="0"/>
              <a:ea typeface="+mn-ea"/>
              <a:cs typeface="+mn-cs"/>
            </a:endParaRPr>
          </a:p>
        </p:txBody>
      </p:sp>
      <p:pic>
        <p:nvPicPr>
          <p:cNvPr id="7" name="Picture 6" descr="This slide presents rates (per 100,000 population) of adults and adolescents living with diagnosed HIV infection at the end of 2016 in the United States and 6 dependent areas.&#10; &#10;Areas with the highest rates of persons living with diagnosed HIV infection at the end of 2016 were the District of Columbia (2,459.9), New York (759.7), Maryland (642.8), the U.S. Virgin Islands (625.0), and Florida (610.8).&#10; &#10;The District of Columbia (i.e., Washington, DC) is a city; use caution when comparing the rate of persons living with diagnosed HIV infection in DC with the rates in states.&#10; &#10;Data are based on address of residence as of December 31, 2016 (i.e., most recent known address). &#10; &#10;Persons living with a diagnosis of HIV infection are classified as adult or adolescent based on age at year-end 2016.&#10;" title="Rates of Adults and Adolescents Living with Diagnosed HIV Infection, by Area of Residence, Year-end 2016 — United States and 6 Dependent Areas"/>
          <p:cNvPicPr>
            <a:picLocks noChangeAspect="1"/>
          </p:cNvPicPr>
          <p:nvPr/>
        </p:nvPicPr>
        <p:blipFill>
          <a:blip r:embed="rId3">
            <a:clrChange>
              <a:clrFrom>
                <a:srgbClr val="FFFFFF"/>
              </a:clrFrom>
              <a:clrTo>
                <a:srgbClr val="FFFFFF">
                  <a:alpha val="0"/>
                </a:srgbClr>
              </a:clrTo>
            </a:clrChange>
          </a:blip>
          <a:stretch>
            <a:fillRect/>
          </a:stretch>
        </p:blipFill>
        <p:spPr>
          <a:xfrm>
            <a:off x="486405" y="1407695"/>
            <a:ext cx="11395649" cy="5359818"/>
          </a:xfrm>
          <a:prstGeom prst="rect">
            <a:avLst/>
          </a:prstGeom>
        </p:spPr>
      </p:pic>
    </p:spTree>
    <p:extLst>
      <p:ext uri="{BB962C8B-B14F-4D97-AF65-F5344CB8AC3E}">
        <p14:creationId xmlns:p14="http://schemas.microsoft.com/office/powerpoint/2010/main" val="76418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41767"/>
            <a:ext cx="12191999" cy="914400"/>
          </a:xfrm>
        </p:spPr>
        <p:txBody>
          <a:bodyPr>
            <a:noAutofit/>
          </a:bodyPr>
          <a:lstStyle/>
          <a:p>
            <a:pPr algn="ctr"/>
            <a:r>
              <a:rPr lang="en-US" sz="2800" dirty="0" smtClean="0"/>
              <a:t>Rates of Adults and Adolescents </a:t>
            </a:r>
            <a:r>
              <a:rPr lang="en-US" sz="2800" dirty="0" smtClean="0"/>
              <a:t>with HIV </a:t>
            </a:r>
            <a:r>
              <a:rPr lang="en-US" sz="2800" dirty="0" smtClean="0"/>
              <a:t>Infection Ever Classified as  Stage 3 (AIDS), by Area of Residence, Year-end 2016— </a:t>
            </a:r>
            <a:r>
              <a:rPr lang="en-US" sz="2800" dirty="0" smtClean="0"/>
              <a:t>U.S. and </a:t>
            </a:r>
            <a:r>
              <a:rPr lang="en-US" sz="2800" dirty="0" smtClean="0"/>
              <a:t>6 Dependent Areas</a:t>
            </a:r>
            <a:endParaRPr lang="en-US" sz="2800" dirty="0"/>
          </a:p>
        </p:txBody>
      </p:sp>
      <p:sp>
        <p:nvSpPr>
          <p:cNvPr id="10" name="Text Placeholder 3"/>
          <p:cNvSpPr txBox="1">
            <a:spLocks/>
          </p:cNvSpPr>
          <p:nvPr/>
        </p:nvSpPr>
        <p:spPr>
          <a:xfrm>
            <a:off x="288757" y="6167156"/>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latin typeface="Calibri" panose="020F0502020204030204" pitchFamily="34" charset="0"/>
              </a:rPr>
              <a:t>Data </a:t>
            </a:r>
            <a:r>
              <a:rPr lang="en-US" sz="1200" dirty="0">
                <a:latin typeface="Calibri" panose="020F0502020204030204" pitchFamily="34" charset="0"/>
              </a:rPr>
              <a:t>are based on address of residence as of December 31, </a:t>
            </a:r>
            <a:r>
              <a:rPr lang="en-US" sz="1200" dirty="0" smtClean="0">
                <a:latin typeface="Calibri" panose="020F0502020204030204" pitchFamily="34" charset="0"/>
              </a:rPr>
              <a:t>2016 </a:t>
            </a:r>
            <a:r>
              <a:rPr lang="en-US" sz="1200" dirty="0">
                <a:latin typeface="Calibri" panose="020F0502020204030204" pitchFamily="34" charset="0"/>
              </a:rPr>
              <a:t>(i.e., most recent known address). </a:t>
            </a:r>
          </a:p>
        </p:txBody>
      </p:sp>
      <p:sp>
        <p:nvSpPr>
          <p:cNvPr id="5" name="TextBox 4"/>
          <p:cNvSpPr txBox="1"/>
          <p:nvPr/>
        </p:nvSpPr>
        <p:spPr>
          <a:xfrm>
            <a:off x="7387389" y="1407695"/>
            <a:ext cx="3801979" cy="369332"/>
          </a:xfrm>
          <a:prstGeom prst="rect">
            <a:avLst/>
          </a:prstGeom>
          <a:noFill/>
        </p:spPr>
        <p:txBody>
          <a:bodyPr wrap="square" rtlCol="0">
            <a:spAutoFit/>
          </a:bodyPr>
          <a:lstStyle/>
          <a:p>
            <a:r>
              <a:rPr lang="en-US" dirty="0"/>
              <a:t>N = </a:t>
            </a:r>
            <a:r>
              <a:rPr lang="en-US" dirty="0" smtClean="0"/>
              <a:t>534,515</a:t>
            </a:r>
            <a:r>
              <a:rPr lang="en-US" dirty="0"/>
              <a:t>	Total Rate: </a:t>
            </a:r>
            <a:r>
              <a:rPr lang="en-US" dirty="0" smtClean="0"/>
              <a:t>195.2</a:t>
            </a:r>
            <a:endParaRPr lang="en-US" dirty="0"/>
          </a:p>
        </p:txBody>
      </p:sp>
      <p:pic>
        <p:nvPicPr>
          <p:cNvPr id="7" name="Picture 6" descr="In the United States and dependent areas, the rate of adults and adolescents living with diagnosed HIV infection ever classified as stage 3 (AIDS) was 195.2 per 100,000 population at the end of 2016. Areas with the highest rates were the District of Columbia (1,309.7), New York (440.7), U.S. Virgin Islands (346.0), Maryland (342.9), Florida (332.3), Puerto Rico (309.3), and Georgia (307.5).&#10;&#10;The District of Columbia (i.e., Washington, DC) is a city; use caution when comparing the rate of persons living with infection ever classified as stage 3 (AIDS) in DC with the rates in states.&#10; &#10;Data are based on address of residence as of December 31, 2016 (i.e., most recent known address). &#10;    &#10;Persons living with infection ever classified as stage 3 (AIDS) are classified as adult or adolescent based on age at end of 2016. &#10;" title="Rates of Adults and Adolescents Living with Diagnosed HIV Infection Ever Classified as  Stage 3 (AIDS), by Area of Residence, Year-end 2016— U.S. and 6 Dependent Areas"/>
          <p:cNvPicPr>
            <a:picLocks noChangeAspect="1"/>
          </p:cNvPicPr>
          <p:nvPr/>
        </p:nvPicPr>
        <p:blipFill>
          <a:blip r:embed="rId3">
            <a:clrChange>
              <a:clrFrom>
                <a:srgbClr val="FFFFFF"/>
              </a:clrFrom>
              <a:clrTo>
                <a:srgbClr val="FFFFFF">
                  <a:alpha val="0"/>
                </a:srgbClr>
              </a:clrTo>
            </a:clrChange>
          </a:blip>
          <a:stretch>
            <a:fillRect/>
          </a:stretch>
        </p:blipFill>
        <p:spPr>
          <a:xfrm>
            <a:off x="687193" y="1454274"/>
            <a:ext cx="10994073" cy="5035635"/>
          </a:xfrm>
          <a:prstGeom prst="rect">
            <a:avLst/>
          </a:prstGeom>
        </p:spPr>
      </p:pic>
    </p:spTree>
    <p:extLst>
      <p:ext uri="{BB962C8B-B14F-4D97-AF65-F5344CB8AC3E}">
        <p14:creationId xmlns:p14="http://schemas.microsoft.com/office/powerpoint/2010/main" val="349370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12191999" cy="1086465"/>
          </a:xfrm>
        </p:spPr>
        <p:txBody>
          <a:bodyPr>
            <a:noAutofit/>
          </a:bodyPr>
          <a:lstStyle/>
          <a:p>
            <a:pPr algn="ctr"/>
            <a:r>
              <a:rPr lang="en-US" sz="2800" dirty="0"/>
              <a:t>Stage 3 (AIDS) </a:t>
            </a:r>
            <a:r>
              <a:rPr lang="en-US" sz="2800" dirty="0" smtClean="0"/>
              <a:t>Classifications and Deaths of Persons </a:t>
            </a:r>
            <a:r>
              <a:rPr lang="en-US" sz="2800" dirty="0" smtClean="0"/>
              <a:t>with </a:t>
            </a:r>
            <a:r>
              <a:rPr lang="en-US" sz="2800" dirty="0"/>
              <a:t>Diagnosed HIV Infection Ever Classified as Stage 3 (AIDS) </a:t>
            </a:r>
            <a:r>
              <a:rPr lang="en-US" sz="2800" dirty="0" smtClean="0"/>
              <a:t>1985–2016, U.S. and </a:t>
            </a:r>
            <a:r>
              <a:rPr lang="en-US" sz="2800" dirty="0"/>
              <a:t>6 Dependent Areas</a:t>
            </a:r>
          </a:p>
        </p:txBody>
      </p:sp>
      <p:sp>
        <p:nvSpPr>
          <p:cNvPr id="5" name="Slide Number Placeholder 4"/>
          <p:cNvSpPr>
            <a:spLocks noGrp="1"/>
          </p:cNvSpPr>
          <p:nvPr>
            <p:ph type="sldNum" sz="quarter" idx="12"/>
          </p:nvPr>
        </p:nvSpPr>
        <p:spPr>
          <a:xfrm>
            <a:off x="10560983" y="6356350"/>
            <a:ext cx="1462668" cy="365125"/>
          </a:xfrm>
        </p:spPr>
        <p:txBody>
          <a:bodyPr/>
          <a:lstStyle/>
          <a:p>
            <a:fld id="{48F63A3B-78C7-47BE-AE5E-E10140E04643}" type="slidenum">
              <a:rPr lang="en-US" smtClean="0"/>
              <a:t>8</a:t>
            </a:fld>
            <a:endParaRPr lang="en-US" dirty="0"/>
          </a:p>
        </p:txBody>
      </p:sp>
      <p:sp>
        <p:nvSpPr>
          <p:cNvPr id="6" name="Text Placeholder 3"/>
          <p:cNvSpPr txBox="1">
            <a:spLocks/>
          </p:cNvSpPr>
          <p:nvPr/>
        </p:nvSpPr>
        <p:spPr>
          <a:xfrm>
            <a:off x="182958" y="6176963"/>
            <a:ext cx="9042400" cy="56550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7943">
              <a:lnSpc>
                <a:spcPts val="1200"/>
              </a:lnSpc>
              <a:spcBef>
                <a:spcPts val="0"/>
              </a:spcBef>
            </a:pPr>
            <a:r>
              <a:rPr lang="en-US" sz="1200" dirty="0" smtClean="0">
                <a:latin typeface="Calibri" panose="020F0502020204030204" pitchFamily="34" charset="0"/>
              </a:rPr>
              <a:t>Deaths </a:t>
            </a:r>
            <a:r>
              <a:rPr lang="en-US" sz="1200" dirty="0">
                <a:latin typeface="Calibri" panose="020F0502020204030204" pitchFamily="34" charset="0"/>
              </a:rPr>
              <a:t>of persons with HIV infection, stage 3 (AIDS) may be due to any cause. </a:t>
            </a:r>
          </a:p>
        </p:txBody>
      </p:sp>
      <p:pic>
        <p:nvPicPr>
          <p:cNvPr id="8" name="Picture 7" descr="The upper curve on the line graph represents the number of stage 3 (AIDS) classifications among adults and adolescents with diagnosed HIV infection in the United States and dependent areas, by year of classification from 1985 through 2016; the lower curve represents the number of deaths of adults and adolescents with diagnosed HIV infection ever classified with stage 3 (AIDS), by year of death from 1985 through 2016. &#10;&#10;The peak in stage 3 (AIDS) in 1993 can be associated with the expansion of the HIV surveillance case definition implemented in January 1993. The overall declines in stage 3 (AIDS) and deaths of persons with stage 3 (AIDS) are due in part to the success of highly active antiretroviral therapies, introduced in 1996.&#10; &#10;In recent years, stage 3 (AIDS) classifications and deaths of persons with stage 3 (AIDS) have continued to decline.&#10; &#10;Deaths of persons with stage 3 (AIDS) may be due to any cause (may not be HIV-related). Deaths of persons with stage 3 (AIDS) are classified as adult or adolescent based on age at death. &#10;" title="Stage 3 (AIDS) Classifications and Deaths of Persons with Diagnosed HIV Infection Ever Classified as Stage 3 (AIDS) 1985–2016, U.S. and 6 Dependent Areas"/>
          <p:cNvPicPr>
            <a:picLocks noChangeAspect="1"/>
          </p:cNvPicPr>
          <p:nvPr/>
        </p:nvPicPr>
        <p:blipFill>
          <a:blip r:embed="rId3"/>
          <a:stretch>
            <a:fillRect/>
          </a:stretch>
        </p:blipFill>
        <p:spPr>
          <a:xfrm>
            <a:off x="564689" y="1822719"/>
            <a:ext cx="10980537" cy="4533631"/>
          </a:xfrm>
          <a:prstGeom prst="rect">
            <a:avLst/>
          </a:prstGeom>
        </p:spPr>
      </p:pic>
    </p:spTree>
    <p:extLst>
      <p:ext uri="{BB962C8B-B14F-4D97-AF65-F5344CB8AC3E}">
        <p14:creationId xmlns:p14="http://schemas.microsoft.com/office/powerpoint/2010/main" val="292352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Overview of HIV/AIDS in Minnesota</a:t>
            </a:r>
            <a:endParaRPr lang="en-US" dirty="0"/>
          </a:p>
        </p:txBody>
      </p:sp>
    </p:spTree>
    <p:extLst>
      <p:ext uri="{BB962C8B-B14F-4D97-AF65-F5344CB8AC3E}">
        <p14:creationId xmlns:p14="http://schemas.microsoft.com/office/powerpoint/2010/main" val="2350830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7&quot;&gt;&lt;/object&gt;&lt;object type=&quot;2&quot; unique_id=&quot;10008&quot;&gt;&lt;object type=&quot;3&quot; unique_id=&quot;11514&quot;&gt;&lt;property id=&quot;20148&quot; value=&quot;5&quot;/&gt;&lt;property id=&quot;20300&quot; value=&quot;Slide 1 - &amp;quot;HIV/AIDS Prevalence and Mortality Report, 2018&amp;quot;&quot;/&gt;&lt;property id=&quot;20307&quot; value=&quot;485&quot;/&gt;&lt;/object&gt;&lt;object type=&quot;3&quot; unique_id=&quot;11515&quot;&gt;&lt;property id=&quot;20148&quot; value=&quot;5&quot;/&gt;&lt;property id=&quot;20300&quot; value=&quot;Slide 2 - &amp;quot;Introduction (I)&amp;quot;&quot;/&gt;&lt;property id=&quot;20307&quot; value=&quot;484&quot;/&gt;&lt;/object&gt;&lt;object type=&quot;3&quot; unique_id=&quot;11516&quot;&gt;&lt;property id=&quot;20148&quot; value=&quot;5&quot;/&gt;&lt;property id=&quot;20300&quot; value=&quot;Slide 3 - &amp;quot;Introduction (II)&amp;quot;&quot;/&gt;&lt;property id=&quot;20307&quot; value=&quot;487&quot;/&gt;&lt;/object&gt;&lt;object type=&quot;3&quot; unique_id=&quot;11517&quot;&gt;&lt;property id=&quot;20148&quot; value=&quot;5&quot;/&gt;&lt;property id=&quot;20300&quot; value=&quot;Slide 4 - &amp;quot;Introduction (III)&amp;quot;&quot;/&gt;&lt;property id=&quot;20307&quot; value=&quot;486&quot;/&gt;&lt;/object&gt;&lt;object type=&quot;3&quot; unique_id=&quot;11518&quot;&gt;&lt;property id=&quot;20148&quot; value=&quot;5&quot;/&gt;&lt;property id=&quot;20300&quot; value=&quot;Slide 5 - &amp;quot;National Context&amp;quot;&quot;/&gt;&lt;property id=&quot;20307&quot; value=&quot;488&quot;/&gt;&lt;/object&gt;&lt;object type=&quot;3&quot; unique_id=&quot;11522&quot;&gt;&lt;property id=&quot;20148&quot; value=&quot;5&quot;/&gt;&lt;property id=&quot;20300&quot; value=&quot;Slide 9 - &amp;quot;Overview of HIV/AIDS in Minnesota&amp;quot;&quot;/&gt;&lt;property id=&quot;20307&quot; value=&quot;492&quot;/&gt;&lt;/object&gt;&lt;object type=&quot;3&quot; unique_id=&quot;11524&quot;&gt;&lt;property id=&quot;20148&quot; value=&quot;5&quot;/&gt;&lt;property id=&quot;20300&quot; value=&quot;Slide 11 - &amp;quot;Persons Living with HIV/AIDS in Minnesota&amp;quot;&quot;/&gt;&lt;property id=&quot;20307&quot; value=&quot;494&quot;/&gt;&lt;/object&gt;&lt;object type=&quot;3&quot; unique_id=&quot;11525&quot;&gt;&lt;property id=&quot;20148&quot; value=&quot;5&quot;/&gt;&lt;property id=&quot;20300&quot; value=&quot;Slide 12 - &amp;quot;Estimated Number of Persons Living with HIV/AIDS in Minnesota&amp;quot;&quot;/&gt;&lt;property id=&quot;20307&quot; value=&quot;495&quot;/&gt;&lt;/object&gt;&lt;object type=&quot;3&quot; unique_id=&quot;11526&quot;&gt;&lt;property id=&quot;20148&quot; value=&quot;5&quot;/&gt;&lt;property id=&quot;20300&quot; value=&quot;Slide 13 - &amp;quot;Place&amp;quot;&quot;/&gt;&lt;property id=&quot;20307&quot; value=&quot;496&quot;/&gt;&lt;/object&gt;&lt;object type=&quot;3&quot; unique_id=&quot;11529&quot;&gt;&lt;property id=&quot;20148&quot; value=&quot;5&quot;/&gt;&lt;property id=&quot;20300&quot; value=&quot;Slide 16 - &amp;quot;Persons Living with HIV/AIDS in Minnesota  by Current Residence, 2018&amp;quot;&quot;/&gt;&lt;property id=&quot;20307&quot; value=&quot;499&quot;/&gt;&lt;/object&gt;&lt;object type=&quot;3&quot; unique_id=&quot;11530&quot;&gt;&lt;property id=&quot;20148&quot; value=&quot;5&quot;/&gt;&lt;property id=&quot;20300&quot; value=&quot;Slide 17 - &amp;quot;Sex Assigned at Birth and Race/Ethnicity&amp;quot;&quot;/&gt;&lt;property id=&quot;20307&quot; value=&quot;500&quot;/&gt;&lt;/object&gt;&lt;object type=&quot;3&quot; unique_id=&quot;11531&quot;&gt;&lt;property id=&quot;20148&quot; value=&quot;5&quot;/&gt;&lt;property id=&quot;20300&quot; value=&quot;Slide 18 - &amp;quot;Persons Living with HIV/AIDS in Minnesota by  Sex Assigned at Birth, 2018&amp;quot;&quot;/&gt;&lt;property id=&quot;20307&quot; value=&quot;501&quot;/&gt;&lt;/object&gt;&lt;object type=&quot;3&quot; unique_id=&quot;11532&quot;&gt;&lt;property id=&quot;20148&quot; value=&quot;5&quot;/&gt;&lt;property id=&quot;20300&quot; value=&quot;Slide 19 - &amp;quot;Persons Living with HIV/AIDS in Minnesota by Sex Assigned at Birth and Race/Ethnicity, 2018&amp;quot;&quot;/&gt;&lt;property id=&quot;20307&quot; value=&quot;502&quot;/&gt;&lt;/object&gt;&lt;object type=&quot;3&quot; unique_id=&quot;11533&quot;&gt;&lt;property id=&quot;20148&quot; value=&quot;5&quot;/&gt;&lt;property id=&quot;20300&quot; value=&quot;Slide 20 - &amp;quot;Number of Cases and Rates (per 100,000 persons) of Persons Living with HIV/AIDS by Race/Ethnicity in Minnesota, 20&quot;/&gt;&lt;property id=&quot;20307&quot; value=&quot;503&quot;/&gt;&lt;/object&gt;&lt;object type=&quot;3&quot; unique_id=&quot;11534&quot;&gt;&lt;property id=&quot;20148&quot; value=&quot;5&quot;/&gt;&lt;property id=&quot;20300&quot; value=&quot;Slide 21 - &amp;quot;Number of Cases and Rates (per 100,000 persons) of Adults and Adolescents* Living with HIV/AIDS by Sex Assigned at&quot;/&gt;&lt;property id=&quot;20307&quot; value=&quot;504&quot;/&gt;&lt;/object&gt;&lt;object type=&quot;3&quot; unique_id=&quot;11535&quot;&gt;&lt;property id=&quot;20148&quot; value=&quot;5&quot;/&gt;&lt;property id=&quot;20300&quot; value=&quot;Slide 22 - &amp;quot;Number of Cases of Adults and Adolescents* Living with HIV/AIDS by Gender Identity in Minnesota, 2018&amp;quot;&quot;/&gt;&lt;property id=&quot;20307&quot; value=&quot;505&quot;/&gt;&lt;/object&gt;&lt;object type=&quot;3&quot; unique_id=&quot;11536&quot;&gt;&lt;property id=&quot;20148&quot; value=&quot;5&quot;/&gt;&lt;property id=&quot;20300&quot; value=&quot;Slide 23 - &amp;quot;Age&amp;quot;&quot;/&gt;&lt;property id=&quot;20307&quot; value=&quot;506&quot;/&gt;&lt;/object&gt;&lt;object type=&quot;3&quot; unique_id=&quot;11537&quot;&gt;&lt;property id=&quot;20148&quot; value=&quot;5&quot;/&gt;&lt;property id=&quot;20300&quot; value=&quot;Slide 24 - &amp;quot;Persons Living with HIV/AIDS in Minnesota by Age Group*, 2018&amp;quot;&quot;/&gt;&lt;property id=&quot;20307&quot; value=&quot;507&quot;/&gt;&lt;/object&gt;&lt;object type=&quot;3&quot; unique_id=&quot;11538&quot;&gt;&lt;property id=&quot;20148&quot; value=&quot;5&quot;/&gt;&lt;property id=&quot;20300&quot; value=&quot;Slide 25 - &amp;quot;Persons Living with HIV/AIDS in Minnesota by Age* and Sex Assigned at Birth, 2018&amp;quot;&quot;/&gt;&lt;property id=&quot;20307&quot; value=&quot;508&quot;/&gt;&lt;/object&gt;&lt;object type=&quot;3&quot; unique_id=&quot;11556&quot;&gt;&lt;property id=&quot;20148&quot; value=&quot;5&quot;/&gt;&lt;property id=&quot;20300&quot; value=&quot;Slide 26 - &amp;quot;Foreign Born Populations&amp;quot;&quot;/&gt;&lt;property id=&quot;20307&quot; value=&quot;527&quot;/&gt;&lt;/object&gt;&lt;object type=&quot;3&quot; unique_id=&quot;11558&quot;&gt;&lt;property id=&quot;20148&quot; value=&quot;5&quot;/&gt;&lt;property id=&quot;20300&quot; value=&quot;Slide 28 - &amp;quot;African-Born* Persons Living with HIV/AIDS Compared to Other Minnesota Cases by Sex Assigned at Birth, 2018&amp;quot;&quot;/&gt;&lt;property id=&quot;20307&quot; value=&quot;529&quot;/&gt;&lt;/object&gt;&lt;object type=&quot;3&quot; unique_id=&quot;11559&quot;&gt;&lt;property id=&quot;20148&quot; value=&quot;5&quot;/&gt;&lt;property id=&quot;20300&quot; value=&quot;Slide 29 - &amp;quot;Latin American/Caribbean* Persons Living with HIV/AIDS Compared to Other Minnesota Cases by Sex Assigned at Birth,&quot;/&gt;&lt;property id=&quot;20307&quot; value=&quot;530&quot;/&gt;&lt;/object&gt;&lt;object type=&quot;3&quot; unique_id=&quot;11560&quot;&gt;&lt;property id=&quot;20148&quot; value=&quot;5&quot;/&gt;&lt;property id=&quot;20300&quot; value=&quot;Slide 30 - &amp;quot;Countries of Birth Among Foreign Born Persons* Living with HIV/AIDS in Minnesota, 2018&amp;quot;&quot;/&gt;&lt;property id=&quot;20307&quot; value=&quot;531&quot;/&gt;&lt;/object&gt;&lt;object type=&quot;3&quot; unique_id=&quot;11561&quot;&gt;&lt;property id=&quot;20148&quot; value=&quot;5&quot;/&gt;&lt;property id=&quot;20300&quot; value=&quot;Slide 31 - &amp;quot;Mortality&amp;quot;&quot;/&gt;&lt;property id=&quot;20307&quot; value=&quot;532&quot;/&gt;&lt;/object&gt;&lt;object type=&quot;3&quot; unique_id=&quot;11562&quot;&gt;&lt;property id=&quot;20148&quot; value=&quot;5&quot;/&gt;&lt;property id=&quot;20300&quot; value=&quot;Slide 32 - &amp;quot;Reported Deaths Among Persons living with HIV/AIDS in Minnesota, 1984-2018&amp;quot;&quot;/&gt;&lt;property id=&quot;20307&quot; value=&quot;533&quot;/&gt;&lt;/object&gt;&lt;object type=&quot;3&quot; unique_id=&quot;21922&quot;&gt;&lt;property id=&quot;20148&quot; value=&quot;5&quot;/&gt;&lt;property id=&quot;20300&quot; value=&quot;Slide 6 - &amp;quot;Rates of Adults and Adolescents with Diagnosed HIV Infection, by Area of Residence, Year-end 2016 — U.S. and 6 Depe&quot;/&gt;&lt;property id=&quot;20307&quot; value=&quot;537&quot;/&gt;&lt;/object&gt;&lt;object type=&quot;3&quot; unique_id=&quot;21923&quot;&gt;&lt;property id=&quot;20148&quot; value=&quot;5&quot;/&gt;&lt;property id=&quot;20300&quot; value=&quot;Slide 8 - &amp;quot;Stage 3 (AIDS) Classifications and Deaths of Persons with Diagnosed HIV Infection Ever Classified as Stage 3 (AIDS)&quot;/&gt;&lt;property id=&quot;20307&quot; value=&quot;538&quot;/&gt;&lt;/object&gt;&lt;object type=&quot;3&quot; unique_id=&quot;21924&quot;&gt;&lt;property id=&quot;20148&quot; value=&quot;5&quot;/&gt;&lt;property id=&quot;20300&quot; value=&quot;Slide 27 - &amp;quot;Foreign Born Persons Living with HIV/AIDS in Minnesota by Region of Birth, 2008-2018&amp;quot;&quot;/&gt;&lt;property id=&quot;20307&quot; value=&quot;539&quot;/&gt;&lt;/object&gt;&lt;object type=&quot;3&quot; unique_id=&quot;21925&quot;&gt;&lt;property id=&quot;20148&quot; value=&quot;5&quot;/&gt;&lt;property id=&quot;20300&quot; value=&quot;Slide 7 - &amp;quot;Rates of Adults and Adolescents with HIV Infection Ever Classified as  Stage 3 (AIDS), by Area of Residence, Year-e&quot;/&gt;&lt;property id=&quot;20307&quot; value=&quot;543&quot;/&gt;&lt;/object&gt;&lt;object type=&quot;3&quot; unique_id=&quot;21926&quot;&gt;&lt;property id=&quot;20148&quot; value=&quot;5&quot;/&gt;&lt;property id=&quot;20300&quot; value=&quot;Slide 10 - &amp;quot;New HIV Diagnoses, HIV (non-AIDS) and AIDS Cases by Year of HIV Diagnosis, 1990-2018&amp;quot;&quot;/&gt;&lt;property id=&quot;20307&quot; value=&quot;542&quot;/&gt;&lt;/object&gt;&lt;object type=&quot;3&quot; unique_id=&quot;21927&quot;&gt;&lt;property id=&quot;20148&quot; value=&quot;5&quot;/&gt;&lt;property id=&quot;20300&quot; value=&quot;Slide 14 - &amp;quot;Minnesota Patients Living with HIV# by County of Current Residence, 2018 &amp;quot;&quot;/&gt;&lt;property id=&quot;20307&quot; value=&quot;541&quot;/&gt;&lt;/object&gt;&lt;object type=&quot;3&quot; unique_id=&quot;21928&quot;&gt;&lt;property id=&quot;20148&quot; value=&quot;5&quot;/&gt;&lt;property id=&quot;20300&quot; value=&quot;Slide 15 - &amp;quot;2018 Minnesota Patients Living with HIV by Metro County&amp;quot;&quot;/&gt;&lt;property id=&quot;20307&quot; value=&quot;540&quot;/&gt;&lt;/objec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schemas.microsoft.com/office/2006/documentManagement/types"/>
    <ds:schemaRef ds:uri="a340cd5a-8d85-4c94-8b3b-dcb04460a05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3530</TotalTime>
  <Words>3470</Words>
  <Application>Microsoft Office PowerPoint</Application>
  <PresentationFormat>Widescreen</PresentationFormat>
  <Paragraphs>186</Paragraphs>
  <Slides>32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NeueHaasGroteskText Std</vt:lpstr>
      <vt:lpstr>Times New Roman</vt:lpstr>
      <vt:lpstr>MN.IT</vt:lpstr>
      <vt:lpstr>HIV/AIDS Prevalence and Mortality Report, 2018</vt:lpstr>
      <vt:lpstr>Introduction (I)</vt:lpstr>
      <vt:lpstr>Introduction (II)</vt:lpstr>
      <vt:lpstr>Introduction (III)</vt:lpstr>
      <vt:lpstr>National Context</vt:lpstr>
      <vt:lpstr>Rates of Adults and Adolescents with Diagnosed HIV Infection, by Area of Residence, Year-end 2016 — U.S. and 6 Dependent Areas</vt:lpstr>
      <vt:lpstr>Rates of Adults and Adolescents with HIV Infection Ever Classified as  Stage 3 (AIDS), by Area of Residence, Year-end 2016— U.S. and 6 Dependent Areas</vt:lpstr>
      <vt:lpstr>Stage 3 (AIDS) Classifications and Deaths of Persons with Diagnosed HIV Infection Ever Classified as Stage 3 (AIDS) 1985–2016, U.S. and 6 Dependent Areas</vt:lpstr>
      <vt:lpstr>Overview of HIV/AIDS in Minnesota</vt:lpstr>
      <vt:lpstr>New HIV Diagnoses, HIV (non-AIDS) and AIDS Cases by Year of HIV Diagnosis, 1990-2018</vt:lpstr>
      <vt:lpstr>Persons Living with HIV/AIDS in Minnesota</vt:lpstr>
      <vt:lpstr>Estimated Number of Persons Living with HIV/AIDS in Minnesota</vt:lpstr>
      <vt:lpstr>Place</vt:lpstr>
      <vt:lpstr>Minnesota Patients Living with HIV# by County of Current Residence, 2018 </vt:lpstr>
      <vt:lpstr>2018 Minnesota Patients Living with HIV by Metro County</vt:lpstr>
      <vt:lpstr>Persons Living with HIV/AIDS in Minnesota  by Current Residence, 2018</vt:lpstr>
      <vt:lpstr>Sex Assigned at Birth and Race/Ethnicity</vt:lpstr>
      <vt:lpstr>Persons Living with HIV/AIDS in Minnesota by  Sex Assigned at Birth, 2018</vt:lpstr>
      <vt:lpstr>Persons Living with HIV/AIDS in Minnesota by Sex Assigned at Birth and Race/Ethnicity, 2018</vt:lpstr>
      <vt:lpstr>Number of Cases and Rates (per 100,000 persons) of Persons Living with HIV/AIDS by Race/Ethnicity in Minnesota, 2018</vt:lpstr>
      <vt:lpstr>Number of Cases and Rates (per 100,000 persons) of Adults and Adolescents* Living with HIV/AIDS by Sex Assigned at Birth and Risk† in Minnesota, 2018</vt:lpstr>
      <vt:lpstr>Number of Cases of Adults and Adolescents* Living with HIV/AIDS by Gender Identity in Minnesota, 2018</vt:lpstr>
      <vt:lpstr>Age</vt:lpstr>
      <vt:lpstr>Persons Living with HIV/AIDS in Minnesota by Age Group*, 2018</vt:lpstr>
      <vt:lpstr>Persons Living with HIV/AIDS in Minnesota by Age* and Sex Assigned at Birth, 2018</vt:lpstr>
      <vt:lpstr>Foreign Born Populations</vt:lpstr>
      <vt:lpstr>Foreign Born Persons Living with HIV/AIDS in Minnesota by Region of Birth, 2008-2018</vt:lpstr>
      <vt:lpstr>African-Born* Persons Living with HIV/AIDS Compared to Other Minnesota Cases by Sex Assigned at Birth, 2018</vt:lpstr>
      <vt:lpstr>Latin American/Caribbean* Persons Living with HIV/AIDS Compared to Other Minnesota Cases by Sex Assigned at Birth, 2018</vt:lpstr>
      <vt:lpstr>Countries of Birth Among Foreign Born Persons* Living with HIV/AIDS in Minnesota, 2018</vt:lpstr>
      <vt:lpstr>Mortality</vt:lpstr>
      <vt:lpstr>Reported Deaths Among Persons living with HIV/AIDS in Minnesota, 1984-2018</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2018</dc:title>
  <dc:subject/>
  <dc:creator>MN Department of Health</dc:creator>
  <cp:keywords/>
  <dc:description/>
  <cp:lastModifiedBy>Wilberg, Mariah (MDH)</cp:lastModifiedBy>
  <cp:revision>170</cp:revision>
  <dcterms:created xsi:type="dcterms:W3CDTF">2018-02-15T15:07:23Z</dcterms:created>
  <dcterms:modified xsi:type="dcterms:W3CDTF">2019-04-29T18:55:24Z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