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59" r:id="rId2"/>
    <p:sldId id="277" r:id="rId3"/>
    <p:sldId id="278" r:id="rId4"/>
    <p:sldId id="273" r:id="rId5"/>
    <p:sldId id="363" r:id="rId6"/>
    <p:sldId id="337" r:id="rId7"/>
    <p:sldId id="377" r:id="rId8"/>
    <p:sldId id="353" r:id="rId9"/>
    <p:sldId id="279" r:id="rId10"/>
    <p:sldId id="596" r:id="rId11"/>
    <p:sldId id="364" r:id="rId12"/>
    <p:sldId id="365" r:id="rId13"/>
    <p:sldId id="366" r:id="rId14"/>
    <p:sldId id="354" r:id="rId15"/>
    <p:sldId id="355" r:id="rId16"/>
    <p:sldId id="523" r:id="rId17"/>
    <p:sldId id="371" r:id="rId18"/>
    <p:sldId id="516" r:id="rId19"/>
    <p:sldId id="356" r:id="rId20"/>
    <p:sldId id="541" r:id="rId21"/>
    <p:sldId id="614" r:id="rId22"/>
    <p:sldId id="373" r:id="rId23"/>
    <p:sldId id="598" r:id="rId24"/>
    <p:sldId id="597" r:id="rId25"/>
    <p:sldId id="599" r:id="rId26"/>
    <p:sldId id="375" r:id="rId27"/>
    <p:sldId id="376" r:id="rId28"/>
    <p:sldId id="613" r:id="rId29"/>
    <p:sldId id="357" r:id="rId30"/>
    <p:sldId id="602" r:id="rId31"/>
    <p:sldId id="603" r:id="rId32"/>
    <p:sldId id="567" r:id="rId33"/>
    <p:sldId id="358" r:id="rId34"/>
    <p:sldId id="383" r:id="rId35"/>
    <p:sldId id="539" r:id="rId36"/>
    <p:sldId id="538" r:id="rId37"/>
    <p:sldId id="384" r:id="rId38"/>
    <p:sldId id="606" r:id="rId39"/>
    <p:sldId id="578" r:id="rId40"/>
    <p:sldId id="360" r:id="rId41"/>
    <p:sldId id="604" r:id="rId42"/>
    <p:sldId id="605" r:id="rId43"/>
    <p:sldId id="581" r:id="rId44"/>
    <p:sldId id="582" r:id="rId45"/>
    <p:sldId id="583" r:id="rId46"/>
    <p:sldId id="589" r:id="rId47"/>
    <p:sldId id="585" r:id="rId48"/>
    <p:sldId id="586" r:id="rId49"/>
    <p:sldId id="587" r:id="rId50"/>
    <p:sldId id="588" r:id="rId51"/>
    <p:sldId id="359" r:id="rId52"/>
    <p:sldId id="388" r:id="rId53"/>
    <p:sldId id="576" r:id="rId54"/>
    <p:sldId id="577" r:id="rId55"/>
    <p:sldId id="281" r:id="rId56"/>
    <p:sldId id="611" r:id="rId57"/>
    <p:sldId id="612" r:id="rId58"/>
    <p:sldId id="537" r:id="rId59"/>
    <p:sldId id="552" r:id="rId60"/>
    <p:sldId id="35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3241" autoAdjust="0"/>
  </p:normalViewPr>
  <p:slideViewPr>
    <p:cSldViewPr snapToGrid="0">
      <p:cViewPr varScale="1">
        <p:scale>
          <a:sx n="83" d="100"/>
          <a:sy n="83" d="100"/>
        </p:scale>
        <p:origin x="16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85458-C52F-4F22-9476-507914DA8D3E}"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3DA5A1-3F32-4E58-A15F-8BB2D1F2ABAF}" type="slidenum">
              <a:rPr lang="en-US" smtClean="0"/>
              <a:t>‹#›</a:t>
            </a:fld>
            <a:endParaRPr lang="en-US"/>
          </a:p>
        </p:txBody>
      </p:sp>
    </p:spTree>
    <p:extLst>
      <p:ext uri="{BB962C8B-B14F-4D97-AF65-F5344CB8AC3E}">
        <p14:creationId xmlns:p14="http://schemas.microsoft.com/office/powerpoint/2010/main" val="61717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38508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 the last 10 years, the proportion of cases diagnosed with AIDS at initial HIV diagnosis has tended to be between 20 and 25%, averaging 22.4%.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2022, the proportion of cases diagnosed with AIDS at initial HIV diagnosis was below average at under 15%.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3822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Historically, about 80% of new HIV infections diagnosed in Minnesota have occurred in Minneapolis, St. Paul and the surrounding seven-county metropolitan area.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of 262 total HIV diagnoses, 74% of the cases were in the seven-county Twin Cities metro region with 27% in Minneapolis, 14% in St. Paul, and 33% in the remaining suburban area (excluding Minneapolis/St. Paul). In greater Minnesota, there were 69 newly diagnosed HIV cases across 26 counties.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116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74% of all new HIV diagnoses in Minnesota occur in the Twin Cities seven-county metropolitan area, the cases in the metro area are concentrated in Hennepin and Ramsey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625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Overall, of the 262 HIV diagnoses in Minnesota in 2022, 74% were among residents of suburban seven-county metro area. Of these, 27% were residents of Minneapolis and 14% were residents of St. Paul. The remaining 26% were residents of Greater Minnesota at the time of diagnosis.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6685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788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How do we use these definitions:  We follow CDC’s </a:t>
            </a:r>
            <a:r>
              <a:rPr lang="en-US" i="1" dirty="0"/>
              <a:t>transmission category </a:t>
            </a:r>
            <a:r>
              <a:rPr lang="en-US" dirty="0"/>
              <a:t>hierarchy</a:t>
            </a:r>
          </a:p>
          <a:p>
            <a:r>
              <a:rPr lang="en-US" dirty="0"/>
              <a:t>We use person-first language (</a:t>
            </a:r>
            <a:r>
              <a:rPr lang="en-US" dirty="0" err="1"/>
              <a:t>ie</a:t>
            </a:r>
            <a:r>
              <a:rPr lang="en-US" dirty="0"/>
              <a:t>. gender identity) to better represent HIV data in our state, specifically where transmission categories fall short in representing the HIV burden in each community</a:t>
            </a:r>
          </a:p>
          <a:p>
            <a:endParaRPr lang="en-US" dirty="0"/>
          </a:p>
          <a:p>
            <a:r>
              <a:rPr lang="en-US" dirty="0"/>
              <a:t>How can you help us gather more complete, accurate, and inclusive data: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Continue/start to collect and include gender identity on case report forms and lab documents.  Without this we don’t have much data to understand the true, granular HIV burden on every community</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37163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2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number of cases among people assigned male at birth has averaged 77% for the last decade. In 2022 AMAB accounted for 80.5% of new diagnoses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9154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year we calculate the rate of diagnosis for each racial/ethnic group represented in the surveillance system to assess the impact of HIV within each community. The rate takes into account the size of the population of each group.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Non-Hispanic Black Minnesotans had the highest rate of diagnoses in 2022 with 54.9 HIV diagnoses per 100,000 population among Black, not African-born people. For African-Americans who are not African-born, this represents a rate that is 26 times the rate in the white non-Hispanic population in Minnesota. The next highest rate was among American Indians with a rate of people newly diagnosed with HIV of 19.8 per 100,000 people, 9.4 times the rate of white, non-Hispanic people.</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people had a rate of 17.2 HIV diagnoses per 100,000 population which is 8 times that of the white non-Hispanic population.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Hispanic people of any race have the next highest rate of newly diagnosed HIV cases in Minnesota at 14.8 per 100,000 people; this is a rate 7 times that of white, non-Hispanic people.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983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Comparing the racial/ethnic distribution of new HIV diagnoses [LEFT] to the general population of Minnesota [RIGHT], it is apparent that disparities continue to exist. Non-Hispanic African-American and Black African-born Minnesotans jointly make up about 5% of the population in Minnesota, yet accounted for 38% of the newly diagnosed cases of HIV in 2022. Similarly, Hispanics of any race account for approximately 5% of the population, but account for 14% of the newly diagnosed cases.</a:t>
            </a:r>
          </a:p>
          <a:p>
            <a:endParaRPr lang="en-US" dirty="0"/>
          </a:p>
          <a:p>
            <a:r>
              <a:rPr lang="en-US" b="1" dirty="0"/>
              <a:t>Population: 5,303,925</a:t>
            </a:r>
          </a:p>
          <a:p>
            <a:r>
              <a:rPr lang="en-US" dirty="0"/>
              <a:t>White: 83%</a:t>
            </a:r>
          </a:p>
          <a:p>
            <a:r>
              <a:rPr lang="en-US" dirty="0"/>
              <a:t>African American: 3%</a:t>
            </a:r>
          </a:p>
          <a:p>
            <a:r>
              <a:rPr lang="en-US" dirty="0"/>
              <a:t>African born: 2%</a:t>
            </a:r>
          </a:p>
          <a:p>
            <a:r>
              <a:rPr lang="en-US" dirty="0"/>
              <a:t>Hispanic: 5%</a:t>
            </a:r>
          </a:p>
          <a:p>
            <a:r>
              <a:rPr lang="en-US" dirty="0"/>
              <a:t>American Indian: 1%</a:t>
            </a:r>
          </a:p>
          <a:p>
            <a:r>
              <a:rPr lang="en-US" dirty="0"/>
              <a:t>Asian / Pacific Islander: 4%</a:t>
            </a:r>
          </a:p>
          <a:p>
            <a:r>
              <a:rPr lang="en-US" dirty="0"/>
              <a:t>Other: 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1131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differences in the racial/ethnic distribution by sex assigned at birth. Left to right are data for people assigned Male and Female at birth.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LEFT, among 211 people assigned the sex of male at birth, 37% of the 2022 cases diagnosed in Minnesota are Non-Hispanic white [seen in dark BLUE]. Non-Hispanic Black non-African born [In light GREEN] and black, African-born males [light BLUE] made up 35% of cases and Hispanic males of any race accounted for 17% of cases.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RIGHT, Among the 51 people assigned the sex of female at birth, the disparities of new HIV diagnoses are even more </a:t>
            </a:r>
            <a:r>
              <a:rPr lang="en-US" sz="1800" dirty="0">
                <a:effectLst/>
                <a:latin typeface="Calibri" panose="020F0502020204030204" pitchFamily="34" charset="0"/>
                <a:ea typeface="Times New Roman" panose="02020603050405020304" pitchFamily="18" charset="0"/>
              </a:rPr>
              <a:t>apparent among people of color. They represent 77% of new HIV cases assigned female at birth vs 63% of new HIV cases assigned male at birth.</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Nearly half of female infections, or 49% combined, 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Black, African-born and non-African born.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1528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our webinar, we take a moment to acknowledge that Minnesota stands on ancestral land of tribal nations… including the Dakota, Ojibwe, Ho Chunk, and other nations. Please take a moment to consider the treaties made by the Tribal nations that entitle non-native people to live and work on traditional Native lands.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8327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Trends in the annual number of new HIV infections diagnosed among people assigned male</a:t>
            </a:r>
            <a:r>
              <a:rPr lang="en-US" baseline="0" dirty="0"/>
              <a:t> sex at birth</a:t>
            </a:r>
            <a:r>
              <a:rPr lang="en-US" dirty="0"/>
              <a:t> differ by racial/ethnic group. </a:t>
            </a:r>
          </a:p>
          <a:p>
            <a:endParaRPr lang="en-US" dirty="0"/>
          </a:p>
          <a:p>
            <a:r>
              <a:rPr lang="en-US" dirty="0"/>
              <a:t>White and black non-African born people accounted for the largest number of new infections. </a:t>
            </a:r>
          </a:p>
          <a:p>
            <a:endParaRPr lang="en-US" dirty="0"/>
          </a:p>
          <a:p>
            <a:r>
              <a:rPr lang="en-US" dirty="0"/>
              <a:t>In 2022, white people [in DARK BLUE] assigned male sex at birth accounted for (79 of 262) 30%  (down from 37% in 2021) of the new HIV diagnoses among people assigned male sex at birth. [In GREEN] Cases among African-American</a:t>
            </a:r>
            <a:r>
              <a:rPr lang="en-US" baseline="0" dirty="0"/>
              <a:t> people assigned male sex at birth</a:t>
            </a:r>
            <a:r>
              <a:rPr lang="en-US" dirty="0"/>
              <a:t> has fluctuated over the past 10 years, and decreased in 2022 to 62 (24%) new HIV diagnoses (from 68 cases in 2021).</a:t>
            </a:r>
          </a:p>
          <a:p>
            <a:endParaRPr lang="en-US" dirty="0"/>
          </a:p>
          <a:p>
            <a:r>
              <a:rPr lang="en-US" dirty="0"/>
              <a:t>The annual number of HIV infections diagnosed among Hispanic people assigned male sex at birth has remained relatively stable, with small fluctuation from year to year. HIV infections in Hispanic people</a:t>
            </a:r>
            <a:r>
              <a:rPr lang="en-US" baseline="0" dirty="0"/>
              <a:t> assigned male sex at birth</a:t>
            </a:r>
            <a:r>
              <a:rPr lang="en-US" dirty="0"/>
              <a:t> was similar to the previous year with 35 cases in 2022. African-born people assigned male sex at birth diagnosed with HIV declined</a:t>
            </a:r>
            <a:r>
              <a:rPr lang="en-US" baseline="0" dirty="0"/>
              <a:t> in 2022 to</a:t>
            </a:r>
            <a:r>
              <a:rPr lang="en-US" dirty="0"/>
              <a:t> 13 cases.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34689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newly diagnosed HIV among people assigned female sex at birth. </a:t>
            </a:r>
          </a:p>
          <a:p>
            <a:endParaRPr lang="en-US" dirty="0"/>
          </a:p>
          <a:p>
            <a:r>
              <a:rPr lang="en-US" dirty="0"/>
              <a:t>With regards to racial distribution in 2022 among people assigned female sex at birth, Both African-born black cases [In RED] and White cases [in Dark BLUE] decreased from 2021. Black African born cases, which typically experience the highest counts, decreased more than half… from 25 in 2021 to 10 cases in 2022.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60202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we look at cases and rates of the 262 new HIV infections by sex assigned at birth and reported sexual behavior.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By sex assigned at birth….</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proportion of cases among cisgender men has increased over the last few years. Cisgender men represent 81% of all new HIV diagnoses. </a:t>
            </a:r>
          </a:p>
          <a:p>
            <a:pPr marL="0" marR="0" lvl="0" indent="0" algn="l" defTabSz="914400" rtl="0" eaLnBrk="1" fontAlgn="auto" latinLnBrk="0" hangingPunct="1">
              <a:lnSpc>
                <a:spcPct val="107000"/>
              </a:lnSpc>
              <a:spcBef>
                <a:spcPts val="0"/>
              </a:spcBef>
              <a:spcAft>
                <a:spcPts val="0"/>
              </a:spcAft>
              <a:buClrTx/>
              <a:buSzTx/>
              <a:buFont typeface="+mj-lt"/>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number of diagnoses among cisgender women has decreased to 50 in 2022 from more than 60 in 2021.</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further at data by risk behavior….</a:t>
            </a: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Men who have Sex with Men (MSM), have the highest rate of HIV diagnosis than any other sub-category. In 2022, the estimated rate of HIV diagnosis among MSM was 121.3 per 100,000 population. This is nearly </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33</a:t>
            </a:r>
            <a:r>
              <a:rPr lang="en-US" sz="1800" dirty="0">
                <a:effectLst/>
                <a:latin typeface="Calibri" panose="020F0502020204030204" pitchFamily="34" charset="0"/>
                <a:ea typeface="Calibri" panose="020F0502020204030204" pitchFamily="34" charset="0"/>
                <a:cs typeface="Times New Roman" panose="02020603050405020304" pitchFamily="18" charset="0"/>
              </a:rPr>
              <a:t> times higher than the rate among non-MSM cisgender men.</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MSM contains cases from all racial/ethnic categories and therefore, cannot be directly compared to the rates on the previous slide. For more information on how this rate was estimated, see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HIV Surveillance Technical Notes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are available on our website</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7667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2022, there were 105 cases diagnosed under the age of 30, accounting for 40% of all cases. 94 (90%) of these were in people assigned male sex at birth. Age groups 20-24 and 35-39 had the largest number of new cases in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03453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risk for all people diagnosed with HIV in Minnesota during the past decade and since the beginning of the epidemic. In 2022, of cases where mode of transmission was reported, men having sex with men was the most common, accounting for 47% of all diagnoses and 77% of diagnoses with known modes of transmission. Mode of exposure was unknown or undisclosed in 39% of cases in 2022. </a:t>
            </a:r>
          </a:p>
          <a:p>
            <a:endParaRPr lang="en-US" dirty="0"/>
          </a:p>
          <a:p>
            <a:r>
              <a:rPr lang="en-US" dirty="0"/>
              <a:t>The number of cases among people</a:t>
            </a:r>
            <a:r>
              <a:rPr lang="en-US" baseline="0" dirty="0"/>
              <a:t> who inject drugs (IDU only) was</a:t>
            </a:r>
            <a:r>
              <a:rPr lang="en-US" dirty="0"/>
              <a:t> 22 cases in 2022, an increase from 2020 and 2021, which continues the trend seen since 2019 when an outbreak began among persons who inject drugs in Hennepin-Ramsey counties. Another outbreak in the Duluth region includes about half of cases that are among persons who inject drugs. </a:t>
            </a:r>
            <a:r>
              <a:rPr lang="en-US" baseline="0" dirty="0"/>
              <a:t>More details on these outbreaks later in this slide presentation.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74888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average age at diagnosis in 2022 was 35.35 years. People assigned female sex at birth [In GREEN] were 6.75 years older at age of diagnosis than people assigned male at birth.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6702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gender, </a:t>
            </a:r>
          </a:p>
          <a:p>
            <a:r>
              <a:rPr lang="en-US" dirty="0"/>
              <a:t>Among people assigned male sex at birth, same-sex sexual relations in male-sex with males (MSM) continues to be a leading risk, with 127 of 210 cases in 2022 (60%).</a:t>
            </a:r>
          </a:p>
          <a:p>
            <a:endParaRPr lang="en-US" dirty="0"/>
          </a:p>
          <a:p>
            <a:r>
              <a:rPr lang="en-US" dirty="0"/>
              <a:t>IDU are 11 of 210 cases (5%)</a:t>
            </a:r>
          </a:p>
          <a:p>
            <a:r>
              <a:rPr lang="en-US" dirty="0"/>
              <a:t>MSM-IDU are 13 of 210 cases (6%). </a:t>
            </a:r>
          </a:p>
          <a:p>
            <a:r>
              <a:rPr lang="en-US" dirty="0"/>
              <a:t>Heterosexual contact is 5 of 210 cases (2%).</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37280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In 2022, new diagnoses among MSM were largely made up of white (43%), Black African-American (28%), and Hispanic (22%) MSM.   This is compared to total new diagnoses in Minnesota, where White people made up only 35% and other races made up 22% of all new diagnoses.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Data: New Diagnoses Among MSM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White: 43%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Black / African American: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Hispanic: 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Other: 8%</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30286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Of all people diagnosed with HIV in 2022, 33% reside in the suburban 7 county metro compared to 45% of MSM diagnosed.  Only 10% of MSM diagnosed with HIV resided in St. Paul in 2022, compared to 14% of all people diagnosed with HIV.  Only 17% of MSM diagnosed with HIV lived in Greater MN compared to 26% of all people diagnosed with HIV in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highlight>
                  <a:srgbClr val="FFFF00"/>
                </a:highlight>
              </a:rPr>
              <a:t>Data: MSM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Suburban: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Minneapolis: 28%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Greater Minnesota: 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ighlight>
                  <a:srgbClr val="FFFF00"/>
                </a:highlight>
              </a:rPr>
              <a:t>Saint Paul: 10%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3499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people assigned female sex at birth, the most known common mode of exposure prior to 2020 was Heterosexual contact (with a person of known HIV infection), as seen in RED. In 2021, however, this changed, with IDU overtaking heterosexual contact as the most common reported mode of exposure. This trend has continued into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6491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40759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ability to interrupt the transmission of HIV from mother to child via antiretroviral therapy and appropriate perinatal care is an important accomplishment in the history of the HIV/AIDS epidemic. Without antiretroviral therapy, newborn HIV infection rates range from 25-30%, but decrease to 1-2% with appropriate medical intervention. The rate of transmission has decreased from 15% between 1994 and 1996 to 0.0% in the past three years (2020-2022). The last HIV perinatal transmission was in 2017.</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past decade, the number of births to pregnant parents living with HIV has ranged between 37-66 births (2012-2022). </a:t>
            </a:r>
          </a:p>
          <a:p>
            <a:pPr marL="40005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2022, there was a decrease to 37  births to pregnant people living with HIV with no perinatal HIV baby born to a HIV-positive pregnant person in Minnesota during the year.</a:t>
            </a: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0005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5567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2018, CDC HIV Surveillance required that all HIV surveillance jurisdictions conduct follow-up of perinatal</a:t>
            </a:r>
            <a:r>
              <a:rPr lang="en-US" baseline="0" dirty="0"/>
              <a:t> </a:t>
            </a:r>
            <a:r>
              <a:rPr lang="en-US" dirty="0"/>
              <a:t>HIV-exposed infants every 6 months until 18 months of age or until HIV infection status is determined.</a:t>
            </a:r>
          </a:p>
          <a:p>
            <a:endParaRPr lang="en-US" dirty="0"/>
          </a:p>
          <a:p>
            <a:r>
              <a:rPr lang="en-US" dirty="0"/>
              <a:t>Infants exposed to HIV at birth may or may not be infected with HIV. Because of placental transfer of HIV maternal antibodies, HIV tests at birth will be positive, regardless of the infant’s true HIV status. Therefore, perinatal exposures need to be followed up over the next 18 months until the child’s diagnostic status is known (usually with viral load lab results after one-two months of age and then every four-six months).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pie chart above shows the HIV infection status for infants born in 2021. Data on infants born in 2021 are not available until those infants are 18 months of age.</a:t>
            </a:r>
          </a:p>
          <a:p>
            <a:endParaRPr lang="en-US" dirty="0"/>
          </a:p>
          <a:p>
            <a:r>
              <a:rPr lang="en-US" dirty="0"/>
              <a:t>Of the 60 perinatal HIV-exposed infants born in 2021, 98% have a HIV infection status determination of HIV negative (n=59) and none were HIV positive.  Minnesota is above the CDC outcome standard of greater than or equal to 85% of HIV-exposed infants that have HIV infection status determined by 18 months of age. One of the infants had a HIV indeterminate status at 18 months of age. </a:t>
            </a:r>
          </a:p>
          <a:p>
            <a:endParaRPr lang="en-US" dirty="0"/>
          </a:p>
          <a:p>
            <a:r>
              <a:rPr lang="en-US" dirty="0"/>
              <a:t>Data:</a:t>
            </a:r>
          </a:p>
          <a:p>
            <a:r>
              <a:rPr lang="en-US" b="1" dirty="0"/>
              <a:t>HIV Infection Status</a:t>
            </a:r>
          </a:p>
          <a:p>
            <a:pPr marL="171450" indent="-171450">
              <a:buFont typeface="Arial" panose="020B0604020202020204" pitchFamily="34" charset="0"/>
              <a:buChar char="•"/>
            </a:pPr>
            <a:r>
              <a:rPr lang="en-US" dirty="0"/>
              <a:t>HIV Indeterminate: 2% (1 infants)</a:t>
            </a:r>
          </a:p>
          <a:p>
            <a:pPr marL="628650" lvl="1" indent="-171450">
              <a:buFont typeface="Arial" panose="020B0604020202020204" pitchFamily="34" charset="0"/>
              <a:buChar char="•"/>
            </a:pPr>
            <a:r>
              <a:rPr lang="en-US" dirty="0"/>
              <a:t>CDC Outcome Standard: More than or equal to 85%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HIV Positive: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HIV Negative: 98% (59 infants)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CDC Outcome Standard: Less than 15%</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52375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slides describes HIV diagnoses by global region of birth among foreign-born people. In general, the number of new HIV infections diagnosed among foreign-born people in Minnesota has steadily increased from 20 cases in 1990 to an average of 82 cases over the last decade. This increase has been largely driven by the increase of cases among African-born people, as well as people from Mexico, Central and South America and the Caribbean.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40005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2022, there were 46 cases of newly reported HIV among foreign-born people. This is about one in five of all new cases (18%) The majority of foreign-born cases in 2022 were from Africa, followed by Latin America and the Caribbean.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25202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2021, Among 89 foreign-born cases, 34 (38%) of foreign-born cases were late testers compared to 18% of US-born cases. Over the decade, the range of foreign-born cases that were late testers ranged from 27% - 46%.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6801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2022, the number of foreign-born people assigned male sex [in DARK BLUE] at birth decreased from 57 cases in 2021 to 33 in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There was a decrease for foreign-born people assigned female sex [in GREEN] at birth from 32 in 2021 to 18 in 2022.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94765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Two </a:t>
            </a:r>
            <a:r>
              <a:rPr lang="en-US" dirty="0"/>
              <a:t>countries (Liberia and Mexico) accounted for 39 percent of new infections among foreign-born people, however there are 23 countries represented among the 46 new foreign-born cases in 2022.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Liberia: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Mexico: 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Ethiopia: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Other: 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Foreign-born people: 46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848327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 testers are defined as anyone with an AIDS diagnosis within one year of their initial HIV diagnosis. This is an important trend to watch as people who progress to AIDS within one year of their HIV diagnosis represent persons who are likely diagnosed well after their initial infection and represent missed testing opportunities earlier in the course of their infection.</a:t>
            </a:r>
          </a:p>
          <a:p>
            <a:endParaRPr lang="en-US" dirty="0"/>
          </a:p>
          <a:p>
            <a:r>
              <a:rPr lang="en-US" dirty="0"/>
              <a:t>[</a:t>
            </a:r>
            <a:r>
              <a:rPr lang="en-US" sz="1200" dirty="0">
                <a:effectLst/>
                <a:latin typeface="Calibri" panose="020F0502020204030204" pitchFamily="34" charset="0"/>
                <a:ea typeface="Calibri" panose="020F0502020204030204" pitchFamily="34" charset="0"/>
              </a:rPr>
              <a:t>This statistic helps MDH monitor whether new HIV infections are detected early, before AIDS diagnosis. People diagnosed early with HIV can start treatment that can reduce their viral load to undetectable levels… and ultimately… reduce community transmission risk. Known as U=U or undetectable equals un-transmittable, the science is clear: when people have undetectable viral loads, they can't pass HIV through sex to their partners.] To include this language for Webinar?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3382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past decade, foreign-born cases have a higher rate of late testers compared to US-born cases. In 2021, Among 89 foreign-born cases, 34 (38%) of foreign-born cases were late testers compared to 18% of US-born cases. Over the decade, the range of foreign-born cases that were late testers ranged from 27% - 46%.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56801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proportion of late testers can vary by sex</a:t>
            </a:r>
            <a:r>
              <a:rPr lang="en-US" baseline="0" dirty="0"/>
              <a:t> assigned at birth from year to year</a:t>
            </a:r>
            <a:r>
              <a:rPr lang="en-US" dirty="0"/>
              <a:t>. Over the past decade among people assigned male sex at birth the proportion of late testers ranged from  20%- 35%. Among people assigned female sex at birth the proportion of late testers ranged from 20%-36%.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208392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other characteristics of the HIV epidemic in Minnesota, the proportion of late testers varies by demographic characteristics. Differences occur by race/ethnicity. Over the past three years of full data on late testers (2019-2021), African-born black persons have had the highest proportion of late testers ranging between 37-40%. For 2021, The proportions of late testers by race and Hispanic ethnicity include white, non-Hispanic (15%), black, African American, non-Hispanic (19%), African-born, black (40%), and Hispanic, any race (33%). Similar data for non-Hispanic American Indian and Asian/Pacific Islander persons in a single year had fewer than 10 cases and are considered not stable and are therefore not represented here.</a:t>
            </a:r>
          </a:p>
          <a:p>
            <a:endParaRPr lang="en-US" dirty="0"/>
          </a:p>
          <a:p>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4227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most recent data available for national context was last prepared for 2020.</a:t>
            </a:r>
          </a:p>
          <a:p>
            <a:endParaRPr lang="en-US" dirty="0"/>
          </a:p>
          <a:p>
            <a:r>
              <a:rPr lang="en-US" dirty="0"/>
              <a:t>In the United States and 6 dependent areas, the rate of diagnoses of HIV infection amon</a:t>
            </a:r>
            <a:r>
              <a:rPr lang="en-US" b="0" dirty="0"/>
              <a:t>g adults was 10.9 per 100,000 population in 2020. The rate of diagnoses of HIV infection for adults and adolescents ranged from zero in American Samoa, Guam, the Northern Mariana Islands and the Republic of Palau to 42.4 per 100,000 in the District of Columbia. This represents a 17% decline in new diagnoses from 2019, a reduction likely due to COVID-associated disruptions in clinical services, changes in patient care-seeking behaviors, and shortages in HIV testing materials. More time will be required to fully assess the COVID pandemic’s affect on HIV nationally.</a:t>
            </a:r>
          </a:p>
          <a:p>
            <a:r>
              <a:rPr lang="en-US" b="1" dirty="0"/>
              <a:t> </a:t>
            </a:r>
          </a:p>
          <a:p>
            <a:r>
              <a:rPr lang="en-US" dirty="0"/>
              <a:t>The District of Columbia (i.e., Washington, DC) is a city; use caution when comparing the HIV diagnosis rate in DC with the rates in states.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05D353-1430-4CA8-B696-35569935E51E}"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2712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by age are as expected with the percentage of late testers increasing with age at time of diagnosis. In 2021, all age groups experienced notable decreases in proportion of late testers.</a:t>
            </a:r>
            <a:r>
              <a:rPr lang="en-US" baseline="0" dirty="0"/>
              <a:t> In 2021, younger age groups had lower percentage of late testers, 13-24 and 25-29 age groups between 10-18%. Older age groups had higher percentage of late testers, between 24-43% with age group 35-39 (43% with the </a:t>
            </a:r>
            <a:r>
              <a:rPr lang="en-US" baseline="0" dirty="0" err="1"/>
              <a:t>higest</a:t>
            </a:r>
            <a:r>
              <a:rPr lang="en-US" baseline="0"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 </a:t>
            </a:r>
            <a:r>
              <a:rPr lang="en-US" dirty="0"/>
              <a:t>Caution should be used due to smaller numbers by age group when interrupting the data.</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828218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In 2021, people with a risk category of unspecified risk had the highest proportion of late testers at 32%, followed by MSM at 24%, heterosexual contact  at 12%, and finally  IDU at 3%. </a:t>
            </a:r>
          </a:p>
          <a:p>
            <a:pPr>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Percentage of late testers for 2022 includes only those progressing to AIDS through February 2023. </a:t>
            </a:r>
            <a:r>
              <a:rPr lang="en-US" sz="1200" dirty="0"/>
              <a:t>Please note that cases diagnosed in 2022 may not encompass all cases diagnosed – since a full year of observation is required to capture progress to AIDS within a year (which would end later this year in December 2023).</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298906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number of new HIV diagnoses among people assigned male sex at birth aged 13-24 has ranged from 32-62 cases over the past decade. Since the low in 2018, we’ve seen an increase of new diagnoses among males in this age group where there are 62 cases reported in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2022, among adolescent and young adults assigned female sex at birth, there were 7 cases.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In 2022, the total number of cases among adolescents and young adults were higher from the previous year with 69 cases in 2022 compared to 61 cases in 2021. </a:t>
            </a:r>
            <a:endParaRPr kumimoji="0" lang="en-US" sz="1200" b="0" i="0" u="none" strike="noStrike" kern="1200" cap="none" spc="0" normalizeH="0" baseline="0" noProof="0" dirty="0">
              <a:ln>
                <a:noFill/>
              </a:ln>
              <a:solidFill>
                <a:prstClr val="black"/>
              </a:solidFill>
              <a:effectLst/>
              <a:uLnTx/>
              <a:uFillTx/>
              <a:latin typeface="Times New Roman"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706138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racial distribution among adolescents/young adults by sex assigned at birth combining the most recent three years of data.</a:t>
            </a:r>
          </a:p>
          <a:p>
            <a:endParaRPr lang="en-US" dirty="0"/>
          </a:p>
          <a:p>
            <a:r>
              <a:rPr lang="en-US" dirty="0"/>
              <a:t>Between the years 2020 and 2022 we had 155 cases assigned male sex at birth [LEFT Graph] reported among adolescents and young adults, and 21 females reported in the 13-24 age group. For people assigned male sex at birth, Non-Hispanic African-American [GREEN] accounted for half of the cases, Non-Hispanic White [DARK BLUE] and Hispanic of any race [BROWN] young adults accounted for about 1 in 5 cases each in the 13-24 age group. </a:t>
            </a:r>
          </a:p>
          <a:p>
            <a:r>
              <a:rPr lang="en-US" dirty="0"/>
              <a:t>Among people with female sex assigned at birth [RIGHT], Non-Hispanic White [DARK BLUE] accounted for about one-third and black African-born [LIGHT BLUE] accounted for about one quarter of the cases in the 13-24 age group.  Non-Hispanic African-Americans [GREEN] accounted for about 1 in 7 cases and Non-Hispanic Multi-race accounted for 1 in 10 of the cases.</a:t>
            </a:r>
          </a:p>
          <a:p>
            <a:endParaRPr lang="en-US" dirty="0"/>
          </a:p>
          <a:p>
            <a:r>
              <a:rPr lang="en-US" dirty="0"/>
              <a:t>Data:</a:t>
            </a:r>
          </a:p>
          <a:p>
            <a:r>
              <a:rPr lang="en-US" b="1" dirty="0"/>
              <a:t>Assigned Male at Birth (N=155)</a:t>
            </a:r>
          </a:p>
          <a:p>
            <a:r>
              <a:rPr lang="en-US" dirty="0"/>
              <a:t>African American: 50%</a:t>
            </a:r>
          </a:p>
          <a:p>
            <a:r>
              <a:rPr lang="en-US" dirty="0"/>
              <a:t>White: 20%</a:t>
            </a:r>
          </a:p>
          <a:p>
            <a:r>
              <a:rPr lang="en-US" dirty="0"/>
              <a:t>Multi-race: 7%</a:t>
            </a:r>
          </a:p>
          <a:p>
            <a:r>
              <a:rPr lang="en-US" dirty="0"/>
              <a:t>Asian: 3%</a:t>
            </a:r>
          </a:p>
          <a:p>
            <a:r>
              <a:rPr lang="en-US" dirty="0"/>
              <a:t>American Indian: 25%</a:t>
            </a:r>
          </a:p>
          <a:p>
            <a:r>
              <a:rPr lang="en-US" dirty="0"/>
              <a:t>Hispanic: 18%</a:t>
            </a:r>
          </a:p>
          <a:p>
            <a:r>
              <a:rPr lang="en-US" dirty="0"/>
              <a:t>African born: 0%</a:t>
            </a:r>
          </a:p>
          <a:p>
            <a:endParaRPr lang="en-US" dirty="0"/>
          </a:p>
          <a:p>
            <a:r>
              <a:rPr lang="en-US" b="1" dirty="0"/>
              <a:t>Assigned Female at Birth (N=21)</a:t>
            </a:r>
          </a:p>
          <a:p>
            <a:r>
              <a:rPr lang="en-US" dirty="0"/>
              <a:t>African American: 14%</a:t>
            </a:r>
          </a:p>
          <a:p>
            <a:r>
              <a:rPr lang="en-US" dirty="0"/>
              <a:t>White: 33%</a:t>
            </a:r>
          </a:p>
          <a:p>
            <a:r>
              <a:rPr lang="en-US" dirty="0"/>
              <a:t>Multi-race: 10%</a:t>
            </a:r>
          </a:p>
          <a:p>
            <a:r>
              <a:rPr lang="en-US" dirty="0"/>
              <a:t>Asian: 5%</a:t>
            </a:r>
          </a:p>
          <a:p>
            <a:r>
              <a:rPr lang="en-US" dirty="0"/>
              <a:t>American Indian: 5%</a:t>
            </a:r>
          </a:p>
          <a:p>
            <a:r>
              <a:rPr lang="en-US" dirty="0"/>
              <a:t>Hispanic: 9%</a:t>
            </a:r>
          </a:p>
          <a:p>
            <a:r>
              <a:rPr lang="en-US" dirty="0"/>
              <a:t>African Born: 24%</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724573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For mode of exposure among people assigned male sex at birth in the 13-24 age group [LEFT] , Male to Male sex was found to account for 90% of the cases, while the combined risk of MSM and IDU was estimated to account for 5% of the cases and 3% was attributed to injection drug use mode of transmission.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Among adolescent people assigned female sex at birth [RIGHT], Most women HIV risk is unknown (71%) [LIGHT BLUE], while 19% of cases were found to have heterosexual contact as their mode of exposure [DARK BLUE], and 10% attributed to injection drug use [LIGHT GREEN].</a:t>
            </a:r>
          </a:p>
          <a:p>
            <a:endParaRPr lang="en-US" dirty="0"/>
          </a:p>
          <a:p>
            <a:r>
              <a:rPr lang="en-US" dirty="0"/>
              <a:t>Data:</a:t>
            </a:r>
          </a:p>
          <a:p>
            <a:r>
              <a:rPr lang="en-US" b="1" dirty="0"/>
              <a:t>Assigned Male at Birth (n=155)</a:t>
            </a:r>
          </a:p>
          <a:p>
            <a:r>
              <a:rPr lang="en-US" dirty="0"/>
              <a:t>MSM: 90%</a:t>
            </a:r>
          </a:p>
          <a:p>
            <a:r>
              <a:rPr lang="en-US" dirty="0"/>
              <a:t>IDU: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MSM/IDU: 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Unknown Risk: 2%</a:t>
            </a:r>
          </a:p>
          <a:p>
            <a:endParaRPr lang="en-US" dirty="0"/>
          </a:p>
          <a:p>
            <a:r>
              <a:rPr lang="en-US" b="1" dirty="0"/>
              <a:t>Assigned Female at Birth (n=21)</a:t>
            </a:r>
          </a:p>
          <a:p>
            <a:r>
              <a:rPr lang="en-US" dirty="0"/>
              <a:t>Unknown Risk: 71%</a:t>
            </a:r>
          </a:p>
          <a:p>
            <a:r>
              <a:rPr lang="en-US" dirty="0" err="1"/>
              <a:t>Heterosex</a:t>
            </a:r>
            <a:r>
              <a:rPr lang="en-US" dirty="0"/>
              <a:t>: 19%</a:t>
            </a:r>
          </a:p>
          <a:p>
            <a:r>
              <a:rPr lang="en-US" dirty="0"/>
              <a:t>IDU: 10%</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31280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among certain populations in Hennepin and Ramsey Counties. An outbreak was declared in Hennepin and Ramsey counties among people who inject drugs (PWID) in 2020 with cases dating back to December 2018. </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Minnesota's outbreak-associated cases have risk factors consistent with the national outbreaks.</a:t>
            </a: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090266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Minnesota has seen an increase of HIV in the Duluth area (30-mile radius).  Minnesota declared an outbreak in 2021 in the Duluth area with cases dating back to 2019. The Duluth area outbreak includes all newly diagnosed HIV cases and linked cases within the region. Typically, there are 1-5 cases of HIV per year in St. Louis County, beginning in the fall of 2019 there was a significant increase of newly diagnosed HIV cases in the area.</a:t>
            </a:r>
          </a:p>
          <a:p>
            <a:pPr algn="l"/>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People at high risk in the current outbreaks include:</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use injection drugs or share needles/works.</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experiencing homelessness or unstable housing.</a:t>
            </a:r>
          </a:p>
          <a:p>
            <a:pPr algn="l">
              <a:buFont typeface="Arial" panose="020B0604020202020204" pitchFamily="34" charset="0"/>
              <a:buChar char="•"/>
            </a:pPr>
            <a:r>
              <a:rPr lang="en-US" b="0" i="0" dirty="0">
                <a:solidFill>
                  <a:srgbClr val="000000"/>
                </a:solidFill>
                <a:effectLst/>
                <a:latin typeface="Open Sans" panose="020B0606030504020204" pitchFamily="34" charset="0"/>
              </a:rPr>
              <a:t>People who exchange sex for income and other items they need.</a:t>
            </a:r>
          </a:p>
          <a:p>
            <a:pPr algn="l">
              <a:buFont typeface="Arial" panose="020B0604020202020204" pitchFamily="34" charset="0"/>
              <a:buChar char="•"/>
            </a:pPr>
            <a:r>
              <a:rPr lang="en-US" b="0" i="0" dirty="0">
                <a:solidFill>
                  <a:srgbClr val="000000"/>
                </a:solidFill>
                <a:effectLst/>
                <a:latin typeface="Open Sans" panose="020B0606030504020204" pitchFamily="34" charset="0"/>
              </a:rPr>
              <a:t>Men who have sex with men.</a:t>
            </a:r>
          </a:p>
          <a:p>
            <a:pPr algn="l">
              <a:buFont typeface="Arial" panose="020B0604020202020204" pitchFamily="34" charset="0"/>
              <a:buChar char="•"/>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endParaRPr lang="en-US" b="0" i="0" dirty="0">
              <a:solidFill>
                <a:srgbClr val="000000"/>
              </a:solidFill>
              <a:effectLst/>
              <a:latin typeface="Open Sans" panose="020B0606030504020204" pitchFamily="34" charset="0"/>
            </a:endParaRPr>
          </a:p>
          <a:p>
            <a:pPr algn="l">
              <a:buFont typeface="Arial" panose="020B0604020202020204" pitchFamily="34" charset="0"/>
              <a:buNone/>
            </a:pPr>
            <a:r>
              <a:rPr lang="en-US" b="0" i="0" dirty="0">
                <a:solidFill>
                  <a:srgbClr val="000000"/>
                </a:solidFill>
                <a:effectLst/>
                <a:latin typeface="Open Sans" panose="020B0606030504020204" pitchFamily="34" charset="0"/>
              </a:rPr>
              <a:t>For more information, please see our updated HIV statistics website, described at the end of the presentation.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45602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newly diagnosed HIV case counts by county, we recently updated our statistics web page to include information on outbreak data.</a:t>
            </a:r>
          </a:p>
          <a:p>
            <a:endParaRPr lang="en-US" dirty="0"/>
          </a:p>
          <a:p>
            <a:r>
              <a:rPr lang="en-US" dirty="0"/>
              <a:t>Please visit the Minnesota Department of Health HIV pages at www.health.state.mn for additional details. </a:t>
            </a:r>
          </a:p>
          <a:p>
            <a:endParaRPr lang="en-US" dirty="0"/>
          </a:p>
          <a:p>
            <a:r>
              <a:rPr lang="en-US" dirty="0"/>
              <a:t>While you’re here, you can subscribe to our listserv to receive HIV/STD prevention updates to your email.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673191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monitoring the number of cases reported in certain populations, molecular data can also be used to supplement existing outbreak investigation methods. We have been doing this with our current outbreaks.</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This approach compares HIV virus data collected from routine, patient-care laboratory tests.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 illustrated in the slide, imagine that each dot</a:t>
            </a:r>
            <a:r>
              <a:rPr lang="en-US"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represents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 person with diagnosed HIV infection, and their HIV virus molecular data. </a:t>
            </a:r>
            <a:r>
              <a:rPr lang="en-US" sz="1800" dirty="0">
                <a:effectLst/>
                <a:latin typeface="Calibri" panose="020F0502020204030204" pitchFamily="34" charset="0"/>
                <a:ea typeface="Calibri" panose="020F0502020204030204" pitchFamily="34" charset="0"/>
                <a:cs typeface="Times New Roman" panose="02020603050405020304" pitchFamily="18" charset="0"/>
              </a:rPr>
              <a:t> [in GREEN], as new people with HIV are reported in Minnesota state, we compare them to existing outbreak cases [in BLUE] using scientifically-established methods and computer software. When new HIV sequences closely match within our threshold, we prioritize those people for interview and linkage to care and treatment.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We can then examine the shared characteristics of matching data, which represent a social network,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more effectively target our outreach efforts moving forward.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MDH, we understand that this intervention may be concerning for some community members. We want to address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potential concerns about data privacy</a:t>
            </a:r>
            <a:r>
              <a:rPr lang="en-US" sz="1800" dirty="0">
                <a:effectLst/>
                <a:latin typeface="Calibri" panose="020F0502020204030204" pitchFamily="34" charset="0"/>
                <a:ea typeface="Calibri" panose="020F0502020204030204" pitchFamily="34" charset="0"/>
                <a:cs typeface="Times New Roman" panose="02020603050405020304" pitchFamily="18" charset="0"/>
              </a:rPr>
              <a:t>. First, this small portion of molecular data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from the HIV virus only</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are not a person’s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molecular information.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Further, one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cannot infer causal directionality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infection. However, we continue to take the utmost care in their collection, and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HIV virus molecular data are securely-housed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the health department.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please see the link on our website for a more in-depth presentation about this topic.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22648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In 2018, in the United States and 6 dependent areas, the</a:t>
            </a:r>
            <a:r>
              <a:rPr lang="en-US" b="0" baseline="0" dirty="0"/>
              <a:t> </a:t>
            </a:r>
            <a:r>
              <a:rPr lang="en-US" b="0" dirty="0"/>
              <a:t>rate of stage 3 (AIDS) classifications among adults and adolescents with HIV Infection was 6.2 per 100,000 population. The rates of stage 3 (AIDS) classifications ranged from 0.0 per 100,000 in American Samoa and the Republic of Palau to 41.2 per 100,000 in the District of Columbia. </a:t>
            </a:r>
          </a:p>
          <a:p>
            <a:endParaRPr lang="en-US" b="0" dirty="0"/>
          </a:p>
          <a:p>
            <a:r>
              <a:rPr lang="en-US" b="0" dirty="0"/>
              <a:t>The District of Columbia (i.e., Washington, DC) is a city; use caution when comparing the rate of people living with diagnosed HIV infection in DC with the rates in states.</a:t>
            </a:r>
          </a:p>
          <a:p>
            <a:pPr defTabSz="891491">
              <a:defRPr/>
            </a:pPr>
            <a:endParaRPr lang="en-US" b="0" dirty="0"/>
          </a:p>
          <a:p>
            <a:pPr defTabSz="891491">
              <a:defRPr/>
            </a:pPr>
            <a:r>
              <a:rPr lang="en-US" b="0" dirty="0"/>
              <a:t>Data for the year 2018</a:t>
            </a:r>
            <a:r>
              <a:rPr lang="en-US" b="0" baseline="0" dirty="0"/>
              <a:t> </a:t>
            </a:r>
            <a:r>
              <a:rPr lang="en-US" b="0" dirty="0"/>
              <a:t>are considered preliminary and based on 6 months reporting delay.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2292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Nationally, Minnesota is considered a low- to moderate-risk state for HIV and AIDS infections as defined by the Centers for Disease Control and Prevention (CDC). The annual number of new HIV and AIDS cases increased steadily from the beginning of the epidemic to the early 1990s. Beginning in 1996, the number of newly diagnosed AIDS cases declined sharply, primarily due to the success of new antiretroviral therapies including protease inhibitors. These treatments have been shown to be effective at preventing transmission of HIV.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7457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report, the term “new HIV diagnoses” refers to Minnesota residents living with HIV who were diagnosed in a particular calendar year and reported to MDH. This includes people whose first diagnosis of HIV infection is AIDS (AIDS at first diagnosis). HIV diagnoses data are displayed by earliest known date of HIV diagnosis. In the decade prior to 2020, there were an average of 300 new diagnoses per year, trending down on average 5.5 diagnoses per year. 2020 saw a 16% decrease in HIV diagnoses from 2019, and a rebound effect was seen in 2021. The 262 new diagnoses in 2022 is a possible return to trend. </a:t>
            </a:r>
          </a:p>
          <a:p>
            <a:pPr marL="0" marR="0" lvl="0" indent="0">
              <a:lnSpc>
                <a:spcPct val="107000"/>
              </a:lnSpc>
              <a:spcBef>
                <a:spcPts val="0"/>
              </a:spcBef>
              <a:spcAft>
                <a:spcPts val="0"/>
              </a:spcAft>
              <a:buFont typeface="+mj-l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mj-l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As discussed earlier, it may take more time and data analysis to accurately assess COVID-19’s impact on HIV over the last 3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54434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Of the 262 diagnoses in 2022, 223 were new HIV diagnoses, while 39 were simultaneous HIV and AIDS diagnoses.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94286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Beginning in 1996, both the number of newly diagnosed AIDS cases and the number of deaths among AIDS cases declined sharply, primarily due to the success of new antiretroviral therapies including protease inhibitors. These treatments do not cure but can delay progression to AIDS among people with HIV (non-AIDS) infection and improve survival among those with AIDS. These treatments have been shown to be effective at preventing transmission of HIV. </a:t>
            </a:r>
            <a:endParaRPr lang="en-US" dirty="0"/>
          </a:p>
          <a:p>
            <a:endParaRPr lang="en-US" dirty="0"/>
          </a:p>
          <a:p>
            <a:r>
              <a:rPr lang="en-US" dirty="0"/>
              <a:t>Since 1996, the number of new diagnoses has remained relatively stable in Minnesota at around 300 cases per year. During this same time, deaths among HIV positive people in Minnesota has decreased dramatically. As people with HIV are living longer and healthier lives, the number of people living with HIV in Minnesota continues to grow as seen in the green line here. </a:t>
            </a:r>
          </a:p>
          <a:p>
            <a:endParaRPr lang="en-US" dirty="0"/>
          </a:p>
          <a:p>
            <a:r>
              <a:rPr lang="en-US" dirty="0"/>
              <a:t>At the end of 2022, there were 9,805 people estimated to be living with HIV or AIDS in Minnesota.</a:t>
            </a:r>
          </a:p>
          <a:p>
            <a:r>
              <a:rPr lang="en-US" dirty="0"/>
              <a:t>This number does not include 1,734 people who were first reported with HIV or AIDs in Minnesota and subsequently moved out of the state, but it does include 2,702 people who were first reported with HIV or AIDS elsewhere and subsequently moved to Minnesota.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78696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bwMode="black">
          <a:xfrm>
            <a:off x="304800" y="5505450"/>
            <a:ext cx="11582400" cy="819150"/>
          </a:xfrm>
        </p:spPr>
        <p:txBody>
          <a:bodyPr anchor="ctr">
            <a:normAutofit/>
          </a:bodyPr>
          <a:lstStyle>
            <a:lvl1pPr marL="0" indent="0" algn="ctr">
              <a:buNone/>
              <a:defRPr sz="1800"/>
            </a:lvl1pPr>
          </a:lstStyle>
          <a:p>
            <a:pPr lvl="0"/>
            <a:r>
              <a:rPr lang="en-US" dirty="0" err="1"/>
              <a:t>Firstname</a:t>
            </a:r>
            <a:r>
              <a:rPr lang="en-US" dirty="0"/>
              <a:t> </a:t>
            </a:r>
            <a:r>
              <a:rPr lang="en-US" dirty="0" err="1"/>
              <a:t>Lastname</a:t>
            </a:r>
            <a:r>
              <a:rPr lang="en-US" dirty="0"/>
              <a:t> | Job Title</a:t>
            </a:r>
            <a:br>
              <a:rPr lang="en-US" dirty="0"/>
            </a:br>
            <a:r>
              <a:rPr lang="en-US" dirty="0"/>
              <a:t>Date</a:t>
            </a:r>
          </a:p>
        </p:txBody>
      </p:sp>
      <p:sp>
        <p:nvSpPr>
          <p:cNvPr id="7"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Protecting, maintaining and improving the health of all </a:t>
            </a:r>
            <a:r>
              <a:rPr lang="en-US" sz="1000" dirty="0" err="1"/>
              <a:t>minnesotans</a:t>
            </a:r>
            <a:endParaRPr lang="en-US" sz="1000" dirty="0"/>
          </a:p>
        </p:txBody>
      </p:sp>
      <p:sp>
        <p:nvSpPr>
          <p:cNvPr id="9" name="Rectangle 1" descr="&quot;&quot;"/>
          <p:cNvSpPr/>
          <p:nvPr userDrawn="1"/>
        </p:nvSpPr>
        <p:spPr bwMode="black">
          <a:xfrm rot="10800000">
            <a:off x="3048" y="4235956"/>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 name="Title 2" descr="&quot;&quot;"/>
          <p:cNvSpPr>
            <a:spLocks noGrp="1"/>
          </p:cNvSpPr>
          <p:nvPr userDrawn="1">
            <p:ph type="ctrTitle" hasCustomPrompt="1"/>
          </p:nvPr>
        </p:nvSpPr>
        <p:spPr bwMode="auto">
          <a:xfrm>
            <a:off x="304800" y="4235955"/>
            <a:ext cx="11582400" cy="1216153"/>
          </a:xfrm>
          <a:noFill/>
          <a:ln>
            <a:noFill/>
          </a:ln>
        </p:spPr>
        <p:txBody>
          <a:bodyPr wrap="square" lIns="182880" tIns="91440" rIns="182880" bIns="91440" anchor="ctr">
            <a:normAutofit/>
          </a:bodyPr>
          <a:lstStyle>
            <a:lvl1pPr algn="ctr">
              <a:defRPr sz="4400" b="1">
                <a:solidFill>
                  <a:schemeClr val="accent1"/>
                </a:solidFill>
              </a:defRPr>
            </a:lvl1pPr>
          </a:lstStyle>
          <a:p>
            <a:r>
              <a:rPr lang="en-US" dirty="0"/>
              <a:t>Presentation Title</a:t>
            </a:r>
          </a:p>
        </p:txBody>
      </p:sp>
      <p:pic>
        <p:nvPicPr>
          <p:cNvPr id="10" name="Picture 9" descr="M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1" cy="4235956"/>
          </a:xfrm>
          <a:prstGeom prst="rect">
            <a:avLst/>
          </a:prstGeom>
        </p:spPr>
      </p:pic>
    </p:spTree>
    <p:extLst>
      <p:ext uri="{BB962C8B-B14F-4D97-AF65-F5344CB8AC3E}">
        <p14:creationId xmlns:p14="http://schemas.microsoft.com/office/powerpoint/2010/main" val="267651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bg bwMode="auto">
      <p:bgPr>
        <a:solidFill>
          <a:schemeClr val="bg1"/>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13" hasCustomPrompt="1"/>
          </p:nvPr>
        </p:nvSpPr>
        <p:spPr bwMode="black">
          <a:xfrm>
            <a:off x="304799" y="4309353"/>
            <a:ext cx="11582399" cy="1527243"/>
          </a:xfrm>
        </p:spPr>
        <p:txBody>
          <a:bodyPr anchor="ctr">
            <a:normAutofit/>
          </a:bodyPr>
          <a:lstStyle>
            <a:lvl1pPr marL="0" indent="0" algn="ctr">
              <a:lnSpc>
                <a:spcPct val="100000"/>
              </a:lnSpc>
              <a:spcBef>
                <a:spcPts val="0"/>
              </a:spcBef>
              <a:buNone/>
              <a:defRPr sz="2400" baseline="0">
                <a:solidFill>
                  <a:schemeClr val="tx2"/>
                </a:solidFill>
              </a:defRPr>
            </a:lvl1pPr>
          </a:lstStyle>
          <a:p>
            <a:pPr lvl="0"/>
            <a:r>
              <a:rPr lang="en-US" dirty="0"/>
              <a:t>Add contact information</a:t>
            </a:r>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17" y="-189954"/>
            <a:ext cx="12213217" cy="1570469"/>
          </a:xfrm>
          <a:prstGeom prst="rect">
            <a:avLst/>
          </a:prstGeom>
        </p:spPr>
      </p:pic>
      <p:sp>
        <p:nvSpPr>
          <p:cNvPr id="14" name="Footer"/>
          <p:cNvSpPr txBox="1">
            <a:spLocks/>
          </p:cNvSpPr>
          <p:nvPr userDrawn="1"/>
        </p:nvSpPr>
        <p:spPr>
          <a:xfrm>
            <a:off x="2027074" y="6367781"/>
            <a:ext cx="8247819"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i="0" kern="1200" cap="all" spc="100" baseline="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t>WWW.</a:t>
            </a:r>
            <a:r>
              <a:rPr lang="en-US" sz="1000" baseline="0" dirty="0"/>
              <a:t>HEALTH.MN.GOV</a:t>
            </a:r>
            <a:endParaRPr lang="en-US" sz="1000" dirty="0"/>
          </a:p>
        </p:txBody>
      </p:sp>
      <p:sp>
        <p:nvSpPr>
          <p:cNvPr id="15" name="Title 2"/>
          <p:cNvSpPr>
            <a:spLocks noGrp="1"/>
          </p:cNvSpPr>
          <p:nvPr>
            <p:ph type="title" hasCustomPrompt="1"/>
          </p:nvPr>
        </p:nvSpPr>
        <p:spPr bwMode="black">
          <a:xfrm>
            <a:off x="304800" y="3093328"/>
            <a:ext cx="11582400" cy="1216025"/>
          </a:xfrm>
          <a:noFill/>
        </p:spPr>
        <p:txBody>
          <a:bodyPr lIns="0" rIns="0">
            <a:normAutofit/>
          </a:bodyPr>
          <a:lstStyle>
            <a:lvl1pPr algn="ctr">
              <a:defRPr sz="4400">
                <a:solidFill>
                  <a:schemeClr val="tx1"/>
                </a:solidFill>
              </a:defRPr>
            </a:lvl1pPr>
          </a:lstStyle>
          <a:p>
            <a:r>
              <a:rPr lang="en-US" dirty="0"/>
              <a:t>Add thank you text.</a:t>
            </a:r>
          </a:p>
        </p:txBody>
      </p:sp>
      <p:pic>
        <p:nvPicPr>
          <p:cNvPr id="7" name="MDH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30802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col / 1 row">
    <p:bg bwMode="gray">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3430" y="-8887"/>
            <a:ext cx="12195430" cy="1344168"/>
            <a:chOff x="-3430" y="-8887"/>
            <a:chExt cx="12195430" cy="1344168"/>
          </a:xfrm>
        </p:grpSpPr>
        <p:sp>
          <p:nvSpPr>
            <p:cNvPr id="9" name="Rectangle 1" descr="&quot;&quot;"/>
            <p:cNvSpPr/>
            <p:nvPr userDrawn="1"/>
          </p:nvSpPr>
          <p:spPr bwMode="black">
            <a:xfrm>
              <a:off x="1337308" y="-128"/>
              <a:ext cx="10851978"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1337308" y="1216025"/>
              <a:ext cx="10854692"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descr="&quot;&quot;"/>
            <p:cNvSpPr/>
            <p:nvPr userDrawn="1"/>
          </p:nvSpPr>
          <p:spPr>
            <a:xfrm rot="16200000">
              <a:off x="-3430" y="-8887"/>
              <a:ext cx="1344168" cy="1344168"/>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2"/>
          <p:cNvSpPr>
            <a:spLocks noGrp="1"/>
          </p:cNvSpPr>
          <p:nvPr userDrawn="1">
            <p:ph type="title" hasCustomPrompt="1"/>
          </p:nvPr>
        </p:nvSpPr>
        <p:spPr bwMode="white">
          <a:xfrm>
            <a:off x="1334594" y="-1"/>
            <a:ext cx="10552606"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 w corner fold</a:t>
            </a:r>
          </a:p>
        </p:txBody>
      </p:sp>
      <p:sp>
        <p:nvSpPr>
          <p:cNvPr id="3" name="Content Placeholder 3"/>
          <p:cNvSpPr>
            <a:spLocks noGrp="1"/>
          </p:cNvSpPr>
          <p:nvPr userDrawn="1">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userDrawn="1">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040386801"/>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sp>
        <p:nvSpPr>
          <p:cNvPr id="6" name="Text Placeholder 7"/>
          <p:cNvSpPr>
            <a:spLocks noGrp="1"/>
          </p:cNvSpPr>
          <p:nvPr>
            <p:ph type="body" sz="quarter" idx="10"/>
          </p:nvPr>
        </p:nvSpPr>
        <p:spPr>
          <a:xfrm>
            <a:off x="609600" y="1545167"/>
            <a:ext cx="10972800" cy="4455584"/>
          </a:xfrm>
        </p:spPr>
        <p:txBody>
          <a:bodyPr/>
          <a:lstStyle>
            <a:lvl1pPr marL="457189" indent="-457189">
              <a:buClr>
                <a:srgbClr val="006A71"/>
              </a:buClr>
              <a:buFont typeface="Wingdings" panose="05000000000000000000" pitchFamily="2" charset="2"/>
              <a:buChar char="§"/>
              <a:defRPr sz="2667">
                <a:solidFill>
                  <a:schemeClr val="accent4">
                    <a:lumMod val="75000"/>
                  </a:schemeClr>
                </a:solidFill>
              </a:defRPr>
            </a:lvl1pPr>
            <a:lvl2pPr>
              <a:buClr>
                <a:srgbClr val="9A4E9E"/>
              </a:buClr>
              <a:defRPr sz="2667">
                <a:solidFill>
                  <a:schemeClr val="accent4">
                    <a:lumMod val="75000"/>
                  </a:schemeClr>
                </a:solidFill>
              </a:defRPr>
            </a:lvl2pPr>
            <a:lvl3pPr>
              <a:buClr>
                <a:srgbClr val="C00000"/>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6687419"/>
            <a:ext cx="12192000" cy="179165"/>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87" y="6023492"/>
            <a:ext cx="1187116" cy="689872"/>
          </a:xfrm>
          <a:prstGeom prst="rect">
            <a:avLst/>
          </a:prstGeom>
        </p:spPr>
      </p:pic>
    </p:spTree>
    <p:extLst>
      <p:ext uri="{BB962C8B-B14F-4D97-AF65-F5344CB8AC3E}">
        <p14:creationId xmlns:p14="http://schemas.microsoft.com/office/powerpoint/2010/main" val="40147480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1" name="Picture Placeholder 8"/>
          <p:cNvSpPr>
            <a:spLocks noGrp="1"/>
          </p:cNvSpPr>
          <p:nvPr>
            <p:ph type="pic" sz="quarter" idx="13" hasCustomPrompt="1"/>
          </p:nvPr>
        </p:nvSpPr>
        <p:spPr bwMode="gray">
          <a:xfrm>
            <a:off x="0" y="0"/>
            <a:ext cx="12192000" cy="4833197"/>
          </a:xfrm>
          <a:noFill/>
        </p:spPr>
        <p:txBody>
          <a:bodyPr>
            <a:normAutofit/>
          </a:bodyPr>
          <a:lstStyle>
            <a:lvl1pPr marL="0" indent="0" algn="ctr">
              <a:buNone/>
              <a:defRPr sz="2400"/>
            </a:lvl1pPr>
          </a:lstStyle>
          <a:p>
            <a:r>
              <a:rPr lang="en-US" dirty="0"/>
              <a:t>Click Icon to add picture</a:t>
            </a:r>
          </a:p>
        </p:txBody>
      </p:sp>
      <p:sp>
        <p:nvSpPr>
          <p:cNvPr id="7" name="Rectangle 1" descr="&quot;&quot;"/>
          <p:cNvSpPr/>
          <p:nvPr userDrawn="1"/>
        </p:nvSpPr>
        <p:spPr bwMode="black">
          <a:xfrm rot="10800000">
            <a:off x="3048" y="4952455"/>
            <a:ext cx="12188952" cy="1216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8" name="Rectangle 16" descr="&quot;&quot;"/>
          <p:cNvSpPr/>
          <p:nvPr userDrawn="1"/>
        </p:nvSpPr>
        <p:spPr bwMode="auto">
          <a:xfrm rot="10800000">
            <a:off x="0" y="4833198"/>
            <a:ext cx="12192000" cy="1192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Slide Number Placeholder 7"/>
          <p:cNvSpPr>
            <a:spLocks noGrp="1"/>
          </p:cNvSpPr>
          <p:nvPr userDrawn="1">
            <p:ph type="sldNum" sz="quarter" idx="16"/>
          </p:nvPr>
        </p:nvSpPr>
        <p:spPr bwMode="black">
          <a:xfrm>
            <a:off x="10425426" y="6324600"/>
            <a:ext cx="1462668" cy="365125"/>
          </a:xfrm>
        </p:spPr>
        <p:txBody>
          <a:bodyPr/>
          <a:lstStyle/>
          <a:p>
            <a:fld id="{48F63A3B-78C7-47BE-AE5E-E10140E04643}" type="slidenum">
              <a:rPr lang="en-US" smtClean="0"/>
              <a:pPr/>
              <a:t>‹#›</a:t>
            </a:fld>
            <a:endParaRPr lang="en-US" dirty="0"/>
          </a:p>
        </p:txBody>
      </p:sp>
      <p:sp>
        <p:nvSpPr>
          <p:cNvPr id="2" name="Title 2"/>
          <p:cNvSpPr>
            <a:spLocks noGrp="1"/>
          </p:cNvSpPr>
          <p:nvPr userDrawn="1">
            <p:ph type="ctrTitle" hasCustomPrompt="1"/>
          </p:nvPr>
        </p:nvSpPr>
        <p:spPr bwMode="white">
          <a:xfrm>
            <a:off x="312420" y="4952456"/>
            <a:ext cx="11574780" cy="1216152"/>
          </a:xfrm>
          <a:noFill/>
          <a:ln>
            <a:noFill/>
          </a:ln>
        </p:spPr>
        <p:txBody>
          <a:bodyPr anchor="ctr">
            <a:normAutofit/>
          </a:bodyPr>
          <a:lstStyle>
            <a:lvl1pPr algn="ctr">
              <a:defRPr sz="4000" b="1" baseline="0">
                <a:solidFill>
                  <a:schemeClr val="tx1"/>
                </a:solidFill>
              </a:defRPr>
            </a:lvl1pPr>
          </a:lstStyle>
          <a:p>
            <a:r>
              <a:rPr lang="en-US" dirty="0"/>
              <a:t>Section title</a:t>
            </a:r>
          </a:p>
        </p:txBody>
      </p:sp>
      <p:pic>
        <p:nvPicPr>
          <p:cNvPr id="10"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2136692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 / 1 row">
    <p:bg bwMode="gray">
      <p:bgRef idx="1001">
        <a:schemeClr val="bg1"/>
      </p:bgRef>
    </p:bg>
    <p:spTree>
      <p:nvGrpSpPr>
        <p:cNvPr id="1" name=""/>
        <p:cNvGrpSpPr/>
        <p:nvPr/>
      </p:nvGrpSpPr>
      <p:grpSpPr>
        <a:xfrm>
          <a:off x="0" y="0"/>
          <a:ext cx="0" cy="0"/>
          <a:chOff x="0" y="0"/>
          <a:chExt cx="0" cy="0"/>
        </a:xfrm>
      </p:grpSpPr>
      <p:grpSp>
        <p:nvGrpSpPr>
          <p:cNvPr id="7" name="Group 6" descr="&quot;&quot;"/>
          <p:cNvGrpSpPr/>
          <p:nvPr userDrawn="1"/>
        </p:nvGrpSpPr>
        <p:grpSpPr>
          <a:xfrm>
            <a:off x="0" y="-128"/>
            <a:ext cx="12192000" cy="1335409"/>
            <a:chOff x="0" y="-128"/>
            <a:chExt cx="12192000" cy="1335409"/>
          </a:xfrm>
        </p:grpSpPr>
        <p:sp>
          <p:nvSpPr>
            <p:cNvPr id="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87200" cy="1216025"/>
          </a:xfrm>
          <a:noFill/>
        </p:spPr>
        <p:txBody>
          <a:bodyPr lIns="0" rIns="0">
            <a:normAutofit/>
          </a:bodyPr>
          <a:lstStyle>
            <a:lvl1pPr marL="457200" algn="r">
              <a:spcBef>
                <a:spcPts val="0"/>
              </a:spcBef>
              <a:spcAft>
                <a:spcPts val="0"/>
              </a:spcAft>
              <a:defRPr sz="3600" b="1">
                <a:solidFill>
                  <a:schemeClr val="bg1"/>
                </a:solidFill>
              </a:defRPr>
            </a:lvl1pPr>
          </a:lstStyle>
          <a:p>
            <a:r>
              <a:rPr lang="en-US" dirty="0"/>
              <a:t>Slide title – 1 col / 1 row</a:t>
            </a:r>
          </a:p>
        </p:txBody>
      </p:sp>
      <p:sp>
        <p:nvSpPr>
          <p:cNvPr id="3" name="Content Placeholder 3"/>
          <p:cNvSpPr>
            <a:spLocks noGrp="1"/>
          </p:cNvSpPr>
          <p:nvPr>
            <p:ph idx="1" hasCustomPrompt="1"/>
          </p:nvPr>
        </p:nvSpPr>
        <p:spPr bwMode="gray">
          <a:xfrm>
            <a:off x="1529542" y="1594624"/>
            <a:ext cx="10357658" cy="4582339"/>
          </a:xfrm>
          <a:noFill/>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a:t>Add text or click icon to add object</a:t>
            </a:r>
          </a:p>
          <a:p>
            <a:pPr lvl="1"/>
            <a:r>
              <a:rPr lang="en-US" dirty="0" err="1"/>
              <a:t>Lsjkdflksd</a:t>
            </a:r>
            <a:endParaRPr lang="en-US" dirty="0"/>
          </a:p>
          <a:p>
            <a:pPr lvl="2"/>
            <a:r>
              <a:rPr lang="en-US" dirty="0" err="1"/>
              <a:t>Lkjsdlksd</a:t>
            </a:r>
            <a:endParaRPr lang="en-US" dirty="0"/>
          </a:p>
          <a:p>
            <a:pPr lvl="3"/>
            <a:r>
              <a:rPr lang="en-US" dirty="0"/>
              <a:t>;</a:t>
            </a:r>
            <a:r>
              <a:rPr lang="en-US" dirty="0" err="1"/>
              <a:t>kfs;lsd</a:t>
            </a:r>
            <a:endParaRPr lang="en-US" dirty="0"/>
          </a:p>
          <a:p>
            <a:pPr lvl="4"/>
            <a:r>
              <a:rPr lang="en-US" dirty="0" err="1"/>
              <a:t>L;ksdlksd</a:t>
            </a:r>
            <a:endParaRPr lang="en-US" dirty="0"/>
          </a:p>
        </p:txBody>
      </p:sp>
      <p:sp>
        <p:nvSpPr>
          <p:cNvPr id="6" name="Slide Number Placeholder 6"/>
          <p:cNvSpPr>
            <a:spLocks noGrp="1"/>
          </p:cNvSpPr>
          <p:nvPr>
            <p:ph type="sldNum" sz="quarter" idx="12"/>
          </p:nvPr>
        </p:nvSpPr>
        <p:spPr bwMode="black">
          <a:xfrm>
            <a:off x="10425426" y="6324600"/>
            <a:ext cx="1462668" cy="365125"/>
          </a:xfrm>
        </p:spPr>
        <p:txBody>
          <a:bodyPr/>
          <a:lstStyle/>
          <a:p>
            <a:fld id="{48F63A3B-78C7-47BE-AE5E-E10140E04643}" type="slidenum">
              <a:rPr lang="en-US" smtClean="0"/>
              <a:t>‹#›</a:t>
            </a:fld>
            <a:endParaRPr lang="en-US" dirty="0"/>
          </a:p>
        </p:txBody>
      </p:sp>
      <p:pic>
        <p:nvPicPr>
          <p:cNvPr id="8"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088294117"/>
      </p:ext>
    </p:extLst>
  </p:cSld>
  <p:clrMapOvr>
    <a:masterClrMapping/>
  </p:clrMapOvr>
  <p:extLst>
    <p:ext uri="{DCECCB84-F9BA-43D5-87BE-67443E8EF086}">
      <p15:sldGuideLst xmlns:p15="http://schemas.microsoft.com/office/powerpoint/2012/main">
        <p15:guide id="1" pos="9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2 row">
    <p:bg bwMode="auto">
      <p:bgPr>
        <a:solidFill>
          <a:schemeClr val="bg1"/>
        </a:solidFill>
        <a:effectLst/>
      </p:bgPr>
    </p:bg>
    <p:spTree>
      <p:nvGrpSpPr>
        <p:cNvPr id="1" name=""/>
        <p:cNvGrpSpPr/>
        <p:nvPr/>
      </p:nvGrpSpPr>
      <p:grpSpPr>
        <a:xfrm>
          <a:off x="0" y="0"/>
          <a:ext cx="0" cy="0"/>
          <a:chOff x="0" y="0"/>
          <a:chExt cx="0" cy="0"/>
        </a:xfrm>
      </p:grpSpPr>
      <p:grpSp>
        <p:nvGrpSpPr>
          <p:cNvPr id="11" name="Group 10"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3"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0" y="-1"/>
            <a:ext cx="11868150" cy="1216025"/>
          </a:xfrm>
          <a:noFill/>
        </p:spPr>
        <p:txBody>
          <a:bodyPr lIns="0" rIns="0">
            <a:normAutofit/>
          </a:bodyPr>
          <a:lstStyle>
            <a:lvl1pPr algn="r">
              <a:defRPr sz="3600" b="1" baseline="0">
                <a:solidFill>
                  <a:schemeClr val="bg1"/>
                </a:solidFill>
              </a:defRPr>
            </a:lvl1pPr>
          </a:lstStyle>
          <a:p>
            <a:r>
              <a:rPr lang="en-US" dirty="0"/>
              <a:t>Slide title – 1 col / 2 row</a:t>
            </a:r>
          </a:p>
        </p:txBody>
      </p:sp>
      <p:sp>
        <p:nvSpPr>
          <p:cNvPr id="6" name="Slide Number Placeholder 7"/>
          <p:cNvSpPr>
            <a:spLocks noGrp="1"/>
          </p:cNvSpPr>
          <p:nvPr>
            <p:ph type="sldNum" sz="quarter" idx="12"/>
          </p:nvPr>
        </p:nvSpPr>
        <p:spPr bwMode="black">
          <a:xfrm>
            <a:off x="10414028" y="6356350"/>
            <a:ext cx="1462668" cy="365125"/>
          </a:xfrm>
        </p:spPr>
        <p:txBody>
          <a:bodyPr/>
          <a:lstStyle/>
          <a:p>
            <a:fld id="{48F63A3B-78C7-47BE-AE5E-E10140E04643}" type="slidenum">
              <a:rPr lang="en-US" smtClean="0"/>
              <a:t>‹#›</a:t>
            </a:fld>
            <a:endParaRPr lang="en-US" dirty="0"/>
          </a:p>
        </p:txBody>
      </p:sp>
      <p:sp>
        <p:nvSpPr>
          <p:cNvPr id="10" name="Content Placeholder 4"/>
          <p:cNvSpPr>
            <a:spLocks noGrp="1"/>
          </p:cNvSpPr>
          <p:nvPr>
            <p:ph idx="13" hasCustomPrompt="1"/>
          </p:nvPr>
        </p:nvSpPr>
        <p:spPr bwMode="gray">
          <a:xfrm>
            <a:off x="304800" y="4000500"/>
            <a:ext cx="11582400" cy="2171700"/>
          </a:xfrm>
          <a:noFill/>
        </p:spPr>
        <p:txBody>
          <a:bodyPr lIns="182880" tIns="301752" rIns="182880"/>
          <a:lstStyle>
            <a:lvl1pPr marL="571500" indent="-571500">
              <a:buClr>
                <a:schemeClr val="accent3"/>
              </a:buClr>
              <a:buFont typeface="Calibri" panose="020F0502020204030204" pitchFamily="34" charset="0"/>
              <a:buChar char="▪"/>
              <a:defRPr sz="360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Add text</a:t>
            </a:r>
          </a:p>
        </p:txBody>
      </p:sp>
      <p:sp>
        <p:nvSpPr>
          <p:cNvPr id="8" name="Content Placeholder 4"/>
          <p:cNvSpPr>
            <a:spLocks noGrp="1"/>
          </p:cNvSpPr>
          <p:nvPr>
            <p:ph idx="14" hasCustomPrompt="1"/>
          </p:nvPr>
        </p:nvSpPr>
        <p:spPr bwMode="gray">
          <a:xfrm>
            <a:off x="304800" y="1610466"/>
            <a:ext cx="115824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9"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886176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 / 1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4"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0" name="Title 1"/>
          <p:cNvSpPr>
            <a:spLocks noGrp="1"/>
          </p:cNvSpPr>
          <p:nvPr>
            <p:ph type="title" hasCustomPrompt="1"/>
          </p:nvPr>
        </p:nvSpPr>
        <p:spPr bwMode="white">
          <a:xfrm>
            <a:off x="0" y="1587"/>
            <a:ext cx="11887200" cy="1216025"/>
          </a:xfrm>
          <a:noFill/>
        </p:spPr>
        <p:txBody>
          <a:bodyPr lIns="0" rIns="0">
            <a:normAutofit/>
          </a:bodyPr>
          <a:lstStyle>
            <a:lvl1pPr algn="r">
              <a:defRPr sz="3600" b="1">
                <a:solidFill>
                  <a:schemeClr val="bg1"/>
                </a:solidFill>
              </a:defRPr>
            </a:lvl1pPr>
          </a:lstStyle>
          <a:p>
            <a:r>
              <a:rPr lang="en-US" dirty="0"/>
              <a:t>Slide title – 2 col / 1 row</a:t>
            </a:r>
          </a:p>
        </p:txBody>
      </p:sp>
      <p:sp>
        <p:nvSpPr>
          <p:cNvPr id="9" name="Slide Number Placeholder 6"/>
          <p:cNvSpPr>
            <a:spLocks noGrp="1"/>
          </p:cNvSpPr>
          <p:nvPr>
            <p:ph type="sldNum" sz="quarter" idx="12"/>
          </p:nvPr>
        </p:nvSpPr>
        <p:spPr bwMode="white">
          <a:xfrm>
            <a:off x="10435036"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
        <p:nvSpPr>
          <p:cNvPr id="8" name="Content Placeholder 6"/>
          <p:cNvSpPr>
            <a:spLocks noGrp="1"/>
          </p:cNvSpPr>
          <p:nvPr>
            <p:ph sz="half" idx="2" hasCustomPrompt="1"/>
          </p:nvPr>
        </p:nvSpPr>
        <p:spPr bwMode="gray">
          <a:xfrm>
            <a:off x="6248400" y="1601013"/>
            <a:ext cx="5638800" cy="4571187"/>
          </a:xfrm>
          <a:noFill/>
        </p:spPr>
        <p:txBody>
          <a:bodyPr lIns="182880" tIns="182880" rIns="182880">
            <a:normAutofit/>
          </a:bodyPr>
          <a:lstStyle>
            <a:lvl1pPr>
              <a:defRPr sz="4000"/>
            </a:lvl1pPr>
            <a:lvl2pPr>
              <a:defRPr/>
            </a:lvl2pPr>
          </a:lstStyle>
          <a:p>
            <a:pPr lvl="0"/>
            <a:r>
              <a:rPr lang="en-US" dirty="0"/>
              <a:t>Add text</a:t>
            </a:r>
          </a:p>
        </p:txBody>
      </p:sp>
      <p:pic>
        <p:nvPicPr>
          <p:cNvPr id="11"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12" name="Content Placeholder 4"/>
          <p:cNvSpPr>
            <a:spLocks noGrp="1"/>
          </p:cNvSpPr>
          <p:nvPr>
            <p:ph idx="14" hasCustomPrompt="1"/>
          </p:nvPr>
        </p:nvSpPr>
        <p:spPr bwMode="gray">
          <a:xfrm>
            <a:off x="304800" y="1610466"/>
            <a:ext cx="5638800" cy="4561734"/>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114899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6"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grpSp>
      <p:sp>
        <p:nvSpPr>
          <p:cNvPr id="14" name="Title 2"/>
          <p:cNvSpPr>
            <a:spLocks noGrp="1"/>
          </p:cNvSpPr>
          <p:nvPr>
            <p:ph type="title" hasCustomPrompt="1"/>
          </p:nvPr>
        </p:nvSpPr>
        <p:spPr bwMode="white">
          <a:xfrm>
            <a:off x="0" y="5575"/>
            <a:ext cx="11876308" cy="1216025"/>
          </a:xfrm>
          <a:noFill/>
        </p:spPr>
        <p:txBody>
          <a:bodyPr lIns="0" rIns="0">
            <a:normAutofit/>
          </a:bodyPr>
          <a:lstStyle>
            <a:lvl1pPr algn="r">
              <a:defRPr sz="3600" b="1">
                <a:solidFill>
                  <a:schemeClr val="bg1"/>
                </a:solidFill>
              </a:defRPr>
            </a:lvl1pPr>
          </a:lstStyle>
          <a:p>
            <a:r>
              <a:rPr lang="en-US" dirty="0"/>
              <a:t>Slide title – 2 col / 2 row</a:t>
            </a:r>
          </a:p>
        </p:txBody>
      </p:sp>
      <p:sp>
        <p:nvSpPr>
          <p:cNvPr id="18" name="Content Placeholder 6"/>
          <p:cNvSpPr>
            <a:spLocks noGrp="1"/>
          </p:cNvSpPr>
          <p:nvPr>
            <p:ph sz="half" idx="2" hasCustomPrompt="1"/>
          </p:nvPr>
        </p:nvSpPr>
        <p:spPr bwMode="gray">
          <a:xfrm>
            <a:off x="3048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sp>
        <p:nvSpPr>
          <p:cNvPr id="21" name="Slide Number Placeholder 9"/>
          <p:cNvSpPr>
            <a:spLocks noGrp="1"/>
          </p:cNvSpPr>
          <p:nvPr>
            <p:ph type="sldNum" sz="quarter" idx="12"/>
          </p:nvPr>
        </p:nvSpPr>
        <p:spPr bwMode="black">
          <a:xfrm>
            <a:off x="10413640" y="6356350"/>
            <a:ext cx="1462668" cy="365125"/>
          </a:xfrm>
        </p:spPr>
        <p:txBody>
          <a:bodyPr/>
          <a:lstStyle/>
          <a:p>
            <a:fld id="{48F63A3B-78C7-47BE-AE5E-E10140E04643}" type="slidenum">
              <a:rPr lang="en-US" smtClean="0"/>
              <a:t>‹#›</a:t>
            </a:fld>
            <a:endParaRPr lang="en-US" dirty="0"/>
          </a:p>
        </p:txBody>
      </p:sp>
      <p:sp>
        <p:nvSpPr>
          <p:cNvPr id="12" name="Content Placeholder 6"/>
          <p:cNvSpPr>
            <a:spLocks noGrp="1"/>
          </p:cNvSpPr>
          <p:nvPr>
            <p:ph sz="half" idx="14" hasCustomPrompt="1"/>
          </p:nvPr>
        </p:nvSpPr>
        <p:spPr bwMode="gray">
          <a:xfrm>
            <a:off x="6248400" y="4000500"/>
            <a:ext cx="5638800" cy="2176464"/>
          </a:xfrm>
          <a:noFill/>
        </p:spPr>
        <p:txBody>
          <a:bodyPr lIns="182880" tIns="182880" rIns="182880">
            <a:normAutofit/>
          </a:bodyPr>
          <a:lstStyle>
            <a:lvl1pPr marL="365760" indent="-365760">
              <a:buClr>
                <a:schemeClr val="accent3"/>
              </a:buClr>
              <a:buFont typeface="Calibri" panose="020F0502020204030204" pitchFamily="34" charset="0"/>
              <a:buChar char="▪"/>
              <a:defRPr sz="3200"/>
            </a:lvl1pPr>
            <a:lvl2pPr marL="731520" indent="-365760">
              <a:buClr>
                <a:schemeClr val="accent3"/>
              </a:buClr>
              <a:buFont typeface="Calibri" panose="020F0502020204030204" pitchFamily="34" charset="0"/>
              <a:buChar char="▪"/>
              <a:defRPr sz="3200"/>
            </a:lvl2pPr>
            <a:lvl3pPr>
              <a:defRPr sz="2800"/>
            </a:lvl3pPr>
            <a:lvl4pPr>
              <a:defRPr sz="2400"/>
            </a:lvl4pPr>
            <a:lvl5pPr>
              <a:defRPr sz="1800"/>
            </a:lvl5pPr>
          </a:lstStyle>
          <a:p>
            <a:pPr lvl="0"/>
            <a:r>
              <a:rPr lang="en-US" dirty="0"/>
              <a:t>Add text</a:t>
            </a:r>
          </a:p>
        </p:txBody>
      </p:sp>
      <p:pic>
        <p:nvPicPr>
          <p:cNvPr id="17"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
        <p:nvSpPr>
          <p:cNvPr id="20" name="Content Placeholder 4"/>
          <p:cNvSpPr>
            <a:spLocks noGrp="1"/>
          </p:cNvSpPr>
          <p:nvPr>
            <p:ph idx="15" hasCustomPrompt="1"/>
          </p:nvPr>
        </p:nvSpPr>
        <p:spPr bwMode="gray">
          <a:xfrm>
            <a:off x="3048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16" hasCustomPrompt="1"/>
          </p:nvPr>
        </p:nvSpPr>
        <p:spPr bwMode="gray">
          <a:xfrm>
            <a:off x="6248400" y="1610466"/>
            <a:ext cx="56388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Tree>
    <p:extLst>
      <p:ext uri="{BB962C8B-B14F-4D97-AF65-F5344CB8AC3E}">
        <p14:creationId xmlns:p14="http://schemas.microsoft.com/office/powerpoint/2010/main" val="273288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 / 2 row">
    <p:bg>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2"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8" name="Title 2"/>
          <p:cNvSpPr>
            <a:spLocks noGrp="1"/>
          </p:cNvSpPr>
          <p:nvPr>
            <p:ph type="title" hasCustomPrompt="1"/>
          </p:nvPr>
        </p:nvSpPr>
        <p:spPr bwMode="white">
          <a:xfrm>
            <a:off x="838200" y="-1"/>
            <a:ext cx="11049000" cy="1216025"/>
          </a:xfrm>
          <a:noFill/>
        </p:spPr>
        <p:txBody>
          <a:bodyPr lIns="0" rIns="0">
            <a:normAutofit/>
          </a:bodyPr>
          <a:lstStyle>
            <a:lvl1pPr algn="r">
              <a:defRPr sz="3600">
                <a:solidFill>
                  <a:schemeClr val="bg1"/>
                </a:solidFill>
              </a:defRPr>
            </a:lvl1pPr>
          </a:lstStyle>
          <a:p>
            <a:r>
              <a:rPr lang="en-US" dirty="0"/>
              <a:t>Slide title – 3 col / 2 row</a:t>
            </a:r>
          </a:p>
        </p:txBody>
      </p:sp>
      <p:sp>
        <p:nvSpPr>
          <p:cNvPr id="20" name="Slide Number Placeholder 11"/>
          <p:cNvSpPr>
            <a:spLocks noGrp="1"/>
          </p:cNvSpPr>
          <p:nvPr>
            <p:ph type="sldNum" sz="quarter" idx="12"/>
          </p:nvPr>
        </p:nvSpPr>
        <p:spPr bwMode="black">
          <a:xfrm>
            <a:off x="10420975" y="6356350"/>
            <a:ext cx="1462668" cy="365125"/>
          </a:xfrm>
        </p:spPr>
        <p:txBody>
          <a:bodyPr/>
          <a:lstStyle/>
          <a:p>
            <a:fld id="{48F63A3B-78C7-47BE-AE5E-E10140E04643}" type="slidenum">
              <a:rPr lang="en-US" smtClean="0"/>
              <a:t>‹#›</a:t>
            </a:fld>
            <a:endParaRPr lang="en-US" dirty="0"/>
          </a:p>
        </p:txBody>
      </p:sp>
      <p:sp>
        <p:nvSpPr>
          <p:cNvPr id="15" name="Content Placeholder 6"/>
          <p:cNvSpPr>
            <a:spLocks noGrp="1"/>
          </p:cNvSpPr>
          <p:nvPr>
            <p:ph sz="half" idx="2" hasCustomPrompt="1"/>
          </p:nvPr>
        </p:nvSpPr>
        <p:spPr bwMode="gray">
          <a:xfrm>
            <a:off x="304800" y="4000500"/>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6" name="Content Placeholder 6"/>
          <p:cNvSpPr>
            <a:spLocks noGrp="1"/>
          </p:cNvSpPr>
          <p:nvPr>
            <p:ph sz="half" idx="19" hasCustomPrompt="1"/>
          </p:nvPr>
        </p:nvSpPr>
        <p:spPr bwMode="gray">
          <a:xfrm>
            <a:off x="4267200" y="4000500"/>
            <a:ext cx="3653682"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8" name="Content Placeholder 6"/>
          <p:cNvSpPr>
            <a:spLocks noGrp="1"/>
          </p:cNvSpPr>
          <p:nvPr>
            <p:ph sz="half" idx="20" hasCustomPrompt="1"/>
          </p:nvPr>
        </p:nvSpPr>
        <p:spPr bwMode="gray">
          <a:xfrm>
            <a:off x="8272691" y="4011183"/>
            <a:ext cx="3619498" cy="2176463"/>
          </a:xfrm>
          <a:noFill/>
        </p:spPr>
        <p:txBody>
          <a:bodyPr lIns="182880" tIns="182880" rIns="182880">
            <a:normAutofit/>
          </a:bodyPr>
          <a:lstStyle>
            <a:lvl1pPr marL="571500" indent="-571500">
              <a:buClr>
                <a:schemeClr val="accent3"/>
              </a:buClr>
              <a:buFont typeface="Calibri" panose="020F0502020204030204" pitchFamily="34" charset="0"/>
              <a:buChar char="▪"/>
              <a:defRPr sz="2800"/>
            </a:lvl1pPr>
            <a:lvl2pPr marL="1028700" indent="-571500">
              <a:buClr>
                <a:schemeClr val="accent3"/>
              </a:buClr>
              <a:buFont typeface="Calibri" panose="020F0502020204030204" pitchFamily="34" charset="0"/>
              <a:buChar char="▪"/>
              <a:defRPr sz="2400"/>
            </a:lvl2pPr>
            <a:lvl3pPr>
              <a:defRPr/>
            </a:lvl3pPr>
            <a:lvl4pPr>
              <a:defRPr sz="2400"/>
            </a:lvl4pPr>
            <a:lvl5pPr>
              <a:defRPr/>
            </a:lvl5pPr>
          </a:lstStyle>
          <a:p>
            <a:pPr lvl="0"/>
            <a:r>
              <a:rPr lang="en-US" dirty="0"/>
              <a:t>Add text</a:t>
            </a:r>
          </a:p>
        </p:txBody>
      </p:sp>
      <p:sp>
        <p:nvSpPr>
          <p:cNvPr id="19" name="Content Placeholder 4"/>
          <p:cNvSpPr>
            <a:spLocks noGrp="1"/>
          </p:cNvSpPr>
          <p:nvPr>
            <p:ph idx="14" hasCustomPrompt="1"/>
          </p:nvPr>
        </p:nvSpPr>
        <p:spPr bwMode="gray">
          <a:xfrm>
            <a:off x="304800"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1" name="Content Placeholder 4"/>
          <p:cNvSpPr>
            <a:spLocks noGrp="1"/>
          </p:cNvSpPr>
          <p:nvPr>
            <p:ph idx="21" hasCustomPrompt="1"/>
          </p:nvPr>
        </p:nvSpPr>
        <p:spPr bwMode="gray">
          <a:xfrm>
            <a:off x="4292239" y="1616997"/>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22" hasCustomPrompt="1"/>
          </p:nvPr>
        </p:nvSpPr>
        <p:spPr bwMode="gray">
          <a:xfrm>
            <a:off x="8272691" y="1610466"/>
            <a:ext cx="3619498"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3"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4205705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 / 2 row">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9"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5" name="Title 2"/>
          <p:cNvSpPr>
            <a:spLocks noGrp="1"/>
          </p:cNvSpPr>
          <p:nvPr>
            <p:ph type="title" hasCustomPrompt="1"/>
          </p:nvPr>
        </p:nvSpPr>
        <p:spPr bwMode="white">
          <a:xfrm>
            <a:off x="-3048" y="-1"/>
            <a:ext cx="11890248" cy="1216025"/>
          </a:xfrm>
          <a:noFill/>
          <a:ln>
            <a:noFill/>
          </a:ln>
        </p:spPr>
        <p:txBody>
          <a:bodyPr lIns="0" rIns="0">
            <a:normAutofit/>
          </a:bodyPr>
          <a:lstStyle>
            <a:lvl1pPr algn="r">
              <a:defRPr sz="3600">
                <a:solidFill>
                  <a:schemeClr val="bg1"/>
                </a:solidFill>
              </a:defRPr>
            </a:lvl1pPr>
          </a:lstStyle>
          <a:p>
            <a:r>
              <a:rPr lang="en-US" dirty="0"/>
              <a:t>Slide title – 4 col / 2 row</a:t>
            </a:r>
          </a:p>
        </p:txBody>
      </p:sp>
      <p:sp>
        <p:nvSpPr>
          <p:cNvPr id="17" name="Text Placeholder 4"/>
          <p:cNvSpPr>
            <a:spLocks noGrp="1"/>
          </p:cNvSpPr>
          <p:nvPr>
            <p:ph type="body" sz="quarter" idx="15" hasCustomPrompt="1"/>
          </p:nvPr>
        </p:nvSpPr>
        <p:spPr bwMode="black">
          <a:xfrm>
            <a:off x="304801" y="4000500"/>
            <a:ext cx="2705099"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6" name="Slide Number Placeholder 13"/>
          <p:cNvSpPr>
            <a:spLocks noGrp="1"/>
          </p:cNvSpPr>
          <p:nvPr>
            <p:ph type="sldNum" sz="quarter" idx="12"/>
          </p:nvPr>
        </p:nvSpPr>
        <p:spPr bwMode="black">
          <a:xfrm>
            <a:off x="10423697" y="6356350"/>
            <a:ext cx="1462668" cy="365125"/>
          </a:xfrm>
        </p:spPr>
        <p:txBody>
          <a:bodyPr/>
          <a:lstStyle/>
          <a:p>
            <a:fld id="{48F63A3B-78C7-47BE-AE5E-E10140E04643}" type="slidenum">
              <a:rPr lang="en-US" smtClean="0"/>
              <a:t>‹#›</a:t>
            </a:fld>
            <a:endParaRPr lang="en-US" dirty="0"/>
          </a:p>
        </p:txBody>
      </p:sp>
      <p:sp>
        <p:nvSpPr>
          <p:cNvPr id="24" name="Text Placeholder 4"/>
          <p:cNvSpPr>
            <a:spLocks noGrp="1"/>
          </p:cNvSpPr>
          <p:nvPr>
            <p:ph type="body" sz="quarter" idx="21" hasCustomPrompt="1"/>
          </p:nvPr>
        </p:nvSpPr>
        <p:spPr bwMode="black">
          <a:xfrm>
            <a:off x="3281232" y="4011183"/>
            <a:ext cx="266237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5" name="Text Placeholder 4"/>
          <p:cNvSpPr>
            <a:spLocks noGrp="1"/>
          </p:cNvSpPr>
          <p:nvPr>
            <p:ph type="body" sz="quarter" idx="22" hasCustomPrompt="1"/>
          </p:nvPr>
        </p:nvSpPr>
        <p:spPr bwMode="black">
          <a:xfrm>
            <a:off x="6248400" y="4000500"/>
            <a:ext cx="2667000"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8" name="Text Placeholder 4"/>
          <p:cNvSpPr>
            <a:spLocks noGrp="1"/>
          </p:cNvSpPr>
          <p:nvPr>
            <p:ph type="body" sz="quarter" idx="23" hasCustomPrompt="1"/>
          </p:nvPr>
        </p:nvSpPr>
        <p:spPr bwMode="black">
          <a:xfrm>
            <a:off x="9195107" y="4011183"/>
            <a:ext cx="269209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7" name="Content Placeholder 4"/>
          <p:cNvSpPr>
            <a:spLocks noGrp="1"/>
          </p:cNvSpPr>
          <p:nvPr>
            <p:ph idx="14" hasCustomPrompt="1"/>
          </p:nvPr>
        </p:nvSpPr>
        <p:spPr bwMode="gray">
          <a:xfrm>
            <a:off x="304800" y="1610466"/>
            <a:ext cx="27051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9" name="Content Placeholder 4"/>
          <p:cNvSpPr>
            <a:spLocks noGrp="1"/>
          </p:cNvSpPr>
          <p:nvPr>
            <p:ph idx="24" hasCustomPrompt="1"/>
          </p:nvPr>
        </p:nvSpPr>
        <p:spPr bwMode="gray">
          <a:xfrm>
            <a:off x="3281232" y="1610466"/>
            <a:ext cx="266237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0" name="Content Placeholder 4"/>
          <p:cNvSpPr>
            <a:spLocks noGrp="1"/>
          </p:cNvSpPr>
          <p:nvPr>
            <p:ph idx="25" hasCustomPrompt="1"/>
          </p:nvPr>
        </p:nvSpPr>
        <p:spPr bwMode="gray">
          <a:xfrm>
            <a:off x="6248400" y="1610466"/>
            <a:ext cx="2667000"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31" name="Content Placeholder 4"/>
          <p:cNvSpPr>
            <a:spLocks noGrp="1"/>
          </p:cNvSpPr>
          <p:nvPr>
            <p:ph idx="26" hasCustomPrompt="1"/>
          </p:nvPr>
        </p:nvSpPr>
        <p:spPr bwMode="gray">
          <a:xfrm>
            <a:off x="9182099" y="1610466"/>
            <a:ext cx="2705101"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32"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37949689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col / 2 row">
    <p:bg bwMode="auto">
      <p:bgPr>
        <a:solidFill>
          <a:schemeClr val="bg1"/>
        </a:solidFill>
        <a:effectLst/>
      </p:bgPr>
    </p:bg>
    <p:spTree>
      <p:nvGrpSpPr>
        <p:cNvPr id="1" name=""/>
        <p:cNvGrpSpPr/>
        <p:nvPr/>
      </p:nvGrpSpPr>
      <p:grpSpPr>
        <a:xfrm>
          <a:off x="0" y="0"/>
          <a:ext cx="0" cy="0"/>
          <a:chOff x="0" y="0"/>
          <a:chExt cx="0" cy="0"/>
        </a:xfrm>
      </p:grpSpPr>
      <p:grpSp>
        <p:nvGrpSpPr>
          <p:cNvPr id="2" name="Group 1" descr="&quot;&quot;"/>
          <p:cNvGrpSpPr/>
          <p:nvPr userDrawn="1"/>
        </p:nvGrpSpPr>
        <p:grpSpPr>
          <a:xfrm>
            <a:off x="0" y="-128"/>
            <a:ext cx="12192000" cy="1335409"/>
            <a:chOff x="0" y="-128"/>
            <a:chExt cx="12192000" cy="1335409"/>
          </a:xfrm>
        </p:grpSpPr>
        <p:sp>
          <p:nvSpPr>
            <p:cNvPr id="13" name="Rectangle 1" descr="&quot;&quot;"/>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8" name="Rectangle 16" descr="&quot;&quot;"/>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4" name="Title 2"/>
          <p:cNvSpPr>
            <a:spLocks noGrp="1"/>
          </p:cNvSpPr>
          <p:nvPr>
            <p:ph type="title" hasCustomPrompt="1"/>
          </p:nvPr>
        </p:nvSpPr>
        <p:spPr bwMode="white">
          <a:xfrm>
            <a:off x="1" y="-1"/>
            <a:ext cx="11879080" cy="1216025"/>
          </a:xfrm>
          <a:noFill/>
        </p:spPr>
        <p:txBody>
          <a:bodyPr lIns="0" rIns="0">
            <a:normAutofit/>
          </a:bodyPr>
          <a:lstStyle>
            <a:lvl1pPr algn="r">
              <a:defRPr sz="3600">
                <a:solidFill>
                  <a:schemeClr val="bg1"/>
                </a:solidFill>
              </a:defRPr>
            </a:lvl1pPr>
          </a:lstStyle>
          <a:p>
            <a:r>
              <a:rPr lang="en-US" dirty="0"/>
              <a:t>Slide title – 5 col / 2 row</a:t>
            </a:r>
          </a:p>
        </p:txBody>
      </p:sp>
      <p:sp>
        <p:nvSpPr>
          <p:cNvPr id="27" name="Slide Number Placeholder 15"/>
          <p:cNvSpPr>
            <a:spLocks noGrp="1"/>
          </p:cNvSpPr>
          <p:nvPr>
            <p:ph type="sldNum" sz="quarter" idx="12"/>
          </p:nvPr>
        </p:nvSpPr>
        <p:spPr bwMode="black">
          <a:xfrm>
            <a:off x="10420972" y="6356350"/>
            <a:ext cx="1462668" cy="365125"/>
          </a:xfrm>
        </p:spPr>
        <p:txBody>
          <a:bodyPr/>
          <a:lstStyle/>
          <a:p>
            <a:fld id="{48F63A3B-78C7-47BE-AE5E-E10140E04643}" type="slidenum">
              <a:rPr lang="en-US" smtClean="0"/>
              <a:t>‹#›</a:t>
            </a:fld>
            <a:endParaRPr lang="en-US" dirty="0"/>
          </a:p>
        </p:txBody>
      </p:sp>
      <p:sp>
        <p:nvSpPr>
          <p:cNvPr id="29" name="Text Placeholder 4"/>
          <p:cNvSpPr>
            <a:spLocks noGrp="1"/>
          </p:cNvSpPr>
          <p:nvPr>
            <p:ph type="body" sz="quarter" idx="36" hasCustomPrompt="1"/>
          </p:nvPr>
        </p:nvSpPr>
        <p:spPr bwMode="black">
          <a:xfrm>
            <a:off x="304801"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marL="365760" indent="0">
              <a:buNone/>
              <a:defRPr sz="2000"/>
            </a:lvl2pPr>
            <a:lvl3pPr>
              <a:defRPr sz="1800"/>
            </a:lvl3pPr>
            <a:lvl4pPr>
              <a:defRPr sz="1800"/>
            </a:lvl4pPr>
          </a:lstStyle>
          <a:p>
            <a:pPr lvl="0"/>
            <a:r>
              <a:rPr lang="en-US" dirty="0"/>
              <a:t>Add text</a:t>
            </a:r>
          </a:p>
        </p:txBody>
      </p:sp>
      <p:sp>
        <p:nvSpPr>
          <p:cNvPr id="30" name="Text Placeholder 4"/>
          <p:cNvSpPr>
            <a:spLocks noGrp="1"/>
          </p:cNvSpPr>
          <p:nvPr>
            <p:ph type="body" sz="quarter" idx="37" hasCustomPrompt="1"/>
          </p:nvPr>
        </p:nvSpPr>
        <p:spPr bwMode="black">
          <a:xfrm>
            <a:off x="2676908" y="4000500"/>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1" name="Text Placeholder 4"/>
          <p:cNvSpPr>
            <a:spLocks noGrp="1"/>
          </p:cNvSpPr>
          <p:nvPr>
            <p:ph type="body" sz="quarter" idx="38" hasCustomPrompt="1"/>
          </p:nvPr>
        </p:nvSpPr>
        <p:spPr bwMode="black">
          <a:xfrm>
            <a:off x="5058204" y="4011184"/>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2" name="Text Placeholder 4"/>
          <p:cNvSpPr>
            <a:spLocks noGrp="1"/>
          </p:cNvSpPr>
          <p:nvPr>
            <p:ph type="body" sz="quarter" idx="39" hasCustomPrompt="1"/>
          </p:nvPr>
        </p:nvSpPr>
        <p:spPr bwMode="black">
          <a:xfrm>
            <a:off x="7434432" y="4011184"/>
            <a:ext cx="2088778"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33" name="Text Placeholder 4"/>
          <p:cNvSpPr>
            <a:spLocks noGrp="1"/>
          </p:cNvSpPr>
          <p:nvPr>
            <p:ph type="body" sz="quarter" idx="40" hasCustomPrompt="1"/>
          </p:nvPr>
        </p:nvSpPr>
        <p:spPr bwMode="black">
          <a:xfrm>
            <a:off x="9806538" y="4011178"/>
            <a:ext cx="2072543" cy="2171700"/>
          </a:xfrm>
        </p:spPr>
        <p:txBody>
          <a:bodyPr>
            <a:normAutofit/>
          </a:bodyPr>
          <a:lstStyle>
            <a:lvl1pPr marL="342900" indent="-342900" algn="l">
              <a:lnSpc>
                <a:spcPct val="100000"/>
              </a:lnSpc>
              <a:spcBef>
                <a:spcPts val="0"/>
              </a:spcBef>
              <a:buFont typeface="Calibri" panose="020F0502020204030204" pitchFamily="34" charset="0"/>
              <a:buChar char="▪"/>
              <a:defRPr sz="2400" b="0">
                <a:solidFill>
                  <a:schemeClr val="tx2"/>
                </a:solidFill>
              </a:defRPr>
            </a:lvl1pPr>
            <a:lvl2pPr>
              <a:defRPr sz="2000"/>
            </a:lvl2pPr>
            <a:lvl3pPr>
              <a:defRPr sz="1800"/>
            </a:lvl3pPr>
            <a:lvl4pPr>
              <a:defRPr sz="1800"/>
            </a:lvl4pPr>
          </a:lstStyle>
          <a:p>
            <a:pPr lvl="0"/>
            <a:r>
              <a:rPr lang="en-US" dirty="0"/>
              <a:t>Add text</a:t>
            </a:r>
          </a:p>
        </p:txBody>
      </p:sp>
      <p:sp>
        <p:nvSpPr>
          <p:cNvPr id="21" name="Content Placeholder 4"/>
          <p:cNvSpPr>
            <a:spLocks noGrp="1"/>
          </p:cNvSpPr>
          <p:nvPr>
            <p:ph idx="14" hasCustomPrompt="1"/>
          </p:nvPr>
        </p:nvSpPr>
        <p:spPr bwMode="gray">
          <a:xfrm>
            <a:off x="315210"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2" name="Content Placeholder 4"/>
          <p:cNvSpPr>
            <a:spLocks noGrp="1"/>
          </p:cNvSpPr>
          <p:nvPr>
            <p:ph idx="41" hasCustomPrompt="1"/>
          </p:nvPr>
        </p:nvSpPr>
        <p:spPr bwMode="gray">
          <a:xfrm>
            <a:off x="2681976"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3" name="Content Placeholder 4"/>
          <p:cNvSpPr>
            <a:spLocks noGrp="1"/>
          </p:cNvSpPr>
          <p:nvPr>
            <p:ph idx="42" hasCustomPrompt="1"/>
          </p:nvPr>
        </p:nvSpPr>
        <p:spPr bwMode="gray">
          <a:xfrm>
            <a:off x="5059151" y="1603072"/>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4" name="Content Placeholder 4"/>
          <p:cNvSpPr>
            <a:spLocks noGrp="1"/>
          </p:cNvSpPr>
          <p:nvPr>
            <p:ph idx="43" hasCustomPrompt="1"/>
          </p:nvPr>
        </p:nvSpPr>
        <p:spPr bwMode="gray">
          <a:xfrm>
            <a:off x="7449209"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sp>
        <p:nvSpPr>
          <p:cNvPr id="25" name="Content Placeholder 4"/>
          <p:cNvSpPr>
            <a:spLocks noGrp="1"/>
          </p:cNvSpPr>
          <p:nvPr>
            <p:ph idx="44" hasCustomPrompt="1"/>
          </p:nvPr>
        </p:nvSpPr>
        <p:spPr bwMode="gray">
          <a:xfrm>
            <a:off x="9806537" y="1600200"/>
            <a:ext cx="2072543" cy="2171700"/>
          </a:xfrm>
          <a:noFill/>
        </p:spPr>
        <p:txBody>
          <a:bodyPr lIns="182880" tIns="301752" rIns="182880">
            <a:normAutofit/>
          </a:bodyPr>
          <a:lstStyle>
            <a:lvl1pPr marL="0" indent="0" algn="ctr">
              <a:buClr>
                <a:schemeClr val="accent3"/>
              </a:buClr>
              <a:buFont typeface="Calibri" panose="020F0502020204030204" pitchFamily="34" charset="0"/>
              <a:buNone/>
              <a:defRPr sz="1800" baseline="0"/>
            </a:lvl1pPr>
            <a:lvl2pPr marL="45720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dirty="0"/>
              <a:t>Click icon to insert picture, etc.</a:t>
            </a:r>
          </a:p>
        </p:txBody>
      </p:sp>
      <p:pic>
        <p:nvPicPr>
          <p:cNvPr id="26" name="MDH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50" y="6399063"/>
            <a:ext cx="1590752" cy="230129"/>
          </a:xfrm>
          <a:prstGeom prst="rect">
            <a:avLst/>
          </a:prstGeom>
        </p:spPr>
      </p:pic>
    </p:spTree>
    <p:extLst>
      <p:ext uri="{BB962C8B-B14F-4D97-AF65-F5344CB8AC3E}">
        <p14:creationId xmlns:p14="http://schemas.microsoft.com/office/powerpoint/2010/main" val="233816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304800" y="365125"/>
            <a:ext cx="115824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304800" y="1825625"/>
            <a:ext cx="11582400" cy="4351338"/>
          </a:xfrm>
          <a:prstGeom prst="rect">
            <a:avLst/>
          </a:prstGeom>
        </p:spPr>
        <p:txBody>
          <a:bodyPr vert="horz" lIns="91440" tIns="45720" rIns="91440" bIns="45720" rtlCol="0">
            <a:normAutofit/>
          </a:bodyPr>
          <a:lstStyle/>
          <a:p>
            <a:pPr lvl="0"/>
            <a:r>
              <a:rPr lang="en-US" dirty="0"/>
              <a:t>Bullet 40</a:t>
            </a:r>
          </a:p>
          <a:p>
            <a:pPr lvl="1"/>
            <a:r>
              <a:rPr lang="en-US" dirty="0"/>
              <a:t>Bullet 36</a:t>
            </a:r>
          </a:p>
          <a:p>
            <a:pPr lvl="2"/>
            <a:r>
              <a:rPr lang="en-US" dirty="0"/>
              <a:t>Bullet 32</a:t>
            </a:r>
          </a:p>
          <a:p>
            <a:pPr lvl="3"/>
            <a:r>
              <a:rPr lang="en-US" dirty="0"/>
              <a:t>Bullet 28</a:t>
            </a:r>
          </a:p>
          <a:p>
            <a:pPr lvl="4"/>
            <a:r>
              <a:rPr lang="en-US" dirty="0"/>
              <a:t>Bullet 24</a:t>
            </a:r>
          </a:p>
        </p:txBody>
      </p:sp>
      <p:sp>
        <p:nvSpPr>
          <p:cNvPr id="6" name="Slide Number Placeholder 5"/>
          <p:cNvSpPr>
            <a:spLocks noGrp="1"/>
          </p:cNvSpPr>
          <p:nvPr>
            <p:ph type="sldNum" sz="quarter" idx="4"/>
          </p:nvPr>
        </p:nvSpPr>
        <p:spPr bwMode="black">
          <a:xfrm>
            <a:off x="10100682" y="632460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12190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5760" indent="-365760" algn="l" defTabSz="914400" rtl="0" eaLnBrk="1" latinLnBrk="0" hangingPunct="1">
        <a:lnSpc>
          <a:spcPct val="100000"/>
        </a:lnSpc>
        <a:spcBef>
          <a:spcPts val="1000"/>
        </a:spcBef>
        <a:spcAft>
          <a:spcPts val="1000"/>
        </a:spcAft>
        <a:buClr>
          <a:schemeClr val="accent3"/>
        </a:buClr>
        <a:buFont typeface="Calibri" panose="020F0502020204030204" pitchFamily="34" charset="0"/>
        <a:buChar char="▪"/>
        <a:defRPr sz="4000" kern="1200">
          <a:solidFill>
            <a:schemeClr val="tx2"/>
          </a:solidFill>
          <a:latin typeface="+mn-lt"/>
          <a:ea typeface="+mn-ea"/>
          <a:cs typeface="+mn-cs"/>
        </a:defRPr>
      </a:lvl1pPr>
      <a:lvl2pPr marL="73152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600" kern="1200">
          <a:solidFill>
            <a:schemeClr val="tx2"/>
          </a:solidFill>
          <a:latin typeface="+mn-lt"/>
          <a:ea typeface="+mn-ea"/>
          <a:cs typeface="+mn-cs"/>
        </a:defRPr>
      </a:lvl2pPr>
      <a:lvl3pPr marL="109728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3200" kern="1200">
          <a:solidFill>
            <a:schemeClr val="tx2"/>
          </a:solidFill>
          <a:latin typeface="+mn-lt"/>
          <a:ea typeface="+mn-ea"/>
          <a:cs typeface="+mn-cs"/>
        </a:defRPr>
      </a:lvl3pPr>
      <a:lvl4pPr marL="146304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800" kern="1200">
          <a:solidFill>
            <a:schemeClr val="tx2"/>
          </a:solidFill>
          <a:latin typeface="+mn-lt"/>
          <a:ea typeface="+mn-ea"/>
          <a:cs typeface="+mn-cs"/>
        </a:defRPr>
      </a:lvl4pPr>
      <a:lvl5pPr marL="1828800" indent="-365760" algn="l" defTabSz="914400" rtl="0" eaLnBrk="1" latinLnBrk="0" hangingPunct="1">
        <a:lnSpc>
          <a:spcPct val="100000"/>
        </a:lnSpc>
        <a:spcBef>
          <a:spcPts val="500"/>
        </a:spcBef>
        <a:spcAft>
          <a:spcPts val="1000"/>
        </a:spcAft>
        <a:buClr>
          <a:schemeClr val="accent3"/>
        </a:buClr>
        <a:buFont typeface="Calibri" panose="020F050202020403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2376">
          <p15:clr>
            <a:srgbClr val="F26B43"/>
          </p15:clr>
        </p15:guide>
        <p15:guide id="3" orient="horz" pos="2520">
          <p15:clr>
            <a:srgbClr val="F26B43"/>
          </p15:clr>
        </p15:guide>
        <p15:guide id="4" orient="horz" pos="3888">
          <p15:clr>
            <a:srgbClr val="F26B43"/>
          </p15:clr>
        </p15:guide>
        <p15:guide id="5" pos="192">
          <p15:clr>
            <a:srgbClr val="F26B43"/>
          </p15:clr>
        </p15:guide>
        <p15:guide id="6" pos="1896">
          <p15:clr>
            <a:srgbClr val="F26B43"/>
          </p15:clr>
        </p15:guide>
        <p15:guide id="7" pos="2064">
          <p15:clr>
            <a:srgbClr val="F26B43"/>
          </p15:clr>
        </p15:guide>
        <p15:guide id="8" pos="3744">
          <p15:clr>
            <a:srgbClr val="F26B43"/>
          </p15:clr>
        </p15:guide>
        <p15:guide id="9" pos="3936">
          <p15:clr>
            <a:srgbClr val="F26B43"/>
          </p15:clr>
        </p15:guide>
        <p15:guide id="10" pos="5616">
          <p15:clr>
            <a:srgbClr val="F26B43"/>
          </p15:clr>
        </p15:guide>
        <p15:guide id="11" pos="5784">
          <p15:clr>
            <a:srgbClr val="F26B43"/>
          </p15:clr>
        </p15:guide>
        <p15:guide id="12" pos="7488">
          <p15:clr>
            <a:srgbClr val="F26B43"/>
          </p15:clr>
        </p15:guide>
        <p15:guide id="13" pos="2472">
          <p15:clr>
            <a:srgbClr val="9FCC3B"/>
          </p15:clr>
        </p15:guide>
        <p15:guide id="14" pos="2688">
          <p15:clr>
            <a:srgbClr val="9FCC3B"/>
          </p15:clr>
        </p15:guide>
        <p15:guide id="15" pos="4992">
          <p15:clr>
            <a:srgbClr val="9FCC3B"/>
          </p15:clr>
        </p15:guide>
        <p15:guide id="16" pos="5208">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hiv/library/reports/hiv-surveillance/vol-33/content/technical-notes.html"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health.state.mn.us/diseases%20/hiv/stats/hiv.html" TargetMode="External"/><Relationship Id="rId2" Type="http://schemas.openxmlformats.org/officeDocument/2006/relationships/notesSlide" Target="../notesSlides/notesSlide47.xml"/><Relationship Id="rId1" Type="http://schemas.openxmlformats.org/officeDocument/2006/relationships/slideLayout" Target="../slideLayouts/slideLayout6.xml"/><Relationship Id="rId5" Type="http://schemas.openxmlformats.org/officeDocument/2006/relationships/image" Target="../media/image57.png"/><Relationship Id="rId4" Type="http://schemas.openxmlformats.org/officeDocument/2006/relationships/image" Target="../media/image56.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health.state.mn.us/diseases/hiv/stats/2022/inctables.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a:xfrm>
            <a:off x="304800" y="5528308"/>
            <a:ext cx="11582400" cy="872492"/>
          </a:xfrm>
        </p:spPr>
        <p:txBody>
          <a:bodyPr>
            <a:normAutofit lnSpcReduction="10000"/>
          </a:bodyPr>
          <a:lstStyle/>
          <a:p>
            <a:r>
              <a:rPr lang="en-US" dirty="0"/>
              <a:t>HIV/AIDS Surveillance System</a:t>
            </a:r>
          </a:p>
          <a:p>
            <a:r>
              <a:rPr lang="en-US" dirty="0"/>
              <a:t>April 2023</a:t>
            </a:r>
          </a:p>
        </p:txBody>
      </p:sp>
      <p:sp>
        <p:nvSpPr>
          <p:cNvPr id="2" name="Title 1" descr="&quot;&quot;"/>
          <p:cNvSpPr>
            <a:spLocks noGrp="1"/>
          </p:cNvSpPr>
          <p:nvPr>
            <p:ph type="ctrTitle"/>
          </p:nvPr>
        </p:nvSpPr>
        <p:spPr/>
        <p:txBody>
          <a:bodyPr>
            <a:normAutofit/>
          </a:bodyPr>
          <a:lstStyle/>
          <a:p>
            <a:r>
              <a:rPr lang="en-US" dirty="0"/>
              <a:t>HIV/AIDS Incidence Report, 2022</a:t>
            </a:r>
          </a:p>
        </p:txBody>
      </p:sp>
    </p:spTree>
    <p:extLst>
      <p:ext uri="{BB962C8B-B14F-4D97-AF65-F5344CB8AC3E}">
        <p14:creationId xmlns:p14="http://schemas.microsoft.com/office/powerpoint/2010/main" val="2036177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New HIV Disease Diagnoses* &#10;HIV/AIDS Cases by Year, 2012–2022. "/>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775009" y="5352408"/>
            <a:ext cx="11915039" cy="720245"/>
          </a:xfrm>
        </p:spPr>
        <p:txBody>
          <a:bodyPr>
            <a:noAutofit/>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10;HIV/AIDS Cases by Year, 2012–2022. Data provided at URL referenced. ">
            <a:extLst>
              <a:ext uri="{FF2B5EF4-FFF2-40B4-BE49-F238E27FC236}">
                <a16:creationId xmlns:a16="http://schemas.microsoft.com/office/drawing/2014/main" id="{982F3EE4-88D2-AE5A-693B-C6516F9CAD07}"/>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75009" y="1705036"/>
            <a:ext cx="10310680" cy="3747497"/>
          </a:xfrm>
        </p:spPr>
      </p:pic>
    </p:spTree>
    <p:extLst>
      <p:ext uri="{BB962C8B-B14F-4D97-AF65-F5344CB8AC3E}">
        <p14:creationId xmlns:p14="http://schemas.microsoft.com/office/powerpoint/2010/main" val="1497287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New HIV Diagnoses, HIV (non-AIDS) and AIDS Cases by Year of HIV Diagnosis,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945011" y="5180803"/>
            <a:ext cx="10637389" cy="994287"/>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^Includes all cases diagnosed</a:t>
            </a:r>
            <a:r>
              <a:rPr kumimoji="0" lang="en-US" altLang="en-US" sz="4400" b="0" i="0" u="none" strike="noStrike" kern="1200" cap="none" spc="0" normalizeH="0" noProof="0" dirty="0">
                <a:ln>
                  <a:noFill/>
                </a:ln>
                <a:solidFill>
                  <a:srgbClr val="003865"/>
                </a:solidFill>
                <a:effectLst/>
                <a:uLnTx/>
                <a:uFillTx/>
                <a:latin typeface="Calibri"/>
                <a:ea typeface="+mn-ea"/>
                <a:cs typeface="+mn-cs"/>
              </a:rPr>
              <a:t> with HIV in that year who subsequently progressed to AIDS diagnosis status, including those diagnosed with AIDS when they were first diagnosed with HIV^^ and those who were diagnosed with AIDS in subsequent years^^^</a:t>
            </a:r>
            <a:endParaRPr kumimoji="0" lang="en-US" alt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4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4400" dirty="0">
                <a:solidFill>
                  <a:srgbClr val="003865"/>
                </a:solidFill>
                <a:latin typeface="Calibri"/>
              </a:rPr>
              <a:t>Data: </a:t>
            </a:r>
            <a:r>
              <a:rPr lang="en-US" altLang="en-US" sz="4400" dirty="0">
                <a:solidFill>
                  <a:srgbClr val="003865"/>
                </a:solidFill>
                <a:latin typeface="Calibri"/>
                <a:hlinkClick r:id="rId3"/>
              </a:rPr>
              <a:t>HIV Incidence Report 2022 Tables (PDF)</a:t>
            </a:r>
            <a:endParaRPr kumimoji="0" lang="en-US" sz="44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pic>
        <p:nvPicPr>
          <p:cNvPr id="9" name="Content Placeholder 8" descr="New HIV Diagnoses, HIV (non-AIDS) and AIDS Cases by Year of HIV Diagnosis, 2012–2022. Data provided at URL referenced. ">
            <a:extLst>
              <a:ext uri="{FF2B5EF4-FFF2-40B4-BE49-F238E27FC236}">
                <a16:creationId xmlns:a16="http://schemas.microsoft.com/office/drawing/2014/main" id="{A3DD22C7-D381-4BB7-85B8-0F1B076CDD1F}"/>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361491" y="1537312"/>
            <a:ext cx="9469017" cy="3643491"/>
          </a:xfrm>
        </p:spPr>
      </p:pic>
    </p:spTree>
    <p:extLst>
      <p:ext uri="{BB962C8B-B14F-4D97-AF65-F5344CB8AC3E}">
        <p14:creationId xmlns:p14="http://schemas.microsoft.com/office/powerpoint/2010/main" val="1274021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31C272F3-CB91-91FB-6019-D63F18F47352}"/>
              </a:ext>
            </a:extLst>
          </p:cNvPr>
          <p:cNvGraphicFramePr>
            <a:graphicFrameLocks noGrp="1"/>
          </p:cNvGraphicFramePr>
          <p:nvPr/>
        </p:nvGraphicFramePr>
        <p:xfrm>
          <a:off x="1791021" y="2798877"/>
          <a:ext cx="9200452" cy="2097206"/>
        </p:xfrm>
        <a:graphic>
          <a:graphicData uri="http://schemas.openxmlformats.org/drawingml/2006/table">
            <a:tbl>
              <a:tblPr>
                <a:tableStyleId>{5C22544A-7EE6-4342-B048-85BDC9FD1C3A}</a:tableStyleId>
              </a:tblPr>
              <a:tblGrid>
                <a:gridCol w="716241">
                  <a:extLst>
                    <a:ext uri="{9D8B030D-6E8A-4147-A177-3AD203B41FA5}">
                      <a16:colId xmlns:a16="http://schemas.microsoft.com/office/drawing/2014/main" val="1391526347"/>
                    </a:ext>
                  </a:extLst>
                </a:gridCol>
                <a:gridCol w="319053">
                  <a:extLst>
                    <a:ext uri="{9D8B030D-6E8A-4147-A177-3AD203B41FA5}">
                      <a16:colId xmlns:a16="http://schemas.microsoft.com/office/drawing/2014/main" val="585931893"/>
                    </a:ext>
                  </a:extLst>
                </a:gridCol>
                <a:gridCol w="319053">
                  <a:extLst>
                    <a:ext uri="{9D8B030D-6E8A-4147-A177-3AD203B41FA5}">
                      <a16:colId xmlns:a16="http://schemas.microsoft.com/office/drawing/2014/main" val="641233747"/>
                    </a:ext>
                  </a:extLst>
                </a:gridCol>
                <a:gridCol w="319053">
                  <a:extLst>
                    <a:ext uri="{9D8B030D-6E8A-4147-A177-3AD203B41FA5}">
                      <a16:colId xmlns:a16="http://schemas.microsoft.com/office/drawing/2014/main" val="3391699957"/>
                    </a:ext>
                  </a:extLst>
                </a:gridCol>
                <a:gridCol w="319053">
                  <a:extLst>
                    <a:ext uri="{9D8B030D-6E8A-4147-A177-3AD203B41FA5}">
                      <a16:colId xmlns:a16="http://schemas.microsoft.com/office/drawing/2014/main" val="2195984709"/>
                    </a:ext>
                  </a:extLst>
                </a:gridCol>
                <a:gridCol w="319053">
                  <a:extLst>
                    <a:ext uri="{9D8B030D-6E8A-4147-A177-3AD203B41FA5}">
                      <a16:colId xmlns:a16="http://schemas.microsoft.com/office/drawing/2014/main" val="3839959278"/>
                    </a:ext>
                  </a:extLst>
                </a:gridCol>
                <a:gridCol w="319053">
                  <a:extLst>
                    <a:ext uri="{9D8B030D-6E8A-4147-A177-3AD203B41FA5}">
                      <a16:colId xmlns:a16="http://schemas.microsoft.com/office/drawing/2014/main" val="3232040144"/>
                    </a:ext>
                  </a:extLst>
                </a:gridCol>
                <a:gridCol w="319053">
                  <a:extLst>
                    <a:ext uri="{9D8B030D-6E8A-4147-A177-3AD203B41FA5}">
                      <a16:colId xmlns:a16="http://schemas.microsoft.com/office/drawing/2014/main" val="3436588958"/>
                    </a:ext>
                  </a:extLst>
                </a:gridCol>
                <a:gridCol w="312542">
                  <a:extLst>
                    <a:ext uri="{9D8B030D-6E8A-4147-A177-3AD203B41FA5}">
                      <a16:colId xmlns:a16="http://schemas.microsoft.com/office/drawing/2014/main" val="1307966869"/>
                    </a:ext>
                  </a:extLst>
                </a:gridCol>
                <a:gridCol w="312542">
                  <a:extLst>
                    <a:ext uri="{9D8B030D-6E8A-4147-A177-3AD203B41FA5}">
                      <a16:colId xmlns:a16="http://schemas.microsoft.com/office/drawing/2014/main" val="751791152"/>
                    </a:ext>
                  </a:extLst>
                </a:gridCol>
                <a:gridCol w="312542">
                  <a:extLst>
                    <a:ext uri="{9D8B030D-6E8A-4147-A177-3AD203B41FA5}">
                      <a16:colId xmlns:a16="http://schemas.microsoft.com/office/drawing/2014/main" val="2847839915"/>
                    </a:ext>
                  </a:extLst>
                </a:gridCol>
                <a:gridCol w="312542">
                  <a:extLst>
                    <a:ext uri="{9D8B030D-6E8A-4147-A177-3AD203B41FA5}">
                      <a16:colId xmlns:a16="http://schemas.microsoft.com/office/drawing/2014/main" val="846669725"/>
                    </a:ext>
                  </a:extLst>
                </a:gridCol>
                <a:gridCol w="312542">
                  <a:extLst>
                    <a:ext uri="{9D8B030D-6E8A-4147-A177-3AD203B41FA5}">
                      <a16:colId xmlns:a16="http://schemas.microsoft.com/office/drawing/2014/main" val="3623331645"/>
                    </a:ext>
                  </a:extLst>
                </a:gridCol>
                <a:gridCol w="312542">
                  <a:extLst>
                    <a:ext uri="{9D8B030D-6E8A-4147-A177-3AD203B41FA5}">
                      <a16:colId xmlns:a16="http://schemas.microsoft.com/office/drawing/2014/main" val="3325364457"/>
                    </a:ext>
                  </a:extLst>
                </a:gridCol>
                <a:gridCol w="312542">
                  <a:extLst>
                    <a:ext uri="{9D8B030D-6E8A-4147-A177-3AD203B41FA5}">
                      <a16:colId xmlns:a16="http://schemas.microsoft.com/office/drawing/2014/main" val="3176948609"/>
                    </a:ext>
                  </a:extLst>
                </a:gridCol>
                <a:gridCol w="312542">
                  <a:extLst>
                    <a:ext uri="{9D8B030D-6E8A-4147-A177-3AD203B41FA5}">
                      <a16:colId xmlns:a16="http://schemas.microsoft.com/office/drawing/2014/main" val="239632063"/>
                    </a:ext>
                  </a:extLst>
                </a:gridCol>
                <a:gridCol w="312542">
                  <a:extLst>
                    <a:ext uri="{9D8B030D-6E8A-4147-A177-3AD203B41FA5}">
                      <a16:colId xmlns:a16="http://schemas.microsoft.com/office/drawing/2014/main" val="753280323"/>
                    </a:ext>
                  </a:extLst>
                </a:gridCol>
                <a:gridCol w="312542">
                  <a:extLst>
                    <a:ext uri="{9D8B030D-6E8A-4147-A177-3AD203B41FA5}">
                      <a16:colId xmlns:a16="http://schemas.microsoft.com/office/drawing/2014/main" val="77909555"/>
                    </a:ext>
                  </a:extLst>
                </a:gridCol>
                <a:gridCol w="312542">
                  <a:extLst>
                    <a:ext uri="{9D8B030D-6E8A-4147-A177-3AD203B41FA5}">
                      <a16:colId xmlns:a16="http://schemas.microsoft.com/office/drawing/2014/main" val="4280706836"/>
                    </a:ext>
                  </a:extLst>
                </a:gridCol>
                <a:gridCol w="312542">
                  <a:extLst>
                    <a:ext uri="{9D8B030D-6E8A-4147-A177-3AD203B41FA5}">
                      <a16:colId xmlns:a16="http://schemas.microsoft.com/office/drawing/2014/main" val="3150478942"/>
                    </a:ext>
                  </a:extLst>
                </a:gridCol>
                <a:gridCol w="312542">
                  <a:extLst>
                    <a:ext uri="{9D8B030D-6E8A-4147-A177-3AD203B41FA5}">
                      <a16:colId xmlns:a16="http://schemas.microsoft.com/office/drawing/2014/main" val="1235622966"/>
                    </a:ext>
                  </a:extLst>
                </a:gridCol>
                <a:gridCol w="312542">
                  <a:extLst>
                    <a:ext uri="{9D8B030D-6E8A-4147-A177-3AD203B41FA5}">
                      <a16:colId xmlns:a16="http://schemas.microsoft.com/office/drawing/2014/main" val="3145201172"/>
                    </a:ext>
                  </a:extLst>
                </a:gridCol>
                <a:gridCol w="312542">
                  <a:extLst>
                    <a:ext uri="{9D8B030D-6E8A-4147-A177-3AD203B41FA5}">
                      <a16:colId xmlns:a16="http://schemas.microsoft.com/office/drawing/2014/main" val="3249403047"/>
                    </a:ext>
                  </a:extLst>
                </a:gridCol>
                <a:gridCol w="312542">
                  <a:extLst>
                    <a:ext uri="{9D8B030D-6E8A-4147-A177-3AD203B41FA5}">
                      <a16:colId xmlns:a16="http://schemas.microsoft.com/office/drawing/2014/main" val="1955563407"/>
                    </a:ext>
                  </a:extLst>
                </a:gridCol>
                <a:gridCol w="312542">
                  <a:extLst>
                    <a:ext uri="{9D8B030D-6E8A-4147-A177-3AD203B41FA5}">
                      <a16:colId xmlns:a16="http://schemas.microsoft.com/office/drawing/2014/main" val="330723757"/>
                    </a:ext>
                  </a:extLst>
                </a:gridCol>
                <a:gridCol w="312542">
                  <a:extLst>
                    <a:ext uri="{9D8B030D-6E8A-4147-A177-3AD203B41FA5}">
                      <a16:colId xmlns:a16="http://schemas.microsoft.com/office/drawing/2014/main" val="601421998"/>
                    </a:ext>
                  </a:extLst>
                </a:gridCol>
                <a:gridCol w="312542">
                  <a:extLst>
                    <a:ext uri="{9D8B030D-6E8A-4147-A177-3AD203B41FA5}">
                      <a16:colId xmlns:a16="http://schemas.microsoft.com/office/drawing/2014/main" val="866097283"/>
                    </a:ext>
                  </a:extLst>
                </a:gridCol>
                <a:gridCol w="312542">
                  <a:extLst>
                    <a:ext uri="{9D8B030D-6E8A-4147-A177-3AD203B41FA5}">
                      <a16:colId xmlns:a16="http://schemas.microsoft.com/office/drawing/2014/main" val="3927783647"/>
                    </a:ext>
                  </a:extLst>
                </a:gridCol>
              </a:tblGrid>
              <a:tr h="423290">
                <a:tc>
                  <a:txBody>
                    <a:bodyPr/>
                    <a:lstStyle/>
                    <a:p>
                      <a:pPr algn="l" fontAlgn="b"/>
                      <a:r>
                        <a:rPr lang="en-US" sz="600" b="1" i="0" u="none" strike="noStrike" dirty="0">
                          <a:solidFill>
                            <a:schemeClr val="bg1"/>
                          </a:solidFill>
                          <a:effectLst/>
                          <a:latin typeface="Geneva"/>
                        </a:rPr>
                        <a:t>Category</a:t>
                      </a: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1996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1997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1998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1999</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2004</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2009</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2014</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2019</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2020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2021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2022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52581403"/>
                  </a:ext>
                </a:extLst>
              </a:tr>
              <a:tr h="788857">
                <a:tc>
                  <a:txBody>
                    <a:bodyPr/>
                    <a:lstStyle/>
                    <a:p>
                      <a:pPr algn="l" fontAlgn="b"/>
                      <a:r>
                        <a:rPr lang="en-US" sz="600" u="none" strike="noStrike">
                          <a:solidFill>
                            <a:schemeClr val="bg1"/>
                          </a:solidFill>
                          <a:effectLst/>
                        </a:rPr>
                        <a:t>HIV Disease Diagnoses*</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291</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285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297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291</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282</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282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281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315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330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322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366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331</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291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314</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302</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311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282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285</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275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230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298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262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2912783"/>
                  </a:ext>
                </a:extLst>
              </a:tr>
              <a:tr h="461769">
                <a:tc>
                  <a:txBody>
                    <a:bodyPr/>
                    <a:lstStyle/>
                    <a:p>
                      <a:pPr algn="l" fontAlgn="b"/>
                      <a:r>
                        <a:rPr lang="en-US" sz="600" u="none" strike="noStrike">
                          <a:solidFill>
                            <a:schemeClr val="bg1"/>
                          </a:solidFill>
                          <a:effectLst/>
                        </a:rPr>
                        <a:t>All Deaths^</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205</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87</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81</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84</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85</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73</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72</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70</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69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74</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74</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91</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71</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80</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80</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76</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95</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92</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69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86</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84</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79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95</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99</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700" u="none" strike="noStrike">
                          <a:solidFill>
                            <a:schemeClr val="bg1"/>
                          </a:solidFill>
                          <a:effectLst/>
                        </a:rPr>
                        <a:t>121</a:t>
                      </a:r>
                      <a:endParaRPr lang="en-US" sz="700" b="0" i="0" u="none" strike="noStrike">
                        <a:solidFill>
                          <a:schemeClr val="bg1"/>
                        </a:solidFill>
                        <a:effectLst/>
                        <a:latin typeface="Calibri" panose="020F0502020204030204" pitchFamily="34" charset="0"/>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7131639"/>
                  </a:ext>
                </a:extLst>
              </a:tr>
              <a:tr h="423290">
                <a:tc>
                  <a:txBody>
                    <a:bodyPr/>
                    <a:lstStyle/>
                    <a:p>
                      <a:pPr algn="l" fontAlgn="b"/>
                      <a:r>
                        <a:rPr lang="en-US" sz="600" u="none" strike="noStrike">
                          <a:solidFill>
                            <a:schemeClr val="bg1"/>
                          </a:solidFill>
                          <a:effectLst/>
                        </a:rPr>
                        <a:t>Living with HIV/AIDS</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3051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3287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3539</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3790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4046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4331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4598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4895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5002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5233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5566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5950</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6221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6552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6814</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7136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7516</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7723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7998</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8215</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8554</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8789</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8981</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9193</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9422</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a:solidFill>
                            <a:schemeClr val="bg1"/>
                          </a:solidFill>
                          <a:effectLst/>
                        </a:rPr>
                        <a:t>9697</a:t>
                      </a:r>
                      <a:endParaRPr lang="en-US" sz="600" b="1" i="0" u="none" strike="noStrike">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600" u="none" strike="noStrike" dirty="0">
                          <a:solidFill>
                            <a:schemeClr val="bg1"/>
                          </a:solidFill>
                          <a:effectLst/>
                        </a:rPr>
                        <a:t>9805</a:t>
                      </a:r>
                      <a:endParaRPr lang="en-US" sz="600" b="1" i="0" u="none" strike="noStrike" dirty="0">
                        <a:solidFill>
                          <a:schemeClr val="bg1"/>
                        </a:solidFill>
                        <a:effectLst/>
                        <a:latin typeface="Geneva"/>
                      </a:endParaRPr>
                    </a:p>
                  </a:txBody>
                  <a:tcPr marL="4918" marR="4918" marT="491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32624344"/>
                  </a:ext>
                </a:extLst>
              </a:tr>
            </a:tbl>
          </a:graphicData>
        </a:graphic>
      </p:graphicFrame>
      <p:sp>
        <p:nvSpPr>
          <p:cNvPr id="4" name="Title 3"/>
          <p:cNvSpPr>
            <a:spLocks noGrp="1"/>
          </p:cNvSpPr>
          <p:nvPr>
            <p:ph type="title"/>
          </p:nvPr>
        </p:nvSpPr>
        <p:spPr/>
        <p:txBody>
          <a:bodyPr/>
          <a:lstStyle/>
          <a:p>
            <a:r>
              <a:rPr lang="en-US" altLang="en-US" sz="3600" dirty="0"/>
              <a:t>New HIV Diagnoses, Deaths and Prevalent Cases </a:t>
            </a:r>
            <a:br>
              <a:rPr lang="en-US" altLang="en-US" sz="3600" dirty="0"/>
            </a:br>
            <a:r>
              <a:rPr lang="en-US" altLang="en-US" sz="3600" dirty="0"/>
              <a:t>by Year,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945390" y="5513921"/>
            <a:ext cx="12554201" cy="92041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^Deaths in Minnesota among people with HIV/AIDS, regardless of location of diagnosis or cause of death.</a:t>
            </a:r>
            <a:endParaRPr kumimoji="0" lang="en-US" sz="1100" b="1"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New HIV Diagnoses, Deaths and Prevalent Cases by Year, 2012–2022. Refer to table on slide for full data. ">
            <a:extLst>
              <a:ext uri="{FF2B5EF4-FFF2-40B4-BE49-F238E27FC236}">
                <a16:creationId xmlns:a16="http://schemas.microsoft.com/office/drawing/2014/main" id="{06F9D3FD-041B-B550-DCC2-860BA99F222B}"/>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932104" y="1609724"/>
            <a:ext cx="10314505" cy="3982183"/>
          </a:xfrm>
        </p:spPr>
      </p:pic>
    </p:spTree>
    <p:extLst>
      <p:ext uri="{BB962C8B-B14F-4D97-AF65-F5344CB8AC3E}">
        <p14:creationId xmlns:p14="http://schemas.microsoft.com/office/powerpoint/2010/main" val="293932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HIV (non-AIDS) and AIDS^ at Diagnosis by Year, 2012–2022. "/>
          <p:cNvSpPr>
            <a:spLocks noGrp="1"/>
          </p:cNvSpPr>
          <p:nvPr>
            <p:ph type="title"/>
          </p:nvPr>
        </p:nvSpPr>
        <p:spPr/>
        <p:txBody>
          <a:bodyPr/>
          <a:lstStyle/>
          <a:p>
            <a:r>
              <a:rPr lang="en-US" altLang="en-US" sz="3600" dirty="0"/>
              <a:t>HIV (non-AIDS) and AIDS^ at Diagnosis by Year, 2012–2022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758350" y="5239620"/>
            <a:ext cx="11225152" cy="979273"/>
          </a:xfrm>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^Includes all new cases of HIV that were diagnosed with HIV and AIDS simultaneously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This includes refugees in the HIV+ Resettlement Program, as well as, other refugee/immigrants  diagnosed with AIDS subsequent to their arrival in the United States.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altLang="en-US" sz="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HIV (non-AIDS) and AIDS^ at Diagnosis by Year, 2012–2022. Data provided at website referenced. ">
            <a:extLst>
              <a:ext uri="{FF2B5EF4-FFF2-40B4-BE49-F238E27FC236}">
                <a16:creationId xmlns:a16="http://schemas.microsoft.com/office/drawing/2014/main" id="{64502F0D-7CDF-D5F6-CCD7-283BAB5040D7}"/>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70541" y="1609724"/>
            <a:ext cx="10650918" cy="4023432"/>
          </a:xfrm>
        </p:spPr>
      </p:pic>
    </p:spTree>
    <p:extLst>
      <p:ext uri="{BB962C8B-B14F-4D97-AF65-F5344CB8AC3E}">
        <p14:creationId xmlns:p14="http://schemas.microsoft.com/office/powerpoint/2010/main" val="357185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sz="4000" dirty="0"/>
              <a:t>HIV Diagnoses in Minnesota </a:t>
            </a:r>
            <a:br>
              <a:rPr lang="en-US" altLang="en-US" sz="4000" dirty="0"/>
            </a:br>
            <a:r>
              <a:rPr lang="en-US" altLang="en-US" sz="4000" dirty="0"/>
              <a:t>by Person, Place, and Time</a:t>
            </a:r>
            <a:endParaRPr lang="en-US" dirty="0"/>
          </a:p>
        </p:txBody>
      </p:sp>
    </p:spTree>
    <p:extLst>
      <p:ext uri="{BB962C8B-B14F-4D97-AF65-F5344CB8AC3E}">
        <p14:creationId xmlns:p14="http://schemas.microsoft.com/office/powerpoint/2010/main" val="2321035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sz="4000" dirty="0"/>
              <a:t>Place</a:t>
            </a:r>
            <a:endParaRPr lang="en-US" dirty="0"/>
          </a:p>
        </p:txBody>
      </p:sp>
    </p:spTree>
    <p:extLst>
      <p:ext uri="{BB962C8B-B14F-4D97-AF65-F5344CB8AC3E}">
        <p14:creationId xmlns:p14="http://schemas.microsoft.com/office/powerpoint/2010/main" val="283219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HIV Diagnoses</a:t>
            </a:r>
            <a:r>
              <a:rPr lang="en-US" sz="3600" baseline="30000" dirty="0"/>
              <a:t>#</a:t>
            </a:r>
            <a:r>
              <a:rPr lang="en-US" sz="3600" dirty="0"/>
              <a:t> by County of Residence at Diagnosis, 2022</a:t>
            </a: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p:cNvSpPr>
            <a:spLocks noGrp="1"/>
          </p:cNvSpPr>
          <p:nvPr>
            <p:ph sz="half" idx="2"/>
          </p:nvPr>
        </p:nvSpPr>
        <p:spPr>
          <a:xfrm>
            <a:off x="6101615" y="5339180"/>
            <a:ext cx="5089398" cy="698627"/>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rgbClr val="003865"/>
                </a:solidFill>
                <a:latin typeface="Calibri"/>
              </a:rPr>
              <a:t>Data: </a:t>
            </a:r>
            <a:r>
              <a:rPr lang="en-US" altLang="en-US" sz="1100" dirty="0">
                <a:solidFill>
                  <a:srgbClr val="003865"/>
                </a:solidFill>
                <a:latin typeface="Calibri"/>
                <a:hlinkClick r:id="rId3"/>
              </a:rPr>
              <a:t>HIV Incidence Report 2022 Tables (PDF)</a:t>
            </a:r>
            <a:endParaRPr kumimoji="0" lang="en-US" altLang="en-US" sz="700" b="0" i="1" u="none" strike="noStrike" kern="1200" cap="none" spc="0" normalizeH="0" baseline="0" noProof="0" dirty="0">
              <a:ln>
                <a:noFill/>
              </a:ln>
              <a:solidFill>
                <a:srgbClr val="000000"/>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5210E58-413B-4588-B1A3-FC73F78F79F8}"/>
              </a:ext>
            </a:extLst>
          </p:cNvPr>
          <p:cNvSpPr txBox="1"/>
          <p:nvPr/>
        </p:nvSpPr>
        <p:spPr>
          <a:xfrm>
            <a:off x="6062911" y="2887913"/>
            <a:ext cx="2015071" cy="1459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Minneapolis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St.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Suburban*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Greater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Total</a:t>
            </a:r>
          </a:p>
        </p:txBody>
      </p:sp>
      <p:sp>
        <p:nvSpPr>
          <p:cNvPr id="14" name="TextBox 13">
            <a:extLst>
              <a:ext uri="{FF2B5EF4-FFF2-40B4-BE49-F238E27FC236}">
                <a16:creationId xmlns:a16="http://schemas.microsoft.com/office/drawing/2014/main" id="{0924BAA2-8DC7-4220-B83E-4B37EE32CF7B}"/>
              </a:ext>
            </a:extLst>
          </p:cNvPr>
          <p:cNvSpPr txBox="1"/>
          <p:nvPr/>
        </p:nvSpPr>
        <p:spPr>
          <a:xfrm>
            <a:off x="8255957" y="2886666"/>
            <a:ext cx="3336617"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70 cases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37 cases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86 cases (33%)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69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262 cases</a:t>
            </a:r>
          </a:p>
        </p:txBody>
      </p:sp>
      <p:pic>
        <p:nvPicPr>
          <p:cNvPr id="5" name="Picture 4" descr="HIV Diagnoses# by County of Residence at Diagnosis, 2022. Data provided at URL referenced. ">
            <a:extLst>
              <a:ext uri="{FF2B5EF4-FFF2-40B4-BE49-F238E27FC236}">
                <a16:creationId xmlns:a16="http://schemas.microsoft.com/office/drawing/2014/main" id="{CF0DFAEC-906F-CA4F-5106-7D197F2BDE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762" y="1374015"/>
            <a:ext cx="4237625" cy="5483985"/>
          </a:xfrm>
          <a:prstGeom prst="rect">
            <a:avLst/>
          </a:prstGeom>
        </p:spPr>
      </p:pic>
    </p:spTree>
    <p:extLst>
      <p:ext uri="{BB962C8B-B14F-4D97-AF65-F5344CB8AC3E}">
        <p14:creationId xmlns:p14="http://schemas.microsoft.com/office/powerpoint/2010/main" val="67434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D0BC-D46F-4C78-9878-DD784EB1264D}"/>
              </a:ext>
            </a:extLst>
          </p:cNvPr>
          <p:cNvSpPr>
            <a:spLocks noGrp="1"/>
          </p:cNvSpPr>
          <p:nvPr>
            <p:ph type="title"/>
          </p:nvPr>
        </p:nvSpPr>
        <p:spPr/>
        <p:txBody>
          <a:bodyPr/>
          <a:lstStyle/>
          <a:p>
            <a:r>
              <a:rPr lang="en-US" dirty="0"/>
              <a:t>2022 Minnesota HIV New Diagnoses by Metro County</a:t>
            </a:r>
          </a:p>
        </p:txBody>
      </p:sp>
      <p:sp>
        <p:nvSpPr>
          <p:cNvPr id="3" name="Text Placeholder 2">
            <a:extLst>
              <a:ext uri="{FF2B5EF4-FFF2-40B4-BE49-F238E27FC236}">
                <a16:creationId xmlns:a16="http://schemas.microsoft.com/office/drawing/2014/main" id="{76EE6101-AD46-463A-A39B-D9959FDFF0A5}"/>
              </a:ext>
            </a:extLst>
          </p:cNvPr>
          <p:cNvSpPr>
            <a:spLocks noGrp="1"/>
          </p:cNvSpPr>
          <p:nvPr>
            <p:ph type="body" sz="quarter" idx="15"/>
          </p:nvPr>
        </p:nvSpPr>
        <p:spPr>
          <a:xfrm>
            <a:off x="7022340" y="4789540"/>
            <a:ext cx="4587458" cy="635911"/>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3865"/>
                </a:solidFill>
                <a:effectLst/>
                <a:uLnTx/>
                <a:uFillTx/>
                <a:latin typeface="Calibri"/>
                <a:ea typeface="+mn-ea"/>
                <a:cs typeface="+mn-cs"/>
              </a:rPr>
              <a:t>*7-county metro area, excluding the cities of Minneapolis and St. Paul</a:t>
            </a:r>
          </a:p>
          <a:p>
            <a:pPr marL="0" indent="0">
              <a:spcAft>
                <a:spcPts val="0"/>
              </a:spcAft>
              <a:buClrTx/>
              <a:buNone/>
              <a:defRPr/>
            </a:pPr>
            <a:r>
              <a:rPr lang="en-US" altLang="en-US" sz="1100" dirty="0">
                <a:solidFill>
                  <a:srgbClr val="003865"/>
                </a:solidFill>
                <a:latin typeface="Calibri"/>
              </a:rPr>
              <a:t>Data: </a:t>
            </a:r>
            <a:r>
              <a:rPr lang="en-US" altLang="en-US" sz="1100" dirty="0">
                <a:solidFill>
                  <a:srgbClr val="003865"/>
                </a:solidFill>
                <a:latin typeface="Calibri"/>
                <a:hlinkClick r:id="rId3"/>
              </a:rPr>
              <a:t>HIV Incidence Report 2022 Tables (PDF)</a:t>
            </a:r>
            <a:endParaRPr kumimoji="0" lang="en-US" altLang="en-US" sz="700" b="0" i="1"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sp>
        <p:nvSpPr>
          <p:cNvPr id="8" name="TextBox 7">
            <a:extLst>
              <a:ext uri="{FF2B5EF4-FFF2-40B4-BE49-F238E27FC236}">
                <a16:creationId xmlns:a16="http://schemas.microsoft.com/office/drawing/2014/main" id="{D0D9FE65-5356-4518-A7B5-9529ECA60FD7}"/>
              </a:ext>
            </a:extLst>
          </p:cNvPr>
          <p:cNvSpPr txBox="1"/>
          <p:nvPr/>
        </p:nvSpPr>
        <p:spPr>
          <a:xfrm>
            <a:off x="6734663" y="3067154"/>
            <a:ext cx="2015071" cy="14590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Minneapolis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City of St. Paul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Suburban*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Greater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Total</a:t>
            </a:r>
          </a:p>
        </p:txBody>
      </p:sp>
      <p:sp>
        <p:nvSpPr>
          <p:cNvPr id="10" name="TextBox 9">
            <a:extLst>
              <a:ext uri="{FF2B5EF4-FFF2-40B4-BE49-F238E27FC236}">
                <a16:creationId xmlns:a16="http://schemas.microsoft.com/office/drawing/2014/main" id="{3DE86EC7-B4C3-4BDE-9F5A-60DF10906B56}"/>
              </a:ext>
            </a:extLst>
          </p:cNvPr>
          <p:cNvSpPr txBox="1"/>
          <p:nvPr/>
        </p:nvSpPr>
        <p:spPr>
          <a:xfrm>
            <a:off x="9232452" y="3067154"/>
            <a:ext cx="1852149" cy="14603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70 cases (27%)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37 cases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86 cases (33%)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69 cases (26%)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78" b="0" i="0" u="none" strike="noStrike" kern="1200" cap="none" spc="0" normalizeH="0" baseline="0" noProof="0" dirty="0">
                <a:ln>
                  <a:noFill/>
                </a:ln>
                <a:solidFill>
                  <a:srgbClr val="003865"/>
                </a:solidFill>
                <a:effectLst/>
                <a:uLnTx/>
                <a:uFillTx/>
                <a:latin typeface="Calibri"/>
                <a:ea typeface="+mn-ea"/>
                <a:cs typeface="+mn-cs"/>
              </a:rPr>
              <a:t>262 cases</a:t>
            </a:r>
          </a:p>
        </p:txBody>
      </p:sp>
      <p:pic>
        <p:nvPicPr>
          <p:cNvPr id="9" name="Picture 8" descr="2022 Minnesota HIV New Diagnoses by Metro County. Data provided at URL referenced. ">
            <a:extLst>
              <a:ext uri="{FF2B5EF4-FFF2-40B4-BE49-F238E27FC236}">
                <a16:creationId xmlns:a16="http://schemas.microsoft.com/office/drawing/2014/main" id="{B1061480-D918-09EC-3512-FED2C1D8EC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477" y="1335641"/>
            <a:ext cx="4258499" cy="5510998"/>
          </a:xfrm>
          <a:prstGeom prst="rect">
            <a:avLst/>
          </a:prstGeom>
        </p:spPr>
      </p:pic>
    </p:spTree>
    <p:extLst>
      <p:ext uri="{BB962C8B-B14F-4D97-AF65-F5344CB8AC3E}">
        <p14:creationId xmlns:p14="http://schemas.microsoft.com/office/powerpoint/2010/main" val="372083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768096" y="5464277"/>
            <a:ext cx="10933573" cy="1393723"/>
          </a:xfrm>
        </p:spPr>
        <p:txBody>
          <a:bodyPr>
            <a:normAutofit/>
          </a:bodyPr>
          <a:lstStyle/>
          <a:p>
            <a:pPr marL="0" indent="0">
              <a:spcBef>
                <a:spcPts val="0"/>
              </a:spcBef>
              <a:spcAft>
                <a:spcPts val="0"/>
              </a:spcAft>
              <a:buNone/>
            </a:pPr>
            <a:r>
              <a:rPr lang="en-US" sz="1400" dirty="0"/>
              <a:t>*Suburban includes the 7-county metro area of Anoka, Carver, Dakota, Hennepin (except Minneapolis), Ramsey (except St. Paul), Scott, and Washington counties. Greater Minnesota includes all other counties outside of the 7-county metro area.</a:t>
            </a:r>
          </a:p>
        </p:txBody>
      </p:sp>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altLang="en-US" sz="3600" dirty="0"/>
              <a:t>HIV Diagnoses* in Minnesota by Residence at Diagnosis, 2022</a:t>
            </a:r>
            <a:endParaRPr lang="en-US" b="0" dirty="0"/>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HIV Diagnoses* in Minnesota by Residence at Diagnosis, 2022. Percentages provided in previous slide. ">
            <a:extLst>
              <a:ext uri="{FF2B5EF4-FFF2-40B4-BE49-F238E27FC236}">
                <a16:creationId xmlns:a16="http://schemas.microsoft.com/office/drawing/2014/main" id="{70B8F7D0-A8E4-89B3-1681-4791D9B746A5}"/>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3531509" y="1609725"/>
            <a:ext cx="5128982" cy="3926706"/>
          </a:xfrm>
        </p:spPr>
      </p:pic>
    </p:spTree>
    <p:extLst>
      <p:ext uri="{BB962C8B-B14F-4D97-AF65-F5344CB8AC3E}">
        <p14:creationId xmlns:p14="http://schemas.microsoft.com/office/powerpoint/2010/main" val="3015754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Sex at Birth, Gender, and Race/Ethnicity</a:t>
            </a:r>
            <a:endParaRPr lang="en-US" dirty="0"/>
          </a:p>
        </p:txBody>
      </p:sp>
    </p:spTree>
    <p:extLst>
      <p:ext uri="{BB962C8B-B14F-4D97-AF65-F5344CB8AC3E}">
        <p14:creationId xmlns:p14="http://schemas.microsoft.com/office/powerpoint/2010/main" val="1906323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Land Acknowledgement </a:t>
            </a:r>
          </a:p>
        </p:txBody>
      </p:sp>
      <p:sp>
        <p:nvSpPr>
          <p:cNvPr id="7" name="Content Placeholder 6"/>
          <p:cNvSpPr>
            <a:spLocks noGrp="1"/>
          </p:cNvSpPr>
          <p:nvPr>
            <p:ph idx="1"/>
          </p:nvPr>
        </p:nvSpPr>
        <p:spPr>
          <a:xfrm>
            <a:off x="595424" y="1594624"/>
            <a:ext cx="11089758" cy="4582339"/>
          </a:xfrm>
        </p:spPr>
        <p:txBody>
          <a:bodyPr>
            <a:normAutofit fontScale="55000" lnSpcReduction="20000"/>
          </a:bodyPr>
          <a:lstStyle/>
          <a:p>
            <a:pPr marL="0" indent="0">
              <a:buNone/>
            </a:pPr>
            <a:r>
              <a:rPr lang="en-US" dirty="0"/>
              <a:t>Every community owes its existence and vitality to generations from around the world who contributed their hopes, dreams, and energy to making the history that led to this moment. Some were brought here against their will, some were drawn to leave their distant homes in hope of a better life, and some have lived on this land for more generations than can be counted. Truth and acknowledgment are critical to building mutual respect and connection across all barriers of heritage and difference. </a:t>
            </a:r>
          </a:p>
          <a:p>
            <a:pPr marL="0" indent="0">
              <a:buNone/>
            </a:pPr>
            <a:r>
              <a:rPr lang="en-US" dirty="0"/>
              <a:t>We begin this effort to acknowledge what has been buried by honoring the truth. We are standing on the ancestral lands of the Dakota people. We want to acknowledge the Dakota, the Ojibwe, the Ho Chunk, and the other nations of people who also called this place home. We pay respects to their elders past and present. Please take a moment to consider the treaties made by the Tribal nations that entitle non-Native people to live and work on traditional Native lands. Consider the many legacies of violence, displacement, migration, and settlement that bring us together here today. Please join us in uncovering such truths at any and all public events.</a:t>
            </a:r>
            <a:r>
              <a:rPr lang="en-US" sz="3300" dirty="0"/>
              <a:t>*</a:t>
            </a:r>
            <a:r>
              <a:rPr lang="en-US" dirty="0"/>
              <a:t> </a:t>
            </a:r>
          </a:p>
          <a:p>
            <a:pPr marL="0" indent="0">
              <a:buNone/>
            </a:pPr>
            <a:r>
              <a:rPr lang="en-US" sz="2500" dirty="0"/>
              <a:t>*This is the acknowledgment given in the USDAC Honor Native Land Guide – edited to reflect this space by Shannon </a:t>
            </a:r>
            <a:r>
              <a:rPr lang="en-US" sz="2500" dirty="0" err="1"/>
              <a:t>Geshick</a:t>
            </a:r>
            <a:r>
              <a:rPr lang="en-US" sz="2500" dirty="0"/>
              <a:t>, MTAG, Executive Director Minnesota Indian Affairs Council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01528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D014-4361-4A2D-95D4-7CC390D6E1B0}"/>
              </a:ext>
            </a:extLst>
          </p:cNvPr>
          <p:cNvSpPr>
            <a:spLocks noGrp="1"/>
          </p:cNvSpPr>
          <p:nvPr>
            <p:ph type="title"/>
          </p:nvPr>
        </p:nvSpPr>
        <p:spPr/>
        <p:txBody>
          <a:bodyPr/>
          <a:lstStyle/>
          <a:p>
            <a:r>
              <a:rPr lang="en-US" dirty="0"/>
              <a:t>Transmission Categories</a:t>
            </a:r>
          </a:p>
        </p:txBody>
      </p:sp>
      <p:sp>
        <p:nvSpPr>
          <p:cNvPr id="3" name="Content Placeholder 2">
            <a:extLst>
              <a:ext uri="{FF2B5EF4-FFF2-40B4-BE49-F238E27FC236}">
                <a16:creationId xmlns:a16="http://schemas.microsoft.com/office/drawing/2014/main" id="{18671B40-F97F-4F98-8FE9-1C43FB3FC335}"/>
              </a:ext>
            </a:extLst>
          </p:cNvPr>
          <p:cNvSpPr>
            <a:spLocks noGrp="1"/>
          </p:cNvSpPr>
          <p:nvPr>
            <p:ph idx="1"/>
          </p:nvPr>
        </p:nvSpPr>
        <p:spPr>
          <a:xfrm>
            <a:off x="315884" y="1594624"/>
            <a:ext cx="11571316" cy="4582339"/>
          </a:xfrm>
        </p:spPr>
        <p:txBody>
          <a:bodyPr>
            <a:normAutofit fontScale="62500" lnSpcReduction="20000"/>
          </a:bodyPr>
          <a:lstStyle/>
          <a:p>
            <a:r>
              <a:rPr lang="en-US" sz="2800" dirty="0"/>
              <a:t>CDC defines </a:t>
            </a:r>
            <a:r>
              <a:rPr lang="en-US" sz="2800" b="1" dirty="0"/>
              <a:t>Transmission categories </a:t>
            </a:r>
            <a:r>
              <a:rPr lang="en-US" sz="2800" dirty="0"/>
              <a:t>as </a:t>
            </a:r>
            <a:r>
              <a:rPr lang="en-US" sz="2800" i="1" dirty="0"/>
              <a:t>“the term for classification of cases that summarizes an adult’s or adolescent’s possible HIV risk factors;  the summary classification results from selecting, from the presumed hierarchical order of probability, the single risk factor most likely to have been responsible for transmission.”</a:t>
            </a:r>
          </a:p>
          <a:p>
            <a:pPr lvl="1"/>
            <a:r>
              <a:rPr lang="en-US" sz="2500" b="1" i="1" dirty="0"/>
              <a:t>Male-to-male sexual contact (MMSC): </a:t>
            </a:r>
            <a:r>
              <a:rPr lang="en-US" sz="2500" i="1" dirty="0"/>
              <a:t>includes individuals assigned male sex at birth, regardless of current gender identity, who have had sexual contact with other males, and individuals assigned male sex at birth who have had sexual contact with both males and females (bisexual contact)</a:t>
            </a:r>
          </a:p>
          <a:p>
            <a:pPr lvl="1"/>
            <a:r>
              <a:rPr lang="en-US" sz="2500" b="1" i="1" dirty="0"/>
              <a:t>Injection drug use (IDU): </a:t>
            </a:r>
            <a:r>
              <a:rPr lang="en-US" sz="2500" i="1" dirty="0"/>
              <a:t>includes persons who injected nonprescription drugs or who injected prescription drugs for nonmedical purposes</a:t>
            </a:r>
          </a:p>
          <a:p>
            <a:pPr lvl="1"/>
            <a:r>
              <a:rPr lang="en-US" sz="2500" b="1" i="1" dirty="0"/>
              <a:t>Male-to-male sexual contact and injection drug use (MMSC/IDU): </a:t>
            </a:r>
            <a:r>
              <a:rPr lang="en-US" sz="2500" i="1" dirty="0"/>
              <a:t>includes individuals assigned male sex at birth, regardless of current gender identity, who have had sexual contact with other males and injected nonprescription drugs or injected prescription drugs for nonmedical purposes</a:t>
            </a:r>
          </a:p>
          <a:p>
            <a:pPr lvl="1"/>
            <a:r>
              <a:rPr lang="en-US" sz="2500" b="1" i="1" dirty="0"/>
              <a:t>Heterosexual contact: </a:t>
            </a:r>
            <a:r>
              <a:rPr lang="en-US" sz="2500" i="1" dirty="0"/>
              <a:t>includes persons who have ever had sexual contact with a person known to have, or with a risk factor for, HIV infection</a:t>
            </a:r>
          </a:p>
          <a:p>
            <a:pPr lvl="1"/>
            <a:r>
              <a:rPr lang="en-US" sz="2500" b="1" i="1" dirty="0"/>
              <a:t>Perinatal: </a:t>
            </a:r>
            <a:r>
              <a:rPr lang="en-US" sz="2500" i="1" dirty="0"/>
              <a:t>includes persons who acquired HIV through mother-to-child transmission </a:t>
            </a:r>
          </a:p>
          <a:p>
            <a:pPr lvl="1"/>
            <a:r>
              <a:rPr lang="en-US" sz="2500" b="1" i="1" dirty="0"/>
              <a:t>Other: </a:t>
            </a:r>
            <a:r>
              <a:rPr lang="en-US" sz="2500" i="1" dirty="0"/>
              <a:t>includes persons with other risk factors (</a:t>
            </a:r>
            <a:r>
              <a:rPr lang="en-US" sz="2500" i="1" dirty="0" err="1"/>
              <a:t>ie</a:t>
            </a:r>
            <a:r>
              <a:rPr lang="en-US" sz="2500" i="1" dirty="0"/>
              <a:t>. blood transfusion, hemophilia) or whose risk factor was not reported or identified</a:t>
            </a:r>
          </a:p>
        </p:txBody>
      </p:sp>
      <p:sp>
        <p:nvSpPr>
          <p:cNvPr id="4" name="Slide Number Placeholder 3">
            <a:extLst>
              <a:ext uri="{FF2B5EF4-FFF2-40B4-BE49-F238E27FC236}">
                <a16:creationId xmlns:a16="http://schemas.microsoft.com/office/drawing/2014/main" id="{D050F0B0-C2B2-48C8-B127-46AF339144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TextBox 4">
            <a:extLst>
              <a:ext uri="{FF2B5EF4-FFF2-40B4-BE49-F238E27FC236}">
                <a16:creationId xmlns:a16="http://schemas.microsoft.com/office/drawing/2014/main" id="{638EC754-CF0F-4848-9256-395B6C235EE7}"/>
              </a:ext>
            </a:extLst>
          </p:cNvPr>
          <p:cNvSpPr txBox="1"/>
          <p:nvPr/>
        </p:nvSpPr>
        <p:spPr>
          <a:xfrm>
            <a:off x="2161309" y="6324600"/>
            <a:ext cx="826411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3865"/>
                </a:solidFill>
                <a:effectLst/>
                <a:uLnTx/>
                <a:uFillTx/>
                <a:latin typeface="Calibri"/>
                <a:ea typeface="+mn-ea"/>
                <a:cs typeface="+mn-cs"/>
                <a:hlinkClick r:id="rId3"/>
              </a:rPr>
              <a:t>Technical Notes | Volume 33 | HIV Surveillance | Reports | Resource Library | HIV/AIDS | CDC</a:t>
            </a:r>
            <a:endParaRPr kumimoji="0" lang="en-US" sz="16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119912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CAB25-EB10-48E4-ABFE-F555BCBB2D99}"/>
              </a:ext>
            </a:extLst>
          </p:cNvPr>
          <p:cNvSpPr>
            <a:spLocks noGrp="1"/>
          </p:cNvSpPr>
          <p:nvPr>
            <p:ph type="title"/>
          </p:nvPr>
        </p:nvSpPr>
        <p:spPr/>
        <p:txBody>
          <a:bodyPr/>
          <a:lstStyle/>
          <a:p>
            <a:r>
              <a:rPr lang="en-US" dirty="0"/>
              <a:t>Gender Identity</a:t>
            </a:r>
          </a:p>
        </p:txBody>
      </p:sp>
      <p:sp>
        <p:nvSpPr>
          <p:cNvPr id="3" name="Content Placeholder 2">
            <a:extLst>
              <a:ext uri="{FF2B5EF4-FFF2-40B4-BE49-F238E27FC236}">
                <a16:creationId xmlns:a16="http://schemas.microsoft.com/office/drawing/2014/main" id="{92F6FDE8-AC49-49A2-AA69-C41C3DCEA1F3}"/>
              </a:ext>
            </a:extLst>
          </p:cNvPr>
          <p:cNvSpPr>
            <a:spLocks noGrp="1"/>
          </p:cNvSpPr>
          <p:nvPr>
            <p:ph idx="1"/>
          </p:nvPr>
        </p:nvSpPr>
        <p:spPr>
          <a:xfrm>
            <a:off x="595086" y="1548327"/>
            <a:ext cx="11292114" cy="4774169"/>
          </a:xfrm>
        </p:spPr>
        <p:txBody>
          <a:bodyPr>
            <a:noAutofit/>
          </a:bodyPr>
          <a:lstStyle/>
          <a:p>
            <a:pPr marL="365760" lvl="1" indent="0">
              <a:buNone/>
            </a:pPr>
            <a:r>
              <a:rPr lang="en-US" sz="2400" b="1" dirty="0"/>
              <a:t>Gender identity </a:t>
            </a:r>
            <a:r>
              <a:rPr lang="en-US" sz="2400" dirty="0"/>
              <a:t>refers to a </a:t>
            </a:r>
            <a:r>
              <a:rPr lang="en-US" sz="2400" i="1" dirty="0"/>
              <a:t>“person’s internal understanding of their own gender, or gender with which a person identifies.  HIV surveillance personnel collect data on gender identity, when available, from sources such as case report forms submitted by health care or HIV testing providers and medical records, or by matching with other health department databases”</a:t>
            </a:r>
          </a:p>
          <a:p>
            <a:pPr marL="365760" lvl="1" indent="0">
              <a:buNone/>
            </a:pPr>
            <a:r>
              <a:rPr lang="en-US" sz="2400" b="1" dirty="0"/>
              <a:t>Cisgender</a:t>
            </a:r>
            <a:r>
              <a:rPr lang="en-US" sz="2400" i="1" dirty="0"/>
              <a:t> “is a term used to indicate that a person’s sex assigned at birth and current gender identity are the same (</a:t>
            </a:r>
            <a:r>
              <a:rPr lang="en-US" sz="2400" i="1" dirty="0" err="1"/>
              <a:t>ie</a:t>
            </a:r>
            <a:r>
              <a:rPr lang="en-US" sz="2400" i="1" dirty="0"/>
              <a:t>. a person assigned male at birth and who currently identifies as a man is a cisgender male)</a:t>
            </a:r>
          </a:p>
          <a:p>
            <a:pPr marL="365760" lvl="1" indent="0">
              <a:buNone/>
            </a:pPr>
            <a:r>
              <a:rPr lang="en-US" sz="2400" b="1" dirty="0"/>
              <a:t>Transgender woman</a:t>
            </a:r>
            <a:r>
              <a:rPr lang="en-US" sz="2400" i="1" dirty="0"/>
              <a:t>: “a person assigned “male” sex at birth who identifies as female” </a:t>
            </a:r>
          </a:p>
          <a:p>
            <a:pPr marL="365760" lvl="1" indent="0">
              <a:buNone/>
            </a:pPr>
            <a:r>
              <a:rPr lang="en-US" sz="2400" b="1" dirty="0"/>
              <a:t>Transgender man: </a:t>
            </a:r>
            <a:r>
              <a:rPr lang="en-US" sz="2400" i="1" dirty="0"/>
              <a:t>“a person assigned “female” sex at birth who identifies as male” </a:t>
            </a:r>
          </a:p>
        </p:txBody>
      </p:sp>
      <p:sp>
        <p:nvSpPr>
          <p:cNvPr id="4" name="Slide Number Placeholder 3">
            <a:extLst>
              <a:ext uri="{FF2B5EF4-FFF2-40B4-BE49-F238E27FC236}">
                <a16:creationId xmlns:a16="http://schemas.microsoft.com/office/drawing/2014/main" id="{0CF25C21-DC4A-451F-A440-84E1FF61B8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a:extLst>
              <a:ext uri="{FF2B5EF4-FFF2-40B4-BE49-F238E27FC236}">
                <a16:creationId xmlns:a16="http://schemas.microsoft.com/office/drawing/2014/main" id="{42A8746F-A3E8-49D2-8520-73A4CCCAE98E}"/>
              </a:ext>
            </a:extLst>
          </p:cNvPr>
          <p:cNvSpPr txBox="1"/>
          <p:nvPr/>
        </p:nvSpPr>
        <p:spPr>
          <a:xfrm>
            <a:off x="2121824" y="6137830"/>
            <a:ext cx="91730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Calibri"/>
                <a:ea typeface="+mn-ea"/>
                <a:cs typeface="+mn-cs"/>
                <a:hlinkClick r:id="rId3"/>
              </a:rPr>
              <a:t>Technical Notes | Volume 33 | HIV Surveillance | Reports | Resource Library | HIV/AIDS | CDC</a:t>
            </a:r>
            <a:endParaRPr kumimoji="0" lang="en-US" sz="1800" b="0" i="0" u="none" strike="noStrike" kern="1200" cap="none" spc="0" normalizeH="0" baseline="0" noProof="0" dirty="0">
              <a:ln>
                <a:noFill/>
              </a:ln>
              <a:solidFill>
                <a:srgbClr val="003865"/>
              </a:solidFill>
              <a:effectLst/>
              <a:uLnTx/>
              <a:uFillTx/>
              <a:latin typeface="Calibri"/>
              <a:ea typeface="+mn-ea"/>
              <a:cs typeface="+mn-cs"/>
            </a:endParaRPr>
          </a:p>
        </p:txBody>
      </p:sp>
    </p:spTree>
    <p:extLst>
      <p:ext uri="{BB962C8B-B14F-4D97-AF65-F5344CB8AC3E}">
        <p14:creationId xmlns:p14="http://schemas.microsoft.com/office/powerpoint/2010/main" val="385509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475F01F-9B83-68F4-CD17-4BDD4E7FB3ED}"/>
              </a:ext>
            </a:extLst>
          </p:cNvPr>
          <p:cNvGraphicFramePr>
            <a:graphicFrameLocks noGrp="1"/>
          </p:cNvGraphicFramePr>
          <p:nvPr/>
        </p:nvGraphicFramePr>
        <p:xfrm>
          <a:off x="1219200" y="2881313"/>
          <a:ext cx="9753600" cy="13944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46835382"/>
                    </a:ext>
                  </a:extLst>
                </a:gridCol>
                <a:gridCol w="609600">
                  <a:extLst>
                    <a:ext uri="{9D8B030D-6E8A-4147-A177-3AD203B41FA5}">
                      <a16:colId xmlns:a16="http://schemas.microsoft.com/office/drawing/2014/main" val="2125243942"/>
                    </a:ext>
                  </a:extLst>
                </a:gridCol>
                <a:gridCol w="609600">
                  <a:extLst>
                    <a:ext uri="{9D8B030D-6E8A-4147-A177-3AD203B41FA5}">
                      <a16:colId xmlns:a16="http://schemas.microsoft.com/office/drawing/2014/main" val="3223766989"/>
                    </a:ext>
                  </a:extLst>
                </a:gridCol>
                <a:gridCol w="609600">
                  <a:extLst>
                    <a:ext uri="{9D8B030D-6E8A-4147-A177-3AD203B41FA5}">
                      <a16:colId xmlns:a16="http://schemas.microsoft.com/office/drawing/2014/main" val="3728474005"/>
                    </a:ext>
                  </a:extLst>
                </a:gridCol>
                <a:gridCol w="609600">
                  <a:extLst>
                    <a:ext uri="{9D8B030D-6E8A-4147-A177-3AD203B41FA5}">
                      <a16:colId xmlns:a16="http://schemas.microsoft.com/office/drawing/2014/main" val="904041922"/>
                    </a:ext>
                  </a:extLst>
                </a:gridCol>
                <a:gridCol w="609600">
                  <a:extLst>
                    <a:ext uri="{9D8B030D-6E8A-4147-A177-3AD203B41FA5}">
                      <a16:colId xmlns:a16="http://schemas.microsoft.com/office/drawing/2014/main" val="2758444859"/>
                    </a:ext>
                  </a:extLst>
                </a:gridCol>
                <a:gridCol w="609600">
                  <a:extLst>
                    <a:ext uri="{9D8B030D-6E8A-4147-A177-3AD203B41FA5}">
                      <a16:colId xmlns:a16="http://schemas.microsoft.com/office/drawing/2014/main" val="4059387696"/>
                    </a:ext>
                  </a:extLst>
                </a:gridCol>
                <a:gridCol w="609600">
                  <a:extLst>
                    <a:ext uri="{9D8B030D-6E8A-4147-A177-3AD203B41FA5}">
                      <a16:colId xmlns:a16="http://schemas.microsoft.com/office/drawing/2014/main" val="2054144278"/>
                    </a:ext>
                  </a:extLst>
                </a:gridCol>
                <a:gridCol w="609600">
                  <a:extLst>
                    <a:ext uri="{9D8B030D-6E8A-4147-A177-3AD203B41FA5}">
                      <a16:colId xmlns:a16="http://schemas.microsoft.com/office/drawing/2014/main" val="1113098042"/>
                    </a:ext>
                  </a:extLst>
                </a:gridCol>
                <a:gridCol w="609600">
                  <a:extLst>
                    <a:ext uri="{9D8B030D-6E8A-4147-A177-3AD203B41FA5}">
                      <a16:colId xmlns:a16="http://schemas.microsoft.com/office/drawing/2014/main" val="2621232309"/>
                    </a:ext>
                  </a:extLst>
                </a:gridCol>
                <a:gridCol w="609600">
                  <a:extLst>
                    <a:ext uri="{9D8B030D-6E8A-4147-A177-3AD203B41FA5}">
                      <a16:colId xmlns:a16="http://schemas.microsoft.com/office/drawing/2014/main" val="2979939275"/>
                    </a:ext>
                  </a:extLst>
                </a:gridCol>
                <a:gridCol w="609600">
                  <a:extLst>
                    <a:ext uri="{9D8B030D-6E8A-4147-A177-3AD203B41FA5}">
                      <a16:colId xmlns:a16="http://schemas.microsoft.com/office/drawing/2014/main" val="2530875115"/>
                    </a:ext>
                  </a:extLst>
                </a:gridCol>
                <a:gridCol w="609600">
                  <a:extLst>
                    <a:ext uri="{9D8B030D-6E8A-4147-A177-3AD203B41FA5}">
                      <a16:colId xmlns:a16="http://schemas.microsoft.com/office/drawing/2014/main" val="2600481359"/>
                    </a:ext>
                  </a:extLst>
                </a:gridCol>
                <a:gridCol w="609600">
                  <a:extLst>
                    <a:ext uri="{9D8B030D-6E8A-4147-A177-3AD203B41FA5}">
                      <a16:colId xmlns:a16="http://schemas.microsoft.com/office/drawing/2014/main" val="591497652"/>
                    </a:ext>
                  </a:extLst>
                </a:gridCol>
                <a:gridCol w="609600">
                  <a:extLst>
                    <a:ext uri="{9D8B030D-6E8A-4147-A177-3AD203B41FA5}">
                      <a16:colId xmlns:a16="http://schemas.microsoft.com/office/drawing/2014/main" val="3320641168"/>
                    </a:ext>
                  </a:extLst>
                </a:gridCol>
                <a:gridCol w="609600">
                  <a:extLst>
                    <a:ext uri="{9D8B030D-6E8A-4147-A177-3AD203B41FA5}">
                      <a16:colId xmlns:a16="http://schemas.microsoft.com/office/drawing/2014/main" val="2718175321"/>
                    </a:ext>
                  </a:extLst>
                </a:gridCol>
              </a:tblGrid>
              <a:tr h="167640">
                <a:tc>
                  <a:txBody>
                    <a:bodyPr/>
                    <a:lstStyle/>
                    <a:p>
                      <a:pPr algn="l" fontAlgn="b"/>
                      <a:r>
                        <a:rPr lang="en-US" sz="1000" b="0" i="0" u="none" strike="noStrike" dirty="0">
                          <a:solidFill>
                            <a:schemeClr val="bg1"/>
                          </a:solidFill>
                          <a:effectLst/>
                          <a:latin typeface="Geneva"/>
                        </a:rPr>
                        <a:t>Sex assigned at birth</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629852"/>
                  </a:ext>
                </a:extLst>
              </a:tr>
              <a:tr h="167640">
                <a:tc>
                  <a:txBody>
                    <a:bodyPr/>
                    <a:lstStyle/>
                    <a:p>
                      <a:pPr algn="l" fontAlgn="b"/>
                      <a:r>
                        <a:rPr lang="en-US" sz="1000" u="none" strike="noStrike">
                          <a:solidFill>
                            <a:schemeClr val="bg1"/>
                          </a:solidFill>
                          <a:effectLst/>
                        </a:rPr>
                        <a:t>Assigned Male at Birth</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63242965"/>
                  </a:ext>
                </a:extLst>
              </a:tr>
              <a:tr h="167640">
                <a:tc>
                  <a:txBody>
                    <a:bodyPr/>
                    <a:lstStyle/>
                    <a:p>
                      <a:pPr algn="l" fontAlgn="b"/>
                      <a:r>
                        <a:rPr lang="en-US" sz="1000" u="none" strike="noStrike">
                          <a:solidFill>
                            <a:schemeClr val="bg1"/>
                          </a:solidFill>
                          <a:effectLst/>
                        </a:rPr>
                        <a:t>Assigned Female at Birth</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51</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6730467"/>
                  </a:ext>
                </a:extLst>
              </a:tr>
            </a:tbl>
          </a:graphicData>
        </a:graphic>
      </p:graphicFrame>
      <p:sp>
        <p:nvSpPr>
          <p:cNvPr id="2" name="Title 1">
            <a:extLst>
              <a:ext uri="{FF2B5EF4-FFF2-40B4-BE49-F238E27FC236}">
                <a16:creationId xmlns:a16="http://schemas.microsoft.com/office/drawing/2014/main" id="{3C5D686C-4612-4AEC-88B6-44E224E50F17}"/>
              </a:ext>
            </a:extLst>
          </p:cNvPr>
          <p:cNvSpPr>
            <a:spLocks noGrp="1"/>
          </p:cNvSpPr>
          <p:nvPr>
            <p:ph type="title"/>
          </p:nvPr>
        </p:nvSpPr>
        <p:spPr/>
        <p:txBody>
          <a:bodyPr/>
          <a:lstStyle/>
          <a:p>
            <a:r>
              <a:rPr lang="en-US" altLang="en-US" sz="3600" dirty="0"/>
              <a:t>HIV Diagnoses* by Sex Assigned at Birth and Year of Diagnosis</a:t>
            </a:r>
            <a:br>
              <a:rPr lang="en-US" altLang="en-US" sz="3600" dirty="0"/>
            </a:br>
            <a:r>
              <a:rPr lang="en-US" altLang="en-US" sz="3600" dirty="0"/>
              <a:t> 2012–2022</a:t>
            </a:r>
            <a:endParaRPr lang="en-US" dirty="0"/>
          </a:p>
        </p:txBody>
      </p:sp>
      <p:sp>
        <p:nvSpPr>
          <p:cNvPr id="3" name="Slide Number Placeholder 2">
            <a:extLst>
              <a:ext uri="{FF2B5EF4-FFF2-40B4-BE49-F238E27FC236}">
                <a16:creationId xmlns:a16="http://schemas.microsoft.com/office/drawing/2014/main" id="{9467F16C-94DB-4D1D-A8A3-6B92DBA00C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E11EF-9B36-4598-A8B9-3365F1B6DE89}"/>
              </a:ext>
            </a:extLst>
          </p:cNvPr>
          <p:cNvSpPr>
            <a:spLocks noGrp="1"/>
          </p:cNvSpPr>
          <p:nvPr>
            <p:ph idx="13"/>
          </p:nvPr>
        </p:nvSpPr>
        <p:spPr>
          <a:xfrm>
            <a:off x="804204" y="5547362"/>
            <a:ext cx="11582400" cy="743778"/>
          </a:xfrm>
        </p:spPr>
        <p:txBody>
          <a:bodyPr>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sz="4000" dirty="0"/>
          </a:p>
        </p:txBody>
      </p:sp>
      <p:pic>
        <p:nvPicPr>
          <p:cNvPr id="9" name="Content Placeholder 8" descr="HIV Diagnoses* by Sex Assigned at Birth and Year of Diagnosis 2012–2022. Refer to table on slide for full data. ">
            <a:extLst>
              <a:ext uri="{FF2B5EF4-FFF2-40B4-BE49-F238E27FC236}">
                <a16:creationId xmlns:a16="http://schemas.microsoft.com/office/drawing/2014/main" id="{9D82E3DF-45F2-2D43-B31F-73429B3780A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04204" y="1609724"/>
            <a:ext cx="10583591" cy="4111531"/>
          </a:xfrm>
        </p:spPr>
      </p:pic>
    </p:spTree>
    <p:extLst>
      <p:ext uri="{BB962C8B-B14F-4D97-AF65-F5344CB8AC3E}">
        <p14:creationId xmlns:p14="http://schemas.microsoft.com/office/powerpoint/2010/main" val="206552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C45E9-0766-4F10-AA4D-1A4C8D5E8B1C}"/>
              </a:ext>
            </a:extLst>
          </p:cNvPr>
          <p:cNvSpPr>
            <a:spLocks noGrp="1"/>
          </p:cNvSpPr>
          <p:nvPr>
            <p:ph type="title"/>
          </p:nvPr>
        </p:nvSpPr>
        <p:spPr/>
        <p:txBody>
          <a:bodyPr>
            <a:normAutofit/>
          </a:bodyPr>
          <a:lstStyle/>
          <a:p>
            <a:r>
              <a:rPr lang="en-US" sz="3600" dirty="0"/>
              <a:t>Number of Cases and Rates (per 100,000 people) of HIV Diagnoses* by Race/Ethnicity</a:t>
            </a:r>
            <a:r>
              <a:rPr lang="en-US" altLang="en-US" sz="3600" baseline="30000" dirty="0"/>
              <a:t>† </a:t>
            </a:r>
            <a:r>
              <a:rPr lang="en-US" sz="3600" dirty="0"/>
              <a:t>Minnesota, 2022</a:t>
            </a:r>
            <a:endParaRPr lang="en-US" dirty="0"/>
          </a:p>
        </p:txBody>
      </p:sp>
      <p:sp>
        <p:nvSpPr>
          <p:cNvPr id="3" name="Slide Number Placeholder 2">
            <a:extLst>
              <a:ext uri="{FF2B5EF4-FFF2-40B4-BE49-F238E27FC236}">
                <a16:creationId xmlns:a16="http://schemas.microsoft.com/office/drawing/2014/main" id="{0AA60C9E-E700-4940-90A3-D882E86D8C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E1C628C7-BC29-4252-89AA-20483F9F5591}"/>
              </a:ext>
            </a:extLst>
          </p:cNvPr>
          <p:cNvSpPr>
            <a:spLocks noGrp="1"/>
          </p:cNvSpPr>
          <p:nvPr>
            <p:ph idx="13"/>
          </p:nvPr>
        </p:nvSpPr>
        <p:spPr>
          <a:xfrm>
            <a:off x="2006279" y="5409248"/>
            <a:ext cx="9358137" cy="1335429"/>
          </a:xfrm>
        </p:spPr>
        <p:txBody>
          <a:bodyPr>
            <a:normAutofit fontScale="77500" lnSpcReduction="20000"/>
          </a:bodyP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l" defTabSz="914400" rtl="0" eaLnBrk="1" fontAlgn="auto" latinLnBrk="0" hangingPunct="1">
              <a:lnSpc>
                <a:spcPct val="9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HIV or AIDS at first diagnosis; 2010 U.S. Census Data used for rate calculations.    </a:t>
            </a:r>
          </a:p>
          <a:p>
            <a:pPr marL="0" lvl="0" indent="0">
              <a:spcBef>
                <a:spcPts val="0"/>
              </a:spcBef>
              <a:spcAft>
                <a:spcPts val="0"/>
              </a:spcAft>
              <a:buClrTx/>
              <a:buNone/>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“Black African-born” refers to </a:t>
            </a:r>
            <a:r>
              <a:rPr lang="en-US" altLang="en-US" sz="1200" dirty="0">
                <a:solidFill>
                  <a:schemeClr val="tx1"/>
                </a:solidFill>
              </a:rPr>
              <a:t>Black people who </a:t>
            </a: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reported an African country of birth; “Black not African-born” refers to all other Black people. </a:t>
            </a:r>
            <a:endParaRPr kumimoji="0" lang="en-US" altLang="en-US" sz="1200" b="0" i="1" u="none" strike="noStrike" kern="1200" cap="none" spc="0" normalizeH="0" baseline="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chemeClr val="tx1"/>
                </a:solidFill>
                <a:effectLst/>
                <a:uLnTx/>
                <a:uFillTx/>
                <a:latin typeface="Calibri"/>
                <a:ea typeface="+mn-ea"/>
                <a:cs typeface="+mn-cs"/>
              </a:rPr>
              <a:t>††</a:t>
            </a:r>
            <a:r>
              <a:rPr kumimoji="0" lang="en-US" sz="1200" b="0" i="0" u="none" strike="noStrike" kern="1200" cap="none" spc="0" normalizeH="0" baseline="0" noProof="0" dirty="0">
                <a:ln>
                  <a:noFill/>
                </a:ln>
                <a:solidFill>
                  <a:schemeClr val="tx1"/>
                </a:solidFill>
                <a:effectLst/>
                <a:uLnTx/>
                <a:uFillTx/>
                <a:latin typeface="Calibri"/>
                <a:ea typeface="+mn-ea"/>
                <a:cs typeface="+mn-cs"/>
              </a:rPr>
              <a:t> Estimate of </a:t>
            </a:r>
            <a:r>
              <a:rPr lang="en-US" sz="1200" dirty="0">
                <a:solidFill>
                  <a:schemeClr val="tx1"/>
                </a:solidFill>
                <a:latin typeface="Calibri"/>
              </a:rPr>
              <a:t>125,939</a:t>
            </a:r>
            <a:r>
              <a:rPr kumimoji="0" lang="en-US" sz="1200" b="0" i="0" u="none" strike="noStrike" kern="1200" cap="none" spc="0" normalizeH="0" baseline="0" noProof="0" dirty="0">
                <a:ln>
                  <a:noFill/>
                </a:ln>
                <a:solidFill>
                  <a:schemeClr val="tx1"/>
                </a:solidFill>
                <a:effectLst/>
                <a:uLnTx/>
                <a:uFillTx/>
                <a:latin typeface="Calibri"/>
                <a:ea typeface="+mn-ea"/>
                <a:cs typeface="+mn-cs"/>
              </a:rPr>
              <a:t> Source: 2019 American Community Survey.</a:t>
            </a:r>
            <a:endParaRPr kumimoji="0" lang="en-US" sz="1200" b="0" i="0" u="none" strike="noStrike" kern="1200" cap="none" spc="0" normalizeH="0" baseline="30000" noProof="0" dirty="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chemeClr val="tx1"/>
                </a:solidFill>
                <a:effectLst/>
                <a:uLnTx/>
                <a:uFillTx/>
                <a:latin typeface="Calibri"/>
                <a:ea typeface="+mn-ea"/>
                <a:cs typeface="+mn-cs"/>
              </a:rPr>
              <a:t>^ Other = Multi-racial people or people with unknown or missing race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Calibri"/>
                <a:ea typeface="+mn-ea"/>
                <a:cs typeface="+mn-cs"/>
              </a:rPr>
              <a:t># Unable to calculate rate, unknown denominator</a:t>
            </a:r>
            <a:br>
              <a:rPr kumimoji="0" lang="en-US" sz="1200" b="0" i="0" u="none" strike="noStrike" kern="1200" cap="none" spc="0" normalizeH="0" baseline="0" noProof="0" dirty="0">
                <a:ln>
                  <a:noFill/>
                </a:ln>
                <a:solidFill>
                  <a:schemeClr val="tx1"/>
                </a:solidFill>
                <a:effectLst/>
                <a:uLnTx/>
                <a:uFillTx/>
                <a:latin typeface="Calibri"/>
                <a:ea typeface="+mn-ea"/>
                <a:cs typeface="+mn-cs"/>
              </a:rPr>
            </a:b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altLang="en-US" sz="800" b="0" i="1" u="none" strike="noStrike" kern="1200" cap="none" spc="0" normalizeH="0" baseline="0" noProof="0" dirty="0">
              <a:ln>
                <a:noFill/>
              </a:ln>
              <a:solidFill>
                <a:srgbClr val="000000"/>
              </a:solidFill>
              <a:effectLst/>
              <a:uLnTx/>
              <a:uFillTx/>
              <a:latin typeface="Calibri"/>
              <a:ea typeface="+mn-ea"/>
              <a:cs typeface="+mn-cs"/>
            </a:endParaRPr>
          </a:p>
        </p:txBody>
      </p:sp>
      <p:pic>
        <p:nvPicPr>
          <p:cNvPr id="9" name="Content Placeholder 8" descr="Number of Cases and Rates (per 100,000 people) of HIV Diagnoses* by Race/Ethnicity† Minnesota, 2022. Data provided at URL referenced. ">
            <a:extLst>
              <a:ext uri="{FF2B5EF4-FFF2-40B4-BE49-F238E27FC236}">
                <a16:creationId xmlns:a16="http://schemas.microsoft.com/office/drawing/2014/main" id="{C7458EF1-3DB1-3D66-EC2F-E03F3FFA9096}"/>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094281" y="1609724"/>
            <a:ext cx="10003437" cy="4114061"/>
          </a:xfrm>
        </p:spPr>
      </p:pic>
    </p:spTree>
    <p:extLst>
      <p:ext uri="{BB962C8B-B14F-4D97-AF65-F5344CB8AC3E}">
        <p14:creationId xmlns:p14="http://schemas.microsoft.com/office/powerpoint/2010/main" val="2730762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5C12-BA14-40BF-BAE0-ED38586DD2EE}"/>
              </a:ext>
            </a:extLst>
          </p:cNvPr>
          <p:cNvSpPr>
            <a:spLocks noGrp="1"/>
          </p:cNvSpPr>
          <p:nvPr>
            <p:ph type="title"/>
          </p:nvPr>
        </p:nvSpPr>
        <p:spPr/>
        <p:txBody>
          <a:bodyPr>
            <a:normAutofit fontScale="90000"/>
          </a:bodyPr>
          <a:lstStyle/>
          <a:p>
            <a:r>
              <a:rPr lang="en-US" altLang="en-US" sz="3600" dirty="0"/>
              <a:t>HIV Diagnoses* in Year 2022 and General Population in Minnesota </a:t>
            </a:r>
            <a:br>
              <a:rPr lang="en-US" altLang="en-US" sz="3600" dirty="0"/>
            </a:br>
            <a:r>
              <a:rPr lang="en-US" altLang="en-US" sz="3600" dirty="0"/>
              <a:t>by Race/Ethnicity</a:t>
            </a:r>
            <a:endParaRPr lang="en-US" dirty="0"/>
          </a:p>
        </p:txBody>
      </p:sp>
      <p:sp>
        <p:nvSpPr>
          <p:cNvPr id="3" name="Content Placeholder 2">
            <a:extLst>
              <a:ext uri="{FF2B5EF4-FFF2-40B4-BE49-F238E27FC236}">
                <a16:creationId xmlns:a16="http://schemas.microsoft.com/office/drawing/2014/main" id="{276733A4-6625-4011-9BC9-70FAA015B9D6}"/>
              </a:ext>
            </a:extLst>
          </p:cNvPr>
          <p:cNvSpPr>
            <a:spLocks noGrp="1"/>
          </p:cNvSpPr>
          <p:nvPr>
            <p:ph sz="half" idx="2"/>
          </p:nvPr>
        </p:nvSpPr>
        <p:spPr>
          <a:xfrm>
            <a:off x="2332382" y="5882308"/>
            <a:ext cx="9554817" cy="839167"/>
          </a:xfrm>
        </p:spPr>
        <p:txBody>
          <a:bodyPr/>
          <a:lstStyle/>
          <a:p>
            <a:pPr marL="0" indent="0">
              <a:buNone/>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a:t>
            </a: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Population estimates based on 2010 U.S. Census data. (n = Number of people)</a:t>
            </a:r>
            <a:br>
              <a:rPr kumimoji="0" lang="en-US" altLang="en-US" sz="12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Data (left): </a:t>
            </a:r>
            <a:r>
              <a:rPr lang="en-US" altLang="en-US" sz="1200" dirty="0">
                <a:solidFill>
                  <a:srgbClr val="003865"/>
                </a:solidFill>
                <a:latin typeface="Calibri"/>
                <a:hlinkClick r:id="rId3"/>
              </a:rPr>
              <a:t>HIV Incidence Report 2022 Tables (PDF)</a:t>
            </a: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E7F2A3EA-28BA-456A-8FF7-2AE717FC20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descr="HIV Diagnoses* in Year 2022 in Minnesota by Race/Ethnicity. Data provided at URL referenced. ">
            <a:extLst>
              <a:ext uri="{FF2B5EF4-FFF2-40B4-BE49-F238E27FC236}">
                <a16:creationId xmlns:a16="http://schemas.microsoft.com/office/drawing/2014/main" id="{D0E6E9FA-9120-CEF3-5836-EF6A599E31C6}"/>
              </a:ext>
            </a:extLst>
          </p:cNvPr>
          <p:cNvPicPr>
            <a:picLocks noGrp="1" noChangeAspect="1"/>
          </p:cNvPicPr>
          <p:nvPr>
            <p:ph idx="15"/>
          </p:nvPr>
        </p:nvPicPr>
        <p:blipFill>
          <a:blip r:embed="rId4">
            <a:extLst>
              <a:ext uri="{28A0092B-C50C-407E-A947-70E740481C1C}">
                <a14:useLocalDpi xmlns:a14="http://schemas.microsoft.com/office/drawing/2010/main" val="0"/>
              </a:ext>
            </a:extLst>
          </a:blip>
          <a:stretch>
            <a:fillRect/>
          </a:stretch>
        </p:blipFill>
        <p:spPr>
          <a:xfrm>
            <a:off x="380764" y="1609724"/>
            <a:ext cx="5060480" cy="4106732"/>
          </a:xfrm>
        </p:spPr>
      </p:pic>
      <p:pic>
        <p:nvPicPr>
          <p:cNvPr id="14" name="Content Placeholder 13" descr="General Population in Minnesota &#10;by Race/Ethnicity. Refer to notes section for complete data, ">
            <a:extLst>
              <a:ext uri="{FF2B5EF4-FFF2-40B4-BE49-F238E27FC236}">
                <a16:creationId xmlns:a16="http://schemas.microsoft.com/office/drawing/2014/main" id="{B63D18AC-FC0D-992F-DE24-073B4720E801}"/>
              </a:ext>
            </a:extLst>
          </p:cNvPr>
          <p:cNvPicPr>
            <a:picLocks noGrp="1" noChangeAspect="1"/>
          </p:cNvPicPr>
          <p:nvPr>
            <p:ph idx="16"/>
          </p:nvPr>
        </p:nvPicPr>
        <p:blipFill>
          <a:blip r:embed="rId5">
            <a:extLst>
              <a:ext uri="{28A0092B-C50C-407E-A947-70E740481C1C}">
                <a14:useLocalDpi xmlns:a14="http://schemas.microsoft.com/office/drawing/2010/main" val="0"/>
              </a:ext>
            </a:extLst>
          </a:blip>
          <a:stretch>
            <a:fillRect/>
          </a:stretch>
        </p:blipFill>
        <p:spPr>
          <a:xfrm>
            <a:off x="6437346" y="1609724"/>
            <a:ext cx="5156343" cy="4173632"/>
          </a:xfrm>
        </p:spPr>
      </p:pic>
    </p:spTree>
    <p:extLst>
      <p:ext uri="{BB962C8B-B14F-4D97-AF65-F5344CB8AC3E}">
        <p14:creationId xmlns:p14="http://schemas.microsoft.com/office/powerpoint/2010/main" val="4054996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F9C8-F5EE-41B9-9255-18DAC08C9AE1}"/>
              </a:ext>
            </a:extLst>
          </p:cNvPr>
          <p:cNvSpPr>
            <a:spLocks noGrp="1"/>
          </p:cNvSpPr>
          <p:nvPr>
            <p:ph type="title"/>
          </p:nvPr>
        </p:nvSpPr>
        <p:spPr/>
        <p:txBody>
          <a:bodyPr/>
          <a:lstStyle/>
          <a:p>
            <a:r>
              <a:rPr lang="en-US" altLang="en-US" sz="3600" dirty="0"/>
              <a:t>HIV Diagnoses* in 2022 by Sex Assigned at Birth and Race/Ethnicity</a:t>
            </a:r>
            <a:r>
              <a:rPr lang="en-US" altLang="en-US" sz="3600" dirty="0">
                <a:latin typeface="Calibri" panose="020F0502020204030204" pitchFamily="34" charset="0"/>
                <a:cs typeface="Calibri" panose="020F0502020204030204" pitchFamily="34" charset="0"/>
              </a:rPr>
              <a:t>†</a:t>
            </a:r>
            <a:endParaRPr lang="en-US" dirty="0"/>
          </a:p>
        </p:txBody>
      </p:sp>
      <p:sp>
        <p:nvSpPr>
          <p:cNvPr id="3" name="Content Placeholder 2">
            <a:extLst>
              <a:ext uri="{FF2B5EF4-FFF2-40B4-BE49-F238E27FC236}">
                <a16:creationId xmlns:a16="http://schemas.microsoft.com/office/drawing/2014/main" id="{3BDD6005-3939-40DF-8016-76A2E2378C4C}"/>
              </a:ext>
            </a:extLst>
          </p:cNvPr>
          <p:cNvSpPr>
            <a:spLocks noGrp="1"/>
          </p:cNvSpPr>
          <p:nvPr>
            <p:ph sz="half" idx="2"/>
          </p:nvPr>
        </p:nvSpPr>
        <p:spPr>
          <a:xfrm>
            <a:off x="2190044" y="5814664"/>
            <a:ext cx="10001956" cy="726423"/>
          </a:xfrm>
        </p:spPr>
        <p:txBody>
          <a:bodyPr>
            <a:normAutofit fontScale="85000" lnSpcReduction="10000"/>
          </a:body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  (n = Number of people)      </a:t>
            </a:r>
          </a:p>
          <a:p>
            <a:pPr marL="0" lvl="0" indent="0">
              <a:lnSpc>
                <a:spcPct val="8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panose="020F0502020204030204" pitchFamily="34" charset="0"/>
                <a:ea typeface="+mn-ea"/>
                <a:cs typeface="Calibri" panose="020F0502020204030204" pitchFamily="34" charset="0"/>
              </a:rPr>
              <a:t>†</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“Black African-born” refers to </a:t>
            </a:r>
            <a:r>
              <a:rPr lang="en-US" altLang="en-US" sz="1200" dirty="0">
                <a:solidFill>
                  <a:srgbClr val="003865"/>
                </a:solidFill>
              </a:rPr>
              <a:t>Black people who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p>
          <a:p>
            <a:pPr marL="0" lvl="0" indent="0">
              <a:lnSpc>
                <a:spcPct val="80000"/>
              </a:lnSpc>
              <a:spcBef>
                <a:spcPct val="50000"/>
              </a:spcBef>
              <a:spcAft>
                <a:spcPts val="0"/>
              </a:spcAft>
              <a:buClrTx/>
              <a:buNone/>
              <a:defRPr/>
            </a:pPr>
            <a:r>
              <a:rPr lang="en-US" altLang="en-US" sz="1200" dirty="0">
                <a:solidFill>
                  <a:srgbClr val="003865"/>
                </a:solidFill>
                <a:latin typeface="Calibri"/>
              </a:rPr>
              <a:t>Data: </a:t>
            </a:r>
            <a:r>
              <a:rPr lang="en-US" altLang="en-US" sz="1200" dirty="0">
                <a:solidFill>
                  <a:srgbClr val="003865"/>
                </a:solidFill>
                <a:latin typeface="Calibri"/>
                <a:hlinkClick r:id="rId3"/>
              </a:rPr>
              <a:t>HIV Incidence Report 2022 Tables (PDF)</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CDFF93EE-4A28-4ADA-9EC5-4CBD2D78DF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Content Placeholder 11" descr="HIV Diagnoses* in 2022 by Sex Assigned at Birth and Race/Ethnicity†. Data provided at URL referenced. ">
            <a:extLst>
              <a:ext uri="{FF2B5EF4-FFF2-40B4-BE49-F238E27FC236}">
                <a16:creationId xmlns:a16="http://schemas.microsoft.com/office/drawing/2014/main" id="{6C87EEC1-0D30-E108-4AED-3D8D4764B87E}"/>
              </a:ext>
            </a:extLst>
          </p:cNvPr>
          <p:cNvPicPr>
            <a:picLocks noGrp="1" noChangeAspect="1"/>
          </p:cNvPicPr>
          <p:nvPr>
            <p:ph idx="16"/>
          </p:nvPr>
        </p:nvPicPr>
        <p:blipFill>
          <a:blip r:embed="rId4">
            <a:extLst>
              <a:ext uri="{28A0092B-C50C-407E-A947-70E740481C1C}">
                <a14:useLocalDpi xmlns:a14="http://schemas.microsoft.com/office/drawing/2010/main" val="0"/>
              </a:ext>
            </a:extLst>
          </a:blip>
          <a:stretch>
            <a:fillRect/>
          </a:stretch>
        </p:blipFill>
        <p:spPr>
          <a:xfrm>
            <a:off x="747653" y="1644138"/>
            <a:ext cx="10696694" cy="4201485"/>
          </a:xfrm>
        </p:spPr>
      </p:pic>
    </p:spTree>
    <p:extLst>
      <p:ext uri="{BB962C8B-B14F-4D97-AF65-F5344CB8AC3E}">
        <p14:creationId xmlns:p14="http://schemas.microsoft.com/office/powerpoint/2010/main" val="940154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7D5E228-660B-EF71-1F5D-FA44B01584E5}"/>
              </a:ext>
            </a:extLst>
          </p:cNvPr>
          <p:cNvGraphicFramePr>
            <a:graphicFrameLocks noGrp="1"/>
          </p:cNvGraphicFramePr>
          <p:nvPr/>
        </p:nvGraphicFramePr>
        <p:xfrm>
          <a:off x="1401865" y="2924574"/>
          <a:ext cx="8524436" cy="963585"/>
        </p:xfrm>
        <a:graphic>
          <a:graphicData uri="http://schemas.openxmlformats.org/drawingml/2006/table">
            <a:tbl>
              <a:tblPr>
                <a:tableStyleId>{5C22544A-7EE6-4342-B048-85BDC9FD1C3A}</a:tableStyleId>
              </a:tblPr>
              <a:tblGrid>
                <a:gridCol w="990698">
                  <a:extLst>
                    <a:ext uri="{9D8B030D-6E8A-4147-A177-3AD203B41FA5}">
                      <a16:colId xmlns:a16="http://schemas.microsoft.com/office/drawing/2014/main" val="4238677920"/>
                    </a:ext>
                  </a:extLst>
                </a:gridCol>
                <a:gridCol w="281567">
                  <a:extLst>
                    <a:ext uri="{9D8B030D-6E8A-4147-A177-3AD203B41FA5}">
                      <a16:colId xmlns:a16="http://schemas.microsoft.com/office/drawing/2014/main" val="799341685"/>
                    </a:ext>
                  </a:extLst>
                </a:gridCol>
                <a:gridCol w="244289">
                  <a:extLst>
                    <a:ext uri="{9D8B030D-6E8A-4147-A177-3AD203B41FA5}">
                      <a16:colId xmlns:a16="http://schemas.microsoft.com/office/drawing/2014/main" val="3372768420"/>
                    </a:ext>
                  </a:extLst>
                </a:gridCol>
                <a:gridCol w="500563">
                  <a:extLst>
                    <a:ext uri="{9D8B030D-6E8A-4147-A177-3AD203B41FA5}">
                      <a16:colId xmlns:a16="http://schemas.microsoft.com/office/drawing/2014/main" val="4081503043"/>
                    </a:ext>
                  </a:extLst>
                </a:gridCol>
                <a:gridCol w="500563">
                  <a:extLst>
                    <a:ext uri="{9D8B030D-6E8A-4147-A177-3AD203B41FA5}">
                      <a16:colId xmlns:a16="http://schemas.microsoft.com/office/drawing/2014/main" val="1119611698"/>
                    </a:ext>
                  </a:extLst>
                </a:gridCol>
                <a:gridCol w="500563">
                  <a:extLst>
                    <a:ext uri="{9D8B030D-6E8A-4147-A177-3AD203B41FA5}">
                      <a16:colId xmlns:a16="http://schemas.microsoft.com/office/drawing/2014/main" val="692583196"/>
                    </a:ext>
                  </a:extLst>
                </a:gridCol>
                <a:gridCol w="500563">
                  <a:extLst>
                    <a:ext uri="{9D8B030D-6E8A-4147-A177-3AD203B41FA5}">
                      <a16:colId xmlns:a16="http://schemas.microsoft.com/office/drawing/2014/main" val="3473867469"/>
                    </a:ext>
                  </a:extLst>
                </a:gridCol>
                <a:gridCol w="500563">
                  <a:extLst>
                    <a:ext uri="{9D8B030D-6E8A-4147-A177-3AD203B41FA5}">
                      <a16:colId xmlns:a16="http://schemas.microsoft.com/office/drawing/2014/main" val="1182347794"/>
                    </a:ext>
                  </a:extLst>
                </a:gridCol>
                <a:gridCol w="500563">
                  <a:extLst>
                    <a:ext uri="{9D8B030D-6E8A-4147-A177-3AD203B41FA5}">
                      <a16:colId xmlns:a16="http://schemas.microsoft.com/office/drawing/2014/main" val="2095035703"/>
                    </a:ext>
                  </a:extLst>
                </a:gridCol>
                <a:gridCol w="500563">
                  <a:extLst>
                    <a:ext uri="{9D8B030D-6E8A-4147-A177-3AD203B41FA5}">
                      <a16:colId xmlns:a16="http://schemas.microsoft.com/office/drawing/2014/main" val="3766185296"/>
                    </a:ext>
                  </a:extLst>
                </a:gridCol>
                <a:gridCol w="500563">
                  <a:extLst>
                    <a:ext uri="{9D8B030D-6E8A-4147-A177-3AD203B41FA5}">
                      <a16:colId xmlns:a16="http://schemas.microsoft.com/office/drawing/2014/main" val="3119033848"/>
                    </a:ext>
                  </a:extLst>
                </a:gridCol>
                <a:gridCol w="500563">
                  <a:extLst>
                    <a:ext uri="{9D8B030D-6E8A-4147-A177-3AD203B41FA5}">
                      <a16:colId xmlns:a16="http://schemas.microsoft.com/office/drawing/2014/main" val="75406531"/>
                    </a:ext>
                  </a:extLst>
                </a:gridCol>
                <a:gridCol w="500563">
                  <a:extLst>
                    <a:ext uri="{9D8B030D-6E8A-4147-A177-3AD203B41FA5}">
                      <a16:colId xmlns:a16="http://schemas.microsoft.com/office/drawing/2014/main" val="2563940728"/>
                    </a:ext>
                  </a:extLst>
                </a:gridCol>
                <a:gridCol w="500563">
                  <a:extLst>
                    <a:ext uri="{9D8B030D-6E8A-4147-A177-3AD203B41FA5}">
                      <a16:colId xmlns:a16="http://schemas.microsoft.com/office/drawing/2014/main" val="2174504917"/>
                    </a:ext>
                  </a:extLst>
                </a:gridCol>
                <a:gridCol w="500563">
                  <a:extLst>
                    <a:ext uri="{9D8B030D-6E8A-4147-A177-3AD203B41FA5}">
                      <a16:colId xmlns:a16="http://schemas.microsoft.com/office/drawing/2014/main" val="2861852019"/>
                    </a:ext>
                  </a:extLst>
                </a:gridCol>
                <a:gridCol w="500563">
                  <a:extLst>
                    <a:ext uri="{9D8B030D-6E8A-4147-A177-3AD203B41FA5}">
                      <a16:colId xmlns:a16="http://schemas.microsoft.com/office/drawing/2014/main" val="3801220525"/>
                    </a:ext>
                  </a:extLst>
                </a:gridCol>
                <a:gridCol w="500563">
                  <a:extLst>
                    <a:ext uri="{9D8B030D-6E8A-4147-A177-3AD203B41FA5}">
                      <a16:colId xmlns:a16="http://schemas.microsoft.com/office/drawing/2014/main" val="4206346766"/>
                    </a:ext>
                  </a:extLst>
                </a:gridCol>
              </a:tblGrid>
              <a:tr h="137655">
                <a:tc>
                  <a:txBody>
                    <a:bodyPr/>
                    <a:lstStyle/>
                    <a:p>
                      <a:pPr algn="l" fontAlgn="b"/>
                      <a:r>
                        <a:rPr lang="en-US" sz="800" b="1" i="0" u="none" strike="noStrike" dirty="0">
                          <a:solidFill>
                            <a:schemeClr val="bg1"/>
                          </a:solidFill>
                          <a:effectLst/>
                          <a:latin typeface="Geneva"/>
                        </a:rPr>
                        <a:t>Race</a:t>
                      </a:r>
                    </a:p>
                  </a:txBody>
                  <a:tcPr marL="6257" marR="6257" marT="6257" marB="0" anchor="b">
                    <a:solidFill>
                      <a:schemeClr val="bg1"/>
                    </a:solidFill>
                  </a:tcPr>
                </a:tc>
                <a:tc>
                  <a:txBody>
                    <a:bodyPr/>
                    <a:lstStyle/>
                    <a:p>
                      <a:pPr algn="r" fontAlgn="b"/>
                      <a:r>
                        <a:rPr lang="en-US" sz="800" u="none" strike="noStrike">
                          <a:solidFill>
                            <a:schemeClr val="bg1"/>
                          </a:solidFill>
                          <a:effectLst/>
                        </a:rPr>
                        <a:t>2006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2008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2009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2019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2020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2022</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1032183012"/>
                  </a:ext>
                </a:extLst>
              </a:tr>
              <a:tr h="137655">
                <a:tc>
                  <a:txBody>
                    <a:bodyPr/>
                    <a:lstStyle/>
                    <a:p>
                      <a:pPr algn="l" fontAlgn="b"/>
                      <a:r>
                        <a:rPr lang="en-US" sz="800" u="none" strike="noStrike">
                          <a:solidFill>
                            <a:schemeClr val="bg1"/>
                          </a:solidFill>
                          <a:effectLst/>
                        </a:rPr>
                        <a:t> White</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151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167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139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130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106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105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80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89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83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87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79</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71011224"/>
                  </a:ext>
                </a:extLst>
              </a:tr>
              <a:tr h="137655">
                <a:tc>
                  <a:txBody>
                    <a:bodyPr/>
                    <a:lstStyle/>
                    <a:p>
                      <a:pPr algn="l" fontAlgn="b"/>
                      <a:r>
                        <a:rPr lang="en-US" sz="800" u="none" strike="noStrike" dirty="0">
                          <a:solidFill>
                            <a:schemeClr val="bg1"/>
                          </a:solidFill>
                          <a:effectLst/>
                        </a:rPr>
                        <a:t>Black not African-born</a:t>
                      </a:r>
                      <a:endParaRPr lang="en-US" sz="800" b="1" i="0" u="none" strike="noStrike" dirty="0">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dirty="0">
                          <a:solidFill>
                            <a:schemeClr val="bg1"/>
                          </a:solidFill>
                          <a:effectLst/>
                        </a:rPr>
                        <a:t>61</a:t>
                      </a:r>
                      <a:endParaRPr lang="en-US" sz="800" b="1" i="0" u="none" strike="noStrike" dirty="0">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62</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3779150869"/>
                  </a:ext>
                </a:extLst>
              </a:tr>
              <a:tr h="137655">
                <a:tc>
                  <a:txBody>
                    <a:bodyPr/>
                    <a:lstStyle/>
                    <a:p>
                      <a:pPr algn="l" fontAlgn="b"/>
                      <a:r>
                        <a:rPr lang="en-US" sz="800" u="none" strike="noStrike">
                          <a:solidFill>
                            <a:schemeClr val="bg1"/>
                          </a:solidFill>
                          <a:effectLst/>
                        </a:rPr>
                        <a:t> Hispanic</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35</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1273292404"/>
                  </a:ext>
                </a:extLst>
              </a:tr>
              <a:tr h="137655">
                <a:tc>
                  <a:txBody>
                    <a:bodyPr/>
                    <a:lstStyle/>
                    <a:p>
                      <a:pPr algn="l" fontAlgn="b"/>
                      <a:r>
                        <a:rPr lang="en-US" sz="800" u="none" strike="noStrike">
                          <a:solidFill>
                            <a:schemeClr val="bg1"/>
                          </a:solidFill>
                          <a:effectLst/>
                        </a:rPr>
                        <a:t> Asian/Pacific Islander</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dirty="0">
                          <a:solidFill>
                            <a:schemeClr val="bg1"/>
                          </a:solidFill>
                          <a:effectLst/>
                        </a:rPr>
                        <a:t>7</a:t>
                      </a:r>
                      <a:endParaRPr lang="en-US" sz="800" b="1" i="0" u="none" strike="noStrike" dirty="0">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7</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4145413394"/>
                  </a:ext>
                </a:extLst>
              </a:tr>
              <a:tr h="137655">
                <a:tc>
                  <a:txBody>
                    <a:bodyPr/>
                    <a:lstStyle/>
                    <a:p>
                      <a:pPr algn="l" fontAlgn="b"/>
                      <a:r>
                        <a:rPr lang="en-US" sz="800" u="none" strike="noStrike">
                          <a:solidFill>
                            <a:schemeClr val="bg1"/>
                          </a:solidFill>
                          <a:effectLst/>
                        </a:rPr>
                        <a:t> American Indian</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0</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4</a:t>
                      </a:r>
                      <a:endParaRPr lang="en-US" sz="800" b="1" i="0" u="none" strike="noStrike">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3905662659"/>
                  </a:ext>
                </a:extLst>
              </a:tr>
              <a:tr h="137655">
                <a:tc>
                  <a:txBody>
                    <a:bodyPr/>
                    <a:lstStyle/>
                    <a:p>
                      <a:pPr algn="l" fontAlgn="b"/>
                      <a:r>
                        <a:rPr lang="en-US" sz="800" u="none" strike="noStrike">
                          <a:solidFill>
                            <a:schemeClr val="bg1"/>
                          </a:solidFill>
                          <a:effectLst/>
                        </a:rPr>
                        <a:t>Black African-born</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18</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16</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25</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39</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22</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13</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14</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a:solidFill>
                            <a:schemeClr val="bg1"/>
                          </a:solidFill>
                          <a:effectLst/>
                        </a:rPr>
                        <a:t>21</a:t>
                      </a:r>
                      <a:endParaRPr lang="en-US" sz="800" b="1" i="0" u="none" strike="noStrike">
                        <a:solidFill>
                          <a:schemeClr val="bg1"/>
                        </a:solidFill>
                        <a:effectLst/>
                        <a:latin typeface="Geneva"/>
                      </a:endParaRPr>
                    </a:p>
                  </a:txBody>
                  <a:tcPr marL="6257" marR="6257" marT="6257" marB="0" anchor="b">
                    <a:solidFill>
                      <a:schemeClr val="bg1"/>
                    </a:solidFill>
                  </a:tcPr>
                </a:tc>
                <a:tc>
                  <a:txBody>
                    <a:bodyPr/>
                    <a:lstStyle/>
                    <a:p>
                      <a:pPr algn="r" fontAlgn="b"/>
                      <a:r>
                        <a:rPr lang="en-US" sz="800" u="none" strike="noStrike" dirty="0">
                          <a:solidFill>
                            <a:schemeClr val="bg1"/>
                          </a:solidFill>
                          <a:effectLst/>
                        </a:rPr>
                        <a:t>13</a:t>
                      </a:r>
                      <a:endParaRPr lang="en-US" sz="800" b="1" i="0" u="none" strike="noStrike" dirty="0">
                        <a:solidFill>
                          <a:schemeClr val="bg1"/>
                        </a:solidFill>
                        <a:effectLst/>
                        <a:latin typeface="Geneva"/>
                      </a:endParaRPr>
                    </a:p>
                  </a:txBody>
                  <a:tcPr marL="6257" marR="6257" marT="6257" marB="0" anchor="b">
                    <a:solidFill>
                      <a:schemeClr val="bg1"/>
                    </a:solidFill>
                  </a:tcPr>
                </a:tc>
                <a:extLst>
                  <a:ext uri="{0D108BD9-81ED-4DB2-BD59-A6C34878D82A}">
                    <a16:rowId xmlns:a16="http://schemas.microsoft.com/office/drawing/2014/main" val="4020809622"/>
                  </a:ext>
                </a:extLst>
              </a:tr>
            </a:tbl>
          </a:graphicData>
        </a:graphic>
      </p:graphicFrame>
      <p:sp>
        <p:nvSpPr>
          <p:cNvPr id="2" name="Title 1">
            <a:extLst>
              <a:ext uri="{FF2B5EF4-FFF2-40B4-BE49-F238E27FC236}">
                <a16:creationId xmlns:a16="http://schemas.microsoft.com/office/drawing/2014/main" id="{4E1F77ED-B18B-4607-884F-6C9826C4352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Male Sex at Birth by Race/Ethnicity</a:t>
            </a:r>
            <a:r>
              <a:rPr lang="en-US" altLang="en-US" sz="3600" baseline="30000" dirty="0"/>
              <a:t>†</a:t>
            </a:r>
            <a:r>
              <a:rPr lang="en-US" altLang="en-US" sz="3600" dirty="0"/>
              <a:t> and Year of Diagnosis 2012–2022</a:t>
            </a:r>
            <a:endParaRPr lang="en-US" dirty="0"/>
          </a:p>
        </p:txBody>
      </p:sp>
      <p:sp>
        <p:nvSpPr>
          <p:cNvPr id="3" name="Slide Number Placeholder 2">
            <a:extLst>
              <a:ext uri="{FF2B5EF4-FFF2-40B4-BE49-F238E27FC236}">
                <a16:creationId xmlns:a16="http://schemas.microsoft.com/office/drawing/2014/main" id="{E0239634-8CD8-4FD0-89BC-464798622E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5E202E-D405-4829-AEA0-EB2C126D54C6}"/>
              </a:ext>
            </a:extLst>
          </p:cNvPr>
          <p:cNvSpPr>
            <a:spLocks noGrp="1"/>
          </p:cNvSpPr>
          <p:nvPr>
            <p:ph idx="13"/>
          </p:nvPr>
        </p:nvSpPr>
        <p:spPr>
          <a:xfrm>
            <a:off x="2345634" y="5748269"/>
            <a:ext cx="9107811" cy="743778"/>
          </a:xfrm>
        </p:spPr>
        <p:txBody>
          <a:bodyPr>
            <a:normAutofit lnSpcReduction="10000"/>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“African-born” refers to Black people who reported an African country of birth; “African American” refers to all other Black people.  Cases with unknown or  multiple races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HIV Diagnoses* Among People Assigned Male Sex at Birth by Race/Ethnicity† and Year of Diagnosis 2012–2022. Refer to table on slide for full data. ">
            <a:extLst>
              <a:ext uri="{FF2B5EF4-FFF2-40B4-BE49-F238E27FC236}">
                <a16:creationId xmlns:a16="http://schemas.microsoft.com/office/drawing/2014/main" id="{29D34441-C471-4BDE-0796-F719581595DF}"/>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078014" y="2024753"/>
            <a:ext cx="9712121" cy="3419476"/>
          </a:xfrm>
        </p:spPr>
      </p:pic>
    </p:spTree>
    <p:extLst>
      <p:ext uri="{BB962C8B-B14F-4D97-AF65-F5344CB8AC3E}">
        <p14:creationId xmlns:p14="http://schemas.microsoft.com/office/powerpoint/2010/main" val="321481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4FFBD5C-59C4-5276-DC03-B8B9058BDEE7}"/>
              </a:ext>
            </a:extLst>
          </p:cNvPr>
          <p:cNvGraphicFramePr>
            <a:graphicFrameLocks noGrp="1"/>
          </p:cNvGraphicFramePr>
          <p:nvPr/>
        </p:nvGraphicFramePr>
        <p:xfrm>
          <a:off x="914400" y="2841625"/>
          <a:ext cx="10363200" cy="11734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1863358056"/>
                    </a:ext>
                  </a:extLst>
                </a:gridCol>
                <a:gridCol w="609600">
                  <a:extLst>
                    <a:ext uri="{9D8B030D-6E8A-4147-A177-3AD203B41FA5}">
                      <a16:colId xmlns:a16="http://schemas.microsoft.com/office/drawing/2014/main" val="3387356883"/>
                    </a:ext>
                  </a:extLst>
                </a:gridCol>
                <a:gridCol w="609600">
                  <a:extLst>
                    <a:ext uri="{9D8B030D-6E8A-4147-A177-3AD203B41FA5}">
                      <a16:colId xmlns:a16="http://schemas.microsoft.com/office/drawing/2014/main" val="556076502"/>
                    </a:ext>
                  </a:extLst>
                </a:gridCol>
                <a:gridCol w="609600">
                  <a:extLst>
                    <a:ext uri="{9D8B030D-6E8A-4147-A177-3AD203B41FA5}">
                      <a16:colId xmlns:a16="http://schemas.microsoft.com/office/drawing/2014/main" val="617973152"/>
                    </a:ext>
                  </a:extLst>
                </a:gridCol>
                <a:gridCol w="609600">
                  <a:extLst>
                    <a:ext uri="{9D8B030D-6E8A-4147-A177-3AD203B41FA5}">
                      <a16:colId xmlns:a16="http://schemas.microsoft.com/office/drawing/2014/main" val="1850368581"/>
                    </a:ext>
                  </a:extLst>
                </a:gridCol>
                <a:gridCol w="609600">
                  <a:extLst>
                    <a:ext uri="{9D8B030D-6E8A-4147-A177-3AD203B41FA5}">
                      <a16:colId xmlns:a16="http://schemas.microsoft.com/office/drawing/2014/main" val="1926604812"/>
                    </a:ext>
                  </a:extLst>
                </a:gridCol>
                <a:gridCol w="609600">
                  <a:extLst>
                    <a:ext uri="{9D8B030D-6E8A-4147-A177-3AD203B41FA5}">
                      <a16:colId xmlns:a16="http://schemas.microsoft.com/office/drawing/2014/main" val="288230528"/>
                    </a:ext>
                  </a:extLst>
                </a:gridCol>
                <a:gridCol w="609600">
                  <a:extLst>
                    <a:ext uri="{9D8B030D-6E8A-4147-A177-3AD203B41FA5}">
                      <a16:colId xmlns:a16="http://schemas.microsoft.com/office/drawing/2014/main" val="3597179071"/>
                    </a:ext>
                  </a:extLst>
                </a:gridCol>
                <a:gridCol w="609600">
                  <a:extLst>
                    <a:ext uri="{9D8B030D-6E8A-4147-A177-3AD203B41FA5}">
                      <a16:colId xmlns:a16="http://schemas.microsoft.com/office/drawing/2014/main" val="1795303431"/>
                    </a:ext>
                  </a:extLst>
                </a:gridCol>
                <a:gridCol w="609600">
                  <a:extLst>
                    <a:ext uri="{9D8B030D-6E8A-4147-A177-3AD203B41FA5}">
                      <a16:colId xmlns:a16="http://schemas.microsoft.com/office/drawing/2014/main" val="105770057"/>
                    </a:ext>
                  </a:extLst>
                </a:gridCol>
                <a:gridCol w="609600">
                  <a:extLst>
                    <a:ext uri="{9D8B030D-6E8A-4147-A177-3AD203B41FA5}">
                      <a16:colId xmlns:a16="http://schemas.microsoft.com/office/drawing/2014/main" val="2435051814"/>
                    </a:ext>
                  </a:extLst>
                </a:gridCol>
                <a:gridCol w="609600">
                  <a:extLst>
                    <a:ext uri="{9D8B030D-6E8A-4147-A177-3AD203B41FA5}">
                      <a16:colId xmlns:a16="http://schemas.microsoft.com/office/drawing/2014/main" val="2965046051"/>
                    </a:ext>
                  </a:extLst>
                </a:gridCol>
                <a:gridCol w="609600">
                  <a:extLst>
                    <a:ext uri="{9D8B030D-6E8A-4147-A177-3AD203B41FA5}">
                      <a16:colId xmlns:a16="http://schemas.microsoft.com/office/drawing/2014/main" val="512347607"/>
                    </a:ext>
                  </a:extLst>
                </a:gridCol>
                <a:gridCol w="609600">
                  <a:extLst>
                    <a:ext uri="{9D8B030D-6E8A-4147-A177-3AD203B41FA5}">
                      <a16:colId xmlns:a16="http://schemas.microsoft.com/office/drawing/2014/main" val="284132926"/>
                    </a:ext>
                  </a:extLst>
                </a:gridCol>
                <a:gridCol w="609600">
                  <a:extLst>
                    <a:ext uri="{9D8B030D-6E8A-4147-A177-3AD203B41FA5}">
                      <a16:colId xmlns:a16="http://schemas.microsoft.com/office/drawing/2014/main" val="754177477"/>
                    </a:ext>
                  </a:extLst>
                </a:gridCol>
                <a:gridCol w="609600">
                  <a:extLst>
                    <a:ext uri="{9D8B030D-6E8A-4147-A177-3AD203B41FA5}">
                      <a16:colId xmlns:a16="http://schemas.microsoft.com/office/drawing/2014/main" val="1486450559"/>
                    </a:ext>
                  </a:extLst>
                </a:gridCol>
                <a:gridCol w="609600">
                  <a:extLst>
                    <a:ext uri="{9D8B030D-6E8A-4147-A177-3AD203B41FA5}">
                      <a16:colId xmlns:a16="http://schemas.microsoft.com/office/drawing/2014/main" val="1435758856"/>
                    </a:ext>
                  </a:extLst>
                </a:gridCol>
              </a:tblGrid>
              <a:tr h="167640">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2453125"/>
                  </a:ext>
                </a:extLst>
              </a:tr>
              <a:tr h="167640">
                <a:tc>
                  <a:txBody>
                    <a:bodyPr/>
                    <a:lstStyle/>
                    <a:p>
                      <a:pPr algn="l" fontAlgn="b"/>
                      <a:r>
                        <a:rPr lang="en-US" sz="1000" u="none" strike="noStrike">
                          <a:solidFill>
                            <a:schemeClr val="bg1"/>
                          </a:solidFill>
                          <a:effectLst/>
                        </a:rPr>
                        <a:t> White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615624"/>
                  </a:ext>
                </a:extLst>
              </a:tr>
              <a:tr h="167640">
                <a:tc gridSpan="2">
                  <a:txBody>
                    <a:bodyPr/>
                    <a:lstStyle/>
                    <a:p>
                      <a:pPr algn="l" fontAlgn="b"/>
                      <a:r>
                        <a:rPr lang="en-US" sz="1000" u="none" strike="noStrike">
                          <a:solidFill>
                            <a:schemeClr val="bg1"/>
                          </a:solidFill>
                          <a:effectLst/>
                        </a:rPr>
                        <a:t>Black not African-born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6248369"/>
                  </a:ext>
                </a:extLst>
              </a:tr>
              <a:tr h="167640">
                <a:tc>
                  <a:txBody>
                    <a:bodyPr/>
                    <a:lstStyle/>
                    <a:p>
                      <a:pPr algn="l" fontAlgn="b"/>
                      <a:r>
                        <a:rPr lang="en-US" sz="1000" u="none" strike="noStrike">
                          <a:solidFill>
                            <a:schemeClr val="bg1"/>
                          </a:solidFill>
                          <a:effectLst/>
                        </a:rPr>
                        <a:t> Hispanic</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0879048"/>
                  </a:ext>
                </a:extLst>
              </a:tr>
              <a:tr h="167640">
                <a:tc>
                  <a:txBody>
                    <a:bodyPr/>
                    <a:lstStyle/>
                    <a:p>
                      <a:pPr algn="l" fontAlgn="b"/>
                      <a:r>
                        <a:rPr lang="en-US" sz="1000" u="none" strike="noStrike">
                          <a:solidFill>
                            <a:schemeClr val="bg1"/>
                          </a:solidFill>
                          <a:effectLst/>
                        </a:rPr>
                        <a:t> Asian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1294229"/>
                  </a:ext>
                </a:extLst>
              </a:tr>
              <a:tr h="167640">
                <a:tc gridSpan="2">
                  <a:txBody>
                    <a:bodyPr/>
                    <a:lstStyle/>
                    <a:p>
                      <a:pPr algn="l" fontAlgn="b"/>
                      <a:r>
                        <a:rPr lang="en-US" sz="1000" u="none" strike="noStrike">
                          <a:solidFill>
                            <a:schemeClr val="bg1"/>
                          </a:solidFill>
                          <a:effectLst/>
                        </a:rPr>
                        <a:t> American Indian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22655647"/>
                  </a:ext>
                </a:extLst>
              </a:tr>
              <a:tr h="167640">
                <a:tc gridSpan="2">
                  <a:txBody>
                    <a:bodyPr/>
                    <a:lstStyle/>
                    <a:p>
                      <a:pPr algn="l" fontAlgn="b"/>
                      <a:r>
                        <a:rPr lang="en-US" sz="1000" u="none" strike="noStrike">
                          <a:solidFill>
                            <a:schemeClr val="bg1"/>
                          </a:solidFill>
                          <a:effectLst/>
                        </a:rPr>
                        <a:t>Black African-born</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9385492"/>
                  </a:ext>
                </a:extLst>
              </a:tr>
            </a:tbl>
          </a:graphicData>
        </a:graphic>
      </p:graphicFrame>
      <p:sp>
        <p:nvSpPr>
          <p:cNvPr id="2" name="Title 1">
            <a:extLst>
              <a:ext uri="{FF2B5EF4-FFF2-40B4-BE49-F238E27FC236}">
                <a16:creationId xmlns:a16="http://schemas.microsoft.com/office/drawing/2014/main" id="{6BB36DBF-0089-45CA-933B-1A460F33E74A}"/>
              </a:ext>
            </a:extLst>
          </p:cNvPr>
          <p:cNvSpPr>
            <a:spLocks noGrp="1"/>
          </p:cNvSpPr>
          <p:nvPr>
            <p:ph type="title"/>
          </p:nvPr>
        </p:nvSpPr>
        <p:spPr/>
        <p:txBody>
          <a:bodyPr/>
          <a:lstStyle/>
          <a:p>
            <a:r>
              <a:rPr lang="en-US" altLang="en-US" sz="3600" dirty="0"/>
              <a:t>HIV Diagnoses</a:t>
            </a:r>
            <a:r>
              <a:rPr lang="en-US" altLang="en-US" sz="3600" baseline="30000" dirty="0"/>
              <a:t>*</a:t>
            </a:r>
            <a:r>
              <a:rPr lang="en-US" altLang="en-US" sz="3600" dirty="0"/>
              <a:t> Among People Assigned Female Sex at Birth by Race/Ethnicity</a:t>
            </a:r>
            <a:r>
              <a:rPr lang="en-US" altLang="en-US" sz="3600" baseline="30000" dirty="0"/>
              <a:t>†</a:t>
            </a:r>
            <a:r>
              <a:rPr lang="en-US" altLang="en-US" sz="3600" dirty="0"/>
              <a:t> and Year of Diagnosis 2012–2022</a:t>
            </a:r>
            <a:endParaRPr lang="en-US" dirty="0"/>
          </a:p>
        </p:txBody>
      </p:sp>
      <p:sp>
        <p:nvSpPr>
          <p:cNvPr id="3" name="Slide Number Placeholder 2">
            <a:extLst>
              <a:ext uri="{FF2B5EF4-FFF2-40B4-BE49-F238E27FC236}">
                <a16:creationId xmlns:a16="http://schemas.microsoft.com/office/drawing/2014/main" id="{A20B5E04-487A-4D09-90FF-196CD63AD9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FFC2677A-BA56-4115-B8AA-8674A327FD20}"/>
              </a:ext>
            </a:extLst>
          </p:cNvPr>
          <p:cNvSpPr>
            <a:spLocks noGrp="1"/>
          </p:cNvSpPr>
          <p:nvPr>
            <p:ph idx="13"/>
          </p:nvPr>
        </p:nvSpPr>
        <p:spPr>
          <a:xfrm>
            <a:off x="304800" y="5366313"/>
            <a:ext cx="11582400" cy="802994"/>
          </a:xfrm>
        </p:spPr>
        <p:txBody>
          <a:bodyPr/>
          <a:lstStyle/>
          <a:p>
            <a:pPr marL="0" marR="0" lvl="0" indent="0" algn="l" defTabSz="914400" rtl="0" eaLnBrk="1" fontAlgn="auto" latinLnBrk="0" hangingPunct="1">
              <a:lnSpc>
                <a:spcPct val="3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lvl="0" indent="0">
              <a:lnSpc>
                <a:spcPct val="80000"/>
              </a:lnSpc>
              <a:spcBef>
                <a:spcPct val="50000"/>
              </a:spcBef>
              <a:spcAft>
                <a:spcPts val="0"/>
              </a:spcAft>
              <a:buClrTx/>
              <a:buNone/>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“Black African-born” refers to </a:t>
            </a:r>
            <a:r>
              <a:rPr lang="en-US" altLang="en-US" sz="1100" dirty="0">
                <a:solidFill>
                  <a:srgbClr val="003865"/>
                </a:solidFill>
              </a:rPr>
              <a:t>Black people who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reported an African country of birth; “Black not African-born” refers to all other Black people. Cases with unknown race are excluded.</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indent="0">
              <a:buNone/>
            </a:pPr>
            <a:endParaRPr lang="en-US" dirty="0"/>
          </a:p>
        </p:txBody>
      </p:sp>
      <p:pic>
        <p:nvPicPr>
          <p:cNvPr id="9" name="Content Placeholder 8" descr="HIV Diagnoses* Among People Assigned Female Sex at Birth by Race/Ethnicity† and Year of Diagnosis 2012–2022. Refer to table on slide for full data. ">
            <a:extLst>
              <a:ext uri="{FF2B5EF4-FFF2-40B4-BE49-F238E27FC236}">
                <a16:creationId xmlns:a16="http://schemas.microsoft.com/office/drawing/2014/main" id="{5556DE4D-463B-C344-72D7-F2E1EF9FB54E}"/>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45833" y="1609724"/>
            <a:ext cx="10842078" cy="3569546"/>
          </a:xfrm>
        </p:spPr>
      </p:pic>
    </p:spTree>
    <p:extLst>
      <p:ext uri="{BB962C8B-B14F-4D97-AF65-F5344CB8AC3E}">
        <p14:creationId xmlns:p14="http://schemas.microsoft.com/office/powerpoint/2010/main" val="3804583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F9D89-4D33-465B-98FD-BA55F090A3AC}"/>
              </a:ext>
            </a:extLst>
          </p:cNvPr>
          <p:cNvSpPr>
            <a:spLocks noGrp="1"/>
          </p:cNvSpPr>
          <p:nvPr>
            <p:ph type="title"/>
          </p:nvPr>
        </p:nvSpPr>
        <p:spPr/>
        <p:txBody>
          <a:bodyPr>
            <a:normAutofit fontScale="90000"/>
          </a:bodyPr>
          <a:lstStyle/>
          <a:p>
            <a:r>
              <a:rPr lang="en-US" sz="3600" dirty="0"/>
              <a:t>Number of Cases and Rates (per 100,000 people) of Adults and Adolescents* Diagnosed with HIV/AIDS by </a:t>
            </a:r>
            <a:r>
              <a:rPr lang="en-US" dirty="0"/>
              <a:t>Gender Identity</a:t>
            </a:r>
            <a:r>
              <a:rPr lang="en-US" sz="3600" baseline="30000" dirty="0"/>
              <a:t>†</a:t>
            </a:r>
            <a:r>
              <a:rPr lang="en-US" sz="3600" dirty="0"/>
              <a:t> in Minnesota, 2022</a:t>
            </a:r>
            <a:endParaRPr lang="en-US" dirty="0"/>
          </a:p>
        </p:txBody>
      </p:sp>
      <p:sp>
        <p:nvSpPr>
          <p:cNvPr id="3" name="Slide Number Placeholder 2">
            <a:extLst>
              <a:ext uri="{FF2B5EF4-FFF2-40B4-BE49-F238E27FC236}">
                <a16:creationId xmlns:a16="http://schemas.microsoft.com/office/drawing/2014/main" id="{7DB5A786-5BE3-448F-A05D-474A65A4B7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F4531B8-AD7D-4612-90FD-429B428DE8DE}"/>
              </a:ext>
            </a:extLst>
          </p:cNvPr>
          <p:cNvSpPr>
            <a:spLocks noGrp="1"/>
          </p:cNvSpPr>
          <p:nvPr>
            <p:ph idx="13"/>
          </p:nvPr>
        </p:nvSpPr>
        <p:spPr>
          <a:xfrm>
            <a:off x="926298" y="4873283"/>
            <a:ext cx="11868150" cy="1299258"/>
          </a:xfrm>
        </p:spPr>
        <p:txBody>
          <a:bodyPr vert="horz" lIns="182880" tIns="301752" rIns="182880" bIns="4572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a:ea typeface="+mn-ea"/>
                <a:cs typeface="+mn-cs"/>
              </a:rPr>
              <a:t>*HIV or AIDS at first diagnosis ages 13 and 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tx1"/>
                </a:solidFill>
                <a:effectLst/>
                <a:uLnTx/>
                <a:uFillTx/>
                <a:latin typeface="Calibri"/>
                <a:ea typeface="+mn-ea"/>
                <a:cs typeface="+mn-cs"/>
              </a:rPr>
              <a:t>^2010 United States Census Data used for rate calculations, except where otherwise specified.</a:t>
            </a:r>
          </a:p>
          <a:p>
            <a:pPr marL="0" indent="0">
              <a:spcBef>
                <a:spcPts val="0"/>
              </a:spcBef>
              <a:spcAft>
                <a:spcPts val="0"/>
              </a:spcAft>
              <a:buClrTx/>
              <a:buNone/>
              <a:defRPr/>
            </a:pPr>
            <a:r>
              <a:rPr lang="en-US" altLang="en-US" sz="1100" dirty="0">
                <a:solidFill>
                  <a:schemeClr val="tx1"/>
                </a:solidFill>
                <a:latin typeface="Calibri"/>
              </a:rPr>
              <a:t>Data: </a:t>
            </a:r>
            <a:r>
              <a:rPr lang="en-US" altLang="en-US" sz="1100" dirty="0">
                <a:solidFill>
                  <a:schemeClr val="tx1"/>
                </a:solidFill>
                <a:latin typeface="Calibri"/>
                <a:hlinkClick r:id="rId3"/>
              </a:rPr>
              <a:t>HIV Incidence Report 2022 Tables (PDF)</a:t>
            </a:r>
            <a:endParaRPr kumimoji="0" lang="en-US" sz="1100" b="0" i="0" u="none" strike="noStrike" kern="1200" cap="none" spc="0" normalizeH="0" baseline="0" noProof="0" dirty="0">
              <a:ln>
                <a:noFill/>
              </a:ln>
              <a:solidFill>
                <a:schemeClr val="tx1"/>
              </a:solidFill>
              <a:effectLst/>
              <a:uLnTx/>
              <a:uFillTx/>
              <a:latin typeface="Calibri"/>
              <a:ea typeface="+mn-ea"/>
              <a:cs typeface="+mn-cs"/>
            </a:endParaRPr>
          </a:p>
        </p:txBody>
      </p:sp>
      <p:pic>
        <p:nvPicPr>
          <p:cNvPr id="9" name="Content Placeholder 8" descr="Number of Cases and Rates (per 100,000 people) of Adults and Adolescents* Diagnosed with HIV/AIDS by Gender Identity† in Minnesota, 2022. Data provided at URL referenced. ">
            <a:extLst>
              <a:ext uri="{FF2B5EF4-FFF2-40B4-BE49-F238E27FC236}">
                <a16:creationId xmlns:a16="http://schemas.microsoft.com/office/drawing/2014/main" id="{204D5214-08FE-F8AA-8804-3BDA0E91DEEB}"/>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416579" y="2595816"/>
            <a:ext cx="9034991" cy="1666368"/>
          </a:xfrm>
        </p:spPr>
      </p:pic>
    </p:spTree>
    <p:extLst>
      <p:ext uri="{BB962C8B-B14F-4D97-AF65-F5344CB8AC3E}">
        <p14:creationId xmlns:p14="http://schemas.microsoft.com/office/powerpoint/2010/main" val="17267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Age</a:t>
            </a:r>
          </a:p>
        </p:txBody>
      </p:sp>
    </p:spTree>
    <p:extLst>
      <p:ext uri="{BB962C8B-B14F-4D97-AF65-F5344CB8AC3E}">
        <p14:creationId xmlns:p14="http://schemas.microsoft.com/office/powerpoint/2010/main" val="551649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HIV Diagnoses in Minnesota, 2022</a:t>
            </a:r>
          </a:p>
        </p:txBody>
      </p:sp>
    </p:spTree>
    <p:extLst>
      <p:ext uri="{BB962C8B-B14F-4D97-AF65-F5344CB8AC3E}">
        <p14:creationId xmlns:p14="http://schemas.microsoft.com/office/powerpoint/2010/main" val="183365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E533-1CA1-4D2E-87C8-8D5EC3B83868}"/>
              </a:ext>
            </a:extLst>
          </p:cNvPr>
          <p:cNvSpPr>
            <a:spLocks noGrp="1"/>
          </p:cNvSpPr>
          <p:nvPr>
            <p:ph type="title"/>
          </p:nvPr>
        </p:nvSpPr>
        <p:spPr/>
        <p:txBody>
          <a:bodyPr/>
          <a:lstStyle/>
          <a:p>
            <a:r>
              <a:rPr lang="en-US" altLang="en-US" sz="3600" dirty="0"/>
              <a:t>Age at HIV Diagnosis* by Sex Assigned at Birth, Minnesota, 2022</a:t>
            </a:r>
            <a:endParaRPr lang="en-US" dirty="0"/>
          </a:p>
        </p:txBody>
      </p:sp>
      <p:sp>
        <p:nvSpPr>
          <p:cNvPr id="3" name="Slide Number Placeholder 2">
            <a:extLst>
              <a:ext uri="{FF2B5EF4-FFF2-40B4-BE49-F238E27FC236}">
                <a16:creationId xmlns:a16="http://schemas.microsoft.com/office/drawing/2014/main" id="{02D0A0B5-4BCD-4D59-8B63-AE94B4588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DE7D194A-B8BD-4FB3-B2A9-A986A4D2D931}"/>
              </a:ext>
            </a:extLst>
          </p:cNvPr>
          <p:cNvSpPr>
            <a:spLocks noGrp="1"/>
          </p:cNvSpPr>
          <p:nvPr>
            <p:ph idx="13"/>
          </p:nvPr>
        </p:nvSpPr>
        <p:spPr>
          <a:xfrm>
            <a:off x="2649569" y="5609937"/>
            <a:ext cx="9237631" cy="111153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spcBef>
                <a:spcPts val="0"/>
              </a:spcBef>
              <a:spcAft>
                <a:spcPts val="0"/>
              </a:spcAft>
              <a:buClrTx/>
              <a:buNone/>
              <a:defRPr/>
            </a:pPr>
            <a:r>
              <a:rPr lang="en-US" altLang="en-US" sz="1100" dirty="0">
                <a:solidFill>
                  <a:srgbClr val="003865"/>
                </a:solidFill>
                <a:latin typeface="Calibri"/>
              </a:rPr>
              <a:t>Data: </a:t>
            </a:r>
            <a:r>
              <a:rPr lang="en-US" altLang="en-US" sz="1100" dirty="0">
                <a:solidFill>
                  <a:srgbClr val="003865"/>
                </a:solidFill>
                <a:latin typeface="Calibri"/>
                <a:hlinkClick r:id="rId3"/>
              </a:rPr>
              <a:t>HIV Incidence Report 2022 Tables (PDF)</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Age at HIV Diagnosis* by Sex Assigned at Birth, Minnesota, 2022. Data provided at URL referenced. ">
            <a:extLst>
              <a:ext uri="{FF2B5EF4-FFF2-40B4-BE49-F238E27FC236}">
                <a16:creationId xmlns:a16="http://schemas.microsoft.com/office/drawing/2014/main" id="{2B2DCF01-F63D-E93A-6F4F-6C6624887DE1}"/>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1008421" y="1609724"/>
            <a:ext cx="10047147" cy="3571875"/>
          </a:xfrm>
        </p:spPr>
      </p:pic>
    </p:spTree>
    <p:extLst>
      <p:ext uri="{BB962C8B-B14F-4D97-AF65-F5344CB8AC3E}">
        <p14:creationId xmlns:p14="http://schemas.microsoft.com/office/powerpoint/2010/main" val="112712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C17259B-989A-C48D-9B45-A1F028C3A24C}"/>
              </a:ext>
            </a:extLst>
          </p:cNvPr>
          <p:cNvGraphicFramePr>
            <a:graphicFrameLocks noGrp="1"/>
          </p:cNvGraphicFramePr>
          <p:nvPr/>
        </p:nvGraphicFramePr>
        <p:xfrm>
          <a:off x="1524000" y="2628900"/>
          <a:ext cx="9144000" cy="16002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45740227"/>
                    </a:ext>
                  </a:extLst>
                </a:gridCol>
                <a:gridCol w="609600">
                  <a:extLst>
                    <a:ext uri="{9D8B030D-6E8A-4147-A177-3AD203B41FA5}">
                      <a16:colId xmlns:a16="http://schemas.microsoft.com/office/drawing/2014/main" val="4097476637"/>
                    </a:ext>
                  </a:extLst>
                </a:gridCol>
                <a:gridCol w="609600">
                  <a:extLst>
                    <a:ext uri="{9D8B030D-6E8A-4147-A177-3AD203B41FA5}">
                      <a16:colId xmlns:a16="http://schemas.microsoft.com/office/drawing/2014/main" val="1221672192"/>
                    </a:ext>
                  </a:extLst>
                </a:gridCol>
                <a:gridCol w="609600">
                  <a:extLst>
                    <a:ext uri="{9D8B030D-6E8A-4147-A177-3AD203B41FA5}">
                      <a16:colId xmlns:a16="http://schemas.microsoft.com/office/drawing/2014/main" val="1861851037"/>
                    </a:ext>
                  </a:extLst>
                </a:gridCol>
                <a:gridCol w="609600">
                  <a:extLst>
                    <a:ext uri="{9D8B030D-6E8A-4147-A177-3AD203B41FA5}">
                      <a16:colId xmlns:a16="http://schemas.microsoft.com/office/drawing/2014/main" val="2235968380"/>
                    </a:ext>
                  </a:extLst>
                </a:gridCol>
                <a:gridCol w="609600">
                  <a:extLst>
                    <a:ext uri="{9D8B030D-6E8A-4147-A177-3AD203B41FA5}">
                      <a16:colId xmlns:a16="http://schemas.microsoft.com/office/drawing/2014/main" val="2533970435"/>
                    </a:ext>
                  </a:extLst>
                </a:gridCol>
                <a:gridCol w="609600">
                  <a:extLst>
                    <a:ext uri="{9D8B030D-6E8A-4147-A177-3AD203B41FA5}">
                      <a16:colId xmlns:a16="http://schemas.microsoft.com/office/drawing/2014/main" val="3776121113"/>
                    </a:ext>
                  </a:extLst>
                </a:gridCol>
                <a:gridCol w="609600">
                  <a:extLst>
                    <a:ext uri="{9D8B030D-6E8A-4147-A177-3AD203B41FA5}">
                      <a16:colId xmlns:a16="http://schemas.microsoft.com/office/drawing/2014/main" val="1612434459"/>
                    </a:ext>
                  </a:extLst>
                </a:gridCol>
                <a:gridCol w="609600">
                  <a:extLst>
                    <a:ext uri="{9D8B030D-6E8A-4147-A177-3AD203B41FA5}">
                      <a16:colId xmlns:a16="http://schemas.microsoft.com/office/drawing/2014/main" val="1145102135"/>
                    </a:ext>
                  </a:extLst>
                </a:gridCol>
                <a:gridCol w="609600">
                  <a:extLst>
                    <a:ext uri="{9D8B030D-6E8A-4147-A177-3AD203B41FA5}">
                      <a16:colId xmlns:a16="http://schemas.microsoft.com/office/drawing/2014/main" val="4128286547"/>
                    </a:ext>
                  </a:extLst>
                </a:gridCol>
                <a:gridCol w="609600">
                  <a:extLst>
                    <a:ext uri="{9D8B030D-6E8A-4147-A177-3AD203B41FA5}">
                      <a16:colId xmlns:a16="http://schemas.microsoft.com/office/drawing/2014/main" val="724724172"/>
                    </a:ext>
                  </a:extLst>
                </a:gridCol>
                <a:gridCol w="609600">
                  <a:extLst>
                    <a:ext uri="{9D8B030D-6E8A-4147-A177-3AD203B41FA5}">
                      <a16:colId xmlns:a16="http://schemas.microsoft.com/office/drawing/2014/main" val="3959979676"/>
                    </a:ext>
                  </a:extLst>
                </a:gridCol>
                <a:gridCol w="609600">
                  <a:extLst>
                    <a:ext uri="{9D8B030D-6E8A-4147-A177-3AD203B41FA5}">
                      <a16:colId xmlns:a16="http://schemas.microsoft.com/office/drawing/2014/main" val="4224666647"/>
                    </a:ext>
                  </a:extLst>
                </a:gridCol>
                <a:gridCol w="609600">
                  <a:extLst>
                    <a:ext uri="{9D8B030D-6E8A-4147-A177-3AD203B41FA5}">
                      <a16:colId xmlns:a16="http://schemas.microsoft.com/office/drawing/2014/main" val="3105643876"/>
                    </a:ext>
                  </a:extLst>
                </a:gridCol>
                <a:gridCol w="609600">
                  <a:extLst>
                    <a:ext uri="{9D8B030D-6E8A-4147-A177-3AD203B41FA5}">
                      <a16:colId xmlns:a16="http://schemas.microsoft.com/office/drawing/2014/main" val="3158233614"/>
                    </a:ext>
                  </a:extLst>
                </a:gridCol>
              </a:tblGrid>
              <a:tr h="167640">
                <a:tc>
                  <a:txBody>
                    <a:bodyPr/>
                    <a:lstStyle/>
                    <a:p>
                      <a:pPr algn="l" fontAlgn="b"/>
                      <a:r>
                        <a:rPr lang="en-US" sz="1000" b="1" i="0" u="none" strike="noStrike" dirty="0">
                          <a:solidFill>
                            <a:schemeClr val="bg1"/>
                          </a:solidFill>
                          <a:effectLst/>
                          <a:latin typeface="Geneva"/>
                        </a:rPr>
                        <a:t>Category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64759508"/>
                  </a:ext>
                </a:extLst>
              </a:tr>
              <a:tr h="167640">
                <a:tc>
                  <a:txBody>
                    <a:bodyPr/>
                    <a:lstStyle/>
                    <a:p>
                      <a:pPr algn="l" fontAlgn="b"/>
                      <a:r>
                        <a:rPr lang="en-US" sz="1000" u="none" strike="noStrike">
                          <a:solidFill>
                            <a:schemeClr val="bg1"/>
                          </a:solidFill>
                          <a:effectLst/>
                        </a:rPr>
                        <a:t> MSM</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3672362"/>
                  </a:ext>
                </a:extLst>
              </a:tr>
              <a:tr h="167640">
                <a:tc>
                  <a:txBody>
                    <a:bodyPr/>
                    <a:lstStyle/>
                    <a:p>
                      <a:pPr algn="l" fontAlgn="b"/>
                      <a:r>
                        <a:rPr lang="en-US" sz="1000" u="none" strike="noStrike">
                          <a:solidFill>
                            <a:schemeClr val="bg1"/>
                          </a:solidFill>
                          <a:effectLst/>
                        </a:rPr>
                        <a:t>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8953084"/>
                  </a:ext>
                </a:extLst>
              </a:tr>
              <a:tr h="167640">
                <a:tc>
                  <a:txBody>
                    <a:bodyPr/>
                    <a:lstStyle/>
                    <a:p>
                      <a:pPr algn="l" fontAlgn="b"/>
                      <a:r>
                        <a:rPr lang="en-US" sz="1000" u="none" strike="noStrike">
                          <a:solidFill>
                            <a:schemeClr val="bg1"/>
                          </a:solidFill>
                          <a:effectLst/>
                        </a:rPr>
                        <a:t> MSM/IDU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61266487"/>
                  </a:ext>
                </a:extLst>
              </a:tr>
              <a:tr h="167640">
                <a:tc>
                  <a:txBody>
                    <a:bodyPr/>
                    <a:lstStyle/>
                    <a:p>
                      <a:pPr algn="l" fontAlgn="b"/>
                      <a:r>
                        <a:rPr lang="en-US" sz="1000" u="none" strike="noStrike">
                          <a:solidFill>
                            <a:schemeClr val="bg1"/>
                          </a:solidFill>
                          <a:effectLst/>
                        </a:rPr>
                        <a:t> Heterosexual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38320867"/>
                  </a:ext>
                </a:extLst>
              </a:tr>
              <a:tr h="167640">
                <a:tc>
                  <a:txBody>
                    <a:bodyPr/>
                    <a:lstStyle/>
                    <a:p>
                      <a:pPr algn="l" fontAlgn="b"/>
                      <a:r>
                        <a:rPr lang="en-US" sz="1000" u="none" strike="noStrike">
                          <a:solidFill>
                            <a:schemeClr val="bg1"/>
                          </a:solidFill>
                          <a:effectLst/>
                        </a:rPr>
                        <a:t> Unspecified</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103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5369609"/>
                  </a:ext>
                </a:extLst>
              </a:tr>
            </a:tbl>
          </a:graphicData>
        </a:graphic>
      </p:graphicFrame>
      <p:sp>
        <p:nvSpPr>
          <p:cNvPr id="2" name="Title 1">
            <a:extLst>
              <a:ext uri="{FF2B5EF4-FFF2-40B4-BE49-F238E27FC236}">
                <a16:creationId xmlns:a16="http://schemas.microsoft.com/office/drawing/2014/main" id="{4A595128-1DD7-40D8-A534-210717D5550A}"/>
              </a:ext>
            </a:extLst>
          </p:cNvPr>
          <p:cNvSpPr>
            <a:spLocks noGrp="1"/>
          </p:cNvSpPr>
          <p:nvPr>
            <p:ph type="title"/>
          </p:nvPr>
        </p:nvSpPr>
        <p:spPr/>
        <p:txBody>
          <a:bodyPr/>
          <a:lstStyle/>
          <a:p>
            <a:r>
              <a:rPr lang="en-US" altLang="en-US" sz="3600" dirty="0"/>
              <a:t>HIV Diagnoses* by Mode of Exposure and Year, 2012–2022</a:t>
            </a:r>
            <a:endParaRPr lang="en-US" dirty="0"/>
          </a:p>
        </p:txBody>
      </p:sp>
      <p:sp>
        <p:nvSpPr>
          <p:cNvPr id="3" name="Slide Number Placeholder 2">
            <a:extLst>
              <a:ext uri="{FF2B5EF4-FFF2-40B4-BE49-F238E27FC236}">
                <a16:creationId xmlns:a16="http://schemas.microsoft.com/office/drawing/2014/main" id="{9DFEA4AD-D5B4-41AE-AFBD-39C702554E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2F37B62A-3C85-422B-B50E-D6F54149D211}"/>
              </a:ext>
            </a:extLst>
          </p:cNvPr>
          <p:cNvSpPr>
            <a:spLocks noGrp="1"/>
          </p:cNvSpPr>
          <p:nvPr>
            <p:ph idx="13"/>
          </p:nvPr>
        </p:nvSpPr>
        <p:spPr>
          <a:xfrm>
            <a:off x="2120900" y="5878512"/>
            <a:ext cx="9296400" cy="660400"/>
          </a:xfrm>
        </p:spPr>
        <p:txBody>
          <a:bodyPr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HIV Diagnoses* by Mode of Exposure and Year, 2012–2022. Refer to table on slide for full data. ">
            <a:extLst>
              <a:ext uri="{FF2B5EF4-FFF2-40B4-BE49-F238E27FC236}">
                <a16:creationId xmlns:a16="http://schemas.microsoft.com/office/drawing/2014/main" id="{B7221A94-1047-8708-E322-E77C67BA1465}"/>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35553" y="1609724"/>
            <a:ext cx="10520894" cy="3876675"/>
          </a:xfrm>
        </p:spPr>
      </p:pic>
    </p:spTree>
    <p:extLst>
      <p:ext uri="{BB962C8B-B14F-4D97-AF65-F5344CB8AC3E}">
        <p14:creationId xmlns:p14="http://schemas.microsoft.com/office/powerpoint/2010/main" val="4238189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C905ED7-46D8-C5B1-C93E-9971069A8629}"/>
              </a:ext>
            </a:extLst>
          </p:cNvPr>
          <p:cNvGraphicFramePr>
            <a:graphicFrameLocks noGrp="1"/>
          </p:cNvGraphicFramePr>
          <p:nvPr/>
        </p:nvGraphicFramePr>
        <p:xfrm>
          <a:off x="1899762" y="2615879"/>
          <a:ext cx="8261875" cy="1874520"/>
        </p:xfrm>
        <a:graphic>
          <a:graphicData uri="http://schemas.openxmlformats.org/drawingml/2006/table">
            <a:tbl>
              <a:tblPr>
                <a:tableStyleId>{5C22544A-7EE6-4342-B048-85BDC9FD1C3A}</a:tableStyleId>
              </a:tblPr>
              <a:tblGrid>
                <a:gridCol w="635529">
                  <a:extLst>
                    <a:ext uri="{9D8B030D-6E8A-4147-A177-3AD203B41FA5}">
                      <a16:colId xmlns:a16="http://schemas.microsoft.com/office/drawing/2014/main" val="3383431181"/>
                    </a:ext>
                  </a:extLst>
                </a:gridCol>
                <a:gridCol w="544739">
                  <a:extLst>
                    <a:ext uri="{9D8B030D-6E8A-4147-A177-3AD203B41FA5}">
                      <a16:colId xmlns:a16="http://schemas.microsoft.com/office/drawing/2014/main" val="2709351466"/>
                    </a:ext>
                  </a:extLst>
                </a:gridCol>
                <a:gridCol w="544739">
                  <a:extLst>
                    <a:ext uri="{9D8B030D-6E8A-4147-A177-3AD203B41FA5}">
                      <a16:colId xmlns:a16="http://schemas.microsoft.com/office/drawing/2014/main" val="1023035905"/>
                    </a:ext>
                  </a:extLst>
                </a:gridCol>
                <a:gridCol w="544739">
                  <a:extLst>
                    <a:ext uri="{9D8B030D-6E8A-4147-A177-3AD203B41FA5}">
                      <a16:colId xmlns:a16="http://schemas.microsoft.com/office/drawing/2014/main" val="3400606312"/>
                    </a:ext>
                  </a:extLst>
                </a:gridCol>
                <a:gridCol w="544739">
                  <a:extLst>
                    <a:ext uri="{9D8B030D-6E8A-4147-A177-3AD203B41FA5}">
                      <a16:colId xmlns:a16="http://schemas.microsoft.com/office/drawing/2014/main" val="3894675287"/>
                    </a:ext>
                  </a:extLst>
                </a:gridCol>
                <a:gridCol w="544739">
                  <a:extLst>
                    <a:ext uri="{9D8B030D-6E8A-4147-A177-3AD203B41FA5}">
                      <a16:colId xmlns:a16="http://schemas.microsoft.com/office/drawing/2014/main" val="10519"/>
                    </a:ext>
                  </a:extLst>
                </a:gridCol>
                <a:gridCol w="544739">
                  <a:extLst>
                    <a:ext uri="{9D8B030D-6E8A-4147-A177-3AD203B41FA5}">
                      <a16:colId xmlns:a16="http://schemas.microsoft.com/office/drawing/2014/main" val="212628614"/>
                    </a:ext>
                  </a:extLst>
                </a:gridCol>
                <a:gridCol w="544739">
                  <a:extLst>
                    <a:ext uri="{9D8B030D-6E8A-4147-A177-3AD203B41FA5}">
                      <a16:colId xmlns:a16="http://schemas.microsoft.com/office/drawing/2014/main" val="3134911478"/>
                    </a:ext>
                  </a:extLst>
                </a:gridCol>
                <a:gridCol w="544739">
                  <a:extLst>
                    <a:ext uri="{9D8B030D-6E8A-4147-A177-3AD203B41FA5}">
                      <a16:colId xmlns:a16="http://schemas.microsoft.com/office/drawing/2014/main" val="1620399938"/>
                    </a:ext>
                  </a:extLst>
                </a:gridCol>
                <a:gridCol w="544739">
                  <a:extLst>
                    <a:ext uri="{9D8B030D-6E8A-4147-A177-3AD203B41FA5}">
                      <a16:colId xmlns:a16="http://schemas.microsoft.com/office/drawing/2014/main" val="526232427"/>
                    </a:ext>
                  </a:extLst>
                </a:gridCol>
                <a:gridCol w="544739">
                  <a:extLst>
                    <a:ext uri="{9D8B030D-6E8A-4147-A177-3AD203B41FA5}">
                      <a16:colId xmlns:a16="http://schemas.microsoft.com/office/drawing/2014/main" val="3515720441"/>
                    </a:ext>
                  </a:extLst>
                </a:gridCol>
                <a:gridCol w="544739">
                  <a:extLst>
                    <a:ext uri="{9D8B030D-6E8A-4147-A177-3AD203B41FA5}">
                      <a16:colId xmlns:a16="http://schemas.microsoft.com/office/drawing/2014/main" val="4231687503"/>
                    </a:ext>
                  </a:extLst>
                </a:gridCol>
                <a:gridCol w="544739">
                  <a:extLst>
                    <a:ext uri="{9D8B030D-6E8A-4147-A177-3AD203B41FA5}">
                      <a16:colId xmlns:a16="http://schemas.microsoft.com/office/drawing/2014/main" val="374885311"/>
                    </a:ext>
                  </a:extLst>
                </a:gridCol>
                <a:gridCol w="544739">
                  <a:extLst>
                    <a:ext uri="{9D8B030D-6E8A-4147-A177-3AD203B41FA5}">
                      <a16:colId xmlns:a16="http://schemas.microsoft.com/office/drawing/2014/main" val="2040571095"/>
                    </a:ext>
                  </a:extLst>
                </a:gridCol>
                <a:gridCol w="544739">
                  <a:extLst>
                    <a:ext uri="{9D8B030D-6E8A-4147-A177-3AD203B41FA5}">
                      <a16:colId xmlns:a16="http://schemas.microsoft.com/office/drawing/2014/main" val="2277652000"/>
                    </a:ext>
                  </a:extLst>
                </a:gridCol>
              </a:tblGrid>
              <a:tr h="190500">
                <a:tc>
                  <a:txBody>
                    <a:bodyPr/>
                    <a:lstStyle/>
                    <a:p>
                      <a:pPr algn="l" fontAlgn="b"/>
                      <a:r>
                        <a:rPr lang="en-US" sz="1100" u="none" strike="noStrike" dirty="0">
                          <a:solidFill>
                            <a:schemeClr val="bg1"/>
                          </a:solidFill>
                          <a:effectLst/>
                        </a:rPr>
                        <a:t> Sex Assigned at Birth</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dirty="0">
                          <a:solidFill>
                            <a:schemeClr val="bg1"/>
                          </a:solidFill>
                          <a:effectLst/>
                        </a:rPr>
                        <a:t>2009</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2019</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2020</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2021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u="none" strike="noStrike">
                          <a:solidFill>
                            <a:schemeClr val="bg1"/>
                          </a:solidFill>
                          <a:effectLst/>
                        </a:rPr>
                        <a:t>2022</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04636323"/>
                  </a:ext>
                </a:extLst>
              </a:tr>
              <a:tr h="182880">
                <a:tc>
                  <a:txBody>
                    <a:bodyPr/>
                    <a:lstStyle/>
                    <a:p>
                      <a:pPr algn="l" fontAlgn="b"/>
                      <a:r>
                        <a:rPr lang="en-US" sz="1100" u="none" strike="noStrike">
                          <a:solidFill>
                            <a:schemeClr val="bg1"/>
                          </a:solidFill>
                          <a:effectLst/>
                        </a:rPr>
                        <a:t>Assigned Male at Birth</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34.6936</a:t>
                      </a:r>
                      <a:endParaRPr lang="en-US" sz="1000" b="0"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t"/>
                      <a:r>
                        <a:rPr lang="en-US" sz="1000" u="none" strike="noStrike">
                          <a:solidFill>
                            <a:schemeClr val="bg1"/>
                          </a:solidFill>
                          <a:effectLst/>
                        </a:rPr>
                        <a:t>34.8447</a:t>
                      </a:r>
                      <a:endParaRPr lang="en-US" sz="1000" b="0" i="0" u="none" strike="noStrike">
                        <a:solidFill>
                          <a:schemeClr val="bg1"/>
                        </a:solidFill>
                        <a:effectLst/>
                        <a:latin typeface="Arial" panose="020B0604020202020204" pitchFamily="34" charset="0"/>
                      </a:endParaRP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35.03687</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35.42629</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38.45455</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35.92946</a:t>
                      </a:r>
                      <a:endParaRPr lang="en-US" sz="1000" b="0"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35.0524</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34.70386</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36.37019</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34.81106</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34.261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34.6145</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35.43598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34.03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7179240"/>
                  </a:ext>
                </a:extLst>
              </a:tr>
              <a:tr h="182880">
                <a:tc>
                  <a:txBody>
                    <a:bodyPr/>
                    <a:lstStyle/>
                    <a:p>
                      <a:pPr algn="l" fontAlgn="b"/>
                      <a:r>
                        <a:rPr lang="en-US" sz="1100" u="none" strike="noStrike">
                          <a:solidFill>
                            <a:schemeClr val="bg1"/>
                          </a:solidFill>
                          <a:effectLst/>
                        </a:rPr>
                        <a:t>Assigned Female at Birth</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33.31429</a:t>
                      </a:r>
                      <a:endParaRPr lang="en-US" sz="1000" b="0"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35.79412</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37.56757</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35.36508</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36.5493</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36.25714</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38.68493</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33.67143</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38.10811</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37.89706</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39.43421</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39.21622</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38.875</a:t>
                      </a:r>
                      <a:endParaRPr lang="en-US" sz="1000" b="0"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40.78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2527720"/>
                  </a:ext>
                </a:extLst>
              </a:tr>
              <a:tr h="182880">
                <a:tc>
                  <a:txBody>
                    <a:bodyPr/>
                    <a:lstStyle/>
                    <a:p>
                      <a:pPr algn="l" fontAlgn="b"/>
                      <a:r>
                        <a:rPr lang="en-US" sz="1100" u="none" strike="noStrike">
                          <a:solidFill>
                            <a:schemeClr val="bg1"/>
                          </a:solidFill>
                          <a:effectLst/>
                        </a:rPr>
                        <a:t>Average</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chemeClr val="bg1"/>
                          </a:solidFill>
                          <a:effectLst/>
                          <a:latin typeface="Calibri" panose="020F0502020204030204" pitchFamily="34" charset="0"/>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chemeClr val="bg1"/>
                          </a:solidFill>
                          <a:effectLst/>
                          <a:latin typeface="Calibri" panose="020F0502020204030204" pitchFamily="34" charset="0"/>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fontAlgn="b"/>
                      <a:r>
                        <a:rPr lang="en-US" sz="1100" b="0" i="0" u="none" strike="noStrike" dirty="0">
                          <a:solidFill>
                            <a:schemeClr val="bg1"/>
                          </a:solidFill>
                          <a:effectLst/>
                          <a:latin typeface="Calibri" panose="020F0502020204030204" pitchFamily="34" charset="0"/>
                        </a:rPr>
                        <a:t>-</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35.41401</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38.033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36.10323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35.9637</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34.46535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36.89753</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35.54704</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35.66906</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35.35808</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a:solidFill>
                            <a:schemeClr val="bg1"/>
                          </a:solidFill>
                          <a:effectLst/>
                        </a:rPr>
                        <a:t>36.1745</a:t>
                      </a:r>
                      <a:endParaRPr lang="en-US" sz="1100" b="0" i="0" u="none" strike="noStrike">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100" u="none" strike="noStrike" dirty="0">
                          <a:solidFill>
                            <a:schemeClr val="bg1"/>
                          </a:solidFill>
                          <a:effectLst/>
                        </a:rPr>
                        <a:t>35.34733</a:t>
                      </a:r>
                      <a:endParaRPr lang="en-US" sz="1100" b="0" i="0" u="none" strike="noStrike" dirty="0">
                        <a:solidFill>
                          <a:schemeClr val="bg1"/>
                        </a:solidFill>
                        <a:effectLst/>
                        <a:latin typeface="Calibri" panose="020F050202020403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80371"/>
                  </a:ext>
                </a:extLst>
              </a:tr>
            </a:tbl>
          </a:graphicData>
        </a:graphic>
      </p:graphicFrame>
      <p:sp>
        <p:nvSpPr>
          <p:cNvPr id="2" name="Title 1">
            <a:extLst>
              <a:ext uri="{FF2B5EF4-FFF2-40B4-BE49-F238E27FC236}">
                <a16:creationId xmlns:a16="http://schemas.microsoft.com/office/drawing/2014/main" id="{E934FFD2-C756-4104-B50D-0648C176B7D7}"/>
              </a:ext>
            </a:extLst>
          </p:cNvPr>
          <p:cNvSpPr>
            <a:spLocks noGrp="1"/>
          </p:cNvSpPr>
          <p:nvPr>
            <p:ph type="title"/>
          </p:nvPr>
        </p:nvSpPr>
        <p:spPr/>
        <p:txBody>
          <a:bodyPr/>
          <a:lstStyle/>
          <a:p>
            <a:r>
              <a:rPr lang="en-US" altLang="en-US" sz="3600" dirty="0"/>
              <a:t>Average Age at HIV Diagnosis* </a:t>
            </a:r>
            <a:br>
              <a:rPr lang="en-US" altLang="en-US" sz="3600" dirty="0"/>
            </a:br>
            <a:r>
              <a:rPr lang="en-US" altLang="en-US" sz="3600" dirty="0"/>
              <a:t>by Sex Assigned at Birth, 2012–2022</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FE46CE15-B75C-4288-9CCF-575CB40D25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D536534-814F-4239-BA0E-643C36B5146A}"/>
              </a:ext>
            </a:extLst>
          </p:cNvPr>
          <p:cNvSpPr>
            <a:spLocks noGrp="1"/>
          </p:cNvSpPr>
          <p:nvPr>
            <p:ph idx="13"/>
          </p:nvPr>
        </p:nvSpPr>
        <p:spPr>
          <a:xfrm>
            <a:off x="2596587" y="6041302"/>
            <a:ext cx="11582400" cy="68724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indent="0">
              <a:buNone/>
            </a:pPr>
            <a:endParaRPr lang="en-US" dirty="0"/>
          </a:p>
        </p:txBody>
      </p:sp>
      <p:pic>
        <p:nvPicPr>
          <p:cNvPr id="9" name="Content Placeholder 8" descr="Average Age at HIV Diagnosis* by Sex Assigned at Birth, 2012–2022. Refer to table on slide for full data. ">
            <a:extLst>
              <a:ext uri="{FF2B5EF4-FFF2-40B4-BE49-F238E27FC236}">
                <a16:creationId xmlns:a16="http://schemas.microsoft.com/office/drawing/2014/main" id="{976C7C54-DF9A-2E3F-6ED7-EB8C1BAE46E0}"/>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506088" y="1609724"/>
            <a:ext cx="9142136" cy="4087691"/>
          </a:xfrm>
        </p:spPr>
      </p:pic>
    </p:spTree>
    <p:extLst>
      <p:ext uri="{BB962C8B-B14F-4D97-AF65-F5344CB8AC3E}">
        <p14:creationId xmlns:p14="http://schemas.microsoft.com/office/powerpoint/2010/main" val="4172884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Mode of Exposure</a:t>
            </a:r>
            <a:endParaRPr lang="en-US" dirty="0"/>
          </a:p>
        </p:txBody>
      </p:sp>
    </p:spTree>
    <p:extLst>
      <p:ext uri="{BB962C8B-B14F-4D97-AF65-F5344CB8AC3E}">
        <p14:creationId xmlns:p14="http://schemas.microsoft.com/office/powerpoint/2010/main" val="2242019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00048AE-FD0D-76F4-5635-488747E2CECE}"/>
              </a:ext>
            </a:extLst>
          </p:cNvPr>
          <p:cNvGraphicFramePr>
            <a:graphicFrameLocks noGrp="1"/>
          </p:cNvGraphicFramePr>
          <p:nvPr/>
        </p:nvGraphicFramePr>
        <p:xfrm>
          <a:off x="2444750" y="2628900"/>
          <a:ext cx="7302500" cy="16002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017788606"/>
                    </a:ext>
                  </a:extLst>
                </a:gridCol>
                <a:gridCol w="609600">
                  <a:extLst>
                    <a:ext uri="{9D8B030D-6E8A-4147-A177-3AD203B41FA5}">
                      <a16:colId xmlns:a16="http://schemas.microsoft.com/office/drawing/2014/main" val="2854421929"/>
                    </a:ext>
                  </a:extLst>
                </a:gridCol>
                <a:gridCol w="609600">
                  <a:extLst>
                    <a:ext uri="{9D8B030D-6E8A-4147-A177-3AD203B41FA5}">
                      <a16:colId xmlns:a16="http://schemas.microsoft.com/office/drawing/2014/main" val="2768569111"/>
                    </a:ext>
                  </a:extLst>
                </a:gridCol>
                <a:gridCol w="609600">
                  <a:extLst>
                    <a:ext uri="{9D8B030D-6E8A-4147-A177-3AD203B41FA5}">
                      <a16:colId xmlns:a16="http://schemas.microsoft.com/office/drawing/2014/main" val="936039660"/>
                    </a:ext>
                  </a:extLst>
                </a:gridCol>
                <a:gridCol w="609600">
                  <a:extLst>
                    <a:ext uri="{9D8B030D-6E8A-4147-A177-3AD203B41FA5}">
                      <a16:colId xmlns:a16="http://schemas.microsoft.com/office/drawing/2014/main" val="2595055589"/>
                    </a:ext>
                  </a:extLst>
                </a:gridCol>
                <a:gridCol w="609600">
                  <a:extLst>
                    <a:ext uri="{9D8B030D-6E8A-4147-A177-3AD203B41FA5}">
                      <a16:colId xmlns:a16="http://schemas.microsoft.com/office/drawing/2014/main" val="2600893529"/>
                    </a:ext>
                  </a:extLst>
                </a:gridCol>
                <a:gridCol w="609600">
                  <a:extLst>
                    <a:ext uri="{9D8B030D-6E8A-4147-A177-3AD203B41FA5}">
                      <a16:colId xmlns:a16="http://schemas.microsoft.com/office/drawing/2014/main" val="650175442"/>
                    </a:ext>
                  </a:extLst>
                </a:gridCol>
                <a:gridCol w="609600">
                  <a:extLst>
                    <a:ext uri="{9D8B030D-6E8A-4147-A177-3AD203B41FA5}">
                      <a16:colId xmlns:a16="http://schemas.microsoft.com/office/drawing/2014/main" val="1766729762"/>
                    </a:ext>
                  </a:extLst>
                </a:gridCol>
                <a:gridCol w="609600">
                  <a:extLst>
                    <a:ext uri="{9D8B030D-6E8A-4147-A177-3AD203B41FA5}">
                      <a16:colId xmlns:a16="http://schemas.microsoft.com/office/drawing/2014/main" val="1868896690"/>
                    </a:ext>
                  </a:extLst>
                </a:gridCol>
                <a:gridCol w="596900">
                  <a:extLst>
                    <a:ext uri="{9D8B030D-6E8A-4147-A177-3AD203B41FA5}">
                      <a16:colId xmlns:a16="http://schemas.microsoft.com/office/drawing/2014/main" val="3603982385"/>
                    </a:ext>
                  </a:extLst>
                </a:gridCol>
                <a:gridCol w="609600">
                  <a:extLst>
                    <a:ext uri="{9D8B030D-6E8A-4147-A177-3AD203B41FA5}">
                      <a16:colId xmlns:a16="http://schemas.microsoft.com/office/drawing/2014/main" val="2746705817"/>
                    </a:ext>
                  </a:extLst>
                </a:gridCol>
                <a:gridCol w="609600">
                  <a:extLst>
                    <a:ext uri="{9D8B030D-6E8A-4147-A177-3AD203B41FA5}">
                      <a16:colId xmlns:a16="http://schemas.microsoft.com/office/drawing/2014/main" val="2056535040"/>
                    </a:ext>
                  </a:extLst>
                </a:gridCol>
              </a:tblGrid>
              <a:tr h="167640">
                <a:tc>
                  <a:txBody>
                    <a:bodyPr/>
                    <a:lstStyle/>
                    <a:p>
                      <a:pPr algn="l" fontAlgn="b"/>
                      <a:r>
                        <a:rPr lang="en-US" sz="1000" b="1" i="0" u="none" strike="noStrike" dirty="0">
                          <a:solidFill>
                            <a:schemeClr val="bg1"/>
                          </a:solidFill>
                          <a:effectLst/>
                          <a:latin typeface="Geneva"/>
                        </a:rPr>
                        <a:t>Category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1720915"/>
                  </a:ext>
                </a:extLst>
              </a:tr>
              <a:tr h="167640">
                <a:tc>
                  <a:txBody>
                    <a:bodyPr/>
                    <a:lstStyle/>
                    <a:p>
                      <a:pPr algn="l" fontAlgn="b"/>
                      <a:r>
                        <a:rPr lang="en-US" sz="1000" u="none" strike="noStrike">
                          <a:solidFill>
                            <a:schemeClr val="bg1"/>
                          </a:solidFill>
                          <a:effectLst/>
                        </a:rPr>
                        <a:t> MSM</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34647542"/>
                  </a:ext>
                </a:extLst>
              </a:tr>
              <a:tr h="167640">
                <a:tc>
                  <a:txBody>
                    <a:bodyPr/>
                    <a:lstStyle/>
                    <a:p>
                      <a:pPr algn="l" fontAlgn="b"/>
                      <a:r>
                        <a:rPr lang="en-US" sz="1000" u="none" strike="noStrike">
                          <a:solidFill>
                            <a:schemeClr val="bg1"/>
                          </a:solidFill>
                          <a:effectLst/>
                        </a:rPr>
                        <a:t> 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24431649"/>
                  </a:ext>
                </a:extLst>
              </a:tr>
              <a:tr h="167640">
                <a:tc>
                  <a:txBody>
                    <a:bodyPr/>
                    <a:lstStyle/>
                    <a:p>
                      <a:pPr algn="l" fontAlgn="b"/>
                      <a:r>
                        <a:rPr lang="en-US" sz="1000" u="none" strike="noStrike">
                          <a:solidFill>
                            <a:schemeClr val="bg1"/>
                          </a:solidFill>
                          <a:effectLst/>
                        </a:rPr>
                        <a:t> MSM/IDU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122517"/>
                  </a:ext>
                </a:extLst>
              </a:tr>
              <a:tr h="167640">
                <a:tc>
                  <a:txBody>
                    <a:bodyPr/>
                    <a:lstStyle/>
                    <a:p>
                      <a:pPr algn="l" fontAlgn="b"/>
                      <a:r>
                        <a:rPr lang="en-US" sz="1000" u="none" strike="noStrike">
                          <a:solidFill>
                            <a:schemeClr val="bg1"/>
                          </a:solidFill>
                          <a:effectLst/>
                        </a:rPr>
                        <a:t> Heterosexual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14</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5809814"/>
                  </a:ext>
                </a:extLst>
              </a:tr>
              <a:tr h="167640">
                <a:tc>
                  <a:txBody>
                    <a:bodyPr/>
                    <a:lstStyle/>
                    <a:p>
                      <a:pPr algn="l" fontAlgn="b"/>
                      <a:r>
                        <a:rPr lang="en-US" sz="1000" u="none" strike="noStrike">
                          <a:solidFill>
                            <a:schemeClr val="bg1"/>
                          </a:solidFill>
                          <a:effectLst/>
                        </a:rPr>
                        <a:t> Unspecified</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50</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67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2333020"/>
                  </a:ext>
                </a:extLst>
              </a:tr>
            </a:tbl>
          </a:graphicData>
        </a:graphic>
      </p:graphicFrame>
      <p:sp>
        <p:nvSpPr>
          <p:cNvPr id="2" name="Title 1" descr="HIV Diagnoses* Among People Assigned Male Sex at Birth by Mode of Exposure and Year 2012–2022">
            <a:extLst>
              <a:ext uri="{FF2B5EF4-FFF2-40B4-BE49-F238E27FC236}">
                <a16:creationId xmlns:a16="http://schemas.microsoft.com/office/drawing/2014/main" id="{EC4D630E-8481-4037-A44E-DE5742E02442}"/>
              </a:ext>
            </a:extLst>
          </p:cNvPr>
          <p:cNvSpPr>
            <a:spLocks noGrp="1"/>
          </p:cNvSpPr>
          <p:nvPr>
            <p:ph type="title"/>
          </p:nvPr>
        </p:nvSpPr>
        <p:spPr/>
        <p:txBody>
          <a:bodyPr/>
          <a:lstStyle/>
          <a:p>
            <a:r>
              <a:rPr lang="en-US" altLang="en-US" sz="3600" dirty="0"/>
              <a:t>HIV Diagnoses* Among People Assigned Male Sex at Birth by Mode of Exposure and Year 2012–2022</a:t>
            </a:r>
            <a:endParaRPr lang="en-US" dirty="0"/>
          </a:p>
        </p:txBody>
      </p:sp>
      <p:sp>
        <p:nvSpPr>
          <p:cNvPr id="3" name="Slide Number Placeholder 2" descr="HIV Diagnoses* Among People Assigned Male Sex at Birth by Mode of Exposure and Year 2012–2022">
            <a:extLst>
              <a:ext uri="{FF2B5EF4-FFF2-40B4-BE49-F238E27FC236}">
                <a16:creationId xmlns:a16="http://schemas.microsoft.com/office/drawing/2014/main" id="{A24ECCA5-9EDE-4C03-BF85-98B9F3C9E7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Footer Placeholder 3" descr="HIV Diagnoses* Among People Assigned Male Sex at Birth by Mode of Exposure and Year 2012–2022">
            <a:extLst>
              <a:ext uri="{FF2B5EF4-FFF2-40B4-BE49-F238E27FC236}">
                <a16:creationId xmlns:a16="http://schemas.microsoft.com/office/drawing/2014/main" id="{6BD2BB72-FAA7-41E9-BC74-4E073D3119A4}"/>
              </a:ext>
            </a:extLst>
          </p:cNvPr>
          <p:cNvSpPr>
            <a:spLocks noGrp="1"/>
          </p:cNvSpPr>
          <p:nvPr>
            <p:ph idx="13"/>
          </p:nvPr>
        </p:nvSpPr>
        <p:spPr>
          <a:xfrm>
            <a:off x="933450" y="5486400"/>
            <a:ext cx="11582400" cy="685800"/>
          </a:xfrm>
        </p:spPr>
        <p:txBody>
          <a:bodyPr anchor="ctr">
            <a:normAutofit lnSpcReduction="10000"/>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Heterosexual = Heterosexual contact     Unspecified = No mode of exposure ascertained</a:t>
            </a:r>
          </a:p>
        </p:txBody>
      </p:sp>
      <p:pic>
        <p:nvPicPr>
          <p:cNvPr id="9" name="Content Placeholder 8" descr="HIV Diagnoses* Among People Assigned Male Sex at Birth by Mode of Exposure and Year 2012–2022. Refer to table on slide for full data. ">
            <a:extLst>
              <a:ext uri="{FF2B5EF4-FFF2-40B4-BE49-F238E27FC236}">
                <a16:creationId xmlns:a16="http://schemas.microsoft.com/office/drawing/2014/main" id="{89CF5081-32E0-ACA8-F711-4D9DDE5F8053}"/>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57032" y="1609724"/>
            <a:ext cx="10477936" cy="3692526"/>
          </a:xfrm>
        </p:spPr>
      </p:pic>
    </p:spTree>
    <p:extLst>
      <p:ext uri="{BB962C8B-B14F-4D97-AF65-F5344CB8AC3E}">
        <p14:creationId xmlns:p14="http://schemas.microsoft.com/office/powerpoint/2010/main" val="1556409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HIV Diagnoses among MSM in Minnesota </a:t>
            </a:r>
            <a:br>
              <a:rPr lang="en-US" b="0" dirty="0"/>
            </a:br>
            <a:r>
              <a:rPr lang="en-US" b="0" dirty="0"/>
              <a:t>by Race and Ethnicity, 2022</a:t>
            </a:r>
            <a:endParaRPr lang="en-US" b="0" dirty="0">
              <a:highlight>
                <a:srgbClr val="FFFF00"/>
              </a:highlight>
            </a:endParaRP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TextBox 3">
            <a:extLst>
              <a:ext uri="{FF2B5EF4-FFF2-40B4-BE49-F238E27FC236}">
                <a16:creationId xmlns:a16="http://schemas.microsoft.com/office/drawing/2014/main" id="{BD19E618-D255-6F2B-C97E-40EDBBDF638D}"/>
              </a:ext>
            </a:extLst>
          </p:cNvPr>
          <p:cNvSpPr txBox="1"/>
          <p:nvPr/>
        </p:nvSpPr>
        <p:spPr>
          <a:xfrm>
            <a:off x="2468880" y="6022771"/>
            <a:ext cx="76740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*Other includes Black African-born, American Indian, Asian/Pacific-Islander, multi-race, and unknown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3865"/>
                </a:solidFill>
                <a:effectLst/>
                <a:uLnTx/>
                <a:uFillTx/>
                <a:latin typeface="Calibri"/>
                <a:ea typeface="+mn-ea"/>
                <a:cs typeface="+mn-cs"/>
              </a:rPr>
              <a:t>Data (left):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hlinkClick r:id="rId3"/>
              </a:rPr>
              <a:t>HIV Incidence Report 2022 Tables (PDF)</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7" name="Picture 6" descr="Total New Diagnoses in Minnesota by Race and Ethnicity, 2022. Data provided at URL referenced. ">
            <a:extLst>
              <a:ext uri="{FF2B5EF4-FFF2-40B4-BE49-F238E27FC236}">
                <a16:creationId xmlns:a16="http://schemas.microsoft.com/office/drawing/2014/main" id="{3CA75BCA-ABD3-8AAF-3C25-8D37E9D496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3979" y="1569309"/>
            <a:ext cx="3552153" cy="4192888"/>
          </a:xfrm>
          <a:prstGeom prst="rect">
            <a:avLst/>
          </a:prstGeom>
        </p:spPr>
      </p:pic>
      <p:pic>
        <p:nvPicPr>
          <p:cNvPr id="12" name="Content Placeholder 11" descr="HIV Diagnoses among MSM in Minnesota by Race and Ethnicity, 2022. Data provided in notes section of slide. ">
            <a:extLst>
              <a:ext uri="{FF2B5EF4-FFF2-40B4-BE49-F238E27FC236}">
                <a16:creationId xmlns:a16="http://schemas.microsoft.com/office/drawing/2014/main" id="{975331DA-DBBE-8C81-206F-5FE4A129DF49}"/>
              </a:ext>
            </a:extLst>
          </p:cNvPr>
          <p:cNvPicPr>
            <a:picLocks noGrp="1" noChangeAspect="1"/>
          </p:cNvPicPr>
          <p:nvPr>
            <p:ph idx="14"/>
          </p:nvPr>
        </p:nvPicPr>
        <p:blipFill>
          <a:blip r:embed="rId5">
            <a:extLst>
              <a:ext uri="{28A0092B-C50C-407E-A947-70E740481C1C}">
                <a14:useLocalDpi xmlns:a14="http://schemas.microsoft.com/office/drawing/2010/main" val="0"/>
              </a:ext>
            </a:extLst>
          </a:blip>
          <a:stretch>
            <a:fillRect/>
          </a:stretch>
        </p:blipFill>
        <p:spPr>
          <a:xfrm>
            <a:off x="6969731" y="1609725"/>
            <a:ext cx="3444297" cy="4152472"/>
          </a:xfrm>
        </p:spPr>
      </p:pic>
    </p:spTree>
    <p:extLst>
      <p:ext uri="{BB962C8B-B14F-4D97-AF65-F5344CB8AC3E}">
        <p14:creationId xmlns:p14="http://schemas.microsoft.com/office/powerpoint/2010/main" val="3127185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85179AD-BCE0-4691-AA8D-B3A0D690B8CB}"/>
              </a:ext>
            </a:extLst>
          </p:cNvPr>
          <p:cNvSpPr>
            <a:spLocks noGrp="1"/>
          </p:cNvSpPr>
          <p:nvPr>
            <p:ph idx="13"/>
          </p:nvPr>
        </p:nvSpPr>
        <p:spPr>
          <a:xfrm>
            <a:off x="1749286" y="5464277"/>
            <a:ext cx="9336403" cy="1393723"/>
          </a:xfrm>
        </p:spPr>
        <p:txBody>
          <a:bodyPr>
            <a:normAutofit/>
          </a:bodyPr>
          <a:lstStyle/>
          <a:p>
            <a:pPr marL="0" indent="0">
              <a:spcBef>
                <a:spcPts val="0"/>
              </a:spcBef>
              <a:spcAft>
                <a:spcPts val="0"/>
              </a:spcAft>
              <a:buNone/>
            </a:pPr>
            <a:r>
              <a:rPr lang="en-US" sz="1200" dirty="0">
                <a:solidFill>
                  <a:schemeClr val="tx1"/>
                </a:solidFill>
              </a:rPr>
              <a:t>Suburban includes the 7-county metro area of Anoka, Carver, Dakota, Hennepin (except Minneapolis), Ramsey (except St. Paul), Scott, and Washington counties. Greater Minnesota includes all other counties outside of the 7-county metro area.</a:t>
            </a:r>
          </a:p>
          <a:p>
            <a:pPr marL="0" indent="0">
              <a:spcBef>
                <a:spcPts val="0"/>
              </a:spcBef>
              <a:spcAft>
                <a:spcPts val="0"/>
              </a:spcAft>
              <a:buNone/>
            </a:pPr>
            <a:r>
              <a:rPr lang="en-US" sz="1200" dirty="0">
                <a:solidFill>
                  <a:schemeClr val="tx1"/>
                </a:solidFill>
              </a:rPr>
              <a:t>Data (right): </a:t>
            </a:r>
            <a:r>
              <a:rPr lang="en-US" altLang="en-US" sz="1200" dirty="0">
                <a:solidFill>
                  <a:schemeClr val="tx1"/>
                </a:solidFill>
                <a:latin typeface="Calibri"/>
                <a:hlinkClick r:id="rId3"/>
              </a:rPr>
              <a:t>HIV Incidence Report 2022 Tables (PDF)</a:t>
            </a:r>
            <a:endParaRPr lang="en-US" sz="1200" dirty="0">
              <a:solidFill>
                <a:schemeClr val="tx1"/>
              </a:solidFill>
            </a:endParaRPr>
          </a:p>
        </p:txBody>
      </p:sp>
      <p:sp>
        <p:nvSpPr>
          <p:cNvPr id="2" name="Title 1" descr="New HIV Infections of Total People in Minnesota by Current Residence, 2022. Data provided at URL referenced. ">
            <a:extLst>
              <a:ext uri="{FF2B5EF4-FFF2-40B4-BE49-F238E27FC236}">
                <a16:creationId xmlns:a16="http://schemas.microsoft.com/office/drawing/2014/main" id="{4FA19936-B3F5-4462-BA9D-91385824FD72}"/>
              </a:ext>
            </a:extLst>
          </p:cNvPr>
          <p:cNvSpPr>
            <a:spLocks noGrp="1"/>
          </p:cNvSpPr>
          <p:nvPr>
            <p:ph type="title"/>
          </p:nvPr>
        </p:nvSpPr>
        <p:spPr/>
        <p:txBody>
          <a:bodyPr/>
          <a:lstStyle/>
          <a:p>
            <a:r>
              <a:rPr lang="en-US" b="0" dirty="0"/>
              <a:t>New HIV Infections of MSM in Minnesota </a:t>
            </a:r>
            <a:br>
              <a:rPr lang="en-US" b="0" dirty="0"/>
            </a:br>
            <a:r>
              <a:rPr lang="en-US" b="0" dirty="0"/>
              <a:t>by Current Residence, 2022</a:t>
            </a:r>
            <a:endParaRPr lang="en-US" b="0" dirty="0">
              <a:highlight>
                <a:srgbClr val="FFFF00"/>
              </a:highlight>
            </a:endParaRPr>
          </a:p>
        </p:txBody>
      </p:sp>
      <p:sp>
        <p:nvSpPr>
          <p:cNvPr id="3" name="Slide Number Placeholder 2">
            <a:extLst>
              <a:ext uri="{FF2B5EF4-FFF2-40B4-BE49-F238E27FC236}">
                <a16:creationId xmlns:a16="http://schemas.microsoft.com/office/drawing/2014/main" id="{41DE5496-63A2-4F0B-8EE9-40FA858119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2" name="Picture 11" descr="New HIV Infections of MSM in Minnesota &#10;by Current Residence, 2022. Data provided at URL referenced. ">
            <a:extLst>
              <a:ext uri="{FF2B5EF4-FFF2-40B4-BE49-F238E27FC236}">
                <a16:creationId xmlns:a16="http://schemas.microsoft.com/office/drawing/2014/main" id="{AA15906C-6988-09C4-2BC1-8284C42B9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5801" y="1542714"/>
            <a:ext cx="3822898" cy="4160897"/>
          </a:xfrm>
          <a:prstGeom prst="rect">
            <a:avLst/>
          </a:prstGeom>
        </p:spPr>
      </p:pic>
      <p:pic>
        <p:nvPicPr>
          <p:cNvPr id="14" name="Picture 13" descr="New HIV Infections of MSM in Minnesota &#10;by Current Residence, 2022. Data provided in notes section of slide. ">
            <a:extLst>
              <a:ext uri="{FF2B5EF4-FFF2-40B4-BE49-F238E27FC236}">
                <a16:creationId xmlns:a16="http://schemas.microsoft.com/office/drawing/2014/main" id="{C13584ED-21E5-CD95-494C-A557D188CD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3301" y="1542714"/>
            <a:ext cx="3869518" cy="4114277"/>
          </a:xfrm>
          <a:prstGeom prst="rect">
            <a:avLst/>
          </a:prstGeom>
        </p:spPr>
      </p:pic>
    </p:spTree>
    <p:extLst>
      <p:ext uri="{BB962C8B-B14F-4D97-AF65-F5344CB8AC3E}">
        <p14:creationId xmlns:p14="http://schemas.microsoft.com/office/powerpoint/2010/main" val="4009406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0C976BD-8F4B-E8DB-3BBA-B0CBC462DACF}"/>
              </a:ext>
            </a:extLst>
          </p:cNvPr>
          <p:cNvGraphicFramePr>
            <a:graphicFrameLocks noGrp="1"/>
          </p:cNvGraphicFramePr>
          <p:nvPr/>
        </p:nvGraphicFramePr>
        <p:xfrm>
          <a:off x="2438400" y="2797175"/>
          <a:ext cx="7315200" cy="14097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852737906"/>
                    </a:ext>
                  </a:extLst>
                </a:gridCol>
                <a:gridCol w="609600">
                  <a:extLst>
                    <a:ext uri="{9D8B030D-6E8A-4147-A177-3AD203B41FA5}">
                      <a16:colId xmlns:a16="http://schemas.microsoft.com/office/drawing/2014/main" val="2762906352"/>
                    </a:ext>
                  </a:extLst>
                </a:gridCol>
                <a:gridCol w="609600">
                  <a:extLst>
                    <a:ext uri="{9D8B030D-6E8A-4147-A177-3AD203B41FA5}">
                      <a16:colId xmlns:a16="http://schemas.microsoft.com/office/drawing/2014/main" val="2781306230"/>
                    </a:ext>
                  </a:extLst>
                </a:gridCol>
                <a:gridCol w="609600">
                  <a:extLst>
                    <a:ext uri="{9D8B030D-6E8A-4147-A177-3AD203B41FA5}">
                      <a16:colId xmlns:a16="http://schemas.microsoft.com/office/drawing/2014/main" val="1123939031"/>
                    </a:ext>
                  </a:extLst>
                </a:gridCol>
                <a:gridCol w="609600">
                  <a:extLst>
                    <a:ext uri="{9D8B030D-6E8A-4147-A177-3AD203B41FA5}">
                      <a16:colId xmlns:a16="http://schemas.microsoft.com/office/drawing/2014/main" val="2922562808"/>
                    </a:ext>
                  </a:extLst>
                </a:gridCol>
                <a:gridCol w="609600">
                  <a:extLst>
                    <a:ext uri="{9D8B030D-6E8A-4147-A177-3AD203B41FA5}">
                      <a16:colId xmlns:a16="http://schemas.microsoft.com/office/drawing/2014/main" val="3620122698"/>
                    </a:ext>
                  </a:extLst>
                </a:gridCol>
                <a:gridCol w="609600">
                  <a:extLst>
                    <a:ext uri="{9D8B030D-6E8A-4147-A177-3AD203B41FA5}">
                      <a16:colId xmlns:a16="http://schemas.microsoft.com/office/drawing/2014/main" val="561140517"/>
                    </a:ext>
                  </a:extLst>
                </a:gridCol>
                <a:gridCol w="609600">
                  <a:extLst>
                    <a:ext uri="{9D8B030D-6E8A-4147-A177-3AD203B41FA5}">
                      <a16:colId xmlns:a16="http://schemas.microsoft.com/office/drawing/2014/main" val="2998421530"/>
                    </a:ext>
                  </a:extLst>
                </a:gridCol>
                <a:gridCol w="609600">
                  <a:extLst>
                    <a:ext uri="{9D8B030D-6E8A-4147-A177-3AD203B41FA5}">
                      <a16:colId xmlns:a16="http://schemas.microsoft.com/office/drawing/2014/main" val="4030589472"/>
                    </a:ext>
                  </a:extLst>
                </a:gridCol>
                <a:gridCol w="609600">
                  <a:extLst>
                    <a:ext uri="{9D8B030D-6E8A-4147-A177-3AD203B41FA5}">
                      <a16:colId xmlns:a16="http://schemas.microsoft.com/office/drawing/2014/main" val="3597189756"/>
                    </a:ext>
                  </a:extLst>
                </a:gridCol>
                <a:gridCol w="609600">
                  <a:extLst>
                    <a:ext uri="{9D8B030D-6E8A-4147-A177-3AD203B41FA5}">
                      <a16:colId xmlns:a16="http://schemas.microsoft.com/office/drawing/2014/main" val="2986714169"/>
                    </a:ext>
                  </a:extLst>
                </a:gridCol>
                <a:gridCol w="609600">
                  <a:extLst>
                    <a:ext uri="{9D8B030D-6E8A-4147-A177-3AD203B41FA5}">
                      <a16:colId xmlns:a16="http://schemas.microsoft.com/office/drawing/2014/main" val="4012920409"/>
                    </a:ext>
                  </a:extLst>
                </a:gridCol>
              </a:tblGrid>
              <a:tr h="167640">
                <a:tc>
                  <a:txBody>
                    <a:bodyPr/>
                    <a:lstStyle/>
                    <a:p>
                      <a:pPr algn="l" fontAlgn="b"/>
                      <a:r>
                        <a:rPr lang="en-US" sz="1000" b="1" i="0" u="none" strike="noStrike" dirty="0">
                          <a:solidFill>
                            <a:schemeClr val="bg1"/>
                          </a:solidFill>
                          <a:effectLst/>
                          <a:latin typeface="Geneva"/>
                        </a:rPr>
                        <a:t>Mode of Exposure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9602978"/>
                  </a:ext>
                </a:extLst>
              </a:tr>
              <a:tr h="167640">
                <a:tc>
                  <a:txBody>
                    <a:bodyPr/>
                    <a:lstStyle/>
                    <a:p>
                      <a:pPr algn="l" fontAlgn="b"/>
                      <a:r>
                        <a:rPr lang="en-US" sz="1000" u="none" strike="noStrike">
                          <a:solidFill>
                            <a:schemeClr val="bg1"/>
                          </a:solidFill>
                          <a:effectLst/>
                        </a:rPr>
                        <a:t> IDU</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6689031"/>
                  </a:ext>
                </a:extLst>
              </a:tr>
              <a:tr h="167640">
                <a:tc>
                  <a:txBody>
                    <a:bodyPr/>
                    <a:lstStyle/>
                    <a:p>
                      <a:pPr algn="l" fontAlgn="b"/>
                      <a:r>
                        <a:rPr lang="en-US" sz="1000" u="none" strike="noStrike">
                          <a:solidFill>
                            <a:schemeClr val="bg1"/>
                          </a:solidFill>
                          <a:effectLst/>
                        </a:rPr>
                        <a:t> Heterosexual</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44994782"/>
                  </a:ext>
                </a:extLst>
              </a:tr>
              <a:tr h="167640">
                <a:tc>
                  <a:txBody>
                    <a:bodyPr/>
                    <a:lstStyle/>
                    <a:p>
                      <a:pPr algn="l" fontAlgn="b"/>
                      <a:r>
                        <a:rPr lang="en-US" sz="1000" u="none" strike="noStrike">
                          <a:solidFill>
                            <a:schemeClr val="bg1"/>
                          </a:solidFill>
                          <a:effectLst/>
                        </a:rPr>
                        <a:t> Unspecified</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36</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359536"/>
                  </a:ext>
                </a:extLst>
              </a:tr>
            </a:tbl>
          </a:graphicData>
        </a:graphic>
      </p:graphicFrame>
      <p:sp>
        <p:nvSpPr>
          <p:cNvPr id="2" name="Title 1">
            <a:extLst>
              <a:ext uri="{FF2B5EF4-FFF2-40B4-BE49-F238E27FC236}">
                <a16:creationId xmlns:a16="http://schemas.microsoft.com/office/drawing/2014/main" id="{060BCBB9-989A-4170-8C67-C8E826D231F0}"/>
              </a:ext>
            </a:extLst>
          </p:cNvPr>
          <p:cNvSpPr>
            <a:spLocks noGrp="1"/>
          </p:cNvSpPr>
          <p:nvPr>
            <p:ph type="title"/>
          </p:nvPr>
        </p:nvSpPr>
        <p:spPr/>
        <p:txBody>
          <a:bodyPr/>
          <a:lstStyle/>
          <a:p>
            <a:r>
              <a:rPr lang="en-US" altLang="en-US" sz="3600" dirty="0"/>
              <a:t>HIV Diagnoses* Among People Assigned Female Sex at Birth by Mode of Exposure and Year of Diagnosis 2012–2022</a:t>
            </a:r>
            <a:endParaRPr lang="en-US" dirty="0"/>
          </a:p>
        </p:txBody>
      </p:sp>
      <p:sp>
        <p:nvSpPr>
          <p:cNvPr id="3" name="Slide Number Placeholder 2">
            <a:extLst>
              <a:ext uri="{FF2B5EF4-FFF2-40B4-BE49-F238E27FC236}">
                <a16:creationId xmlns:a16="http://schemas.microsoft.com/office/drawing/2014/main" id="{4D6D3C2A-EA62-4478-9258-FB984E6322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D56FAB0-32F6-4ED3-B6A2-BCDF948EBB95}"/>
              </a:ext>
            </a:extLst>
          </p:cNvPr>
          <p:cNvSpPr>
            <a:spLocks noGrp="1"/>
          </p:cNvSpPr>
          <p:nvPr>
            <p:ph idx="13"/>
          </p:nvPr>
        </p:nvSpPr>
        <p:spPr>
          <a:xfrm>
            <a:off x="304800" y="5247534"/>
            <a:ext cx="11582400" cy="924666"/>
          </a:xfrm>
        </p:spPr>
        <p:txBody>
          <a:bodyPr/>
          <a:lstStyle/>
          <a:p>
            <a:pPr marL="0" marR="0" lvl="0" indent="0" algn="l" defTabSz="914400" rtl="0" eaLnBrk="1" fontAlgn="auto" latinLnBrk="0" hangingPunct="1">
              <a:lnSpc>
                <a:spcPct val="70000"/>
              </a:lnSpc>
              <a:spcBef>
                <a:spcPct val="500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a:t>
            </a:r>
          </a:p>
          <a:p>
            <a:pPr marL="0" lvl="0" indent="0">
              <a:lnSpc>
                <a:spcPct val="70000"/>
              </a:lnSpc>
              <a:spcBef>
                <a:spcPct val="50000"/>
              </a:spcBef>
              <a:spcAft>
                <a:spcPts val="0"/>
              </a:spcAft>
              <a:buClrTx/>
              <a:buNone/>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IDU = Injection </a:t>
            </a:r>
            <a:r>
              <a:rPr lang="en-US" altLang="en-US" sz="1200" dirty="0">
                <a:solidFill>
                  <a:srgbClr val="003865"/>
                </a:solidFill>
              </a:rPr>
              <a:t>drug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use       Heterosexual = Heterosexual contact     Unspecified = No mode of exposure ascertained</a:t>
            </a:r>
          </a:p>
          <a:p>
            <a:endParaRPr lang="en-US" dirty="0"/>
          </a:p>
        </p:txBody>
      </p:sp>
      <p:pic>
        <p:nvPicPr>
          <p:cNvPr id="9" name="Content Placeholder 8" descr="HIV Diagnoses* Among People Assigned Female Sex at Birth by Mode of Exposure and Year of Diagnosis 2012–2022. Refer to slide on table for full data. ">
            <a:extLst>
              <a:ext uri="{FF2B5EF4-FFF2-40B4-BE49-F238E27FC236}">
                <a16:creationId xmlns:a16="http://schemas.microsoft.com/office/drawing/2014/main" id="{0006250C-3B47-7E8B-7D26-E52AD0AFD2F1}"/>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979718" y="1609724"/>
            <a:ext cx="9908714" cy="3453660"/>
          </a:xfrm>
        </p:spPr>
      </p:pic>
    </p:spTree>
    <p:extLst>
      <p:ext uri="{BB962C8B-B14F-4D97-AF65-F5344CB8AC3E}">
        <p14:creationId xmlns:p14="http://schemas.microsoft.com/office/powerpoint/2010/main" val="5018981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05BC6-4F29-414D-A4F8-60B00EFC1938}"/>
              </a:ext>
            </a:extLst>
          </p:cNvPr>
          <p:cNvSpPr>
            <a:spLocks noGrp="1"/>
          </p:cNvSpPr>
          <p:nvPr>
            <p:ph type="title"/>
          </p:nvPr>
        </p:nvSpPr>
        <p:spPr/>
        <p:txBody>
          <a:bodyPr/>
          <a:lstStyle/>
          <a:p>
            <a:r>
              <a:rPr lang="en-US" altLang="en-US" sz="3600" dirty="0"/>
              <a:t>Births to Pregnant </a:t>
            </a:r>
            <a:r>
              <a:rPr lang="en-US" altLang="en-US" dirty="0"/>
              <a:t>P</a:t>
            </a:r>
            <a:r>
              <a:rPr lang="en-US" altLang="en-US" sz="3600" dirty="0"/>
              <a:t>eople Living with HIV and Number of Perinatal Acquired HIV Infections* by Year of Birth, 2012–2022</a:t>
            </a:r>
            <a:endParaRPr lang="en-US" dirty="0"/>
          </a:p>
        </p:txBody>
      </p:sp>
      <p:sp>
        <p:nvSpPr>
          <p:cNvPr id="3" name="Slide Number Placeholder 2">
            <a:extLst>
              <a:ext uri="{FF2B5EF4-FFF2-40B4-BE49-F238E27FC236}">
                <a16:creationId xmlns:a16="http://schemas.microsoft.com/office/drawing/2014/main" id="{3C519420-A619-44D7-8A53-CD2D7043A9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2B02FB78-BCAE-4A1F-B8E5-55EC7E9E123B}"/>
              </a:ext>
            </a:extLst>
          </p:cNvPr>
          <p:cNvSpPr>
            <a:spLocks noGrp="1"/>
          </p:cNvSpPr>
          <p:nvPr>
            <p:ph idx="13"/>
          </p:nvPr>
        </p:nvSpPr>
        <p:spPr>
          <a:xfrm>
            <a:off x="304800" y="5445760"/>
            <a:ext cx="11582400" cy="726440"/>
          </a:xfrm>
        </p:spPr>
        <p:txBody>
          <a:bodyPr>
            <a:normAutofit fontScale="25000" lnSpcReduction="20000"/>
          </a:bodyPr>
          <a:lstStyle/>
          <a:p>
            <a:pPr marL="0" indent="0">
              <a:buNone/>
            </a:pPr>
            <a:r>
              <a:rPr kumimoji="0" lang="en-US" altLang="en-US" sz="4800" b="0" i="0" u="none" strike="noStrike" kern="1200" cap="none" spc="0" normalizeH="0" baseline="0" noProof="0" dirty="0">
                <a:ln>
                  <a:noFill/>
                </a:ln>
                <a:solidFill>
                  <a:srgbClr val="003865"/>
                </a:solidFill>
                <a:effectLst/>
                <a:uLnTx/>
                <a:uFillTx/>
                <a:latin typeface="Calibri"/>
                <a:ea typeface="+mn-ea"/>
                <a:cs typeface="+mn-cs"/>
              </a:rPr>
              <a:t>HIV or AIDS at first diagnosis for a child exposed to HIV during pregnant person’s pregnancy, at birth, and/or during breastfeeding.</a:t>
            </a:r>
            <a:br>
              <a:rPr kumimoji="0" lang="en-US" altLang="en-US" sz="4800" b="0" i="0" u="none" strike="noStrike" kern="1200" cap="none" spc="0" normalizeH="0" baseline="0" noProof="0" dirty="0">
                <a:ln>
                  <a:noFill/>
                </a:ln>
                <a:solidFill>
                  <a:srgbClr val="003865"/>
                </a:solidFill>
                <a:effectLst/>
                <a:uLnTx/>
                <a:uFillTx/>
                <a:latin typeface="Calibri"/>
                <a:ea typeface="+mn-ea"/>
                <a:cs typeface="+mn-cs"/>
              </a:rPr>
            </a:br>
            <a:r>
              <a:rPr kumimoji="0" lang="en-US" altLang="en-US" sz="4800" b="0" i="0" u="none" strike="noStrike" kern="1200" cap="none" spc="0" normalizeH="0" baseline="0" noProof="0" dirty="0">
                <a:ln>
                  <a:noFill/>
                </a:ln>
                <a:solidFill>
                  <a:srgbClr val="003865"/>
                </a:solidFill>
                <a:effectLst/>
                <a:uLnTx/>
                <a:uFillTx/>
                <a:latin typeface="Calibri"/>
                <a:ea typeface="+mn-ea"/>
                <a:cs typeface="+mn-cs"/>
              </a:rPr>
              <a:t>Data: </a:t>
            </a:r>
            <a:r>
              <a:rPr lang="en-US" altLang="en-US" sz="4800" dirty="0">
                <a:solidFill>
                  <a:schemeClr val="tx1"/>
                </a:solidFill>
                <a:latin typeface="Calibri"/>
                <a:hlinkClick r:id="rId3"/>
              </a:rPr>
              <a:t>HIV Incidence Report 2022 Tables (PDF)</a:t>
            </a:r>
            <a:endParaRPr kumimoji="0" lang="en-US" sz="48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Births to Pregnant People Living with HIV and Number of Perinatal Acquired HIV Infections* by Year of Birth, 2012–2022. Data provided at URL referenced. ">
            <a:extLst>
              <a:ext uri="{FF2B5EF4-FFF2-40B4-BE49-F238E27FC236}">
                <a16:creationId xmlns:a16="http://schemas.microsoft.com/office/drawing/2014/main" id="{65C3D069-244D-AB45-DBE2-B2CCBFBCE4BA}"/>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638904" y="1609724"/>
            <a:ext cx="10590342" cy="3836035"/>
          </a:xfrm>
        </p:spPr>
      </p:pic>
    </p:spTree>
    <p:extLst>
      <p:ext uri="{BB962C8B-B14F-4D97-AF65-F5344CB8AC3E}">
        <p14:creationId xmlns:p14="http://schemas.microsoft.com/office/powerpoint/2010/main" val="27361357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252A0-4016-4BF8-AE80-A662046C4EDA}"/>
              </a:ext>
            </a:extLst>
          </p:cNvPr>
          <p:cNvSpPr>
            <a:spLocks noGrp="1"/>
          </p:cNvSpPr>
          <p:nvPr>
            <p:ph type="title"/>
          </p:nvPr>
        </p:nvSpPr>
        <p:spPr/>
        <p:txBody>
          <a:bodyPr/>
          <a:lstStyle/>
          <a:p>
            <a:r>
              <a:rPr lang="en-US" altLang="en-US" dirty="0"/>
              <a:t>Outcome for Perinatal HIV-Exposed Infants born in 2022</a:t>
            </a:r>
            <a:endParaRPr lang="en-US" dirty="0">
              <a:solidFill>
                <a:srgbClr val="FF0000"/>
              </a:solidFill>
              <a:highlight>
                <a:srgbClr val="FFFF00"/>
              </a:highlight>
            </a:endParaRPr>
          </a:p>
        </p:txBody>
      </p:sp>
      <p:sp>
        <p:nvSpPr>
          <p:cNvPr id="3" name="Slide Number Placeholder 2">
            <a:extLst>
              <a:ext uri="{FF2B5EF4-FFF2-40B4-BE49-F238E27FC236}">
                <a16:creationId xmlns:a16="http://schemas.microsoft.com/office/drawing/2014/main" id="{DDFFE95B-04ED-439B-B4A4-09C46F1160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1" name="Picture 10" descr="Outcome for Perinatal HIV-Exposed Infants born in 2022. Refer to slide notes for complete data. ">
            <a:extLst>
              <a:ext uri="{FF2B5EF4-FFF2-40B4-BE49-F238E27FC236}">
                <a16:creationId xmlns:a16="http://schemas.microsoft.com/office/drawing/2014/main" id="{BCDA3F3D-5383-D620-681B-E6A473605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815" y="1920108"/>
            <a:ext cx="9140369" cy="3964498"/>
          </a:xfrm>
          <a:prstGeom prst="rect">
            <a:avLst/>
          </a:prstGeom>
        </p:spPr>
      </p:pic>
    </p:spTree>
    <p:extLst>
      <p:ext uri="{BB962C8B-B14F-4D97-AF65-F5344CB8AC3E}">
        <p14:creationId xmlns:p14="http://schemas.microsoft.com/office/powerpoint/2010/main" val="267596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2"/>
          <p:cNvSpPr>
            <a:spLocks noGrp="1"/>
          </p:cNvSpPr>
          <p:nvPr>
            <p:ph idx="1"/>
          </p:nvPr>
        </p:nvSpPr>
        <p:spPr>
          <a:xfrm>
            <a:off x="243840" y="1594624"/>
            <a:ext cx="11643360" cy="4582339"/>
          </a:xfrm>
        </p:spPr>
        <p:txBody>
          <a:bodyPr>
            <a:normAutofit/>
          </a:bodyPr>
          <a:lstStyle/>
          <a:p>
            <a:pPr marL="0" indent="0">
              <a:lnSpc>
                <a:spcPct val="80000"/>
              </a:lnSpc>
              <a:buNone/>
            </a:pPr>
            <a:r>
              <a:rPr lang="en-US" altLang="en-US" sz="3000" dirty="0"/>
              <a:t>These two introduction slides provide a general context for the data used to create this slide deck. If you have questions about any of the slides, please refer to </a:t>
            </a:r>
            <a:r>
              <a:rPr lang="en-US" altLang="en-US" sz="3000" i="1" dirty="0"/>
              <a:t>HIV Surveillance Technical Notes. </a:t>
            </a:r>
          </a:p>
          <a:p>
            <a:pPr marL="0" indent="0">
              <a:lnSpc>
                <a:spcPct val="80000"/>
              </a:lnSpc>
              <a:buNone/>
            </a:pPr>
            <a:r>
              <a:rPr lang="en-US" altLang="en-US" sz="3000" dirty="0"/>
              <a:t>This slide deck describes new HIV diagnoses (including AIDS at first diagnosis) in Minnesota by person, place, and time.</a:t>
            </a:r>
          </a:p>
          <a:p>
            <a:pPr marL="0" indent="0">
              <a:lnSpc>
                <a:spcPct val="80000"/>
              </a:lnSpc>
              <a:buNone/>
            </a:pPr>
            <a:r>
              <a:rPr lang="en-US" altLang="en-US" sz="3000" dirty="0"/>
              <a:t>The slides rely on data from HIV/AIDS cases diagnosed through 2022 and reported to the Minnesota Department of Health (MDH) HIV/AIDS Surveillance System.</a:t>
            </a:r>
          </a:p>
          <a:p>
            <a:pPr marL="0" indent="0">
              <a:lnSpc>
                <a:spcPct val="80000"/>
              </a:lnSpc>
              <a:buNone/>
            </a:pPr>
            <a:r>
              <a:rPr lang="en-US" altLang="en-US" sz="3000" dirty="0"/>
              <a:t>The data are displayed by year of HIV diagnosis.</a:t>
            </a:r>
          </a:p>
          <a:p>
            <a:pPr lvl="0"/>
            <a:endParaRPr lang="en-US" dirty="0"/>
          </a:p>
        </p:txBody>
      </p:sp>
    </p:spTree>
    <p:extLst>
      <p:ext uri="{BB962C8B-B14F-4D97-AF65-F5344CB8AC3E}">
        <p14:creationId xmlns:p14="http://schemas.microsoft.com/office/powerpoint/2010/main" val="1422301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Foreign-born Cases</a:t>
            </a:r>
            <a:endParaRPr lang="en-US" dirty="0"/>
          </a:p>
        </p:txBody>
      </p:sp>
    </p:spTree>
    <p:extLst>
      <p:ext uri="{BB962C8B-B14F-4D97-AF65-F5344CB8AC3E}">
        <p14:creationId xmlns:p14="http://schemas.microsoft.com/office/powerpoint/2010/main" val="2804739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F821C8A-965A-2B4A-5E64-80002113459C}"/>
              </a:ext>
            </a:extLst>
          </p:cNvPr>
          <p:cNvGraphicFramePr>
            <a:graphicFrameLocks noGrp="1"/>
          </p:cNvGraphicFramePr>
          <p:nvPr/>
        </p:nvGraphicFramePr>
        <p:xfrm>
          <a:off x="2146300" y="3027718"/>
          <a:ext cx="7731474" cy="820380"/>
        </p:xfrm>
        <a:graphic>
          <a:graphicData uri="http://schemas.openxmlformats.org/drawingml/2006/table">
            <a:tbl>
              <a:tblPr>
                <a:tableStyleId>{5C22544A-7EE6-4342-B048-85BDC9FD1C3A}</a:tableStyleId>
              </a:tblPr>
              <a:tblGrid>
                <a:gridCol w="1168423">
                  <a:extLst>
                    <a:ext uri="{9D8B030D-6E8A-4147-A177-3AD203B41FA5}">
                      <a16:colId xmlns:a16="http://schemas.microsoft.com/office/drawing/2014/main" val="2757489333"/>
                    </a:ext>
                  </a:extLst>
                </a:gridCol>
                <a:gridCol w="596641">
                  <a:extLst>
                    <a:ext uri="{9D8B030D-6E8A-4147-A177-3AD203B41FA5}">
                      <a16:colId xmlns:a16="http://schemas.microsoft.com/office/drawing/2014/main" val="2293936332"/>
                    </a:ext>
                  </a:extLst>
                </a:gridCol>
                <a:gridCol w="596641">
                  <a:extLst>
                    <a:ext uri="{9D8B030D-6E8A-4147-A177-3AD203B41FA5}">
                      <a16:colId xmlns:a16="http://schemas.microsoft.com/office/drawing/2014/main" val="3633525911"/>
                    </a:ext>
                  </a:extLst>
                </a:gridCol>
                <a:gridCol w="596641">
                  <a:extLst>
                    <a:ext uri="{9D8B030D-6E8A-4147-A177-3AD203B41FA5}">
                      <a16:colId xmlns:a16="http://schemas.microsoft.com/office/drawing/2014/main" val="4083134254"/>
                    </a:ext>
                  </a:extLst>
                </a:gridCol>
                <a:gridCol w="596641">
                  <a:extLst>
                    <a:ext uri="{9D8B030D-6E8A-4147-A177-3AD203B41FA5}">
                      <a16:colId xmlns:a16="http://schemas.microsoft.com/office/drawing/2014/main" val="2250408508"/>
                    </a:ext>
                  </a:extLst>
                </a:gridCol>
                <a:gridCol w="596641">
                  <a:extLst>
                    <a:ext uri="{9D8B030D-6E8A-4147-A177-3AD203B41FA5}">
                      <a16:colId xmlns:a16="http://schemas.microsoft.com/office/drawing/2014/main" val="3945493834"/>
                    </a:ext>
                  </a:extLst>
                </a:gridCol>
                <a:gridCol w="596641">
                  <a:extLst>
                    <a:ext uri="{9D8B030D-6E8A-4147-A177-3AD203B41FA5}">
                      <a16:colId xmlns:a16="http://schemas.microsoft.com/office/drawing/2014/main" val="1704825717"/>
                    </a:ext>
                  </a:extLst>
                </a:gridCol>
                <a:gridCol w="596641">
                  <a:extLst>
                    <a:ext uri="{9D8B030D-6E8A-4147-A177-3AD203B41FA5}">
                      <a16:colId xmlns:a16="http://schemas.microsoft.com/office/drawing/2014/main" val="3393420478"/>
                    </a:ext>
                  </a:extLst>
                </a:gridCol>
                <a:gridCol w="596641">
                  <a:extLst>
                    <a:ext uri="{9D8B030D-6E8A-4147-A177-3AD203B41FA5}">
                      <a16:colId xmlns:a16="http://schemas.microsoft.com/office/drawing/2014/main" val="1681474102"/>
                    </a:ext>
                  </a:extLst>
                </a:gridCol>
                <a:gridCol w="596641">
                  <a:extLst>
                    <a:ext uri="{9D8B030D-6E8A-4147-A177-3AD203B41FA5}">
                      <a16:colId xmlns:a16="http://schemas.microsoft.com/office/drawing/2014/main" val="3639992198"/>
                    </a:ext>
                  </a:extLst>
                </a:gridCol>
                <a:gridCol w="596641">
                  <a:extLst>
                    <a:ext uri="{9D8B030D-6E8A-4147-A177-3AD203B41FA5}">
                      <a16:colId xmlns:a16="http://schemas.microsoft.com/office/drawing/2014/main" val="3689046468"/>
                    </a:ext>
                  </a:extLst>
                </a:gridCol>
                <a:gridCol w="596641">
                  <a:extLst>
                    <a:ext uri="{9D8B030D-6E8A-4147-A177-3AD203B41FA5}">
                      <a16:colId xmlns:a16="http://schemas.microsoft.com/office/drawing/2014/main" val="3685136178"/>
                    </a:ext>
                  </a:extLst>
                </a:gridCol>
              </a:tblGrid>
              <a:tr h="164076">
                <a:tc>
                  <a:txBody>
                    <a:bodyPr/>
                    <a:lstStyle/>
                    <a:p>
                      <a:pPr algn="l" fontAlgn="b"/>
                      <a:r>
                        <a:rPr lang="en-US" sz="1000" b="1" i="0" u="none" strike="noStrike" dirty="0">
                          <a:solidFill>
                            <a:schemeClr val="bg1"/>
                          </a:solidFill>
                          <a:effectLst/>
                          <a:latin typeface="Geneva"/>
                        </a:rPr>
                        <a:t>Region of Birth</a:t>
                      </a: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4769819"/>
                  </a:ext>
                </a:extLst>
              </a:tr>
              <a:tr h="164076">
                <a:tc>
                  <a:txBody>
                    <a:bodyPr/>
                    <a:lstStyle/>
                    <a:p>
                      <a:pPr algn="l" fontAlgn="b"/>
                      <a:r>
                        <a:rPr lang="en-US" sz="1000" u="none" strike="noStrike">
                          <a:solidFill>
                            <a:schemeClr val="bg1"/>
                          </a:solidFill>
                          <a:effectLst/>
                        </a:rPr>
                        <a:t>Africa</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9281687"/>
                  </a:ext>
                </a:extLst>
              </a:tr>
              <a:tr h="164076">
                <a:tc>
                  <a:txBody>
                    <a:bodyPr/>
                    <a:lstStyle/>
                    <a:p>
                      <a:pPr algn="l" fontAlgn="b"/>
                      <a:r>
                        <a:rPr lang="en-US" sz="1000" u="none" strike="noStrike">
                          <a:solidFill>
                            <a:schemeClr val="bg1"/>
                          </a:solidFill>
                          <a:effectLst/>
                        </a:rPr>
                        <a:t>Asia</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12469580"/>
                  </a:ext>
                </a:extLst>
              </a:tr>
              <a:tr h="164076">
                <a:tc>
                  <a:txBody>
                    <a:bodyPr/>
                    <a:lstStyle/>
                    <a:p>
                      <a:pPr algn="l" fontAlgn="b"/>
                      <a:r>
                        <a:rPr lang="en-US" sz="1000" u="none" strike="noStrike">
                          <a:solidFill>
                            <a:schemeClr val="bg1"/>
                          </a:solidFill>
                          <a:effectLst/>
                        </a:rPr>
                        <a:t>Latin America/Car</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980139"/>
                  </a:ext>
                </a:extLst>
              </a:tr>
              <a:tr h="164076">
                <a:tc>
                  <a:txBody>
                    <a:bodyPr/>
                    <a:lstStyle/>
                    <a:p>
                      <a:pPr algn="l" fontAlgn="b"/>
                      <a:r>
                        <a:rPr lang="en-US" sz="1000" u="none" strike="noStrike">
                          <a:solidFill>
                            <a:schemeClr val="bg1"/>
                          </a:solidFill>
                          <a:effectLst/>
                        </a:rPr>
                        <a:t>Other</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a:t>
                      </a:r>
                      <a:endParaRPr lang="en-US" sz="1000" b="1" i="0" u="none" strike="noStrike" dirty="0">
                        <a:solidFill>
                          <a:schemeClr val="bg1"/>
                        </a:solidFill>
                        <a:effectLst/>
                        <a:latin typeface="Geneva"/>
                      </a:endParaRPr>
                    </a:p>
                  </a:txBody>
                  <a:tcPr marL="7458" marR="7458" marT="7458"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9518630"/>
                  </a:ext>
                </a:extLst>
              </a:tr>
            </a:tbl>
          </a:graphicData>
        </a:graphic>
      </p:graphicFrame>
      <p:sp>
        <p:nvSpPr>
          <p:cNvPr id="3" name="Slide Number Placeholder 2">
            <a:extLst>
              <a:ext uri="{FF2B5EF4-FFF2-40B4-BE49-F238E27FC236}">
                <a16:creationId xmlns:a16="http://schemas.microsoft.com/office/drawing/2014/main" id="{9474AC62-E3D8-4CC5-A42B-8D9C2EE314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8" name="Content Placeholder 7">
            <a:extLst>
              <a:ext uri="{FF2B5EF4-FFF2-40B4-BE49-F238E27FC236}">
                <a16:creationId xmlns:a16="http://schemas.microsoft.com/office/drawing/2014/main" id="{0E118913-736C-442A-9EA5-1EFDB2B8BAD2}"/>
              </a:ext>
            </a:extLst>
          </p:cNvPr>
          <p:cNvPicPr>
            <a:picLocks noGrp="1" noChangeAspect="1"/>
          </p:cNvPicPr>
          <p:nvPr>
            <p:ph idx="13"/>
          </p:nvPr>
        </p:nvPicPr>
        <p:blipFill>
          <a:blip r:embed="rId3"/>
          <a:stretch>
            <a:fillRect/>
          </a:stretch>
        </p:blipFill>
        <p:spPr>
          <a:xfrm>
            <a:off x="2008414" y="5585271"/>
            <a:ext cx="9162584" cy="921892"/>
          </a:xfrm>
          <a:prstGeom prst="rect">
            <a:avLst/>
          </a:prstGeom>
        </p:spPr>
      </p:pic>
      <p:sp>
        <p:nvSpPr>
          <p:cNvPr id="6" name="Title 5">
            <a:extLst>
              <a:ext uri="{FF2B5EF4-FFF2-40B4-BE49-F238E27FC236}">
                <a16:creationId xmlns:a16="http://schemas.microsoft.com/office/drawing/2014/main" id="{1A6BB598-1C4D-4A5D-BC00-DCC16899321B}"/>
              </a:ext>
            </a:extLst>
          </p:cNvPr>
          <p:cNvSpPr>
            <a:spLocks noGrp="1"/>
          </p:cNvSpPr>
          <p:nvPr>
            <p:ph type="title"/>
          </p:nvPr>
        </p:nvSpPr>
        <p:spPr>
          <a:xfrm>
            <a:off x="0" y="0"/>
            <a:ext cx="11868150" cy="1216025"/>
          </a:xfrm>
        </p:spPr>
        <p:txBody>
          <a:bodyPr>
            <a:noAutofit/>
          </a:bodyPr>
          <a:lstStyle/>
          <a:p>
            <a:pPr>
              <a:lnSpc>
                <a:spcPct val="105000"/>
              </a:lnSpc>
            </a:pPr>
            <a:r>
              <a:rPr lang="en-US" altLang="en-US" sz="2400" dirty="0"/>
              <a:t>HIV Diagnoses* among Foreign-Born People</a:t>
            </a:r>
            <a:r>
              <a:rPr lang="en-US" altLang="en-US" sz="2400" baseline="30000" dirty="0"/>
              <a:t>†</a:t>
            </a:r>
            <a:r>
              <a:rPr lang="en-US" altLang="en-US" sz="2400" dirty="0"/>
              <a:t> in Minnesota by Year and Region of Birth</a:t>
            </a:r>
            <a:br>
              <a:rPr lang="en-US" altLang="en-US" sz="2400" dirty="0"/>
            </a:br>
            <a:r>
              <a:rPr lang="en-US" altLang="en-US" sz="2400" dirty="0"/>
              <a:t>2012–2022</a:t>
            </a:r>
          </a:p>
        </p:txBody>
      </p:sp>
      <p:pic>
        <p:nvPicPr>
          <p:cNvPr id="4" name="Picture 3" descr="HIV Diagnoses* among Foreign-Born People† in Minnesota by Year and Region of Birth 2012–2022. Refer to table on slide for full data. ">
            <a:extLst>
              <a:ext uri="{FF2B5EF4-FFF2-40B4-BE49-F238E27FC236}">
                <a16:creationId xmlns:a16="http://schemas.microsoft.com/office/drawing/2014/main" id="{73490DEC-F5EF-C523-8847-E08AB6936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056" y="1670419"/>
            <a:ext cx="8167452" cy="3504509"/>
          </a:xfrm>
          <a:prstGeom prst="rect">
            <a:avLst/>
          </a:prstGeom>
        </p:spPr>
      </p:pic>
    </p:spTree>
    <p:extLst>
      <p:ext uri="{BB962C8B-B14F-4D97-AF65-F5344CB8AC3E}">
        <p14:creationId xmlns:p14="http://schemas.microsoft.com/office/powerpoint/2010/main" val="444200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4732704-4A5E-FBF2-C183-777EAE8CF5FD}"/>
              </a:ext>
            </a:extLst>
          </p:cNvPr>
          <p:cNvGraphicFramePr>
            <a:graphicFrameLocks noGrp="1"/>
          </p:cNvGraphicFramePr>
          <p:nvPr/>
        </p:nvGraphicFramePr>
        <p:xfrm>
          <a:off x="2216150" y="3094038"/>
          <a:ext cx="7759700" cy="67056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2132454999"/>
                    </a:ext>
                  </a:extLst>
                </a:gridCol>
                <a:gridCol w="609600">
                  <a:extLst>
                    <a:ext uri="{9D8B030D-6E8A-4147-A177-3AD203B41FA5}">
                      <a16:colId xmlns:a16="http://schemas.microsoft.com/office/drawing/2014/main" val="986665021"/>
                    </a:ext>
                  </a:extLst>
                </a:gridCol>
                <a:gridCol w="609600">
                  <a:extLst>
                    <a:ext uri="{9D8B030D-6E8A-4147-A177-3AD203B41FA5}">
                      <a16:colId xmlns:a16="http://schemas.microsoft.com/office/drawing/2014/main" val="3241542214"/>
                    </a:ext>
                  </a:extLst>
                </a:gridCol>
                <a:gridCol w="609600">
                  <a:extLst>
                    <a:ext uri="{9D8B030D-6E8A-4147-A177-3AD203B41FA5}">
                      <a16:colId xmlns:a16="http://schemas.microsoft.com/office/drawing/2014/main" val="1201762356"/>
                    </a:ext>
                  </a:extLst>
                </a:gridCol>
                <a:gridCol w="609600">
                  <a:extLst>
                    <a:ext uri="{9D8B030D-6E8A-4147-A177-3AD203B41FA5}">
                      <a16:colId xmlns:a16="http://schemas.microsoft.com/office/drawing/2014/main" val="2323483253"/>
                    </a:ext>
                  </a:extLst>
                </a:gridCol>
                <a:gridCol w="609600">
                  <a:extLst>
                    <a:ext uri="{9D8B030D-6E8A-4147-A177-3AD203B41FA5}">
                      <a16:colId xmlns:a16="http://schemas.microsoft.com/office/drawing/2014/main" val="3207862938"/>
                    </a:ext>
                  </a:extLst>
                </a:gridCol>
                <a:gridCol w="609600">
                  <a:extLst>
                    <a:ext uri="{9D8B030D-6E8A-4147-A177-3AD203B41FA5}">
                      <a16:colId xmlns:a16="http://schemas.microsoft.com/office/drawing/2014/main" val="3611835886"/>
                    </a:ext>
                  </a:extLst>
                </a:gridCol>
                <a:gridCol w="609600">
                  <a:extLst>
                    <a:ext uri="{9D8B030D-6E8A-4147-A177-3AD203B41FA5}">
                      <a16:colId xmlns:a16="http://schemas.microsoft.com/office/drawing/2014/main" val="4164446246"/>
                    </a:ext>
                  </a:extLst>
                </a:gridCol>
                <a:gridCol w="609600">
                  <a:extLst>
                    <a:ext uri="{9D8B030D-6E8A-4147-A177-3AD203B41FA5}">
                      <a16:colId xmlns:a16="http://schemas.microsoft.com/office/drawing/2014/main" val="2307280331"/>
                    </a:ext>
                  </a:extLst>
                </a:gridCol>
                <a:gridCol w="609600">
                  <a:extLst>
                    <a:ext uri="{9D8B030D-6E8A-4147-A177-3AD203B41FA5}">
                      <a16:colId xmlns:a16="http://schemas.microsoft.com/office/drawing/2014/main" val="4042320033"/>
                    </a:ext>
                  </a:extLst>
                </a:gridCol>
                <a:gridCol w="609600">
                  <a:extLst>
                    <a:ext uri="{9D8B030D-6E8A-4147-A177-3AD203B41FA5}">
                      <a16:colId xmlns:a16="http://schemas.microsoft.com/office/drawing/2014/main" val="60608633"/>
                    </a:ext>
                  </a:extLst>
                </a:gridCol>
                <a:gridCol w="609600">
                  <a:extLst>
                    <a:ext uri="{9D8B030D-6E8A-4147-A177-3AD203B41FA5}">
                      <a16:colId xmlns:a16="http://schemas.microsoft.com/office/drawing/2014/main" val="2343135637"/>
                    </a:ext>
                  </a:extLst>
                </a:gridCol>
              </a:tblGrid>
              <a:tr h="167640">
                <a:tc>
                  <a:txBody>
                    <a:bodyPr/>
                    <a:lstStyle/>
                    <a:p>
                      <a:pPr algn="l" fontAlgn="b"/>
                      <a:r>
                        <a:rPr lang="en-US" sz="1000" b="1" i="0" u="none" strike="noStrike" dirty="0">
                          <a:solidFill>
                            <a:schemeClr val="bg1"/>
                          </a:solidFill>
                          <a:effectLst/>
                          <a:latin typeface="Geneva"/>
                        </a:rPr>
                        <a:t>Diagnoses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3298931"/>
                  </a:ext>
                </a:extLst>
              </a:tr>
              <a:tr h="167640">
                <a:tc>
                  <a:txBody>
                    <a:bodyPr/>
                    <a:lstStyle/>
                    <a:p>
                      <a:pPr algn="l" fontAlgn="b"/>
                      <a:r>
                        <a:rPr lang="en-US" sz="1000" u="none" strike="noStrike">
                          <a:solidFill>
                            <a:schemeClr val="bg1"/>
                          </a:solidFill>
                          <a:effectLst/>
                        </a:rPr>
                        <a:t>No AIDS DX</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8608594"/>
                  </a:ext>
                </a:extLst>
              </a:tr>
              <a:tr h="167640">
                <a:tc>
                  <a:txBody>
                    <a:bodyPr/>
                    <a:lstStyle/>
                    <a:p>
                      <a:pPr algn="l" fontAlgn="b"/>
                      <a:r>
                        <a:rPr lang="en-US" sz="1000" u="none" strike="noStrike">
                          <a:solidFill>
                            <a:schemeClr val="bg1"/>
                          </a:solidFill>
                          <a:effectLst/>
                        </a:rPr>
                        <a:t>AIDS DX &gt; 1yr </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15830924"/>
                  </a:ext>
                </a:extLst>
              </a:tr>
              <a:tr h="167640">
                <a:tc>
                  <a:txBody>
                    <a:bodyPr/>
                    <a:lstStyle/>
                    <a:p>
                      <a:pPr algn="l" fontAlgn="b"/>
                      <a:r>
                        <a:rPr lang="en-US" sz="1000" u="none" strike="noStrike">
                          <a:solidFill>
                            <a:schemeClr val="bg1"/>
                          </a:solidFill>
                          <a:effectLst/>
                        </a:rPr>
                        <a:t>AIDS DX &lt;= 1yr</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3253829"/>
                  </a:ext>
                </a:extLst>
              </a:tr>
            </a:tbl>
          </a:graphicData>
        </a:graphic>
      </p:graphicFrame>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fontScale="90000"/>
          </a:bodyPr>
          <a:lstStyle/>
          <a:p>
            <a:r>
              <a:rPr lang="en-US" altLang="en-US" sz="3200" dirty="0"/>
              <a:t>Time of Progression to AIDS for HIV Diagnoses* Among Foreign-born people</a:t>
            </a:r>
            <a:br>
              <a:rPr lang="en-US" altLang="en-US" sz="3600" dirty="0"/>
            </a:br>
            <a:r>
              <a:rPr lang="en-US" altLang="en-US" sz="3600" dirty="0"/>
              <a:t>Minnesota 2012–2022</a:t>
            </a:r>
            <a:r>
              <a:rPr lang="en-US" altLang="en-US" sz="3600" baseline="30000" dirty="0"/>
              <a:t> †</a:t>
            </a:r>
            <a:endParaRPr lang="en-US" dirty="0"/>
          </a:p>
        </p:txBody>
      </p:sp>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F954E1-EC26-4F0A-97B2-5739E8772BAE}"/>
              </a:ext>
            </a:extLst>
          </p:cNvPr>
          <p:cNvSpPr>
            <a:spLocks noGrp="1"/>
          </p:cNvSpPr>
          <p:nvPr>
            <p:ph idx="13"/>
          </p:nvPr>
        </p:nvSpPr>
        <p:spPr>
          <a:xfrm>
            <a:off x="2148319" y="5641976"/>
            <a:ext cx="8997043" cy="13226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100" dirty="0">
                <a:solidFill>
                  <a:srgbClr val="003865"/>
                </a:solidFill>
                <a:latin typeface="Calibri"/>
              </a:rPr>
              <a:t> 2023</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Time of Progression to AIDS for HIV Diagnoses* Among Foreign-born people&#10;Minnesota 2012–2022 †. Refer to table on slide for full data. ">
            <a:extLst>
              <a:ext uri="{FF2B5EF4-FFF2-40B4-BE49-F238E27FC236}">
                <a16:creationId xmlns:a16="http://schemas.microsoft.com/office/drawing/2014/main" id="{A6F62C6A-F7CF-F440-6491-830116E5345F}"/>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297315" y="1944217"/>
            <a:ext cx="9597369" cy="3454644"/>
          </a:xfrm>
        </p:spPr>
      </p:pic>
    </p:spTree>
    <p:extLst>
      <p:ext uri="{BB962C8B-B14F-4D97-AF65-F5344CB8AC3E}">
        <p14:creationId xmlns:p14="http://schemas.microsoft.com/office/powerpoint/2010/main" val="3918974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4D7D84D-F818-47A4-4C50-2E4ECB7A46F5}"/>
              </a:ext>
            </a:extLst>
          </p:cNvPr>
          <p:cNvGraphicFramePr>
            <a:graphicFrameLocks noGrp="1"/>
          </p:cNvGraphicFramePr>
          <p:nvPr/>
        </p:nvGraphicFramePr>
        <p:xfrm>
          <a:off x="2165350" y="3033713"/>
          <a:ext cx="7861300" cy="937260"/>
        </p:xfrm>
        <a:graphic>
          <a:graphicData uri="http://schemas.openxmlformats.org/drawingml/2006/table">
            <a:tbl>
              <a:tblPr>
                <a:tableStyleId>{5C22544A-7EE6-4342-B048-85BDC9FD1C3A}</a:tableStyleId>
              </a:tblPr>
              <a:tblGrid>
                <a:gridCol w="1155700">
                  <a:extLst>
                    <a:ext uri="{9D8B030D-6E8A-4147-A177-3AD203B41FA5}">
                      <a16:colId xmlns:a16="http://schemas.microsoft.com/office/drawing/2014/main" val="3761692798"/>
                    </a:ext>
                  </a:extLst>
                </a:gridCol>
                <a:gridCol w="609600">
                  <a:extLst>
                    <a:ext uri="{9D8B030D-6E8A-4147-A177-3AD203B41FA5}">
                      <a16:colId xmlns:a16="http://schemas.microsoft.com/office/drawing/2014/main" val="237474483"/>
                    </a:ext>
                  </a:extLst>
                </a:gridCol>
                <a:gridCol w="609600">
                  <a:extLst>
                    <a:ext uri="{9D8B030D-6E8A-4147-A177-3AD203B41FA5}">
                      <a16:colId xmlns:a16="http://schemas.microsoft.com/office/drawing/2014/main" val="2351366627"/>
                    </a:ext>
                  </a:extLst>
                </a:gridCol>
                <a:gridCol w="609600">
                  <a:extLst>
                    <a:ext uri="{9D8B030D-6E8A-4147-A177-3AD203B41FA5}">
                      <a16:colId xmlns:a16="http://schemas.microsoft.com/office/drawing/2014/main" val="964940703"/>
                    </a:ext>
                  </a:extLst>
                </a:gridCol>
                <a:gridCol w="609600">
                  <a:extLst>
                    <a:ext uri="{9D8B030D-6E8A-4147-A177-3AD203B41FA5}">
                      <a16:colId xmlns:a16="http://schemas.microsoft.com/office/drawing/2014/main" val="311389450"/>
                    </a:ext>
                  </a:extLst>
                </a:gridCol>
                <a:gridCol w="609600">
                  <a:extLst>
                    <a:ext uri="{9D8B030D-6E8A-4147-A177-3AD203B41FA5}">
                      <a16:colId xmlns:a16="http://schemas.microsoft.com/office/drawing/2014/main" val="1651508830"/>
                    </a:ext>
                  </a:extLst>
                </a:gridCol>
                <a:gridCol w="609600">
                  <a:extLst>
                    <a:ext uri="{9D8B030D-6E8A-4147-A177-3AD203B41FA5}">
                      <a16:colId xmlns:a16="http://schemas.microsoft.com/office/drawing/2014/main" val="2345358187"/>
                    </a:ext>
                  </a:extLst>
                </a:gridCol>
                <a:gridCol w="609600">
                  <a:extLst>
                    <a:ext uri="{9D8B030D-6E8A-4147-A177-3AD203B41FA5}">
                      <a16:colId xmlns:a16="http://schemas.microsoft.com/office/drawing/2014/main" val="3180669922"/>
                    </a:ext>
                  </a:extLst>
                </a:gridCol>
                <a:gridCol w="609600">
                  <a:extLst>
                    <a:ext uri="{9D8B030D-6E8A-4147-A177-3AD203B41FA5}">
                      <a16:colId xmlns:a16="http://schemas.microsoft.com/office/drawing/2014/main" val="3160040448"/>
                    </a:ext>
                  </a:extLst>
                </a:gridCol>
                <a:gridCol w="609600">
                  <a:extLst>
                    <a:ext uri="{9D8B030D-6E8A-4147-A177-3AD203B41FA5}">
                      <a16:colId xmlns:a16="http://schemas.microsoft.com/office/drawing/2014/main" val="3471276738"/>
                    </a:ext>
                  </a:extLst>
                </a:gridCol>
                <a:gridCol w="609600">
                  <a:extLst>
                    <a:ext uri="{9D8B030D-6E8A-4147-A177-3AD203B41FA5}">
                      <a16:colId xmlns:a16="http://schemas.microsoft.com/office/drawing/2014/main" val="1601632443"/>
                    </a:ext>
                  </a:extLst>
                </a:gridCol>
                <a:gridCol w="609600">
                  <a:extLst>
                    <a:ext uri="{9D8B030D-6E8A-4147-A177-3AD203B41FA5}">
                      <a16:colId xmlns:a16="http://schemas.microsoft.com/office/drawing/2014/main" val="3124569892"/>
                    </a:ext>
                  </a:extLst>
                </a:gridCol>
              </a:tblGrid>
              <a:tr h="167640">
                <a:tc>
                  <a:txBody>
                    <a:bodyPr/>
                    <a:lstStyle/>
                    <a:p>
                      <a:pPr algn="l" fontAlgn="b"/>
                      <a:r>
                        <a:rPr lang="en-US" sz="1000" b="1" i="0" u="none" strike="noStrike" dirty="0">
                          <a:solidFill>
                            <a:schemeClr val="bg1"/>
                          </a:solidFill>
                          <a:effectLst/>
                          <a:latin typeface="Geneva"/>
                        </a:rPr>
                        <a:t>Sex Assigned at Birth</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9116498"/>
                  </a:ext>
                </a:extLst>
              </a:tr>
              <a:tr h="167640">
                <a:tc>
                  <a:txBody>
                    <a:bodyPr/>
                    <a:lstStyle/>
                    <a:p>
                      <a:pPr algn="l" fontAlgn="b"/>
                      <a:r>
                        <a:rPr lang="en-US" sz="1000" u="none" strike="noStrike">
                          <a:solidFill>
                            <a:schemeClr val="bg1"/>
                          </a:solidFill>
                          <a:effectLst/>
                        </a:rPr>
                        <a:t>Assigned Male at Birth</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82545842"/>
                  </a:ext>
                </a:extLst>
              </a:tr>
              <a:tr h="167640">
                <a:tc>
                  <a:txBody>
                    <a:bodyPr/>
                    <a:lstStyle/>
                    <a:p>
                      <a:pPr algn="l" fontAlgn="b"/>
                      <a:r>
                        <a:rPr lang="en-US" sz="1000" u="none" strike="noStrike">
                          <a:solidFill>
                            <a:schemeClr val="bg1"/>
                          </a:solidFill>
                          <a:effectLst/>
                        </a:rPr>
                        <a:t>Assigned Female at Birth</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13</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53509923"/>
                  </a:ext>
                </a:extLst>
              </a:tr>
            </a:tbl>
          </a:graphicData>
        </a:graphic>
      </p:graphicFrame>
      <p:pic>
        <p:nvPicPr>
          <p:cNvPr id="8" name="Picture 7">
            <a:extLst>
              <a:ext uri="{FF2B5EF4-FFF2-40B4-BE49-F238E27FC236}">
                <a16:creationId xmlns:a16="http://schemas.microsoft.com/office/drawing/2014/main" id="{8AF1C94B-108F-4E7B-8201-1A8B50419C9F}"/>
              </a:ext>
            </a:extLst>
          </p:cNvPr>
          <p:cNvPicPr>
            <a:picLocks noChangeAspect="1"/>
          </p:cNvPicPr>
          <p:nvPr/>
        </p:nvPicPr>
        <p:blipFill>
          <a:blip r:embed="rId3"/>
          <a:stretch>
            <a:fillRect/>
          </a:stretch>
        </p:blipFill>
        <p:spPr>
          <a:xfrm>
            <a:off x="673138" y="2935181"/>
            <a:ext cx="10845724" cy="987638"/>
          </a:xfrm>
          <a:prstGeom prst="rect">
            <a:avLst/>
          </a:prstGeom>
        </p:spPr>
      </p:pic>
      <p:sp>
        <p:nvSpPr>
          <p:cNvPr id="2" name="Title 1">
            <a:extLst>
              <a:ext uri="{FF2B5EF4-FFF2-40B4-BE49-F238E27FC236}">
                <a16:creationId xmlns:a16="http://schemas.microsoft.com/office/drawing/2014/main" id="{D2756B49-7CE0-43C4-9CDC-127702FDC92A}"/>
              </a:ext>
            </a:extLst>
          </p:cNvPr>
          <p:cNvSpPr>
            <a:spLocks noGrp="1"/>
          </p:cNvSpPr>
          <p:nvPr>
            <p:ph type="title"/>
          </p:nvPr>
        </p:nvSpPr>
        <p:spPr>
          <a:xfrm>
            <a:off x="0" y="-1"/>
            <a:ext cx="11876696" cy="1216025"/>
          </a:xfrm>
        </p:spPr>
        <p:txBody>
          <a:bodyPr/>
          <a:lstStyle/>
          <a:p>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HIV Diagnoses* Among Foreign-Born people</a:t>
            </a:r>
            <a:r>
              <a:rPr kumimoji="0" lang="en-US" altLang="en-US" sz="2500" b="1" i="0" u="none" strike="noStrike" kern="1200" cap="none" spc="0" normalizeH="0" baseline="30000" noProof="0" dirty="0">
                <a:ln>
                  <a:noFill/>
                </a:ln>
                <a:solidFill>
                  <a:srgbClr val="FFFFFF"/>
                </a:solidFill>
                <a:effectLst/>
                <a:uLnTx/>
                <a:uFillTx/>
                <a:latin typeface="Calibri"/>
                <a:ea typeface="+mj-ea"/>
                <a:cs typeface="+mj-cs"/>
              </a:rPr>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 by Sex Assigned at Birth and Year</a:t>
            </a:r>
            <a:br>
              <a:rPr kumimoji="0" lang="en-US" altLang="en-US" sz="2500" b="1" i="0" u="none" strike="noStrike" kern="1200" cap="none" spc="0" normalizeH="0" baseline="0" noProof="0" dirty="0">
                <a:ln>
                  <a:noFill/>
                </a:ln>
                <a:solidFill>
                  <a:srgbClr val="FFFFFF"/>
                </a:solidFill>
                <a:effectLst/>
                <a:uLnTx/>
                <a:uFillTx/>
                <a:latin typeface="Calibri"/>
                <a:ea typeface="+mj-ea"/>
                <a:cs typeface="+mj-cs"/>
              </a:rPr>
            </a:b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2012</a:t>
            </a:r>
            <a:r>
              <a:rPr lang="en-US" altLang="en-US" sz="2400" dirty="0"/>
              <a:t>–</a:t>
            </a:r>
            <a:r>
              <a:rPr kumimoji="0" lang="en-US" altLang="en-US" sz="2500" b="1" i="0" u="none" strike="noStrike" kern="1200" cap="none" spc="0" normalizeH="0" baseline="0" noProof="0" dirty="0">
                <a:ln>
                  <a:noFill/>
                </a:ln>
                <a:solidFill>
                  <a:srgbClr val="FFFFFF"/>
                </a:solidFill>
                <a:effectLst/>
                <a:uLnTx/>
                <a:uFillTx/>
                <a:latin typeface="Calibri"/>
                <a:ea typeface="+mj-ea"/>
                <a:cs typeface="+mj-cs"/>
              </a:rPr>
              <a:t>2022</a:t>
            </a:r>
            <a:endParaRPr lang="en-US" dirty="0"/>
          </a:p>
        </p:txBody>
      </p:sp>
      <p:sp>
        <p:nvSpPr>
          <p:cNvPr id="3" name="Slide Number Placeholder 2">
            <a:extLst>
              <a:ext uri="{FF2B5EF4-FFF2-40B4-BE49-F238E27FC236}">
                <a16:creationId xmlns:a16="http://schemas.microsoft.com/office/drawing/2014/main" id="{D9CE12D6-55CC-43C8-A7BE-576F2CCBE5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8A406CAF-97A5-4403-AF19-3B4324115926}"/>
              </a:ext>
            </a:extLst>
          </p:cNvPr>
          <p:cNvSpPr>
            <a:spLocks noGrp="1"/>
          </p:cNvSpPr>
          <p:nvPr>
            <p:ph idx="13"/>
          </p:nvPr>
        </p:nvSpPr>
        <p:spPr>
          <a:xfrm>
            <a:off x="1828800" y="5600700"/>
            <a:ext cx="10058400" cy="979714"/>
          </a:xfrm>
        </p:spPr>
        <p:txBody>
          <a:bodyP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Excludes people arriving in Minnesota through the HIV+ Refugee Resettlement Program, as well as other refugee/immigrants with an HIV diagnosis prior to arrival in Minnesota</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a:t>
            </a:r>
          </a:p>
          <a:p>
            <a:endParaRPr lang="en-US" dirty="0"/>
          </a:p>
        </p:txBody>
      </p:sp>
      <p:pic>
        <p:nvPicPr>
          <p:cNvPr id="7" name="Picture 6" descr="HIV Diagnoses* Among Foreign-Born people† by Sex Assigned at Birth and Year 2012–2022. Refer to table on slide for full data. ">
            <a:extLst>
              <a:ext uri="{FF2B5EF4-FFF2-40B4-BE49-F238E27FC236}">
                <a16:creationId xmlns:a16="http://schemas.microsoft.com/office/drawing/2014/main" id="{10F04194-A9AF-5C31-CE2F-75C8600A5C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90" y="1688124"/>
            <a:ext cx="9721574" cy="3985846"/>
          </a:xfrm>
          <a:prstGeom prst="rect">
            <a:avLst/>
          </a:prstGeom>
        </p:spPr>
      </p:pic>
    </p:spTree>
    <p:extLst>
      <p:ext uri="{BB962C8B-B14F-4D97-AF65-F5344CB8AC3E}">
        <p14:creationId xmlns:p14="http://schemas.microsoft.com/office/powerpoint/2010/main" val="3639513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5952B-7DC4-47A2-A309-EEDF0B409F41}"/>
              </a:ext>
            </a:extLst>
          </p:cNvPr>
          <p:cNvSpPr>
            <a:spLocks noGrp="1"/>
          </p:cNvSpPr>
          <p:nvPr>
            <p:ph type="title"/>
          </p:nvPr>
        </p:nvSpPr>
        <p:spPr/>
        <p:txBody>
          <a:bodyPr>
            <a:normAutofit fontScale="90000"/>
          </a:bodyPr>
          <a:lstStyle/>
          <a:p>
            <a:r>
              <a:rPr lang="en-US" sz="3600" dirty="0"/>
              <a:t>Countries of Birth Among Foreign-Born people</a:t>
            </a:r>
            <a:r>
              <a:rPr lang="en-US" altLang="en-US" sz="3600" baseline="30000" dirty="0"/>
              <a:t>†</a:t>
            </a:r>
            <a:r>
              <a:rPr lang="en-US" sz="3600" dirty="0"/>
              <a:t> Diagnosed with HIV*</a:t>
            </a:r>
            <a:br>
              <a:rPr lang="en-US" sz="3600" dirty="0"/>
            </a:br>
            <a:r>
              <a:rPr lang="en-US" sz="3600" dirty="0"/>
              <a:t>Minnesota, 2022</a:t>
            </a:r>
            <a:endParaRPr lang="en-US" dirty="0"/>
          </a:p>
        </p:txBody>
      </p:sp>
      <p:sp>
        <p:nvSpPr>
          <p:cNvPr id="3" name="Slide Number Placeholder 2">
            <a:extLst>
              <a:ext uri="{FF2B5EF4-FFF2-40B4-BE49-F238E27FC236}">
                <a16:creationId xmlns:a16="http://schemas.microsoft.com/office/drawing/2014/main" id="{1DFD9BF5-0652-4FE4-829A-38D3689C5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0DB49D6-2F7A-43EF-9FB9-C6C11F536C32}"/>
              </a:ext>
            </a:extLst>
          </p:cNvPr>
          <p:cNvSpPr>
            <a:spLocks noGrp="1"/>
          </p:cNvSpPr>
          <p:nvPr>
            <p:ph idx="13"/>
          </p:nvPr>
        </p:nvSpPr>
        <p:spPr>
          <a:xfrm>
            <a:off x="1943100" y="5624511"/>
            <a:ext cx="9461500" cy="914401"/>
          </a:xfrm>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Excludes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Includes </a:t>
            </a:r>
            <a:r>
              <a:rPr lang="en-US" altLang="en-US" sz="1200" dirty="0">
                <a:solidFill>
                  <a:srgbClr val="003865"/>
                </a:solidFill>
                <a:latin typeface="Calibri"/>
              </a:rPr>
              <a:t>20</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additional countries with less than 3 cases.</a:t>
            </a:r>
          </a:p>
          <a:p>
            <a:pPr marL="0" indent="0">
              <a:buNone/>
            </a:pPr>
            <a:endParaRPr lang="en-US" dirty="0"/>
          </a:p>
        </p:txBody>
      </p:sp>
      <p:pic>
        <p:nvPicPr>
          <p:cNvPr id="6" name="Picture 5" descr="Countries of Birth Among Foreign-Born people† Diagnosed with HIV*&#10;Minnesota, 2022. Refer to slide notes for full data. ">
            <a:extLst>
              <a:ext uri="{FF2B5EF4-FFF2-40B4-BE49-F238E27FC236}">
                <a16:creationId xmlns:a16="http://schemas.microsoft.com/office/drawing/2014/main" id="{760ED1D0-1A58-06BB-A9AC-03D977E10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690" y="2362200"/>
            <a:ext cx="7572620" cy="2133599"/>
          </a:xfrm>
          <a:prstGeom prst="rect">
            <a:avLst/>
          </a:prstGeom>
        </p:spPr>
      </p:pic>
    </p:spTree>
    <p:extLst>
      <p:ext uri="{BB962C8B-B14F-4D97-AF65-F5344CB8AC3E}">
        <p14:creationId xmlns:p14="http://schemas.microsoft.com/office/powerpoint/2010/main" val="17851826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normAutofit fontScale="90000"/>
          </a:bodyPr>
          <a:lstStyle/>
          <a:p>
            <a:r>
              <a:rPr lang="en-US" altLang="en-US" dirty="0"/>
              <a:t>Late-Testers</a:t>
            </a:r>
            <a:br>
              <a:rPr lang="en-US" altLang="en-US" dirty="0"/>
            </a:br>
            <a:r>
              <a:rPr lang="en-US" altLang="en-US" dirty="0"/>
              <a:t>(AIDS Diagnosis within one year of initial HIV Diagnosis)</a:t>
            </a:r>
            <a:endParaRPr lang="en-US" dirty="0"/>
          </a:p>
        </p:txBody>
      </p:sp>
    </p:spTree>
    <p:extLst>
      <p:ext uri="{BB962C8B-B14F-4D97-AF65-F5344CB8AC3E}">
        <p14:creationId xmlns:p14="http://schemas.microsoft.com/office/powerpoint/2010/main" val="15947721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53AD5FDE-7382-B730-75E4-EB257EC48349}"/>
              </a:ext>
            </a:extLst>
          </p:cNvPr>
          <p:cNvGraphicFramePr>
            <a:graphicFrameLocks noGrp="1"/>
          </p:cNvGraphicFramePr>
          <p:nvPr/>
        </p:nvGraphicFramePr>
        <p:xfrm>
          <a:off x="2216150" y="3094038"/>
          <a:ext cx="7759700" cy="670560"/>
        </p:xfrm>
        <a:graphic>
          <a:graphicData uri="http://schemas.openxmlformats.org/drawingml/2006/table">
            <a:tbl>
              <a:tblPr>
                <a:tableStyleId>{5C22544A-7EE6-4342-B048-85BDC9FD1C3A}</a:tableStyleId>
              </a:tblPr>
              <a:tblGrid>
                <a:gridCol w="1054100">
                  <a:extLst>
                    <a:ext uri="{9D8B030D-6E8A-4147-A177-3AD203B41FA5}">
                      <a16:colId xmlns:a16="http://schemas.microsoft.com/office/drawing/2014/main" val="4102721268"/>
                    </a:ext>
                  </a:extLst>
                </a:gridCol>
                <a:gridCol w="609600">
                  <a:extLst>
                    <a:ext uri="{9D8B030D-6E8A-4147-A177-3AD203B41FA5}">
                      <a16:colId xmlns:a16="http://schemas.microsoft.com/office/drawing/2014/main" val="4060126007"/>
                    </a:ext>
                  </a:extLst>
                </a:gridCol>
                <a:gridCol w="609600">
                  <a:extLst>
                    <a:ext uri="{9D8B030D-6E8A-4147-A177-3AD203B41FA5}">
                      <a16:colId xmlns:a16="http://schemas.microsoft.com/office/drawing/2014/main" val="7285843"/>
                    </a:ext>
                  </a:extLst>
                </a:gridCol>
                <a:gridCol w="609600">
                  <a:extLst>
                    <a:ext uri="{9D8B030D-6E8A-4147-A177-3AD203B41FA5}">
                      <a16:colId xmlns:a16="http://schemas.microsoft.com/office/drawing/2014/main" val="3556371228"/>
                    </a:ext>
                  </a:extLst>
                </a:gridCol>
                <a:gridCol w="609600">
                  <a:extLst>
                    <a:ext uri="{9D8B030D-6E8A-4147-A177-3AD203B41FA5}">
                      <a16:colId xmlns:a16="http://schemas.microsoft.com/office/drawing/2014/main" val="3988455511"/>
                    </a:ext>
                  </a:extLst>
                </a:gridCol>
                <a:gridCol w="609600">
                  <a:extLst>
                    <a:ext uri="{9D8B030D-6E8A-4147-A177-3AD203B41FA5}">
                      <a16:colId xmlns:a16="http://schemas.microsoft.com/office/drawing/2014/main" val="568759871"/>
                    </a:ext>
                  </a:extLst>
                </a:gridCol>
                <a:gridCol w="609600">
                  <a:extLst>
                    <a:ext uri="{9D8B030D-6E8A-4147-A177-3AD203B41FA5}">
                      <a16:colId xmlns:a16="http://schemas.microsoft.com/office/drawing/2014/main" val="1255829965"/>
                    </a:ext>
                  </a:extLst>
                </a:gridCol>
                <a:gridCol w="609600">
                  <a:extLst>
                    <a:ext uri="{9D8B030D-6E8A-4147-A177-3AD203B41FA5}">
                      <a16:colId xmlns:a16="http://schemas.microsoft.com/office/drawing/2014/main" val="922129955"/>
                    </a:ext>
                  </a:extLst>
                </a:gridCol>
                <a:gridCol w="609600">
                  <a:extLst>
                    <a:ext uri="{9D8B030D-6E8A-4147-A177-3AD203B41FA5}">
                      <a16:colId xmlns:a16="http://schemas.microsoft.com/office/drawing/2014/main" val="3868041913"/>
                    </a:ext>
                  </a:extLst>
                </a:gridCol>
                <a:gridCol w="609600">
                  <a:extLst>
                    <a:ext uri="{9D8B030D-6E8A-4147-A177-3AD203B41FA5}">
                      <a16:colId xmlns:a16="http://schemas.microsoft.com/office/drawing/2014/main" val="2184367107"/>
                    </a:ext>
                  </a:extLst>
                </a:gridCol>
                <a:gridCol w="609600">
                  <a:extLst>
                    <a:ext uri="{9D8B030D-6E8A-4147-A177-3AD203B41FA5}">
                      <a16:colId xmlns:a16="http://schemas.microsoft.com/office/drawing/2014/main" val="1131622807"/>
                    </a:ext>
                  </a:extLst>
                </a:gridCol>
                <a:gridCol w="609600">
                  <a:extLst>
                    <a:ext uri="{9D8B030D-6E8A-4147-A177-3AD203B41FA5}">
                      <a16:colId xmlns:a16="http://schemas.microsoft.com/office/drawing/2014/main" val="3059446668"/>
                    </a:ext>
                  </a:extLst>
                </a:gridCol>
              </a:tblGrid>
              <a:tr h="167640">
                <a:tc>
                  <a:txBody>
                    <a:bodyPr/>
                    <a:lstStyle/>
                    <a:p>
                      <a:pPr algn="l" fontAlgn="b"/>
                      <a:r>
                        <a:rPr lang="en-US" sz="1000" b="1" i="0" u="none" strike="noStrike" dirty="0">
                          <a:solidFill>
                            <a:schemeClr val="bg1"/>
                          </a:solidFill>
                          <a:effectLst/>
                          <a:latin typeface="Geneva"/>
                        </a:rPr>
                        <a:t>Diagnoses</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26918834"/>
                  </a:ext>
                </a:extLst>
              </a:tr>
              <a:tr h="167640">
                <a:tc>
                  <a:txBody>
                    <a:bodyPr/>
                    <a:lstStyle/>
                    <a:p>
                      <a:pPr algn="l" fontAlgn="b"/>
                      <a:r>
                        <a:rPr lang="en-US" sz="1000" u="none" strike="noStrike">
                          <a:solidFill>
                            <a:schemeClr val="bg1"/>
                          </a:solidFill>
                          <a:effectLst/>
                        </a:rPr>
                        <a:t>No AIDS DX</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7505568"/>
                  </a:ext>
                </a:extLst>
              </a:tr>
              <a:tr h="167640">
                <a:tc>
                  <a:txBody>
                    <a:bodyPr/>
                    <a:lstStyle/>
                    <a:p>
                      <a:pPr algn="l" fontAlgn="b"/>
                      <a:r>
                        <a:rPr lang="en-US" sz="1000" u="none" strike="noStrike">
                          <a:solidFill>
                            <a:schemeClr val="bg1"/>
                          </a:solidFill>
                          <a:effectLst/>
                        </a:rPr>
                        <a:t>AIDS DX &gt; 1yr </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853514"/>
                  </a:ext>
                </a:extLst>
              </a:tr>
              <a:tr h="167640">
                <a:tc>
                  <a:txBody>
                    <a:bodyPr/>
                    <a:lstStyle/>
                    <a:p>
                      <a:pPr algn="l" fontAlgn="b"/>
                      <a:r>
                        <a:rPr lang="en-US" sz="1000" u="none" strike="noStrike">
                          <a:solidFill>
                            <a:schemeClr val="bg1"/>
                          </a:solidFill>
                          <a:effectLst/>
                        </a:rPr>
                        <a:t>AIDS DX &lt;= 1yr</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9</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76625366"/>
                  </a:ext>
                </a:extLst>
              </a:tr>
            </a:tbl>
          </a:graphicData>
        </a:graphic>
      </p:graphicFrame>
      <p:sp>
        <p:nvSpPr>
          <p:cNvPr id="2" name="Title 1">
            <a:extLst>
              <a:ext uri="{FF2B5EF4-FFF2-40B4-BE49-F238E27FC236}">
                <a16:creationId xmlns:a16="http://schemas.microsoft.com/office/drawing/2014/main" id="{2BFC6A8E-1ED5-412A-83BE-962C4A241018}"/>
              </a:ext>
            </a:extLst>
          </p:cNvPr>
          <p:cNvSpPr>
            <a:spLocks noGrp="1"/>
          </p:cNvSpPr>
          <p:nvPr>
            <p:ph type="title"/>
          </p:nvPr>
        </p:nvSpPr>
        <p:spPr/>
        <p:txBody>
          <a:bodyPr>
            <a:normAutofit fontScale="90000"/>
          </a:bodyPr>
          <a:lstStyle/>
          <a:p>
            <a:r>
              <a:rPr lang="en-US" altLang="en-US" sz="3200" dirty="0"/>
              <a:t>Time of Progression to AIDS for HIV Diagnoses* Among Foreign-born people</a:t>
            </a:r>
            <a:br>
              <a:rPr lang="en-US" altLang="en-US" sz="3600" dirty="0"/>
            </a:br>
            <a:r>
              <a:rPr lang="en-US" altLang="en-US" sz="3600" dirty="0"/>
              <a:t>Minnesota 2012–2022</a:t>
            </a:r>
            <a:r>
              <a:rPr lang="en-US" altLang="en-US" sz="3600" baseline="30000" dirty="0"/>
              <a:t> †</a:t>
            </a:r>
            <a:endParaRPr lang="en-US" dirty="0"/>
          </a:p>
        </p:txBody>
      </p:sp>
      <p:sp>
        <p:nvSpPr>
          <p:cNvPr id="3" name="Slide Number Placeholder 2">
            <a:extLst>
              <a:ext uri="{FF2B5EF4-FFF2-40B4-BE49-F238E27FC236}">
                <a16:creationId xmlns:a16="http://schemas.microsoft.com/office/drawing/2014/main" id="{FD4C629C-1533-428F-A784-0D3E0E67E7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61F954E1-EC26-4F0A-97B2-5739E8772BAE}"/>
              </a:ext>
            </a:extLst>
          </p:cNvPr>
          <p:cNvSpPr>
            <a:spLocks noGrp="1"/>
          </p:cNvSpPr>
          <p:nvPr>
            <p:ph idx="13"/>
          </p:nvPr>
        </p:nvSpPr>
        <p:spPr>
          <a:xfrm>
            <a:off x="2148319" y="5641976"/>
            <a:ext cx="8997043" cy="1322614"/>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Percent of cases progressing to AIDS within one year of initial diagnosis with HIV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100" dirty="0">
                <a:solidFill>
                  <a:srgbClr val="003865"/>
                </a:solidFill>
                <a:latin typeface="Calibri"/>
              </a:rPr>
              <a:t> 2023</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9" name="Content Placeholder 8" descr="Time of Progression to AIDS for HIV Diagnoses Among Foreign-born people&#10;Minnesota 2012–2022. Refer to table on slide for full data.">
            <a:extLst>
              <a:ext uri="{FF2B5EF4-FFF2-40B4-BE49-F238E27FC236}">
                <a16:creationId xmlns:a16="http://schemas.microsoft.com/office/drawing/2014/main" id="{5E679816-7502-F34F-CFE3-6F19EC741081}"/>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253597" y="1609725"/>
            <a:ext cx="9684805" cy="3630490"/>
          </a:xfrm>
        </p:spPr>
      </p:pic>
    </p:spTree>
    <p:extLst>
      <p:ext uri="{BB962C8B-B14F-4D97-AF65-F5344CB8AC3E}">
        <p14:creationId xmlns:p14="http://schemas.microsoft.com/office/powerpoint/2010/main" val="443942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4757804C-2F3D-CF53-A4A3-CB4DC64FB7D1}"/>
              </a:ext>
            </a:extLst>
          </p:cNvPr>
          <p:cNvGraphicFramePr>
            <a:graphicFrameLocks noGrp="1"/>
          </p:cNvGraphicFramePr>
          <p:nvPr/>
        </p:nvGraphicFramePr>
        <p:xfrm>
          <a:off x="1949450" y="3178175"/>
          <a:ext cx="8293100" cy="502920"/>
        </p:xfrm>
        <a:graphic>
          <a:graphicData uri="http://schemas.openxmlformats.org/drawingml/2006/table">
            <a:tbl>
              <a:tblPr>
                <a:tableStyleId>{5C22544A-7EE6-4342-B048-85BDC9FD1C3A}</a:tableStyleId>
              </a:tblPr>
              <a:tblGrid>
                <a:gridCol w="1587500">
                  <a:extLst>
                    <a:ext uri="{9D8B030D-6E8A-4147-A177-3AD203B41FA5}">
                      <a16:colId xmlns:a16="http://schemas.microsoft.com/office/drawing/2014/main" val="2733929589"/>
                    </a:ext>
                  </a:extLst>
                </a:gridCol>
                <a:gridCol w="609600">
                  <a:extLst>
                    <a:ext uri="{9D8B030D-6E8A-4147-A177-3AD203B41FA5}">
                      <a16:colId xmlns:a16="http://schemas.microsoft.com/office/drawing/2014/main" val="1780507544"/>
                    </a:ext>
                  </a:extLst>
                </a:gridCol>
                <a:gridCol w="609600">
                  <a:extLst>
                    <a:ext uri="{9D8B030D-6E8A-4147-A177-3AD203B41FA5}">
                      <a16:colId xmlns:a16="http://schemas.microsoft.com/office/drawing/2014/main" val="2676493942"/>
                    </a:ext>
                  </a:extLst>
                </a:gridCol>
                <a:gridCol w="609600">
                  <a:extLst>
                    <a:ext uri="{9D8B030D-6E8A-4147-A177-3AD203B41FA5}">
                      <a16:colId xmlns:a16="http://schemas.microsoft.com/office/drawing/2014/main" val="2489336039"/>
                    </a:ext>
                  </a:extLst>
                </a:gridCol>
                <a:gridCol w="609600">
                  <a:extLst>
                    <a:ext uri="{9D8B030D-6E8A-4147-A177-3AD203B41FA5}">
                      <a16:colId xmlns:a16="http://schemas.microsoft.com/office/drawing/2014/main" val="1259876891"/>
                    </a:ext>
                  </a:extLst>
                </a:gridCol>
                <a:gridCol w="609600">
                  <a:extLst>
                    <a:ext uri="{9D8B030D-6E8A-4147-A177-3AD203B41FA5}">
                      <a16:colId xmlns:a16="http://schemas.microsoft.com/office/drawing/2014/main" val="1966316553"/>
                    </a:ext>
                  </a:extLst>
                </a:gridCol>
                <a:gridCol w="609600">
                  <a:extLst>
                    <a:ext uri="{9D8B030D-6E8A-4147-A177-3AD203B41FA5}">
                      <a16:colId xmlns:a16="http://schemas.microsoft.com/office/drawing/2014/main" val="4004760033"/>
                    </a:ext>
                  </a:extLst>
                </a:gridCol>
                <a:gridCol w="609600">
                  <a:extLst>
                    <a:ext uri="{9D8B030D-6E8A-4147-A177-3AD203B41FA5}">
                      <a16:colId xmlns:a16="http://schemas.microsoft.com/office/drawing/2014/main" val="643058618"/>
                    </a:ext>
                  </a:extLst>
                </a:gridCol>
                <a:gridCol w="609600">
                  <a:extLst>
                    <a:ext uri="{9D8B030D-6E8A-4147-A177-3AD203B41FA5}">
                      <a16:colId xmlns:a16="http://schemas.microsoft.com/office/drawing/2014/main" val="1419669591"/>
                    </a:ext>
                  </a:extLst>
                </a:gridCol>
                <a:gridCol w="609600">
                  <a:extLst>
                    <a:ext uri="{9D8B030D-6E8A-4147-A177-3AD203B41FA5}">
                      <a16:colId xmlns:a16="http://schemas.microsoft.com/office/drawing/2014/main" val="3823388372"/>
                    </a:ext>
                  </a:extLst>
                </a:gridCol>
                <a:gridCol w="609600">
                  <a:extLst>
                    <a:ext uri="{9D8B030D-6E8A-4147-A177-3AD203B41FA5}">
                      <a16:colId xmlns:a16="http://schemas.microsoft.com/office/drawing/2014/main" val="3356563858"/>
                    </a:ext>
                  </a:extLst>
                </a:gridCol>
                <a:gridCol w="609600">
                  <a:extLst>
                    <a:ext uri="{9D8B030D-6E8A-4147-A177-3AD203B41FA5}">
                      <a16:colId xmlns:a16="http://schemas.microsoft.com/office/drawing/2014/main" val="3383977619"/>
                    </a:ext>
                  </a:extLst>
                </a:gridCol>
              </a:tblGrid>
              <a:tr h="167640">
                <a:tc>
                  <a:txBody>
                    <a:bodyPr/>
                    <a:lstStyle/>
                    <a:p>
                      <a:pPr algn="l" fontAlgn="b"/>
                      <a:r>
                        <a:rPr lang="en-US" sz="1000" b="1" i="0" u="none" strike="noStrike" dirty="0">
                          <a:solidFill>
                            <a:schemeClr val="bg1"/>
                          </a:solidFill>
                          <a:effectLst/>
                          <a:latin typeface="Arial" panose="020B0604020202020204" pitchFamily="34" charset="0"/>
                        </a:rPr>
                        <a:t>Sex Assigned at Birth</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80702045"/>
                  </a:ext>
                </a:extLst>
              </a:tr>
              <a:tr h="167640">
                <a:tc>
                  <a:txBody>
                    <a:bodyPr/>
                    <a:lstStyle/>
                    <a:p>
                      <a:pPr algn="l" fontAlgn="b"/>
                      <a:r>
                        <a:rPr lang="en-US" sz="1000" u="none" strike="noStrike">
                          <a:solidFill>
                            <a:schemeClr val="bg1"/>
                          </a:solidFill>
                          <a:effectLst/>
                        </a:rPr>
                        <a:t>Assigned Male at Birth</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1324681"/>
                  </a:ext>
                </a:extLst>
              </a:tr>
              <a:tr h="167640">
                <a:tc>
                  <a:txBody>
                    <a:bodyPr/>
                    <a:lstStyle/>
                    <a:p>
                      <a:pPr algn="l" fontAlgn="b"/>
                      <a:r>
                        <a:rPr lang="en-US" sz="1000" u="none" strike="noStrike">
                          <a:solidFill>
                            <a:schemeClr val="bg1"/>
                          </a:solidFill>
                          <a:effectLst/>
                        </a:rPr>
                        <a:t>Assigned Female at Birth</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15.7</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1406653"/>
                  </a:ext>
                </a:extLst>
              </a:tr>
            </a:tbl>
          </a:graphicData>
        </a:graphic>
      </p:graphicFrame>
      <p:sp>
        <p:nvSpPr>
          <p:cNvPr id="2" name="Title 1">
            <a:extLst>
              <a:ext uri="{FF2B5EF4-FFF2-40B4-BE49-F238E27FC236}">
                <a16:creationId xmlns:a16="http://schemas.microsoft.com/office/drawing/2014/main" id="{AA964076-CC7B-4B53-8045-3C68BF167A0A}"/>
              </a:ext>
            </a:extLst>
          </p:cNvPr>
          <p:cNvSpPr>
            <a:spLocks noGrp="1"/>
          </p:cNvSpPr>
          <p:nvPr>
            <p:ph type="title"/>
          </p:nvPr>
        </p:nvSpPr>
        <p:spPr/>
        <p:txBody>
          <a:bodyPr/>
          <a:lstStyle/>
          <a:p>
            <a:r>
              <a:rPr lang="en-US" altLang="en-US" sz="3600" dirty="0"/>
              <a:t>Progression to AIDS within 1 year of initial HIV Diagnosis* by Sex Assigned at Birth 2012–2022</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DB4AAD39-484C-4AFF-86B6-901AC0BF68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B953908-1106-433F-835E-A8104923062D}"/>
              </a:ext>
            </a:extLst>
          </p:cNvPr>
          <p:cNvSpPr>
            <a:spLocks noGrp="1"/>
          </p:cNvSpPr>
          <p:nvPr>
            <p:ph idx="13"/>
          </p:nvPr>
        </p:nvSpPr>
        <p:spPr>
          <a:xfrm>
            <a:off x="2445685" y="5621791"/>
            <a:ext cx="7968343" cy="923925"/>
          </a:xfrm>
        </p:spPr>
        <p:txBody>
          <a:bodyPr>
            <a:normAutofit fontScale="32500" lnSpcReduction="20000"/>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4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34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3400" dirty="0">
                <a:solidFill>
                  <a:srgbClr val="003865"/>
                </a:solidFill>
                <a:latin typeface="Calibri"/>
              </a:rPr>
              <a:t> 2023</a:t>
            </a:r>
            <a:endParaRPr kumimoji="0" lang="en-US" sz="3400" b="0" i="0" u="none" strike="noStrike" kern="1200" cap="none" spc="0" normalizeH="0" baseline="0" noProof="0" dirty="0">
              <a:ln>
                <a:noFill/>
              </a:ln>
              <a:solidFill>
                <a:srgbClr val="003865"/>
              </a:solidFill>
              <a:effectLst/>
              <a:uLnTx/>
              <a:uFillTx/>
              <a:latin typeface="Calibri"/>
              <a:ea typeface="+mn-ea"/>
              <a:cs typeface="+mn-cs"/>
            </a:endParaRPr>
          </a:p>
          <a:p>
            <a:endParaRPr lang="en-US" dirty="0"/>
          </a:p>
        </p:txBody>
      </p:sp>
      <p:pic>
        <p:nvPicPr>
          <p:cNvPr id="13" name="Content Placeholder 12" descr="Progression to AIDS within 1 year of initial HIV Diagnosis* by Sex Assigned at Birth 2012–2022†. Refer to table on slide for full data. ">
            <a:extLst>
              <a:ext uri="{FF2B5EF4-FFF2-40B4-BE49-F238E27FC236}">
                <a16:creationId xmlns:a16="http://schemas.microsoft.com/office/drawing/2014/main" id="{48558677-4DB5-7946-6E7A-00CC15EC92D1}"/>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896001" y="2026557"/>
            <a:ext cx="10399997" cy="3419475"/>
          </a:xfrm>
        </p:spPr>
      </p:pic>
    </p:spTree>
    <p:extLst>
      <p:ext uri="{BB962C8B-B14F-4D97-AF65-F5344CB8AC3E}">
        <p14:creationId xmlns:p14="http://schemas.microsoft.com/office/powerpoint/2010/main" val="2654799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32A6E98-228F-86C1-8EDE-9E40CD5BCB58}"/>
              </a:ext>
            </a:extLst>
          </p:cNvPr>
          <p:cNvGraphicFramePr>
            <a:graphicFrameLocks noGrp="1"/>
          </p:cNvGraphicFramePr>
          <p:nvPr/>
        </p:nvGraphicFramePr>
        <p:xfrm>
          <a:off x="2425700" y="2865438"/>
          <a:ext cx="7340600" cy="127254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29327264"/>
                    </a:ext>
                  </a:extLst>
                </a:gridCol>
                <a:gridCol w="609600">
                  <a:extLst>
                    <a:ext uri="{9D8B030D-6E8A-4147-A177-3AD203B41FA5}">
                      <a16:colId xmlns:a16="http://schemas.microsoft.com/office/drawing/2014/main" val="779092530"/>
                    </a:ext>
                  </a:extLst>
                </a:gridCol>
                <a:gridCol w="609600">
                  <a:extLst>
                    <a:ext uri="{9D8B030D-6E8A-4147-A177-3AD203B41FA5}">
                      <a16:colId xmlns:a16="http://schemas.microsoft.com/office/drawing/2014/main" val="774856008"/>
                    </a:ext>
                  </a:extLst>
                </a:gridCol>
                <a:gridCol w="609600">
                  <a:extLst>
                    <a:ext uri="{9D8B030D-6E8A-4147-A177-3AD203B41FA5}">
                      <a16:colId xmlns:a16="http://schemas.microsoft.com/office/drawing/2014/main" val="1801982948"/>
                    </a:ext>
                  </a:extLst>
                </a:gridCol>
                <a:gridCol w="609600">
                  <a:extLst>
                    <a:ext uri="{9D8B030D-6E8A-4147-A177-3AD203B41FA5}">
                      <a16:colId xmlns:a16="http://schemas.microsoft.com/office/drawing/2014/main" val="4123572458"/>
                    </a:ext>
                  </a:extLst>
                </a:gridCol>
                <a:gridCol w="609600">
                  <a:extLst>
                    <a:ext uri="{9D8B030D-6E8A-4147-A177-3AD203B41FA5}">
                      <a16:colId xmlns:a16="http://schemas.microsoft.com/office/drawing/2014/main" val="4119726499"/>
                    </a:ext>
                  </a:extLst>
                </a:gridCol>
                <a:gridCol w="609600">
                  <a:extLst>
                    <a:ext uri="{9D8B030D-6E8A-4147-A177-3AD203B41FA5}">
                      <a16:colId xmlns:a16="http://schemas.microsoft.com/office/drawing/2014/main" val="3717701133"/>
                    </a:ext>
                  </a:extLst>
                </a:gridCol>
                <a:gridCol w="609600">
                  <a:extLst>
                    <a:ext uri="{9D8B030D-6E8A-4147-A177-3AD203B41FA5}">
                      <a16:colId xmlns:a16="http://schemas.microsoft.com/office/drawing/2014/main" val="1352458738"/>
                    </a:ext>
                  </a:extLst>
                </a:gridCol>
                <a:gridCol w="609600">
                  <a:extLst>
                    <a:ext uri="{9D8B030D-6E8A-4147-A177-3AD203B41FA5}">
                      <a16:colId xmlns:a16="http://schemas.microsoft.com/office/drawing/2014/main" val="755418991"/>
                    </a:ext>
                  </a:extLst>
                </a:gridCol>
                <a:gridCol w="635000">
                  <a:extLst>
                    <a:ext uri="{9D8B030D-6E8A-4147-A177-3AD203B41FA5}">
                      <a16:colId xmlns:a16="http://schemas.microsoft.com/office/drawing/2014/main" val="3603793697"/>
                    </a:ext>
                  </a:extLst>
                </a:gridCol>
                <a:gridCol w="609600">
                  <a:extLst>
                    <a:ext uri="{9D8B030D-6E8A-4147-A177-3AD203B41FA5}">
                      <a16:colId xmlns:a16="http://schemas.microsoft.com/office/drawing/2014/main" val="4268277792"/>
                    </a:ext>
                  </a:extLst>
                </a:gridCol>
                <a:gridCol w="609600">
                  <a:extLst>
                    <a:ext uri="{9D8B030D-6E8A-4147-A177-3AD203B41FA5}">
                      <a16:colId xmlns:a16="http://schemas.microsoft.com/office/drawing/2014/main" val="3387553943"/>
                    </a:ext>
                  </a:extLst>
                </a:gridCol>
              </a:tblGrid>
              <a:tr h="167640">
                <a:tc>
                  <a:txBody>
                    <a:bodyPr/>
                    <a:lstStyle/>
                    <a:p>
                      <a:pPr algn="l" fontAlgn="b"/>
                      <a:r>
                        <a:rPr lang="en-US" sz="1000" b="1" i="0" u="none" strike="noStrike" dirty="0">
                          <a:solidFill>
                            <a:schemeClr val="bg1"/>
                          </a:solidFill>
                          <a:effectLst/>
                          <a:latin typeface="Arial" panose="020B0604020202020204" pitchFamily="34" charset="0"/>
                        </a:rPr>
                        <a:t>Race/Ethnicity</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2344657"/>
                  </a:ext>
                </a:extLst>
              </a:tr>
              <a:tr h="167640">
                <a:tc>
                  <a:txBody>
                    <a:bodyPr/>
                    <a:lstStyle/>
                    <a:p>
                      <a:pPr algn="l" fontAlgn="b"/>
                      <a:r>
                        <a:rPr lang="en-US" sz="1000" u="none" strike="noStrike">
                          <a:solidFill>
                            <a:schemeClr val="bg1"/>
                          </a:solidFill>
                          <a:effectLst/>
                        </a:rPr>
                        <a:t>White</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1309807"/>
                  </a:ext>
                </a:extLst>
              </a:tr>
              <a:tr h="167640">
                <a:tc>
                  <a:txBody>
                    <a:bodyPr/>
                    <a:lstStyle/>
                    <a:p>
                      <a:pPr algn="l" fontAlgn="b"/>
                      <a:r>
                        <a:rPr lang="en-US" sz="1000" u="none" strike="noStrike">
                          <a:solidFill>
                            <a:schemeClr val="bg1"/>
                          </a:solidFill>
                          <a:effectLst/>
                        </a:rPr>
                        <a:t>African American</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439823"/>
                  </a:ext>
                </a:extLst>
              </a:tr>
              <a:tr h="167640">
                <a:tc>
                  <a:txBody>
                    <a:bodyPr/>
                    <a:lstStyle/>
                    <a:p>
                      <a:pPr algn="l" fontAlgn="b"/>
                      <a:r>
                        <a:rPr lang="en-US" sz="1000" u="none" strike="noStrike">
                          <a:solidFill>
                            <a:schemeClr val="bg1"/>
                          </a:solidFill>
                          <a:effectLst/>
                        </a:rPr>
                        <a:t>Hispanic</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9865988"/>
                  </a:ext>
                </a:extLst>
              </a:tr>
              <a:tr h="167640">
                <a:tc>
                  <a:txBody>
                    <a:bodyPr/>
                    <a:lstStyle/>
                    <a:p>
                      <a:pPr algn="l" fontAlgn="b"/>
                      <a:r>
                        <a:rPr lang="en-US" sz="1000" u="none" strike="noStrike">
                          <a:solidFill>
                            <a:schemeClr val="bg1"/>
                          </a:solidFill>
                          <a:effectLst/>
                        </a:rPr>
                        <a:t>African-born</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36.7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17.4</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220570"/>
                  </a:ext>
                </a:extLst>
              </a:tr>
            </a:tbl>
          </a:graphicData>
        </a:graphic>
      </p:graphicFrame>
      <p:sp>
        <p:nvSpPr>
          <p:cNvPr id="2" name="Title 1">
            <a:extLst>
              <a:ext uri="{FF2B5EF4-FFF2-40B4-BE49-F238E27FC236}">
                <a16:creationId xmlns:a16="http://schemas.microsoft.com/office/drawing/2014/main" id="{189CED49-7BCD-4476-ADAD-DD3AC198122C}"/>
              </a:ext>
            </a:extLst>
          </p:cNvPr>
          <p:cNvSpPr>
            <a:spLocks noGrp="1"/>
          </p:cNvSpPr>
          <p:nvPr>
            <p:ph type="title"/>
          </p:nvPr>
        </p:nvSpPr>
        <p:spPr/>
        <p:txBody>
          <a:bodyPr/>
          <a:lstStyle/>
          <a:p>
            <a:r>
              <a:rPr kumimoji="0" lang="en-US" altLang="en-US" sz="2800" b="1" i="0" u="none" strike="noStrike" kern="1200" cap="none" spc="0" normalizeH="0" baseline="0" noProof="0" dirty="0">
                <a:ln>
                  <a:noFill/>
                </a:ln>
                <a:effectLst/>
                <a:uLnTx/>
                <a:uFillTx/>
                <a:latin typeface="Calibri"/>
                <a:ea typeface="+mj-ea"/>
                <a:cs typeface="+mj-cs"/>
              </a:rPr>
              <a:t>Progression to AIDS within 1 year of initial HIV Diagnoses* </a:t>
            </a:r>
            <a:br>
              <a:rPr kumimoji="0" lang="en-US" altLang="en-US" sz="2800" b="1" i="0" u="none" strike="noStrike" kern="1200" cap="none" spc="0" normalizeH="0" baseline="0" noProof="0" dirty="0">
                <a:ln>
                  <a:noFill/>
                </a:ln>
                <a:effectLst/>
                <a:uLnTx/>
                <a:uFillTx/>
                <a:latin typeface="Calibri"/>
                <a:ea typeface="+mj-ea"/>
                <a:cs typeface="+mj-cs"/>
              </a:rPr>
            </a:br>
            <a:r>
              <a:rPr kumimoji="0" lang="en-US" altLang="en-US" sz="2800" b="1" i="0" u="none" strike="noStrike" kern="1200" cap="none" spc="0" normalizeH="0" baseline="0" noProof="0" dirty="0">
                <a:ln>
                  <a:noFill/>
                </a:ln>
                <a:effectLst/>
                <a:uLnTx/>
                <a:uFillTx/>
                <a:latin typeface="Calibri"/>
                <a:ea typeface="+mj-ea"/>
                <a:cs typeface="+mj-cs"/>
              </a:rPr>
              <a:t>by Race/Ethnicity^ 2012</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2022</a:t>
            </a:r>
            <a:r>
              <a:rPr kumimoji="0" lang="en-US" altLang="en-US" sz="2800" b="1" i="0" u="none" strike="noStrike" kern="1200" cap="none" spc="0" normalizeH="0" baseline="30000" noProof="0" dirty="0">
                <a:ln>
                  <a:noFill/>
                </a:ln>
                <a:effectLst/>
                <a:uLnTx/>
                <a:uFillTx/>
                <a:latin typeface="Calibri"/>
                <a:ea typeface="+mj-ea"/>
                <a:cs typeface="+mj-cs"/>
              </a:rPr>
              <a:t>†</a:t>
            </a:r>
            <a:endParaRPr lang="en-US" dirty="0"/>
          </a:p>
        </p:txBody>
      </p:sp>
      <p:sp>
        <p:nvSpPr>
          <p:cNvPr id="3" name="Slide Number Placeholder 2">
            <a:extLst>
              <a:ext uri="{FF2B5EF4-FFF2-40B4-BE49-F238E27FC236}">
                <a16:creationId xmlns:a16="http://schemas.microsoft.com/office/drawing/2014/main" id="{C7FD7160-4646-43FA-9B10-BD6C1A7360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574DC54-8914-45D8-809E-AD96DA5469D2}"/>
              </a:ext>
            </a:extLst>
          </p:cNvPr>
          <p:cNvSpPr>
            <a:spLocks noGrp="1"/>
          </p:cNvSpPr>
          <p:nvPr>
            <p:ph idx="13"/>
          </p:nvPr>
        </p:nvSpPr>
        <p:spPr>
          <a:xfrm>
            <a:off x="1676400" y="5641847"/>
            <a:ext cx="10515600" cy="1077686"/>
          </a:xfrm>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800" dirty="0">
                <a:solidFill>
                  <a:srgbClr val="003865"/>
                </a:solidFill>
                <a:latin typeface="Calibri"/>
              </a:rPr>
              <a:t> 2023</a:t>
            </a: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8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a:p>
            <a:endParaRPr lang="en-US" dirty="0"/>
          </a:p>
        </p:txBody>
      </p:sp>
      <p:pic>
        <p:nvPicPr>
          <p:cNvPr id="6" name="Picture 5" descr="Progression to AIDS within 1 year of initial HIV Diagnoses by Race/Ethnicity 2012–2022. Refer to table on slide for full data. ">
            <a:extLst>
              <a:ext uri="{FF2B5EF4-FFF2-40B4-BE49-F238E27FC236}">
                <a16:creationId xmlns:a16="http://schemas.microsoft.com/office/drawing/2014/main" id="{D91C302E-235C-EAAD-FA3B-7A3C27236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743" y="1930527"/>
            <a:ext cx="9164514" cy="3665806"/>
          </a:xfrm>
          <a:prstGeom prst="rect">
            <a:avLst/>
          </a:prstGeom>
        </p:spPr>
      </p:pic>
    </p:spTree>
    <p:extLst>
      <p:ext uri="{BB962C8B-B14F-4D97-AF65-F5344CB8AC3E}">
        <p14:creationId xmlns:p14="http://schemas.microsoft.com/office/powerpoint/2010/main" val="343549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8BF5DD2-C1C7-CB51-8ADE-E7716B4325C9}"/>
              </a:ext>
            </a:extLst>
          </p:cNvPr>
          <p:cNvGraphicFramePr>
            <a:graphicFrameLocks noGrp="1"/>
          </p:cNvGraphicFramePr>
          <p:nvPr/>
        </p:nvGraphicFramePr>
        <p:xfrm>
          <a:off x="2438400" y="2843213"/>
          <a:ext cx="7315200" cy="117348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3668975085"/>
                    </a:ext>
                  </a:extLst>
                </a:gridCol>
                <a:gridCol w="609600">
                  <a:extLst>
                    <a:ext uri="{9D8B030D-6E8A-4147-A177-3AD203B41FA5}">
                      <a16:colId xmlns:a16="http://schemas.microsoft.com/office/drawing/2014/main" val="851025837"/>
                    </a:ext>
                  </a:extLst>
                </a:gridCol>
                <a:gridCol w="609600">
                  <a:extLst>
                    <a:ext uri="{9D8B030D-6E8A-4147-A177-3AD203B41FA5}">
                      <a16:colId xmlns:a16="http://schemas.microsoft.com/office/drawing/2014/main" val="1977276745"/>
                    </a:ext>
                  </a:extLst>
                </a:gridCol>
                <a:gridCol w="609600">
                  <a:extLst>
                    <a:ext uri="{9D8B030D-6E8A-4147-A177-3AD203B41FA5}">
                      <a16:colId xmlns:a16="http://schemas.microsoft.com/office/drawing/2014/main" val="2958698212"/>
                    </a:ext>
                  </a:extLst>
                </a:gridCol>
                <a:gridCol w="609600">
                  <a:extLst>
                    <a:ext uri="{9D8B030D-6E8A-4147-A177-3AD203B41FA5}">
                      <a16:colId xmlns:a16="http://schemas.microsoft.com/office/drawing/2014/main" val="2820576767"/>
                    </a:ext>
                  </a:extLst>
                </a:gridCol>
                <a:gridCol w="609600">
                  <a:extLst>
                    <a:ext uri="{9D8B030D-6E8A-4147-A177-3AD203B41FA5}">
                      <a16:colId xmlns:a16="http://schemas.microsoft.com/office/drawing/2014/main" val="4283529250"/>
                    </a:ext>
                  </a:extLst>
                </a:gridCol>
                <a:gridCol w="609600">
                  <a:extLst>
                    <a:ext uri="{9D8B030D-6E8A-4147-A177-3AD203B41FA5}">
                      <a16:colId xmlns:a16="http://schemas.microsoft.com/office/drawing/2014/main" val="4150319324"/>
                    </a:ext>
                  </a:extLst>
                </a:gridCol>
                <a:gridCol w="609600">
                  <a:extLst>
                    <a:ext uri="{9D8B030D-6E8A-4147-A177-3AD203B41FA5}">
                      <a16:colId xmlns:a16="http://schemas.microsoft.com/office/drawing/2014/main" val="1323866106"/>
                    </a:ext>
                  </a:extLst>
                </a:gridCol>
                <a:gridCol w="609600">
                  <a:extLst>
                    <a:ext uri="{9D8B030D-6E8A-4147-A177-3AD203B41FA5}">
                      <a16:colId xmlns:a16="http://schemas.microsoft.com/office/drawing/2014/main" val="1260112717"/>
                    </a:ext>
                  </a:extLst>
                </a:gridCol>
                <a:gridCol w="609600">
                  <a:extLst>
                    <a:ext uri="{9D8B030D-6E8A-4147-A177-3AD203B41FA5}">
                      <a16:colId xmlns:a16="http://schemas.microsoft.com/office/drawing/2014/main" val="265256731"/>
                    </a:ext>
                  </a:extLst>
                </a:gridCol>
                <a:gridCol w="609600">
                  <a:extLst>
                    <a:ext uri="{9D8B030D-6E8A-4147-A177-3AD203B41FA5}">
                      <a16:colId xmlns:a16="http://schemas.microsoft.com/office/drawing/2014/main" val="548613368"/>
                    </a:ext>
                  </a:extLst>
                </a:gridCol>
                <a:gridCol w="609600">
                  <a:extLst>
                    <a:ext uri="{9D8B030D-6E8A-4147-A177-3AD203B41FA5}">
                      <a16:colId xmlns:a16="http://schemas.microsoft.com/office/drawing/2014/main" val="1949787655"/>
                    </a:ext>
                  </a:extLst>
                </a:gridCol>
              </a:tblGrid>
              <a:tr h="167640">
                <a:tc>
                  <a:txBody>
                    <a:bodyPr/>
                    <a:lstStyle/>
                    <a:p>
                      <a:pPr algn="l" fontAlgn="b"/>
                      <a:r>
                        <a:rPr lang="en-US" sz="1000" b="1" i="0" u="none" strike="noStrike" dirty="0">
                          <a:solidFill>
                            <a:schemeClr val="bg1"/>
                          </a:solidFill>
                          <a:effectLst/>
                          <a:latin typeface="Arial" panose="020B0604020202020204" pitchFamily="34" charset="0"/>
                        </a:rPr>
                        <a:t>Age</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0114483"/>
                  </a:ext>
                </a:extLst>
              </a:tr>
              <a:tr h="167640">
                <a:tc>
                  <a:txBody>
                    <a:bodyPr/>
                    <a:lstStyle/>
                    <a:p>
                      <a:pPr algn="l" fontAlgn="b"/>
                      <a:r>
                        <a:rPr lang="en-US" sz="1000" u="none" strike="noStrike">
                          <a:solidFill>
                            <a:schemeClr val="bg1"/>
                          </a:solidFill>
                          <a:effectLst/>
                        </a:rPr>
                        <a:t>13 - 24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26.32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15.7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18.9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7.3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2535758"/>
                  </a:ext>
                </a:extLst>
              </a:tr>
              <a:tr h="167640">
                <a:tc>
                  <a:txBody>
                    <a:bodyPr/>
                    <a:lstStyle/>
                    <a:p>
                      <a:pPr algn="l" fontAlgn="b"/>
                      <a:r>
                        <a:rPr lang="en-US" sz="1000" u="none" strike="noStrike">
                          <a:solidFill>
                            <a:schemeClr val="bg1"/>
                          </a:solidFill>
                          <a:effectLst/>
                        </a:rPr>
                        <a:t>25 - 29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19.61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14.81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37419510"/>
                  </a:ext>
                </a:extLst>
              </a:tr>
              <a:tr h="167640">
                <a:tc>
                  <a:txBody>
                    <a:bodyPr/>
                    <a:lstStyle/>
                    <a:p>
                      <a:pPr algn="l" fontAlgn="b"/>
                      <a:r>
                        <a:rPr lang="en-US" sz="1000" u="none" strike="noStrike">
                          <a:solidFill>
                            <a:schemeClr val="bg1"/>
                          </a:solidFill>
                          <a:effectLst/>
                        </a:rPr>
                        <a:t>30 - 34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35.9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26.5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0503157"/>
                  </a:ext>
                </a:extLst>
              </a:tr>
              <a:tr h="167640">
                <a:tc>
                  <a:txBody>
                    <a:bodyPr/>
                    <a:lstStyle/>
                    <a:p>
                      <a:pPr algn="l" fontAlgn="b"/>
                      <a:r>
                        <a:rPr lang="en-US" sz="1000" u="none" strike="noStrike">
                          <a:solidFill>
                            <a:schemeClr val="bg1"/>
                          </a:solidFill>
                          <a:effectLst/>
                        </a:rPr>
                        <a:t>35 - 39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45.8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27.59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47447847"/>
                  </a:ext>
                </a:extLst>
              </a:tr>
              <a:tr h="167640">
                <a:tc>
                  <a:txBody>
                    <a:bodyPr/>
                    <a:lstStyle/>
                    <a:p>
                      <a:pPr algn="l" fontAlgn="b"/>
                      <a:r>
                        <a:rPr lang="en-US" sz="1000" u="none" strike="noStrike">
                          <a:solidFill>
                            <a:schemeClr val="bg1"/>
                          </a:solidFill>
                          <a:effectLst/>
                        </a:rPr>
                        <a:t>40 - 44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42.31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44.4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911098"/>
                  </a:ext>
                </a:extLst>
              </a:tr>
              <a:tr h="167640">
                <a:tc>
                  <a:txBody>
                    <a:bodyPr/>
                    <a:lstStyle/>
                    <a:p>
                      <a:pPr algn="l" fontAlgn="b"/>
                      <a:r>
                        <a:rPr lang="en-US" sz="1000" u="none" strike="noStrike">
                          <a:solidFill>
                            <a:schemeClr val="bg1"/>
                          </a:solidFill>
                          <a:effectLst/>
                        </a:rPr>
                        <a:t>45+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43.59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30.9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28.1</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5668248"/>
                  </a:ext>
                </a:extLst>
              </a:tr>
            </a:tbl>
          </a:graphicData>
        </a:graphic>
      </p:graphicFrame>
      <p:sp>
        <p:nvSpPr>
          <p:cNvPr id="2" name="Title 1">
            <a:extLst>
              <a:ext uri="{FF2B5EF4-FFF2-40B4-BE49-F238E27FC236}">
                <a16:creationId xmlns:a16="http://schemas.microsoft.com/office/drawing/2014/main" id="{BC7DB345-20B9-40C4-9B38-9226CE446746}"/>
              </a:ext>
            </a:extLst>
          </p:cNvPr>
          <p:cNvSpPr>
            <a:spLocks noGrp="1"/>
          </p:cNvSpPr>
          <p:nvPr>
            <p:ph type="title"/>
          </p:nvPr>
        </p:nvSpPr>
        <p:spPr/>
        <p:txBody>
          <a:bodyPr>
            <a:normAutofit fontScale="90000"/>
          </a:bodyPr>
          <a:lstStyle/>
          <a:p>
            <a:r>
              <a:rPr lang="en-US" altLang="en-US" sz="3600" dirty="0"/>
              <a:t>Progression to AIDS within 1 year of initial HIV Diagnosis* by Age</a:t>
            </a:r>
            <a:br>
              <a:rPr lang="en-US" altLang="en-US" sz="3600" dirty="0"/>
            </a:br>
            <a:r>
              <a:rPr lang="en-US" altLang="en-US" sz="3600" dirty="0"/>
              <a:t>2012–2022</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13E3A554-EA7A-45C2-8D6A-8D92E4990BB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43E3E327-50A4-46E5-9364-153E73FB60AF}"/>
              </a:ext>
            </a:extLst>
          </p:cNvPr>
          <p:cNvSpPr>
            <a:spLocks noGrp="1"/>
          </p:cNvSpPr>
          <p:nvPr>
            <p:ph idx="13"/>
          </p:nvPr>
        </p:nvSpPr>
        <p:spPr>
          <a:xfrm>
            <a:off x="2024743" y="5584372"/>
            <a:ext cx="9121095" cy="1137104"/>
          </a:xfrm>
        </p:spPr>
        <p:txBody>
          <a:bodyPr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100" dirty="0">
                <a:solidFill>
                  <a:srgbClr val="003865"/>
                </a:solidFill>
                <a:latin typeface="Calibri"/>
              </a:rPr>
              <a:t> 2023</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^Percentage not calculated if less than 10 cases diagnosed per year</a:t>
            </a:r>
          </a:p>
        </p:txBody>
      </p:sp>
      <p:pic>
        <p:nvPicPr>
          <p:cNvPr id="9" name="Content Placeholder 8" descr="Progression to AIDS within 1 year of initial HIV Diagnosis* by Age&#10;2012–2022. Refer to table on slide for full data. ">
            <a:extLst>
              <a:ext uri="{FF2B5EF4-FFF2-40B4-BE49-F238E27FC236}">
                <a16:creationId xmlns:a16="http://schemas.microsoft.com/office/drawing/2014/main" id="{9AA26A47-26C0-28BF-CF8A-088B38A691A6}"/>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691697" y="1859049"/>
            <a:ext cx="10808606" cy="3501538"/>
          </a:xfrm>
        </p:spPr>
      </p:pic>
    </p:spTree>
    <p:extLst>
      <p:ext uri="{BB962C8B-B14F-4D97-AF65-F5344CB8AC3E}">
        <p14:creationId xmlns:p14="http://schemas.microsoft.com/office/powerpoint/2010/main" val="1754238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Introduction (II)</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2"/>
          <p:cNvSpPr>
            <a:spLocks noGrp="1"/>
          </p:cNvSpPr>
          <p:nvPr>
            <p:ph idx="1"/>
          </p:nvPr>
        </p:nvSpPr>
        <p:spPr>
          <a:xfrm>
            <a:off x="243840" y="1508761"/>
            <a:ext cx="11643360" cy="4876800"/>
          </a:xfrm>
        </p:spPr>
        <p:txBody>
          <a:bodyPr>
            <a:normAutofit/>
          </a:bodyPr>
          <a:lstStyle/>
          <a:p>
            <a:pPr marL="0" indent="0">
              <a:lnSpc>
                <a:spcPct val="80000"/>
              </a:lnSpc>
              <a:buNone/>
            </a:pPr>
            <a:r>
              <a:rPr lang="en-US" altLang="en-US" sz="2000" dirty="0"/>
              <a:t>Data analyses exclude people diagnosed in federal or private correctional facilities but include people incarcerated by the state (number of people incarcerated by the state believed to be living with HIV/AIDS [n=17]).</a:t>
            </a:r>
          </a:p>
          <a:p>
            <a:pPr marL="0" indent="0">
              <a:lnSpc>
                <a:spcPct val="80000"/>
              </a:lnSpc>
              <a:buNone/>
            </a:pPr>
            <a:r>
              <a:rPr lang="en-US" altLang="en-US" sz="2000" dirty="0"/>
              <a:t>Data analyses for new HIV diagnoses exclude people arriving to Minnesota through the HIV+ Refugee Resettlement Program (number of primary HIV+ refuges in this program living in MN as of December 31, 2022 = 163), as well as other refugees and immigrants reporting a positive test prior to their arrival in Minnesota (n=160). </a:t>
            </a:r>
            <a:endParaRPr lang="en-US" altLang="en-US" sz="2000" dirty="0">
              <a:solidFill>
                <a:srgbClr val="000000"/>
              </a:solidFill>
            </a:endParaRPr>
          </a:p>
          <a:p>
            <a:pPr marL="0" indent="0">
              <a:lnSpc>
                <a:spcPct val="80000"/>
              </a:lnSpc>
              <a:buNone/>
            </a:pPr>
            <a:r>
              <a:rPr lang="en-US" altLang="en-US" sz="2000" dirty="0"/>
              <a:t>Some limitations of surveillance data:</a:t>
            </a:r>
          </a:p>
          <a:p>
            <a:pPr lvl="1">
              <a:lnSpc>
                <a:spcPct val="80000"/>
              </a:lnSpc>
            </a:pPr>
            <a:r>
              <a:rPr lang="en-US" altLang="en-US" sz="2000" dirty="0"/>
              <a:t>Data do not include people living with HIV who have not been tested for HIV </a:t>
            </a:r>
          </a:p>
          <a:p>
            <a:pPr lvl="1">
              <a:lnSpc>
                <a:spcPct val="80000"/>
              </a:lnSpc>
            </a:pPr>
            <a:r>
              <a:rPr lang="en-US" altLang="en-US" sz="2000" dirty="0"/>
              <a:t>Data do not include people whose positive test results have not been reported to MDH</a:t>
            </a:r>
          </a:p>
          <a:p>
            <a:pPr lvl="1">
              <a:lnSpc>
                <a:spcPct val="80000"/>
              </a:lnSpc>
            </a:pPr>
            <a:r>
              <a:rPr lang="en-US" altLang="en-US" sz="2000" dirty="0"/>
              <a:t>Data do not include people living with HIV who have</a:t>
            </a:r>
            <a:r>
              <a:rPr lang="en-US" altLang="en-US" sz="2000" b="1" dirty="0"/>
              <a:t> only </a:t>
            </a:r>
            <a:r>
              <a:rPr lang="en-US" altLang="en-US" sz="2000" dirty="0"/>
              <a:t>tested anonymously</a:t>
            </a:r>
          </a:p>
          <a:p>
            <a:pPr lvl="1">
              <a:lnSpc>
                <a:spcPct val="80000"/>
              </a:lnSpc>
            </a:pPr>
            <a:r>
              <a:rPr lang="en-US" altLang="en-US" sz="2000" dirty="0"/>
              <a:t>Case numbers for the most recent years may be undercounted due to delays in reporting </a:t>
            </a:r>
          </a:p>
          <a:p>
            <a:pPr lvl="1">
              <a:lnSpc>
                <a:spcPct val="80000"/>
              </a:lnSpc>
            </a:pPr>
            <a:r>
              <a:rPr lang="en-US" altLang="en-US" sz="2000" dirty="0"/>
              <a:t>Reporting of living cases that were not initially diagnosed in Minnesota is known to be incomplete</a:t>
            </a:r>
            <a:endParaRPr lang="en-US" sz="2800" dirty="0"/>
          </a:p>
        </p:txBody>
      </p:sp>
    </p:spTree>
    <p:extLst>
      <p:ext uri="{BB962C8B-B14F-4D97-AF65-F5344CB8AC3E}">
        <p14:creationId xmlns:p14="http://schemas.microsoft.com/office/powerpoint/2010/main" val="10992858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E475604C-81B8-AB9D-A4F7-26C9A288DA58}"/>
              </a:ext>
            </a:extLst>
          </p:cNvPr>
          <p:cNvGraphicFramePr>
            <a:graphicFrameLocks noGrp="1"/>
          </p:cNvGraphicFramePr>
          <p:nvPr/>
        </p:nvGraphicFramePr>
        <p:xfrm>
          <a:off x="2438400" y="2938463"/>
          <a:ext cx="7315200" cy="128016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028419387"/>
                    </a:ext>
                  </a:extLst>
                </a:gridCol>
                <a:gridCol w="609600">
                  <a:extLst>
                    <a:ext uri="{9D8B030D-6E8A-4147-A177-3AD203B41FA5}">
                      <a16:colId xmlns:a16="http://schemas.microsoft.com/office/drawing/2014/main" val="1835167370"/>
                    </a:ext>
                  </a:extLst>
                </a:gridCol>
                <a:gridCol w="609600">
                  <a:extLst>
                    <a:ext uri="{9D8B030D-6E8A-4147-A177-3AD203B41FA5}">
                      <a16:colId xmlns:a16="http://schemas.microsoft.com/office/drawing/2014/main" val="651166413"/>
                    </a:ext>
                  </a:extLst>
                </a:gridCol>
                <a:gridCol w="609600">
                  <a:extLst>
                    <a:ext uri="{9D8B030D-6E8A-4147-A177-3AD203B41FA5}">
                      <a16:colId xmlns:a16="http://schemas.microsoft.com/office/drawing/2014/main" val="2567488285"/>
                    </a:ext>
                  </a:extLst>
                </a:gridCol>
                <a:gridCol w="609600">
                  <a:extLst>
                    <a:ext uri="{9D8B030D-6E8A-4147-A177-3AD203B41FA5}">
                      <a16:colId xmlns:a16="http://schemas.microsoft.com/office/drawing/2014/main" val="988277492"/>
                    </a:ext>
                  </a:extLst>
                </a:gridCol>
                <a:gridCol w="609600">
                  <a:extLst>
                    <a:ext uri="{9D8B030D-6E8A-4147-A177-3AD203B41FA5}">
                      <a16:colId xmlns:a16="http://schemas.microsoft.com/office/drawing/2014/main" val="3673854605"/>
                    </a:ext>
                  </a:extLst>
                </a:gridCol>
                <a:gridCol w="609600">
                  <a:extLst>
                    <a:ext uri="{9D8B030D-6E8A-4147-A177-3AD203B41FA5}">
                      <a16:colId xmlns:a16="http://schemas.microsoft.com/office/drawing/2014/main" val="1953296623"/>
                    </a:ext>
                  </a:extLst>
                </a:gridCol>
                <a:gridCol w="609600">
                  <a:extLst>
                    <a:ext uri="{9D8B030D-6E8A-4147-A177-3AD203B41FA5}">
                      <a16:colId xmlns:a16="http://schemas.microsoft.com/office/drawing/2014/main" val="325196990"/>
                    </a:ext>
                  </a:extLst>
                </a:gridCol>
                <a:gridCol w="609600">
                  <a:extLst>
                    <a:ext uri="{9D8B030D-6E8A-4147-A177-3AD203B41FA5}">
                      <a16:colId xmlns:a16="http://schemas.microsoft.com/office/drawing/2014/main" val="4097762958"/>
                    </a:ext>
                  </a:extLst>
                </a:gridCol>
                <a:gridCol w="609600">
                  <a:extLst>
                    <a:ext uri="{9D8B030D-6E8A-4147-A177-3AD203B41FA5}">
                      <a16:colId xmlns:a16="http://schemas.microsoft.com/office/drawing/2014/main" val="3653057869"/>
                    </a:ext>
                  </a:extLst>
                </a:gridCol>
                <a:gridCol w="609600">
                  <a:extLst>
                    <a:ext uri="{9D8B030D-6E8A-4147-A177-3AD203B41FA5}">
                      <a16:colId xmlns:a16="http://schemas.microsoft.com/office/drawing/2014/main" val="982554252"/>
                    </a:ext>
                  </a:extLst>
                </a:gridCol>
                <a:gridCol w="609600">
                  <a:extLst>
                    <a:ext uri="{9D8B030D-6E8A-4147-A177-3AD203B41FA5}">
                      <a16:colId xmlns:a16="http://schemas.microsoft.com/office/drawing/2014/main" val="5743045"/>
                    </a:ext>
                  </a:extLst>
                </a:gridCol>
              </a:tblGrid>
              <a:tr h="167640">
                <a:tc>
                  <a:txBody>
                    <a:bodyPr/>
                    <a:lstStyle/>
                    <a:p>
                      <a:pPr algn="l" fontAlgn="b"/>
                      <a:r>
                        <a:rPr lang="en-US" sz="1000" b="1" i="0" u="none" strike="noStrike" dirty="0">
                          <a:solidFill>
                            <a:schemeClr val="bg1"/>
                          </a:solidFill>
                          <a:effectLst/>
                          <a:latin typeface="Arial" panose="020B0604020202020204" pitchFamily="34" charset="0"/>
                        </a:rPr>
                        <a:t>Mode of Transmission</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56652"/>
                  </a:ext>
                </a:extLst>
              </a:tr>
              <a:tr h="167640">
                <a:tc>
                  <a:txBody>
                    <a:bodyPr/>
                    <a:lstStyle/>
                    <a:p>
                      <a:pPr algn="l" fontAlgn="b"/>
                      <a:r>
                        <a:rPr lang="en-US" sz="1000" u="none" strike="noStrike">
                          <a:solidFill>
                            <a:schemeClr val="bg1"/>
                          </a:solidFill>
                          <a:effectLst/>
                        </a:rPr>
                        <a:t>MSM</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22.49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28.21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24.34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22.3</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16.9</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17.5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719976"/>
                  </a:ext>
                </a:extLst>
              </a:tr>
              <a:tr h="167640">
                <a:tc>
                  <a:txBody>
                    <a:bodyPr/>
                    <a:lstStyle/>
                    <a:p>
                      <a:pPr algn="l" fontAlgn="b"/>
                      <a:r>
                        <a:rPr lang="en-US" sz="1000" u="none" strike="noStrike">
                          <a:solidFill>
                            <a:schemeClr val="bg1"/>
                          </a:solidFill>
                          <a:effectLst/>
                        </a:rPr>
                        <a:t>IDU^</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29.41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24.14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19.35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10.71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14.6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2.7</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4392514"/>
                  </a:ext>
                </a:extLst>
              </a:tr>
              <a:tr h="167640">
                <a:tc>
                  <a:txBody>
                    <a:bodyPr/>
                    <a:lstStyle/>
                    <a:p>
                      <a:pPr algn="l" fontAlgn="b"/>
                      <a:r>
                        <a:rPr lang="en-US" sz="1000" u="none" strike="noStrike">
                          <a:solidFill>
                            <a:schemeClr val="bg1"/>
                          </a:solidFill>
                          <a:effectLst/>
                        </a:rPr>
                        <a:t>Hetero</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31.2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22.22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21.4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12.5</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45478476"/>
                  </a:ext>
                </a:extLst>
              </a:tr>
              <a:tr h="167640">
                <a:tc>
                  <a:txBody>
                    <a:bodyPr/>
                    <a:lstStyle/>
                    <a:p>
                      <a:pPr algn="l" fontAlgn="b"/>
                      <a:r>
                        <a:rPr lang="en-US" sz="1000" u="none" strike="noStrike">
                          <a:solidFill>
                            <a:schemeClr val="bg1"/>
                          </a:solidFill>
                          <a:effectLst/>
                        </a:rPr>
                        <a:t>Unspecified</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40</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34.2</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37.1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34.6</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38</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34.1</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48.6</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33.3</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32.4</a:t>
                      </a:r>
                      <a:endParaRPr lang="en-US" sz="1000" b="1" i="0" u="none" strike="noStrike">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16.5</a:t>
                      </a:r>
                      <a:endParaRPr lang="en-US" sz="1000" b="1" i="0" u="none" strike="noStrike" dirty="0">
                        <a:solidFill>
                          <a:schemeClr val="bg1"/>
                        </a:solidFill>
                        <a:effectLst/>
                        <a:latin typeface="Arial" panose="020B0604020202020204" pitchFamily="34" charset="0"/>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0613384"/>
                  </a:ext>
                </a:extLst>
              </a:tr>
            </a:tbl>
          </a:graphicData>
        </a:graphic>
      </p:graphicFrame>
      <p:sp>
        <p:nvSpPr>
          <p:cNvPr id="2" name="Title 1">
            <a:extLst>
              <a:ext uri="{FF2B5EF4-FFF2-40B4-BE49-F238E27FC236}">
                <a16:creationId xmlns:a16="http://schemas.microsoft.com/office/drawing/2014/main" id="{795852EE-BF42-4D66-B44F-3AA7B5835DBD}"/>
              </a:ext>
            </a:extLst>
          </p:cNvPr>
          <p:cNvSpPr>
            <a:spLocks noGrp="1"/>
          </p:cNvSpPr>
          <p:nvPr>
            <p:ph type="title"/>
          </p:nvPr>
        </p:nvSpPr>
        <p:spPr/>
        <p:txBody>
          <a:bodyPr>
            <a:normAutofit/>
          </a:bodyPr>
          <a:lstStyle/>
          <a:p>
            <a:r>
              <a:rPr lang="en-US" altLang="en-US" sz="3600" dirty="0"/>
              <a:t>Progression to AIDS within 1 year of initial HIV Diagnosis* by Mode of Transmission 2012–2022</a:t>
            </a:r>
            <a:r>
              <a:rPr lang="en-US" altLang="en-US" sz="3600" baseline="30000" dirty="0"/>
              <a:t>†</a:t>
            </a:r>
            <a:endParaRPr lang="en-US" dirty="0"/>
          </a:p>
        </p:txBody>
      </p:sp>
      <p:sp>
        <p:nvSpPr>
          <p:cNvPr id="3" name="Slide Number Placeholder 2">
            <a:extLst>
              <a:ext uri="{FF2B5EF4-FFF2-40B4-BE49-F238E27FC236}">
                <a16:creationId xmlns:a16="http://schemas.microsoft.com/office/drawing/2014/main" id="{E064477A-33CB-417A-B7DE-C27254DE9F1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1C6475EB-2C9F-4E04-83F4-315857C8367B}"/>
              </a:ext>
            </a:extLst>
          </p:cNvPr>
          <p:cNvSpPr>
            <a:spLocks noGrp="1"/>
          </p:cNvSpPr>
          <p:nvPr>
            <p:ph idx="13"/>
          </p:nvPr>
        </p:nvSpPr>
        <p:spPr>
          <a:xfrm>
            <a:off x="1773798" y="5094680"/>
            <a:ext cx="9993086" cy="119198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 include AIDS at 1</a:t>
            </a: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st</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 report but exclude people arriving to Minnesota through the HIV+ Refugee Resettlement Program, as well as other refugee/immigrants with an HIV diagnosis prior to arrival in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30000" noProof="0" dirty="0">
                <a:ln>
                  <a:noFill/>
                </a:ln>
                <a:solidFill>
                  <a:srgbClr val="003865"/>
                </a:solidFill>
                <a:effectLst/>
                <a:uLnTx/>
                <a:uFillTx/>
                <a:latin typeface="Calibri"/>
                <a:ea typeface="+mn-ea"/>
                <a:cs typeface="+mn-cs"/>
              </a:rPr>
              <a:t>† </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Numbers/Percent for cases diagnosed in 2022 only represents cases progressing to AIDS through February</a:t>
            </a:r>
            <a:r>
              <a:rPr lang="en-US" altLang="en-US" sz="1000" dirty="0">
                <a:solidFill>
                  <a:srgbClr val="003865"/>
                </a:solidFill>
                <a:latin typeface="Calibri"/>
              </a:rPr>
              <a:t> 2023</a:t>
            </a: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a:t>
            </a:r>
            <a:r>
              <a:rPr kumimoji="0" lang="en-US" altLang="en-US" sz="1000" b="0" i="0" u="none" strike="noStrike" kern="1200" cap="none" spc="0" normalizeH="0" baseline="0" noProof="0" dirty="0">
                <a:ln>
                  <a:noFill/>
                </a:ln>
                <a:solidFill>
                  <a:srgbClr val="00000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dirty="0">
                <a:ln>
                  <a:noFill/>
                </a:ln>
                <a:solidFill>
                  <a:srgbClr val="003865"/>
                </a:solidFill>
                <a:effectLst/>
                <a:uLnTx/>
                <a:uFillTx/>
                <a:latin typeface="Calibri"/>
                <a:ea typeface="+mn-ea"/>
                <a:cs typeface="+mn-cs"/>
              </a:rPr>
              <a:t>^Includes MSM/IDU</a:t>
            </a:r>
          </a:p>
          <a:p>
            <a:endParaRPr lang="en-US" dirty="0"/>
          </a:p>
        </p:txBody>
      </p:sp>
      <p:pic>
        <p:nvPicPr>
          <p:cNvPr id="8" name="Content Placeholder 7" descr="Progression to AIDS within 1 year of initial HIV Diagnosis* by Mode of Transmission 2012–2022. Refer to table on slide for full data. ">
            <a:extLst>
              <a:ext uri="{FF2B5EF4-FFF2-40B4-BE49-F238E27FC236}">
                <a16:creationId xmlns:a16="http://schemas.microsoft.com/office/drawing/2014/main" id="{A813E808-0996-34E8-6B11-BE729D2895F0}"/>
              </a:ext>
            </a:extLst>
          </p:cNvPr>
          <p:cNvPicPr>
            <a:picLocks noGrp="1" noChangeAspect="1"/>
          </p:cNvPicPr>
          <p:nvPr>
            <p:ph idx="14"/>
          </p:nvPr>
        </p:nvPicPr>
        <p:blipFill>
          <a:blip r:embed="rId3">
            <a:extLst>
              <a:ext uri="{28A0092B-C50C-407E-A947-70E740481C1C}">
                <a14:useLocalDpi xmlns:a14="http://schemas.microsoft.com/office/drawing/2010/main" val="0"/>
              </a:ext>
            </a:extLst>
          </a:blip>
          <a:stretch>
            <a:fillRect/>
          </a:stretch>
        </p:blipFill>
        <p:spPr>
          <a:xfrm>
            <a:off x="1262754" y="2097890"/>
            <a:ext cx="9666491" cy="2927106"/>
          </a:xfrm>
        </p:spPr>
      </p:pic>
    </p:spTree>
    <p:extLst>
      <p:ext uri="{BB962C8B-B14F-4D97-AF65-F5344CB8AC3E}">
        <p14:creationId xmlns:p14="http://schemas.microsoft.com/office/powerpoint/2010/main" val="26486613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Adolescents &amp; Young Adults (Ages 13-24)*</a:t>
            </a:r>
            <a:endParaRPr lang="en-US" dirty="0"/>
          </a:p>
        </p:txBody>
      </p:sp>
    </p:spTree>
    <p:extLst>
      <p:ext uri="{BB962C8B-B14F-4D97-AF65-F5344CB8AC3E}">
        <p14:creationId xmlns:p14="http://schemas.microsoft.com/office/powerpoint/2010/main" val="4011598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790E5FD-7809-5C36-D9EA-AAB959F1363D}"/>
              </a:ext>
            </a:extLst>
          </p:cNvPr>
          <p:cNvGraphicFramePr>
            <a:graphicFrameLocks noGrp="1"/>
          </p:cNvGraphicFramePr>
          <p:nvPr/>
        </p:nvGraphicFramePr>
        <p:xfrm>
          <a:off x="2438400" y="3178175"/>
          <a:ext cx="7315200" cy="80010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729796491"/>
                    </a:ext>
                  </a:extLst>
                </a:gridCol>
                <a:gridCol w="609600">
                  <a:extLst>
                    <a:ext uri="{9D8B030D-6E8A-4147-A177-3AD203B41FA5}">
                      <a16:colId xmlns:a16="http://schemas.microsoft.com/office/drawing/2014/main" val="2581400502"/>
                    </a:ext>
                  </a:extLst>
                </a:gridCol>
                <a:gridCol w="609600">
                  <a:extLst>
                    <a:ext uri="{9D8B030D-6E8A-4147-A177-3AD203B41FA5}">
                      <a16:colId xmlns:a16="http://schemas.microsoft.com/office/drawing/2014/main" val="2426077843"/>
                    </a:ext>
                  </a:extLst>
                </a:gridCol>
                <a:gridCol w="609600">
                  <a:extLst>
                    <a:ext uri="{9D8B030D-6E8A-4147-A177-3AD203B41FA5}">
                      <a16:colId xmlns:a16="http://schemas.microsoft.com/office/drawing/2014/main" val="469729093"/>
                    </a:ext>
                  </a:extLst>
                </a:gridCol>
                <a:gridCol w="609600">
                  <a:extLst>
                    <a:ext uri="{9D8B030D-6E8A-4147-A177-3AD203B41FA5}">
                      <a16:colId xmlns:a16="http://schemas.microsoft.com/office/drawing/2014/main" val="1656581753"/>
                    </a:ext>
                  </a:extLst>
                </a:gridCol>
                <a:gridCol w="609600">
                  <a:extLst>
                    <a:ext uri="{9D8B030D-6E8A-4147-A177-3AD203B41FA5}">
                      <a16:colId xmlns:a16="http://schemas.microsoft.com/office/drawing/2014/main" val="822519405"/>
                    </a:ext>
                  </a:extLst>
                </a:gridCol>
                <a:gridCol w="609600">
                  <a:extLst>
                    <a:ext uri="{9D8B030D-6E8A-4147-A177-3AD203B41FA5}">
                      <a16:colId xmlns:a16="http://schemas.microsoft.com/office/drawing/2014/main" val="2009713871"/>
                    </a:ext>
                  </a:extLst>
                </a:gridCol>
                <a:gridCol w="609600">
                  <a:extLst>
                    <a:ext uri="{9D8B030D-6E8A-4147-A177-3AD203B41FA5}">
                      <a16:colId xmlns:a16="http://schemas.microsoft.com/office/drawing/2014/main" val="1138609422"/>
                    </a:ext>
                  </a:extLst>
                </a:gridCol>
                <a:gridCol w="609600">
                  <a:extLst>
                    <a:ext uri="{9D8B030D-6E8A-4147-A177-3AD203B41FA5}">
                      <a16:colId xmlns:a16="http://schemas.microsoft.com/office/drawing/2014/main" val="2021047162"/>
                    </a:ext>
                  </a:extLst>
                </a:gridCol>
                <a:gridCol w="609600">
                  <a:extLst>
                    <a:ext uri="{9D8B030D-6E8A-4147-A177-3AD203B41FA5}">
                      <a16:colId xmlns:a16="http://schemas.microsoft.com/office/drawing/2014/main" val="2267788730"/>
                    </a:ext>
                  </a:extLst>
                </a:gridCol>
                <a:gridCol w="609600">
                  <a:extLst>
                    <a:ext uri="{9D8B030D-6E8A-4147-A177-3AD203B41FA5}">
                      <a16:colId xmlns:a16="http://schemas.microsoft.com/office/drawing/2014/main" val="1664721876"/>
                    </a:ext>
                  </a:extLst>
                </a:gridCol>
                <a:gridCol w="609600">
                  <a:extLst>
                    <a:ext uri="{9D8B030D-6E8A-4147-A177-3AD203B41FA5}">
                      <a16:colId xmlns:a16="http://schemas.microsoft.com/office/drawing/2014/main" val="2637741625"/>
                    </a:ext>
                  </a:extLst>
                </a:gridCol>
              </a:tblGrid>
              <a:tr h="167640">
                <a:tc>
                  <a:txBody>
                    <a:bodyPr/>
                    <a:lstStyle/>
                    <a:p>
                      <a:pPr algn="l" fontAlgn="b"/>
                      <a:r>
                        <a:rPr lang="en-US" sz="1000" b="1" i="0" u="none" strike="noStrike" dirty="0">
                          <a:solidFill>
                            <a:schemeClr val="bg1"/>
                          </a:solidFill>
                          <a:effectLst/>
                          <a:latin typeface="Geneva"/>
                        </a:rPr>
                        <a:t>Sex Assigned at Birth</a:t>
                      </a: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2019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2020</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2022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9362206"/>
                  </a:ext>
                </a:extLst>
              </a:tr>
              <a:tr h="167640">
                <a:tc>
                  <a:txBody>
                    <a:bodyPr/>
                    <a:lstStyle/>
                    <a:p>
                      <a:pPr algn="l" fontAlgn="b"/>
                      <a:r>
                        <a:rPr lang="en-US" sz="1000" u="none" strike="noStrike">
                          <a:solidFill>
                            <a:schemeClr val="bg1"/>
                          </a:solidFill>
                          <a:effectLst/>
                        </a:rPr>
                        <a:t>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53</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47</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39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41</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62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42988318"/>
                  </a:ext>
                </a:extLst>
              </a:tr>
              <a:tr h="167640">
                <a:tc>
                  <a:txBody>
                    <a:bodyPr/>
                    <a:lstStyle/>
                    <a:p>
                      <a:pPr algn="l" fontAlgn="b"/>
                      <a:r>
                        <a:rPr lang="en-US" sz="1000" u="none" strike="noStrike">
                          <a:solidFill>
                            <a:schemeClr val="bg1"/>
                          </a:solidFill>
                          <a:effectLst/>
                        </a:rPr>
                        <a:t>Female</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4</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12</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16</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8</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5</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a:solidFill>
                            <a:schemeClr val="bg1"/>
                          </a:solidFill>
                          <a:effectLst/>
                        </a:rPr>
                        <a:t>9</a:t>
                      </a:r>
                      <a:endParaRPr lang="en-US" sz="1000" b="1" i="0" u="none" strike="noStrike">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r" fontAlgn="b"/>
                      <a:r>
                        <a:rPr lang="en-US" sz="1000" u="none" strike="noStrike" dirty="0">
                          <a:solidFill>
                            <a:schemeClr val="bg1"/>
                          </a:solidFill>
                          <a:effectLst/>
                        </a:rPr>
                        <a:t>7</a:t>
                      </a:r>
                      <a:endParaRPr lang="en-US" sz="1000" b="1" i="0" u="none" strike="noStrike" dirty="0">
                        <a:solidFill>
                          <a:schemeClr val="bg1"/>
                        </a:solidFill>
                        <a:effectLst/>
                        <a:latin typeface="Geneva"/>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29262412"/>
                  </a:ext>
                </a:extLst>
              </a:tr>
            </a:tbl>
          </a:graphicData>
        </a:graphic>
      </p:graphicFrame>
      <p:sp>
        <p:nvSpPr>
          <p:cNvPr id="3" name="Slide Number Placeholder 2">
            <a:extLst>
              <a:ext uri="{FF2B5EF4-FFF2-40B4-BE49-F238E27FC236}">
                <a16:creationId xmlns:a16="http://schemas.microsoft.com/office/drawing/2014/main" id="{B52A74CB-62F7-4D99-A650-D686A75292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Footer Placeholder 3">
            <a:extLst>
              <a:ext uri="{FF2B5EF4-FFF2-40B4-BE49-F238E27FC236}">
                <a16:creationId xmlns:a16="http://schemas.microsoft.com/office/drawing/2014/main" id="{6EB8413C-D58B-47B3-9DCE-E4A3389C5B2D}"/>
              </a:ext>
            </a:extLst>
          </p:cNvPr>
          <p:cNvSpPr>
            <a:spLocks noGrp="1"/>
          </p:cNvSpPr>
          <p:nvPr>
            <p:ph idx="13"/>
          </p:nvPr>
        </p:nvSpPr>
        <p:spPr>
          <a:xfrm>
            <a:off x="498850" y="5578473"/>
            <a:ext cx="11388725" cy="714375"/>
          </a:xfrm>
        </p:spPr>
        <p:txBody>
          <a:bodyPr anchor="ctr">
            <a:normAutofit/>
          </a:body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HIV or AIDS at first diagnosis</a:t>
            </a:r>
          </a:p>
          <a:p>
            <a:pPr marL="0" marR="0" lvl="0" indent="0" algn="l" defTabSz="914400" rtl="0" eaLnBrk="1" fontAlgn="auto" latinLnBrk="0" hangingPunct="1">
              <a:lnSpc>
                <a:spcPct val="80000"/>
              </a:lnSpc>
              <a:spcBef>
                <a:spcPct val="50000"/>
              </a:spcBef>
              <a:spcAft>
                <a:spcPts val="0"/>
              </a:spcAft>
              <a:buClrTx/>
              <a:buSzTx/>
              <a:buFontTx/>
              <a:buNone/>
              <a:tabLst/>
              <a:defRPr/>
            </a:pPr>
            <a:r>
              <a:rPr kumimoji="0" lang="en-US" altLang="en-US" sz="11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11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endParaRPr kumimoji="0" lang="en-US" sz="11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8" name="Title 5">
            <a:extLst>
              <a:ext uri="{FF2B5EF4-FFF2-40B4-BE49-F238E27FC236}">
                <a16:creationId xmlns:a16="http://schemas.microsoft.com/office/drawing/2014/main" id="{EE3BA871-D25D-4AD7-827E-905F1DD85517}"/>
              </a:ext>
            </a:extLst>
          </p:cNvPr>
          <p:cNvSpPr>
            <a:spLocks noGrp="1"/>
          </p:cNvSpPr>
          <p:nvPr>
            <p:ph type="title"/>
          </p:nvPr>
        </p:nvSpPr>
        <p:spPr>
          <a:xfrm>
            <a:off x="0" y="0"/>
            <a:ext cx="11868150" cy="1216025"/>
          </a:xfrm>
        </p:spPr>
        <p:txBody>
          <a:bodyPr>
            <a:noAutofit/>
          </a:bodyPr>
          <a:lstStyle/>
          <a:p>
            <a:pPr>
              <a:lnSpc>
                <a:spcPct val="105000"/>
              </a:lnSpc>
            </a:pPr>
            <a:r>
              <a:rPr lang="en-US" altLang="en-US" sz="2800" dirty="0"/>
              <a:t>HIV Diagnoses* Among Adolescents and Young Adults</a:t>
            </a:r>
            <a:r>
              <a:rPr lang="en-US" altLang="en-US" sz="2800" baseline="30000" dirty="0"/>
              <a:t>†</a:t>
            </a:r>
            <a:r>
              <a:rPr lang="en-US" altLang="en-US" sz="2800" dirty="0"/>
              <a:t> by Sex Assigned at Birth and Year 2012–2022</a:t>
            </a:r>
          </a:p>
        </p:txBody>
      </p:sp>
      <p:pic>
        <p:nvPicPr>
          <p:cNvPr id="4" name="Picture 3" descr="HIV Diagnoses Among Adolescents and Young Adults by Sex Assigned at Birth and Year 2012–2022. Refer to table on slide for complete data. ">
            <a:extLst>
              <a:ext uri="{FF2B5EF4-FFF2-40B4-BE49-F238E27FC236}">
                <a16:creationId xmlns:a16="http://schemas.microsoft.com/office/drawing/2014/main" id="{987E3956-CD79-BB5D-7DEF-882BEB6DE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068" y="2030609"/>
            <a:ext cx="8516275" cy="3484362"/>
          </a:xfrm>
          <a:prstGeom prst="rect">
            <a:avLst/>
          </a:prstGeom>
        </p:spPr>
      </p:pic>
    </p:spTree>
    <p:extLst>
      <p:ext uri="{BB962C8B-B14F-4D97-AF65-F5344CB8AC3E}">
        <p14:creationId xmlns:p14="http://schemas.microsoft.com/office/powerpoint/2010/main" val="30512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89889-5038-41F0-A490-013F6ACFBA73}"/>
              </a:ext>
            </a:extLst>
          </p:cNvPr>
          <p:cNvSpPr>
            <a:spLocks noGrp="1"/>
          </p:cNvSpPr>
          <p:nvPr>
            <p:ph type="title"/>
          </p:nvPr>
        </p:nvSpPr>
        <p:spPr>
          <a:xfrm>
            <a:off x="0" y="0"/>
            <a:ext cx="11887200" cy="1216025"/>
          </a:xfrm>
        </p:spPr>
        <p:txBody>
          <a:bodyPr/>
          <a:lstStyle/>
          <a:p>
            <a:r>
              <a:rPr kumimoji="0" lang="en-US" altLang="en-US" sz="2800" b="1" i="0" u="none" strike="noStrike" kern="1200" cap="none" spc="0" normalizeH="0" baseline="0" noProof="0" dirty="0">
                <a:ln>
                  <a:noFill/>
                </a:ln>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effectLst/>
                <a:uLnTx/>
                <a:uFillTx/>
                <a:latin typeface="Calibri"/>
                <a:ea typeface="+mj-ea"/>
                <a:cs typeface="+mj-cs"/>
              </a:rPr>
              <a:t>†</a:t>
            </a:r>
            <a:r>
              <a:rPr kumimoji="0" lang="en-US" altLang="en-US" sz="2800" b="1" i="0" u="none" strike="noStrike" kern="1200" cap="none" spc="0" normalizeH="0" baseline="0" noProof="0" dirty="0">
                <a:ln>
                  <a:noFill/>
                </a:ln>
                <a:effectLst/>
                <a:uLnTx/>
                <a:uFillTx/>
                <a:latin typeface="Calibri"/>
                <a:ea typeface="+mj-ea"/>
                <a:cs typeface="+mj-cs"/>
              </a:rPr>
              <a:t> by Sex Assigned at Birth and Race/Ethnicity, 2020</a:t>
            </a:r>
            <a:r>
              <a:rPr lang="en-US" altLang="en-US" sz="2800" dirty="0"/>
              <a:t>–</a:t>
            </a:r>
            <a:r>
              <a:rPr kumimoji="0" lang="en-US" altLang="en-US" sz="2800" b="1" i="0" u="none" strike="noStrike" kern="1200" cap="none" spc="0" normalizeH="0" baseline="0" noProof="0" dirty="0">
                <a:ln>
                  <a:noFill/>
                </a:ln>
                <a:effectLst/>
                <a:uLnTx/>
                <a:uFillTx/>
                <a:latin typeface="Calibri"/>
                <a:ea typeface="+mj-ea"/>
                <a:cs typeface="+mj-cs"/>
              </a:rPr>
              <a:t>2022 Combined</a:t>
            </a:r>
            <a:endParaRPr lang="en-US" dirty="0"/>
          </a:p>
        </p:txBody>
      </p:sp>
      <p:sp>
        <p:nvSpPr>
          <p:cNvPr id="4" name="Slide Number Placeholder 3">
            <a:extLst>
              <a:ext uri="{FF2B5EF4-FFF2-40B4-BE49-F238E27FC236}">
                <a16:creationId xmlns:a16="http://schemas.microsoft.com/office/drawing/2014/main" id="{9A443ADF-799B-48EB-809A-3407E48D0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0" name="Footer Placeholder 3">
            <a:extLst>
              <a:ext uri="{FF2B5EF4-FFF2-40B4-BE49-F238E27FC236}">
                <a16:creationId xmlns:a16="http://schemas.microsoft.com/office/drawing/2014/main" id="{BD3A82F6-43C9-49ED-A639-9877D4C6B6F0}"/>
              </a:ext>
            </a:extLst>
          </p:cNvPr>
          <p:cNvSpPr txBox="1">
            <a:spLocks/>
          </p:cNvSpPr>
          <p:nvPr/>
        </p:nvSpPr>
        <p:spPr>
          <a:xfrm>
            <a:off x="2101993" y="6269051"/>
            <a:ext cx="11095714" cy="54337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4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HIV or AIDS at first diagnosis  (n = Number of people)      </a:t>
            </a:r>
          </a:p>
          <a:p>
            <a:pPr marL="0" marR="0" lvl="0" indent="0" algn="l" defTabSz="914400" rtl="0" eaLnBrk="1" fontAlgn="auto" latinLnBrk="0" hangingPunct="1">
              <a:lnSpc>
                <a:spcPct val="70000"/>
              </a:lnSpc>
              <a:spcBef>
                <a:spcPts val="600"/>
              </a:spcBef>
              <a:spcAft>
                <a:spcPts val="0"/>
              </a:spcAft>
              <a:buClrTx/>
              <a:buSzTx/>
              <a:buFontTx/>
              <a:buNone/>
              <a:tabLst/>
              <a:defRPr/>
            </a:pP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Amer Ind = American Indian ,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Amer = African American (Black, not African-born people) , and </a:t>
            </a:r>
            <a:r>
              <a:rPr kumimoji="0" lang="en-US" altLang="en-US" sz="1200" b="0" i="0" u="none" strike="noStrike" kern="1200" cap="none" spc="0" normalizeH="0" baseline="0" noProof="0" dirty="0" err="1">
                <a:ln>
                  <a:noFill/>
                </a:ln>
                <a:solidFill>
                  <a:srgbClr val="003865"/>
                </a:solidFill>
                <a:effectLst/>
                <a:uLnTx/>
                <a:uFillTx/>
                <a:latin typeface="Calibri"/>
                <a:ea typeface="+mn-ea"/>
                <a:cs typeface="+mn-cs"/>
              </a:rPr>
              <a:t>Afr</a:t>
            </a:r>
            <a:r>
              <a:rPr kumimoji="0" lang="en-US" altLang="en-US" sz="1200" b="0" i="0" u="none" strike="noStrike" kern="1200" cap="none" spc="0" normalizeH="0" baseline="0" noProof="0" dirty="0">
                <a:ln>
                  <a:noFill/>
                </a:ln>
                <a:solidFill>
                  <a:srgbClr val="003865"/>
                </a:solidFill>
                <a:effectLst/>
                <a:uLnTx/>
                <a:uFillTx/>
                <a:latin typeface="Calibri"/>
                <a:ea typeface="+mn-ea"/>
                <a:cs typeface="+mn-cs"/>
              </a:rPr>
              <a:t> born = African-born (Black, African-born people)</a:t>
            </a:r>
            <a:endParaRPr kumimoji="0" lang="en-US" sz="1200" b="0" i="0" u="none" strike="noStrike" kern="1200" cap="none" spc="0" normalizeH="0" baseline="0" noProof="0" dirty="0">
              <a:ln>
                <a:noFill/>
              </a:ln>
              <a:solidFill>
                <a:srgbClr val="003865"/>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7" name="Picture 6" descr="HIV Diagnoses* Among Adolescents and Young Adults† by Sex Assigned at Birth and Race/Ethnicity, 2020–2022 Combined. Female. Refer to slide notes for full data.">
            <a:extLst>
              <a:ext uri="{FF2B5EF4-FFF2-40B4-BE49-F238E27FC236}">
                <a16:creationId xmlns:a16="http://schemas.microsoft.com/office/drawing/2014/main" id="{124229DF-3D5C-CBE5-8A43-83964F3DA0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1418" y="1835985"/>
            <a:ext cx="3667647" cy="3854666"/>
          </a:xfrm>
          <a:prstGeom prst="rect">
            <a:avLst/>
          </a:prstGeom>
        </p:spPr>
      </p:pic>
      <p:pic>
        <p:nvPicPr>
          <p:cNvPr id="11" name="Picture 10" descr="HIV Diagnoses* Among Adolescents and Young Adults† by Sex Assigned at Birth and Race/Ethnicity, 2020–2022 Combined. Male. Refer to slide notes for full data.">
            <a:extLst>
              <a:ext uri="{FF2B5EF4-FFF2-40B4-BE49-F238E27FC236}">
                <a16:creationId xmlns:a16="http://schemas.microsoft.com/office/drawing/2014/main" id="{5F5FCC51-8042-D7B9-0A22-545B8817F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0" y="1835985"/>
            <a:ext cx="4020906" cy="3813106"/>
          </a:xfrm>
          <a:prstGeom prst="rect">
            <a:avLst/>
          </a:prstGeom>
        </p:spPr>
      </p:pic>
    </p:spTree>
    <p:extLst>
      <p:ext uri="{BB962C8B-B14F-4D97-AF65-F5344CB8AC3E}">
        <p14:creationId xmlns:p14="http://schemas.microsoft.com/office/powerpoint/2010/main" val="28445568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C0C5-D5A6-427D-A56E-79A0D0E0DD1C}"/>
              </a:ext>
            </a:extLst>
          </p:cNvPr>
          <p:cNvSpPr>
            <a:spLocks noGrp="1"/>
          </p:cNvSpPr>
          <p:nvPr>
            <p:ph type="title"/>
          </p:nvPr>
        </p:nvSpPr>
        <p:spPr/>
        <p:txBody>
          <a:bodyPr/>
          <a:lstStyle/>
          <a:p>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HIV Diagnoses* Among Adolescents and Young Adults</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by Sex at Birth and Exposure Group</a:t>
            </a:r>
            <a:r>
              <a:rPr kumimoji="0" lang="en-US" altLang="en-US" sz="2800" b="1" i="0" u="none" strike="noStrike" kern="1200" cap="none" spc="0" normalizeH="0" baseline="30000" noProof="0" dirty="0">
                <a:ln>
                  <a:noFill/>
                </a:ln>
                <a:solidFill>
                  <a:srgbClr val="FFFFFF"/>
                </a:solidFill>
                <a:effectLst/>
                <a:uLnTx/>
                <a:uFillTx/>
                <a:latin typeface="Calibri"/>
                <a:ea typeface="+mj-ea"/>
                <a:cs typeface="+mj-cs"/>
              </a:rPr>
              <a:t> </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2020</a:t>
            </a:r>
            <a:r>
              <a:rPr lang="en-US" altLang="en-US" sz="2800" dirty="0"/>
              <a:t>–</a:t>
            </a:r>
            <a:r>
              <a:rPr kumimoji="0" lang="en-US" altLang="en-US" sz="2800" b="1" i="0" u="none" strike="noStrike" kern="1200" cap="none" spc="0" normalizeH="0" baseline="0" noProof="0" dirty="0">
                <a:ln>
                  <a:noFill/>
                </a:ln>
                <a:solidFill>
                  <a:srgbClr val="FFFFFF"/>
                </a:solidFill>
                <a:effectLst/>
                <a:uLnTx/>
                <a:uFillTx/>
                <a:latin typeface="Calibri"/>
                <a:ea typeface="+mj-ea"/>
                <a:cs typeface="+mj-cs"/>
              </a:rPr>
              <a:t>2022 Combined</a:t>
            </a:r>
            <a:endParaRPr lang="en-US" dirty="0"/>
          </a:p>
        </p:txBody>
      </p:sp>
      <p:sp>
        <p:nvSpPr>
          <p:cNvPr id="3" name="Slide Number Placeholder 2">
            <a:extLst>
              <a:ext uri="{FF2B5EF4-FFF2-40B4-BE49-F238E27FC236}">
                <a16:creationId xmlns:a16="http://schemas.microsoft.com/office/drawing/2014/main" id="{1C371FE2-DFEF-4326-B7A8-5E39C2264D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361E086B-1FF8-4392-B230-904757318793}"/>
              </a:ext>
            </a:extLst>
          </p:cNvPr>
          <p:cNvSpPr>
            <a:spLocks noGrp="1"/>
          </p:cNvSpPr>
          <p:nvPr>
            <p:ph idx="13"/>
          </p:nvPr>
        </p:nvSpPr>
        <p:spPr>
          <a:xfrm>
            <a:off x="1989364" y="5776900"/>
            <a:ext cx="9878786" cy="944574"/>
          </a:xfrm>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30000" noProof="0" dirty="0">
                <a:ln>
                  <a:noFill/>
                </a:ln>
                <a:solidFill>
                  <a:srgbClr val="003865"/>
                </a:solidFill>
                <a:effectLst/>
                <a:uLnTx/>
                <a:uFillTx/>
                <a:latin typeface="Calibri"/>
                <a:ea typeface="+mn-ea"/>
                <a:cs typeface="+mn-cs"/>
              </a:rPr>
              <a:t>†</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Adolescents defined as 13-19 year-olds; Young Adults defined as 20-24 year-olds.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MSM = Men who have sex with men     IDU = Injection drug use     </a:t>
            </a:r>
            <a:r>
              <a:rPr kumimoji="0" lang="en-US" altLang="en-US" sz="2800" b="0" i="0" u="none" strike="noStrike" kern="1200" cap="none" spc="0" normalizeH="0" baseline="0" noProof="0" dirty="0" err="1">
                <a:ln>
                  <a:noFill/>
                </a:ln>
                <a:solidFill>
                  <a:srgbClr val="003865"/>
                </a:solidFill>
                <a:effectLst/>
                <a:uLnTx/>
                <a:uFillTx/>
                <a:latin typeface="Calibri"/>
                <a:ea typeface="+mn-ea"/>
                <a:cs typeface="+mn-cs"/>
              </a:rPr>
              <a:t>Heterosex</a:t>
            </a: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 = Heterosexual contact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n = Number of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3865"/>
                </a:solidFill>
                <a:effectLst/>
                <a:uLnTx/>
                <a:uFillTx/>
                <a:latin typeface="Calibri"/>
                <a:ea typeface="+mn-ea"/>
                <a:cs typeface="+mn-cs"/>
              </a:rPr>
              <a:t>HIV or AIDS at first diagnosis</a:t>
            </a:r>
          </a:p>
          <a:p>
            <a:endParaRPr lang="en-US" dirty="0"/>
          </a:p>
        </p:txBody>
      </p:sp>
      <p:pic>
        <p:nvPicPr>
          <p:cNvPr id="8" name="Picture 7" descr="HIV Diagnoses* Among Adolescents and Young Adults† by Sex at Birth and Exposure Group 2020–2022 Combined. Female. Refer to slide notes for full data. ">
            <a:extLst>
              <a:ext uri="{FF2B5EF4-FFF2-40B4-BE49-F238E27FC236}">
                <a16:creationId xmlns:a16="http://schemas.microsoft.com/office/drawing/2014/main" id="{78DCD624-9AEF-5401-8D6E-B309D2CDD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4049" y="1838791"/>
            <a:ext cx="3721313" cy="3795953"/>
          </a:xfrm>
          <a:prstGeom prst="rect">
            <a:avLst/>
          </a:prstGeom>
        </p:spPr>
      </p:pic>
      <p:pic>
        <p:nvPicPr>
          <p:cNvPr id="10" name="Picture 9" descr="HIV Diagnoses* Among Adolescents and Young Adults† by Sex at Birth and Exposure Group 2020–2022 Combined. Male. Refer to slide notes for full data. ">
            <a:extLst>
              <a:ext uri="{FF2B5EF4-FFF2-40B4-BE49-F238E27FC236}">
                <a16:creationId xmlns:a16="http://schemas.microsoft.com/office/drawing/2014/main" id="{90FECE0A-41C3-725F-A3D3-E03237AC06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824" y="1865448"/>
            <a:ext cx="3497396" cy="3742640"/>
          </a:xfrm>
          <a:prstGeom prst="rect">
            <a:avLst/>
          </a:prstGeom>
        </p:spPr>
      </p:pic>
    </p:spTree>
    <p:extLst>
      <p:ext uri="{BB962C8B-B14F-4D97-AF65-F5344CB8AC3E}">
        <p14:creationId xmlns:p14="http://schemas.microsoft.com/office/powerpoint/2010/main" val="28280018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dirty="0"/>
              <a:t>Additional Topics</a:t>
            </a:r>
          </a:p>
        </p:txBody>
      </p:sp>
    </p:spTree>
    <p:extLst>
      <p:ext uri="{BB962C8B-B14F-4D97-AF65-F5344CB8AC3E}">
        <p14:creationId xmlns:p14="http://schemas.microsoft.com/office/powerpoint/2010/main" val="396294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E9961E1B-BF64-48DF-B1FA-6C43AD8BDFEE}"/>
              </a:ext>
            </a:extLst>
          </p:cNvPr>
          <p:cNvSpPr>
            <a:spLocks noGrp="1"/>
          </p:cNvSpPr>
          <p:nvPr>
            <p:ph type="title"/>
          </p:nvPr>
        </p:nvSpPr>
        <p:spPr/>
        <p:txBody>
          <a:bodyPr/>
          <a:lstStyle/>
          <a:p>
            <a:r>
              <a:rPr lang="en-US" dirty="0"/>
              <a:t>HIV Outbreak in Hennepin/Ramsey Counties </a:t>
            </a:r>
          </a:p>
        </p:txBody>
      </p:sp>
      <p:sp>
        <p:nvSpPr>
          <p:cNvPr id="3" name="Slide Number Placeholder 2">
            <a:extLst>
              <a:ext uri="{FF2B5EF4-FFF2-40B4-BE49-F238E27FC236}">
                <a16:creationId xmlns:a16="http://schemas.microsoft.com/office/drawing/2014/main" id="{425D3444-D1B5-444D-920C-0E561F818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23" name="Content Placeholder 22">
            <a:extLst>
              <a:ext uri="{FF2B5EF4-FFF2-40B4-BE49-F238E27FC236}">
                <a16:creationId xmlns:a16="http://schemas.microsoft.com/office/drawing/2014/main" id="{9DAEC92C-D8F6-4606-9C80-6F8A30C0F34E}"/>
              </a:ext>
            </a:extLst>
          </p:cNvPr>
          <p:cNvSpPr>
            <a:spLocks noGrp="1"/>
          </p:cNvSpPr>
          <p:nvPr>
            <p:ph sz="half" idx="19"/>
          </p:nvPr>
        </p:nvSpPr>
        <p:spPr>
          <a:xfrm>
            <a:off x="4267200" y="1609726"/>
            <a:ext cx="3424518" cy="4567238"/>
          </a:xfrm>
        </p:spPr>
        <p:txBody>
          <a:bodyPr>
            <a:normAutofit fontScale="25000" lnSpcReduction="20000"/>
          </a:bodyPr>
          <a:lstStyle/>
          <a:p>
            <a:pPr marL="0" indent="0" algn="l">
              <a:buNone/>
            </a:pPr>
            <a:r>
              <a:rPr lang="en-US" sz="9600" b="1" i="0" dirty="0">
                <a:solidFill>
                  <a:srgbClr val="000000"/>
                </a:solidFill>
                <a:effectLst/>
              </a:rPr>
              <a:t>Hennepin/Ramsey Counties </a:t>
            </a:r>
            <a:r>
              <a:rPr lang="en-US" sz="9600" b="1" dirty="0">
                <a:solidFill>
                  <a:srgbClr val="000000"/>
                </a:solidFill>
              </a:rPr>
              <a:t>HIV Outbreak</a:t>
            </a:r>
          </a:p>
          <a:p>
            <a:pPr marL="285750" indent="-285750" algn="l">
              <a:buFont typeface="Arial" panose="020B0604020202020204" pitchFamily="34" charset="0"/>
              <a:buChar char="•"/>
            </a:pPr>
            <a:r>
              <a:rPr lang="en-US" sz="6400" b="0" i="0" dirty="0">
                <a:solidFill>
                  <a:srgbClr val="000000"/>
                </a:solidFill>
                <a:effectLst/>
              </a:rPr>
              <a:t>In February 2020, MDH Health Alert Network declared an outbreak among persons who inject drugs (PWID)</a:t>
            </a:r>
          </a:p>
          <a:p>
            <a:pPr marL="285750" indent="-285750" algn="l">
              <a:buFont typeface="Arial" panose="020B0604020202020204" pitchFamily="34" charset="0"/>
              <a:buChar char="•"/>
            </a:pPr>
            <a:r>
              <a:rPr lang="en-US" sz="6400" b="0" i="0" dirty="0">
                <a:solidFill>
                  <a:srgbClr val="000000"/>
                </a:solidFill>
                <a:effectLst/>
              </a:rPr>
              <a:t>Current Case Count: </a:t>
            </a:r>
            <a:r>
              <a:rPr lang="en-US" sz="6400" dirty="0">
                <a:solidFill>
                  <a:srgbClr val="000000"/>
                </a:solidFill>
              </a:rPr>
              <a:t>168 cases</a:t>
            </a:r>
          </a:p>
          <a:p>
            <a:pPr marL="285750" indent="-285750">
              <a:spcAft>
                <a:spcPts val="600"/>
              </a:spcAft>
              <a:buFont typeface="Arial" panose="020B0604020202020204" pitchFamily="34" charset="0"/>
              <a:buChar char="•"/>
            </a:pPr>
            <a:r>
              <a:rPr lang="en-US" sz="6400" dirty="0">
                <a:solidFill>
                  <a:srgbClr val="000000"/>
                </a:solidFill>
              </a:rPr>
              <a:t>Inclusion Criteria:</a:t>
            </a:r>
          </a:p>
          <a:p>
            <a:pPr marL="1028700" indent="-457200">
              <a:spcAft>
                <a:spcPts val="600"/>
              </a:spcAft>
              <a:buFont typeface="Arial" panose="020B0604020202020204" pitchFamily="34" charset="0"/>
              <a:buChar char="•"/>
            </a:pPr>
            <a:r>
              <a:rPr lang="en-US" sz="6400" dirty="0">
                <a:solidFill>
                  <a:srgbClr val="000000"/>
                </a:solidFill>
              </a:rPr>
              <a:t>73 encampment-related</a:t>
            </a:r>
          </a:p>
          <a:p>
            <a:pPr marL="1028700" indent="-457200">
              <a:spcAft>
                <a:spcPts val="600"/>
              </a:spcAft>
              <a:buFont typeface="Arial" panose="020B0604020202020204" pitchFamily="34" charset="0"/>
              <a:buChar char="•"/>
            </a:pPr>
            <a:r>
              <a:rPr lang="en-US" sz="6400" dirty="0">
                <a:solidFill>
                  <a:srgbClr val="000000"/>
                </a:solidFill>
              </a:rPr>
              <a:t>95 MSM/IDU &amp; IDU non-encampment</a:t>
            </a:r>
          </a:p>
          <a:p>
            <a:endParaRPr lang="en-US" dirty="0"/>
          </a:p>
        </p:txBody>
      </p:sp>
      <p:sp>
        <p:nvSpPr>
          <p:cNvPr id="24" name="Content Placeholder 23">
            <a:extLst>
              <a:ext uri="{FF2B5EF4-FFF2-40B4-BE49-F238E27FC236}">
                <a16:creationId xmlns:a16="http://schemas.microsoft.com/office/drawing/2014/main" id="{C32922F9-72B5-4898-88A0-101B3202260F}"/>
              </a:ext>
            </a:extLst>
          </p:cNvPr>
          <p:cNvSpPr>
            <a:spLocks noGrp="1"/>
          </p:cNvSpPr>
          <p:nvPr>
            <p:ph sz="half" idx="20"/>
          </p:nvPr>
        </p:nvSpPr>
        <p:spPr>
          <a:xfrm>
            <a:off x="8272691" y="1609725"/>
            <a:ext cx="3619498" cy="4577921"/>
          </a:xfrm>
        </p:spPr>
        <p:txBody>
          <a:bodyPr>
            <a:normAutofit fontScale="77500" lnSpcReduction="20000"/>
          </a:bodyPr>
          <a:lstStyle/>
          <a:p>
            <a:pPr marL="0" indent="0">
              <a:lnSpc>
                <a:spcPct val="120000"/>
              </a:lnSpc>
              <a:spcAft>
                <a:spcPts val="600"/>
              </a:spcAft>
              <a:buNone/>
            </a:pPr>
            <a:r>
              <a:rPr lang="en-US" b="1" dirty="0"/>
              <a:t>People at high-risk in the current outbreak:</a:t>
            </a:r>
          </a:p>
          <a:p>
            <a:r>
              <a:rPr lang="en-US" dirty="0"/>
              <a:t>People who use injection drugs (PWID) or share needles/works</a:t>
            </a:r>
          </a:p>
          <a:p>
            <a:r>
              <a:rPr lang="en-US" dirty="0"/>
              <a:t>People experiencing homelessness or unstable housing</a:t>
            </a:r>
          </a:p>
          <a:p>
            <a:r>
              <a:rPr lang="en-US" dirty="0"/>
              <a:t>People who exchange sex for income or other items they need</a:t>
            </a:r>
          </a:p>
        </p:txBody>
      </p:sp>
      <p:pic>
        <p:nvPicPr>
          <p:cNvPr id="34" name="Content Placeholder 33" descr="Map of Minnesota metro area. ">
            <a:extLst>
              <a:ext uri="{FF2B5EF4-FFF2-40B4-BE49-F238E27FC236}">
                <a16:creationId xmlns:a16="http://schemas.microsoft.com/office/drawing/2014/main" id="{68E1C0E2-355A-40E2-B228-118B5EE1B96B}"/>
              </a:ext>
            </a:extLst>
          </p:cNvPr>
          <p:cNvPicPr>
            <a:picLocks noGrp="1" noChangeAspect="1"/>
          </p:cNvPicPr>
          <p:nvPr>
            <p:ph idx="14"/>
          </p:nvPr>
        </p:nvPicPr>
        <p:blipFill>
          <a:blip r:embed="rId3"/>
          <a:stretch>
            <a:fillRect/>
          </a:stretch>
        </p:blipFill>
        <p:spPr>
          <a:xfrm>
            <a:off x="580912" y="1609725"/>
            <a:ext cx="3424518" cy="4567238"/>
          </a:xfrm>
        </p:spPr>
      </p:pic>
      <p:sp>
        <p:nvSpPr>
          <p:cNvPr id="35" name="Oval 34">
            <a:extLst>
              <a:ext uri="{FF2B5EF4-FFF2-40B4-BE49-F238E27FC236}">
                <a16:creationId xmlns:a16="http://schemas.microsoft.com/office/drawing/2014/main" id="{4D21C490-D3BE-4294-9183-E2D145E8A127}"/>
              </a:ext>
            </a:extLst>
          </p:cNvPr>
          <p:cNvSpPr/>
          <p:nvPr/>
        </p:nvSpPr>
        <p:spPr>
          <a:xfrm>
            <a:off x="1324985" y="2850703"/>
            <a:ext cx="1710466" cy="11819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36" name="Rectangle 35">
            <a:extLst>
              <a:ext uri="{FF2B5EF4-FFF2-40B4-BE49-F238E27FC236}">
                <a16:creationId xmlns:a16="http://schemas.microsoft.com/office/drawing/2014/main" id="{F7BD9DD5-18C0-4A46-B9A0-0DCA1FB02488}"/>
              </a:ext>
            </a:extLst>
          </p:cNvPr>
          <p:cNvSpPr/>
          <p:nvPr/>
        </p:nvSpPr>
        <p:spPr>
          <a:xfrm>
            <a:off x="580912" y="1609725"/>
            <a:ext cx="3424518" cy="45672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6210854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168D043-B0B3-4282-92AE-B7BBD8FE7211}"/>
              </a:ext>
            </a:extLst>
          </p:cNvPr>
          <p:cNvSpPr>
            <a:spLocks noGrp="1"/>
          </p:cNvSpPr>
          <p:nvPr>
            <p:ph type="title"/>
          </p:nvPr>
        </p:nvSpPr>
        <p:spPr/>
        <p:txBody>
          <a:bodyPr/>
          <a:lstStyle/>
          <a:p>
            <a:r>
              <a:rPr lang="en-US" dirty="0"/>
              <a:t>HIV Outbreak in Duluth Region</a:t>
            </a:r>
          </a:p>
        </p:txBody>
      </p:sp>
      <p:sp>
        <p:nvSpPr>
          <p:cNvPr id="11" name="Content Placeholder 10">
            <a:extLst>
              <a:ext uri="{FF2B5EF4-FFF2-40B4-BE49-F238E27FC236}">
                <a16:creationId xmlns:a16="http://schemas.microsoft.com/office/drawing/2014/main" id="{6BA28193-5589-498A-A8A9-3AB63817C342}"/>
              </a:ext>
            </a:extLst>
          </p:cNvPr>
          <p:cNvSpPr>
            <a:spLocks noGrp="1"/>
          </p:cNvSpPr>
          <p:nvPr>
            <p:ph sz="half" idx="2"/>
          </p:nvPr>
        </p:nvSpPr>
        <p:spPr/>
        <p:txBody>
          <a:bodyPr>
            <a:normAutofit fontScale="62500" lnSpcReduction="20000"/>
          </a:bodyPr>
          <a:lstStyle/>
          <a:p>
            <a:pPr marL="0" indent="0">
              <a:buNone/>
            </a:pPr>
            <a:r>
              <a:rPr lang="en-US" b="1" dirty="0"/>
              <a:t>Duluth Region HIV Outbreak</a:t>
            </a:r>
          </a:p>
          <a:p>
            <a:pPr marL="285750" indent="-285750" algn="l">
              <a:buFont typeface="Arial" panose="020B0604020202020204" pitchFamily="34" charset="0"/>
              <a:buChar char="•"/>
            </a:pPr>
            <a:r>
              <a:rPr lang="en-US" sz="3200" b="0" i="0" dirty="0">
                <a:solidFill>
                  <a:srgbClr val="000000"/>
                </a:solidFill>
                <a:effectLst/>
                <a:latin typeface="+mj-lt"/>
              </a:rPr>
              <a:t>In March 2021, MDH Health Alert Network declared an outbreak in the Duluth Region (30-mile area) among newly diagnosed HIV cases</a:t>
            </a:r>
          </a:p>
          <a:p>
            <a:pPr marL="285750" indent="-285750" algn="l">
              <a:buFont typeface="Arial" panose="020B0604020202020204" pitchFamily="34" charset="0"/>
              <a:buChar char="•"/>
            </a:pPr>
            <a:r>
              <a:rPr lang="en-US" b="0" i="0" dirty="0">
                <a:solidFill>
                  <a:srgbClr val="000000"/>
                </a:solidFill>
                <a:effectLst/>
                <a:latin typeface="+mj-lt"/>
              </a:rPr>
              <a:t>Current Case Count: </a:t>
            </a:r>
            <a:r>
              <a:rPr lang="en-US" dirty="0">
                <a:solidFill>
                  <a:srgbClr val="000000"/>
                </a:solidFill>
                <a:latin typeface="+mj-lt"/>
              </a:rPr>
              <a:t>35 cases</a:t>
            </a:r>
          </a:p>
          <a:p>
            <a:endParaRPr lang="en-US" dirty="0"/>
          </a:p>
        </p:txBody>
      </p:sp>
      <p:sp>
        <p:nvSpPr>
          <p:cNvPr id="3" name="Slide Number Placeholder 2">
            <a:extLst>
              <a:ext uri="{FF2B5EF4-FFF2-40B4-BE49-F238E27FC236}">
                <a16:creationId xmlns:a16="http://schemas.microsoft.com/office/drawing/2014/main" id="{F10F76CC-6B58-44C9-97EA-22AB4AE0A8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2" name="Content Placeholder 11">
            <a:extLst>
              <a:ext uri="{FF2B5EF4-FFF2-40B4-BE49-F238E27FC236}">
                <a16:creationId xmlns:a16="http://schemas.microsoft.com/office/drawing/2014/main" id="{DA7DEE27-EF3D-4F1E-B233-1D0DAA51EB7E}"/>
              </a:ext>
            </a:extLst>
          </p:cNvPr>
          <p:cNvSpPr>
            <a:spLocks noGrp="1"/>
          </p:cNvSpPr>
          <p:nvPr>
            <p:ph sz="half" idx="14"/>
          </p:nvPr>
        </p:nvSpPr>
        <p:spPr>
          <a:xfrm>
            <a:off x="6096000" y="1382233"/>
            <a:ext cx="5791200" cy="4794731"/>
          </a:xfrm>
        </p:spPr>
        <p:txBody>
          <a:bodyPr>
            <a:normAutofit fontScale="85000" lnSpcReduction="20000"/>
          </a:bodyPr>
          <a:lstStyle/>
          <a:p>
            <a:pPr marL="0" indent="0">
              <a:lnSpc>
                <a:spcPct val="120000"/>
              </a:lnSpc>
              <a:spcAft>
                <a:spcPts val="600"/>
              </a:spcAft>
              <a:buNone/>
            </a:pPr>
            <a:r>
              <a:rPr lang="en-US" b="1" dirty="0"/>
              <a:t>People at high-risk in the current outbreak:</a:t>
            </a:r>
          </a:p>
          <a:p>
            <a:pPr lvl="1"/>
            <a:r>
              <a:rPr lang="en-US" dirty="0"/>
              <a:t>People who use injection drugs (PWID) or share needles/works</a:t>
            </a:r>
          </a:p>
          <a:p>
            <a:pPr lvl="1"/>
            <a:r>
              <a:rPr lang="en-US" dirty="0"/>
              <a:t>People experiencing homelessness or unstable housing</a:t>
            </a:r>
          </a:p>
          <a:p>
            <a:pPr lvl="1"/>
            <a:r>
              <a:rPr lang="en-US" dirty="0"/>
              <a:t>People who exchange sex for income or other items they need</a:t>
            </a:r>
          </a:p>
          <a:p>
            <a:pPr lvl="1"/>
            <a:r>
              <a:rPr lang="en-US" dirty="0"/>
              <a:t>Men who have sex with men</a:t>
            </a:r>
          </a:p>
          <a:p>
            <a:endParaRPr lang="en-US" dirty="0"/>
          </a:p>
        </p:txBody>
      </p:sp>
      <p:pic>
        <p:nvPicPr>
          <p:cNvPr id="15" name="Content Placeholder 14" descr="Map of Duluth, MN area. ">
            <a:extLst>
              <a:ext uri="{FF2B5EF4-FFF2-40B4-BE49-F238E27FC236}">
                <a16:creationId xmlns:a16="http://schemas.microsoft.com/office/drawing/2014/main" id="{E23A3FFB-63AE-4C84-8F6E-FF55E384B7B1}"/>
              </a:ext>
            </a:extLst>
          </p:cNvPr>
          <p:cNvPicPr>
            <a:picLocks noGrp="1" noChangeAspect="1"/>
          </p:cNvPicPr>
          <p:nvPr>
            <p:ph idx="15"/>
          </p:nvPr>
        </p:nvPicPr>
        <p:blipFill>
          <a:blip r:embed="rId3"/>
          <a:stretch>
            <a:fillRect/>
          </a:stretch>
        </p:blipFill>
        <p:spPr>
          <a:xfrm>
            <a:off x="1368108" y="1609725"/>
            <a:ext cx="3512183" cy="2171700"/>
          </a:xfrm>
          <a:prstGeom prst="rect">
            <a:avLst/>
          </a:prstGeom>
        </p:spPr>
      </p:pic>
    </p:spTree>
    <p:extLst>
      <p:ext uri="{BB962C8B-B14F-4D97-AF65-F5344CB8AC3E}">
        <p14:creationId xmlns:p14="http://schemas.microsoft.com/office/powerpoint/2010/main" val="2839307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B64A-8750-4FD4-ACDF-CD1913095DB6}"/>
              </a:ext>
            </a:extLst>
          </p:cNvPr>
          <p:cNvSpPr>
            <a:spLocks noGrp="1"/>
          </p:cNvSpPr>
          <p:nvPr>
            <p:ph type="title"/>
          </p:nvPr>
        </p:nvSpPr>
        <p:spPr/>
        <p:txBody>
          <a:bodyPr/>
          <a:lstStyle/>
          <a:p>
            <a:r>
              <a:rPr lang="en-US" dirty="0"/>
              <a:t>Updated webpage: Outbreak Data e-Resources </a:t>
            </a:r>
          </a:p>
        </p:txBody>
      </p:sp>
      <p:sp>
        <p:nvSpPr>
          <p:cNvPr id="3" name="Content Placeholder 2">
            <a:extLst>
              <a:ext uri="{FF2B5EF4-FFF2-40B4-BE49-F238E27FC236}">
                <a16:creationId xmlns:a16="http://schemas.microsoft.com/office/drawing/2014/main" id="{B54210CA-5C66-4A92-ABAF-3DF9A35B1D3E}"/>
              </a:ext>
            </a:extLst>
          </p:cNvPr>
          <p:cNvSpPr>
            <a:spLocks noGrp="1"/>
          </p:cNvSpPr>
          <p:nvPr>
            <p:ph sz="half" idx="2"/>
          </p:nvPr>
        </p:nvSpPr>
        <p:spPr>
          <a:xfrm>
            <a:off x="6096000" y="1550141"/>
            <a:ext cx="5780182" cy="2871209"/>
          </a:xfrm>
          <a:ln>
            <a:noFill/>
          </a:ln>
        </p:spPr>
        <p:txBody>
          <a:bodyPr>
            <a:normAutofit/>
          </a:bodyPr>
          <a:lstStyle/>
          <a:p>
            <a:pPr marL="0" indent="0">
              <a:buNone/>
            </a:pPr>
            <a:r>
              <a:rPr lang="en-US" sz="2800" dirty="0"/>
              <a:t>HIV Outbreak Response and Case Counts</a:t>
            </a:r>
          </a:p>
          <a:p>
            <a:pPr marL="0" indent="0">
              <a:buNone/>
            </a:pPr>
            <a:r>
              <a:rPr lang="en-US" sz="2400" dirty="0">
                <a:hlinkClick r:id="rId3"/>
              </a:rPr>
              <a:t>https://www.health.state.mn.us/diseases </a:t>
            </a:r>
            <a:r>
              <a:rPr lang="en-US" sz="2400" dirty="0">
                <a:solidFill>
                  <a:schemeClr val="tx1"/>
                </a:solidFill>
                <a:hlinkClick r:id="rId3"/>
              </a:rPr>
              <a:t>/hiv/stats/hiv.html</a:t>
            </a:r>
            <a:endParaRPr lang="en-US" sz="2400" dirty="0">
              <a:solidFill>
                <a:schemeClr val="tx1"/>
              </a:solidFill>
            </a:endParaRPr>
          </a:p>
        </p:txBody>
      </p:sp>
      <p:sp>
        <p:nvSpPr>
          <p:cNvPr id="4" name="Slide Number Placeholder 3">
            <a:extLst>
              <a:ext uri="{FF2B5EF4-FFF2-40B4-BE49-F238E27FC236}">
                <a16:creationId xmlns:a16="http://schemas.microsoft.com/office/drawing/2014/main" id="{A9E2151A-CC18-4091-B02A-7A971F960A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a:extLst>
              <a:ext uri="{FF2B5EF4-FFF2-40B4-BE49-F238E27FC236}">
                <a16:creationId xmlns:a16="http://schemas.microsoft.com/office/drawing/2014/main" id="{11C5ED80-6F40-4F14-9FED-C6D9606F1801}"/>
              </a:ext>
            </a:extLst>
          </p:cNvPr>
          <p:cNvSpPr>
            <a:spLocks noGrp="1"/>
          </p:cNvSpPr>
          <p:nvPr>
            <p:ph sz="half" idx="14"/>
          </p:nvPr>
        </p:nvSpPr>
        <p:spPr>
          <a:xfrm>
            <a:off x="6408830" y="4473616"/>
            <a:ext cx="5638800" cy="1216025"/>
          </a:xfrm>
          <a:solidFill>
            <a:schemeClr val="bg1">
              <a:lumMod val="85000"/>
            </a:schemeClr>
          </a:solidFill>
        </p:spPr>
        <p:txBody>
          <a:bodyPr>
            <a:normAutofit/>
          </a:bodyPr>
          <a:lstStyle/>
          <a:p>
            <a:pPr marL="0" indent="0">
              <a:buNone/>
            </a:pPr>
            <a:r>
              <a:rPr lang="en-US" sz="2800" b="1" dirty="0"/>
              <a:t>Subscribe</a:t>
            </a:r>
            <a:r>
              <a:rPr lang="en-US" sz="2800" dirty="0"/>
              <a:t> to receive our HIV/STD prevention and data e-mail updates.</a:t>
            </a:r>
          </a:p>
        </p:txBody>
      </p:sp>
      <p:pic>
        <p:nvPicPr>
          <p:cNvPr id="12" name="Content Placeholder 11" descr="Content areas of URL linked on slide. ">
            <a:extLst>
              <a:ext uri="{FF2B5EF4-FFF2-40B4-BE49-F238E27FC236}">
                <a16:creationId xmlns:a16="http://schemas.microsoft.com/office/drawing/2014/main" id="{A71CD4D4-2C65-4130-9839-7E30304D2677}"/>
              </a:ext>
            </a:extLst>
          </p:cNvPr>
          <p:cNvPicPr>
            <a:picLocks noGrp="1" noChangeAspect="1"/>
          </p:cNvPicPr>
          <p:nvPr>
            <p:ph idx="15"/>
          </p:nvPr>
        </p:nvPicPr>
        <p:blipFill>
          <a:blip r:embed="rId4"/>
          <a:stretch>
            <a:fillRect/>
          </a:stretch>
        </p:blipFill>
        <p:spPr>
          <a:xfrm>
            <a:off x="1063511" y="3494493"/>
            <a:ext cx="4956289" cy="2734504"/>
          </a:xfrm>
        </p:spPr>
      </p:pic>
      <p:pic>
        <p:nvPicPr>
          <p:cNvPr id="9" name="Content Placeholder 8" descr="Categories included on URL linked on slide. ">
            <a:extLst>
              <a:ext uri="{FF2B5EF4-FFF2-40B4-BE49-F238E27FC236}">
                <a16:creationId xmlns:a16="http://schemas.microsoft.com/office/drawing/2014/main" id="{4D7DD1D4-EFA8-4EB4-BEF2-8CADD60A8F2A}"/>
              </a:ext>
            </a:extLst>
          </p:cNvPr>
          <p:cNvPicPr>
            <a:picLocks noGrp="1" noChangeAspect="1"/>
          </p:cNvPicPr>
          <p:nvPr>
            <p:ph idx="16"/>
          </p:nvPr>
        </p:nvPicPr>
        <p:blipFill>
          <a:blip r:embed="rId5"/>
          <a:stretch>
            <a:fillRect/>
          </a:stretch>
        </p:blipFill>
        <p:spPr>
          <a:xfrm>
            <a:off x="300786" y="1550141"/>
            <a:ext cx="5638800" cy="1652368"/>
          </a:xfrm>
          <a:solidFill>
            <a:schemeClr val="bg1">
              <a:lumMod val="75000"/>
            </a:schemeClr>
          </a:solidFill>
          <a:ln>
            <a:solidFill>
              <a:schemeClr val="accent1"/>
            </a:solidFill>
          </a:ln>
        </p:spPr>
      </p:pic>
      <p:cxnSp>
        <p:nvCxnSpPr>
          <p:cNvPr id="7" name="Straight Arrow Connector 6">
            <a:extLst>
              <a:ext uri="{FF2B5EF4-FFF2-40B4-BE49-F238E27FC236}">
                <a16:creationId xmlns:a16="http://schemas.microsoft.com/office/drawing/2014/main" id="{B559CD67-3D2B-40BD-833B-97B43BA8A258}"/>
              </a:ext>
            </a:extLst>
          </p:cNvPr>
          <p:cNvCxnSpPr>
            <a:cxnSpLocks/>
          </p:cNvCxnSpPr>
          <p:nvPr/>
        </p:nvCxnSpPr>
        <p:spPr>
          <a:xfrm flipH="1">
            <a:off x="4828675" y="5307859"/>
            <a:ext cx="1580155" cy="54750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577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FF544-FD73-4E5A-929F-A0D230899978}"/>
              </a:ext>
            </a:extLst>
          </p:cNvPr>
          <p:cNvSpPr>
            <a:spLocks noGrp="1"/>
          </p:cNvSpPr>
          <p:nvPr>
            <p:ph type="title"/>
          </p:nvPr>
        </p:nvSpPr>
        <p:spPr>
          <a:xfrm>
            <a:off x="161925" y="22812"/>
            <a:ext cx="11868150" cy="1216025"/>
          </a:xfrm>
        </p:spPr>
        <p:txBody>
          <a:bodyPr/>
          <a:lstStyle/>
          <a:p>
            <a:r>
              <a:rPr lang="en-US" dirty="0"/>
              <a:t>Molecular Tools for Outbreak Monitoring</a:t>
            </a:r>
          </a:p>
        </p:txBody>
      </p:sp>
      <p:sp>
        <p:nvSpPr>
          <p:cNvPr id="3" name="Slide Number Placeholder 2">
            <a:extLst>
              <a:ext uri="{FF2B5EF4-FFF2-40B4-BE49-F238E27FC236}">
                <a16:creationId xmlns:a16="http://schemas.microsoft.com/office/drawing/2014/main" id="{452B1FED-57B2-4E9E-8B1E-5FF07CAC99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02475FDD-C2E7-42B2-B21D-2A209DEBA528}"/>
              </a:ext>
            </a:extLst>
          </p:cNvPr>
          <p:cNvSpPr>
            <a:spLocks noGrp="1"/>
          </p:cNvSpPr>
          <p:nvPr>
            <p:ph idx="13"/>
          </p:nvPr>
        </p:nvSpPr>
        <p:spPr>
          <a:xfrm>
            <a:off x="2016749" y="4326687"/>
            <a:ext cx="9302182" cy="2476784"/>
          </a:xfrm>
        </p:spPr>
        <p:txBody>
          <a:bodyPr>
            <a:normAutofit fontScale="55000" lnSpcReduction="20000"/>
          </a:bodyPr>
          <a:lstStyle/>
          <a:p>
            <a:pPr marL="0" indent="0">
              <a:buNone/>
            </a:pPr>
            <a:r>
              <a:rPr lang="en-US" sz="4400" b="1" dirty="0"/>
              <a:t>To address data privacy concerns: </a:t>
            </a:r>
          </a:p>
          <a:p>
            <a:r>
              <a:rPr lang="en-US" dirty="0"/>
              <a:t>Molecular data is from the HIV virus, and is not a person’s genetic material</a:t>
            </a:r>
          </a:p>
          <a:p>
            <a:r>
              <a:rPr lang="en-US" dirty="0"/>
              <a:t>Cannot infer causal directionality of infection</a:t>
            </a:r>
          </a:p>
          <a:p>
            <a:r>
              <a:rPr lang="en-US" dirty="0"/>
              <a:t>HIV virus sequences securely housed at the health department</a:t>
            </a:r>
          </a:p>
        </p:txBody>
      </p:sp>
      <p:pic>
        <p:nvPicPr>
          <p:cNvPr id="45" name="Picture 44" descr="A graphic showing green dots (representing new HIV molecular cases) joining blue dots (representing known outbreak molecular data) moving to the right where one of the green dots joins the blue dots and the rest of the green dots leave the image.">
            <a:extLst>
              <a:ext uri="{FF2B5EF4-FFF2-40B4-BE49-F238E27FC236}">
                <a16:creationId xmlns:a16="http://schemas.microsoft.com/office/drawing/2014/main" id="{CF9C6AD5-DF3E-4E88-9AD3-7ABD6FDE1E3B}"/>
              </a:ext>
            </a:extLst>
          </p:cNvPr>
          <p:cNvPicPr>
            <a:picLocks noChangeAspect="1"/>
          </p:cNvPicPr>
          <p:nvPr/>
        </p:nvPicPr>
        <p:blipFill>
          <a:blip r:embed="rId3"/>
          <a:stretch>
            <a:fillRect/>
          </a:stretch>
        </p:blipFill>
        <p:spPr>
          <a:xfrm>
            <a:off x="713042" y="1621209"/>
            <a:ext cx="10336067" cy="2705478"/>
          </a:xfrm>
          <a:prstGeom prst="rect">
            <a:avLst/>
          </a:prstGeom>
        </p:spPr>
      </p:pic>
    </p:spTree>
    <p:extLst>
      <p:ext uri="{BB962C8B-B14F-4D97-AF65-F5344CB8AC3E}">
        <p14:creationId xmlns:p14="http://schemas.microsoft.com/office/powerpoint/2010/main" val="173734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ates of Diagnoses of HIV Infection among Adults &gt;13 &#10;2020—United States and 6 Dependent Areas.">
            <a:extLst>
              <a:ext uri="{FF2B5EF4-FFF2-40B4-BE49-F238E27FC236}">
                <a16:creationId xmlns:a16="http://schemas.microsoft.com/office/drawing/2014/main" id="{F4046B76-4503-4617-9F4D-85BA958F8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4959" y="1141305"/>
            <a:ext cx="8492861" cy="5161959"/>
          </a:xfrm>
          <a:prstGeom prst="rect">
            <a:avLst/>
          </a:prstGeom>
        </p:spPr>
      </p:pic>
      <p:sp>
        <p:nvSpPr>
          <p:cNvPr id="125" name="Title 1"/>
          <p:cNvSpPr txBox="1">
            <a:spLocks noGrp="1"/>
          </p:cNvSpPr>
          <p:nvPr>
            <p:ph type="title"/>
          </p:nvPr>
        </p:nvSpPr>
        <p:spPr>
          <a:xfrm>
            <a:off x="325709" y="314267"/>
            <a:ext cx="11543192" cy="1143000"/>
          </a:xfrm>
          <a:prstGeom prst="rect">
            <a:avLst/>
          </a:prstGeom>
        </p:spPr>
        <p:txBody>
          <a:bodyPr anchor="b" anchorCtr="0">
            <a:normAutofit fontScale="90000"/>
          </a:bodyPr>
          <a:lstStyle/>
          <a:p>
            <a:pPr algn="ctr">
              <a:lnSpc>
                <a:spcPts val="3467"/>
              </a:lnSpc>
              <a:defRPr/>
            </a:pPr>
            <a:r>
              <a:rPr lang="en-US" sz="2667" dirty="0"/>
              <a:t>Rates of Diagnoses of HIV Infection among Adults &gt;13 </a:t>
            </a:r>
            <a:br>
              <a:rPr lang="en-US" sz="2667" dirty="0"/>
            </a:br>
            <a:r>
              <a:rPr lang="en-US" sz="2667" dirty="0"/>
              <a:t>2020—United States and 6 Dependent Areas</a:t>
            </a:r>
            <a:br>
              <a:rPr lang="en-US" sz="2400" dirty="0"/>
            </a:br>
            <a:r>
              <a:rPr lang="en-US" sz="2400" dirty="0">
                <a:solidFill>
                  <a:srgbClr val="5F5F5F"/>
                </a:solidFill>
              </a:rPr>
              <a:t>N = 30,635	Total Rate = 10.9</a:t>
            </a:r>
            <a:endParaRPr lang="en-US" sz="1867" dirty="0">
              <a:solidFill>
                <a:srgbClr val="5F5F5F"/>
              </a:solidFill>
            </a:endParaRPr>
          </a:p>
        </p:txBody>
      </p:sp>
      <p:sp>
        <p:nvSpPr>
          <p:cNvPr id="188" name="Text Placeholder 3"/>
          <p:cNvSpPr txBox="1">
            <a:spLocks/>
          </p:cNvSpPr>
          <p:nvPr/>
        </p:nvSpPr>
        <p:spPr>
          <a:xfrm>
            <a:off x="1220557" y="6508996"/>
            <a:ext cx="10463136" cy="25738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74641" marR="0" lvl="0" indent="-374641" algn="l" defTabSz="914400" rtl="0" eaLnBrk="1" fontAlgn="auto" latinLnBrk="0" hangingPunct="1">
              <a:lnSpc>
                <a:spcPts val="1200"/>
              </a:lnSpc>
              <a:spcBef>
                <a:spcPts val="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endParaRPr>
          </a:p>
        </p:txBody>
      </p:sp>
      <p:pic>
        <p:nvPicPr>
          <p:cNvPr id="10" name="Picture 9" descr="A picture containing table&#10;&#10;Description automatically generated">
            <a:extLst>
              <a:ext uri="{FF2B5EF4-FFF2-40B4-BE49-F238E27FC236}">
                <a16:creationId xmlns:a16="http://schemas.microsoft.com/office/drawing/2014/main" id="{3B62BDB4-0D68-482E-82CE-49E4BCFA1E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0231" y="1411642"/>
            <a:ext cx="1736339" cy="3283077"/>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812900DD-7FEC-45A2-A7C2-73B413C22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9332" y="4694719"/>
            <a:ext cx="2464361" cy="1315436"/>
          </a:xfrm>
          <a:prstGeom prst="rect">
            <a:avLst/>
          </a:prstGeom>
        </p:spPr>
      </p:pic>
      <p:pic>
        <p:nvPicPr>
          <p:cNvPr id="14" name="Picture 13" descr="A picture containing map&#10;&#10;Description automatically generated">
            <a:extLst>
              <a:ext uri="{FF2B5EF4-FFF2-40B4-BE49-F238E27FC236}">
                <a16:creationId xmlns:a16="http://schemas.microsoft.com/office/drawing/2014/main" id="{8D33465B-A673-40C2-8F32-D26592F54D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7887" y="4331007"/>
            <a:ext cx="2464361" cy="1679148"/>
          </a:xfrm>
          <a:prstGeom prst="rect">
            <a:avLst/>
          </a:prstGeom>
        </p:spPr>
      </p:pic>
    </p:spTree>
    <p:extLst>
      <p:ext uri="{BB962C8B-B14F-4D97-AF65-F5344CB8AC3E}">
        <p14:creationId xmlns:p14="http://schemas.microsoft.com/office/powerpoint/2010/main" val="214911195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normAutofit lnSpcReduction="10000"/>
          </a:bodyPr>
          <a:lstStyle/>
          <a:p>
            <a:r>
              <a:rPr lang="en-US" sz="2800" b="1" dirty="0"/>
              <a:t>HIV Surveillance Team</a:t>
            </a:r>
          </a:p>
          <a:p>
            <a:r>
              <a:rPr lang="en-US" sz="2400" i="1" dirty="0"/>
              <a:t>Health.HIV.Surveillance@state.mn.us</a:t>
            </a:r>
          </a:p>
          <a:p>
            <a:r>
              <a:rPr lang="en-US" sz="2400" dirty="0"/>
              <a:t>1-800-318-8137</a:t>
            </a:r>
          </a:p>
          <a:p>
            <a:endParaRPr lang="en-US" dirty="0"/>
          </a:p>
        </p:txBody>
      </p:sp>
      <p:sp>
        <p:nvSpPr>
          <p:cNvPr id="4" name="Title 3"/>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2947576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397972"/>
            <a:ext cx="12192000" cy="1143000"/>
          </a:xfrm>
        </p:spPr>
        <p:txBody>
          <a:bodyPr>
            <a:normAutofit fontScale="90000"/>
          </a:bodyPr>
          <a:lstStyle/>
          <a:p>
            <a:pPr algn="ctr">
              <a:lnSpc>
                <a:spcPts val="3467"/>
              </a:lnSpc>
            </a:pPr>
            <a:r>
              <a:rPr lang="en-US" sz="2667" dirty="0"/>
              <a:t>Rates of Diagnosed HIV Infection Classified as Stage 3 (AIDS) among Adults and Adolescents, by Area of Residence, 2018—United States and 6 Dependent Areas</a:t>
            </a:r>
            <a:br>
              <a:rPr lang="en-US" sz="2667" dirty="0"/>
            </a:br>
            <a:r>
              <a:rPr lang="en-US" sz="2400" dirty="0">
                <a:solidFill>
                  <a:srgbClr val="5F5F5F"/>
                </a:solidFill>
              </a:rPr>
              <a:t>N = 17,186	Total Rate: 6.2</a:t>
            </a:r>
          </a:p>
        </p:txBody>
      </p:sp>
      <p:pic>
        <p:nvPicPr>
          <p:cNvPr id="2" name="Picture 1" descr="Rates of Diagnosed HIV Infection Classified as Stage 3 (AIDS) among Adults and Adolescents, by Area of Residence, 2018—United States and 6 Dependent Areas">
            <a:extLst>
              <a:ext uri="{FF2B5EF4-FFF2-40B4-BE49-F238E27FC236}">
                <a16:creationId xmlns:a16="http://schemas.microsoft.com/office/drawing/2014/main" id="{75854CBC-0A96-4BD2-B828-F657BFFBC809}"/>
              </a:ext>
            </a:extLst>
          </p:cNvPr>
          <p:cNvPicPr>
            <a:picLocks noChangeAspect="1"/>
          </p:cNvPicPr>
          <p:nvPr/>
        </p:nvPicPr>
        <p:blipFill>
          <a:blip r:embed="rId3"/>
          <a:stretch>
            <a:fillRect/>
          </a:stretch>
        </p:blipFill>
        <p:spPr>
          <a:xfrm>
            <a:off x="155643" y="397972"/>
            <a:ext cx="12188389" cy="6858000"/>
          </a:xfrm>
          <a:prstGeom prst="rect">
            <a:avLst/>
          </a:prstGeom>
        </p:spPr>
      </p:pic>
      <p:sp>
        <p:nvSpPr>
          <p:cNvPr id="10" name="Text Placeholder 3"/>
          <p:cNvSpPr txBox="1">
            <a:spLocks/>
          </p:cNvSpPr>
          <p:nvPr/>
        </p:nvSpPr>
        <p:spPr>
          <a:xfrm>
            <a:off x="1387487" y="6145875"/>
            <a:ext cx="9210648" cy="4662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57" marR="0" lvl="0" indent="-342900" algn="l" defTabSz="914400" rtl="0" eaLnBrk="1" fontAlgn="auto" latinLnBrk="0" hangingPunct="1">
              <a:lnSpc>
                <a:spcPts val="1200"/>
              </a:lnSpc>
              <a:spcBef>
                <a:spcPts val="0"/>
              </a:spcBef>
              <a:spcAft>
                <a:spcPts val="0"/>
              </a:spcAft>
              <a:buClrTx/>
              <a:buSzTx/>
              <a:buFont typeface="Arial" pitchFamily="34" charset="0"/>
              <a:buNone/>
              <a:tabLst/>
              <a:defRPr/>
            </a:pPr>
            <a:r>
              <a:rPr kumimoji="0" lang="en-US" sz="1200" b="0" i="1"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Note. </a:t>
            </a: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ea typeface="+mn-ea"/>
                <a:cs typeface="+mn-cs"/>
              </a:rPr>
              <a:t>Data for the year 2018 are considered preliminary and based on 6 months reporting delay.</a:t>
            </a:r>
          </a:p>
        </p:txBody>
      </p:sp>
    </p:spTree>
    <p:extLst>
      <p:ext uri="{BB962C8B-B14F-4D97-AF65-F5344CB8AC3E}">
        <p14:creationId xmlns:p14="http://schemas.microsoft.com/office/powerpoint/2010/main" val="313128196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0" y="0"/>
            <a:ext cx="12192000" cy="4770135"/>
          </a:xfrm>
        </p:spPr>
      </p:sp>
      <p:sp>
        <p:nvSpPr>
          <p:cNvPr id="2" name="Title 1"/>
          <p:cNvSpPr>
            <a:spLocks noGrp="1"/>
          </p:cNvSpPr>
          <p:nvPr>
            <p:ph type="ctrTitle"/>
          </p:nvPr>
        </p:nvSpPr>
        <p:spPr/>
        <p:txBody>
          <a:bodyPr/>
          <a:lstStyle/>
          <a:p>
            <a:r>
              <a:rPr lang="en-US" altLang="en-US" dirty="0"/>
              <a:t>Overview of HIV/AIDS in Minnesota</a:t>
            </a:r>
            <a:endParaRPr lang="en-US" dirty="0"/>
          </a:p>
        </p:txBody>
      </p:sp>
    </p:spTree>
    <p:extLst>
      <p:ext uri="{BB962C8B-B14F-4D97-AF65-F5344CB8AC3E}">
        <p14:creationId xmlns:p14="http://schemas.microsoft.com/office/powerpoint/2010/main" val="1939010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New HIV Disease Diagnoses* </a:t>
            </a:r>
            <a:br>
              <a:rPr lang="en-US" altLang="en-US" sz="3600" dirty="0"/>
            </a:br>
            <a:r>
              <a:rPr lang="en-US" altLang="en-US" sz="3600" dirty="0"/>
              <a:t>HIV/AIDS Cases by Year, 1991–2022</a:t>
            </a: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Content Placeholder 4"/>
          <p:cNvSpPr>
            <a:spLocks noGrp="1"/>
          </p:cNvSpPr>
          <p:nvPr>
            <p:ph idx="13"/>
          </p:nvPr>
        </p:nvSpPr>
        <p:spPr>
          <a:xfrm>
            <a:off x="715132" y="5444192"/>
            <a:ext cx="11161564" cy="720245"/>
          </a:xfrm>
        </p:spPr>
        <p:txBody>
          <a:bodyPr>
            <a:normAutofit fontScale="25000" lnSpcReduction="20000"/>
          </a:bodyPr>
          <a:lstStyle/>
          <a:p>
            <a:pPr marL="0" indent="0">
              <a:buNone/>
            </a:pPr>
            <a:r>
              <a:rPr kumimoji="0" lang="en-US" altLang="en-US" sz="4800" b="0" i="0" u="none" strike="noStrike" kern="1200" cap="none" spc="0" normalizeH="0" baseline="0" noProof="0" dirty="0">
                <a:ln>
                  <a:noFill/>
                </a:ln>
                <a:solidFill>
                  <a:srgbClr val="003865"/>
                </a:solidFill>
                <a:effectLst/>
                <a:uLnTx/>
                <a:uFillTx/>
                <a:latin typeface="Calibri"/>
                <a:ea typeface="+mn-ea"/>
                <a:cs typeface="+mn-cs"/>
              </a:rPr>
              <a:t>*Includes all new cases of HIV infection (both HIV (non-AIDS) and AIDS at first diagnosis) diagnosed within a given calendar year.</a:t>
            </a:r>
            <a:br>
              <a:rPr kumimoji="0" lang="en-US" altLang="en-US" sz="4800" b="0" i="0" u="none" strike="noStrike" kern="1200" cap="none" spc="0" normalizeH="0" baseline="0" noProof="0" dirty="0">
                <a:ln>
                  <a:noFill/>
                </a:ln>
                <a:solidFill>
                  <a:srgbClr val="003865"/>
                </a:solidFill>
                <a:effectLst/>
                <a:uLnTx/>
                <a:uFillTx/>
                <a:latin typeface="Calibri"/>
                <a:ea typeface="+mn-ea"/>
                <a:cs typeface="+mn-cs"/>
              </a:rPr>
            </a:br>
            <a:r>
              <a:rPr lang="en-US" altLang="en-US" sz="4800" dirty="0">
                <a:solidFill>
                  <a:srgbClr val="003865"/>
                </a:solidFill>
                <a:latin typeface="Calibri"/>
              </a:rPr>
              <a:t>Data: </a:t>
            </a:r>
            <a:r>
              <a:rPr lang="en-US" altLang="en-US" sz="4800" dirty="0">
                <a:solidFill>
                  <a:srgbClr val="003865"/>
                </a:solidFill>
                <a:latin typeface="Calibri"/>
                <a:hlinkClick r:id="rId3"/>
              </a:rPr>
              <a:t>HIV Incidence Report 2022 Tables (PDF)</a:t>
            </a:r>
            <a:endParaRPr kumimoji="0" lang="en-US" altLang="en-US" sz="4800" b="0" i="0" u="none" strike="noStrike" kern="1200" cap="none" spc="0" normalizeH="0" baseline="0" noProof="0" dirty="0">
              <a:ln>
                <a:noFill/>
              </a:ln>
              <a:solidFill>
                <a:srgbClr val="003865"/>
              </a:solidFill>
              <a:effectLst/>
              <a:uLnTx/>
              <a:uFillTx/>
              <a:latin typeface="Calibri"/>
              <a:ea typeface="+mn-ea"/>
              <a:cs typeface="+mn-cs"/>
            </a:endParaRPr>
          </a:p>
        </p:txBody>
      </p:sp>
      <p:pic>
        <p:nvPicPr>
          <p:cNvPr id="9" name="Content Placeholder 8" descr="New HIV Disease Diagnoses* &#10;HIV/AIDS Cases by Year, 1991–2022. Data provided at URL referenced. ">
            <a:extLst>
              <a:ext uri="{FF2B5EF4-FFF2-40B4-BE49-F238E27FC236}">
                <a16:creationId xmlns:a16="http://schemas.microsoft.com/office/drawing/2014/main" id="{4E32B2A1-EC05-6113-04F8-C41AD09E0722}"/>
              </a:ext>
            </a:extLst>
          </p:cNvPr>
          <p:cNvPicPr>
            <a:picLocks noGrp="1" noChangeAspect="1"/>
          </p:cNvPicPr>
          <p:nvPr>
            <p:ph idx="14"/>
          </p:nvPr>
        </p:nvPicPr>
        <p:blipFill>
          <a:blip r:embed="rId4">
            <a:extLst>
              <a:ext uri="{28A0092B-C50C-407E-A947-70E740481C1C}">
                <a14:useLocalDpi xmlns:a14="http://schemas.microsoft.com/office/drawing/2010/main" val="0"/>
              </a:ext>
            </a:extLst>
          </a:blip>
          <a:stretch>
            <a:fillRect/>
          </a:stretch>
        </p:blipFill>
        <p:spPr>
          <a:xfrm>
            <a:off x="715132" y="1717166"/>
            <a:ext cx="10224408" cy="3727026"/>
          </a:xfrm>
        </p:spPr>
      </p:pic>
    </p:spTree>
    <p:extLst>
      <p:ext uri="{BB962C8B-B14F-4D97-AF65-F5344CB8AC3E}">
        <p14:creationId xmlns:p14="http://schemas.microsoft.com/office/powerpoint/2010/main" val="4204400724"/>
      </p:ext>
    </p:extLst>
  </p:cSld>
  <p:clrMapOvr>
    <a:masterClrMapping/>
  </p:clrMapOvr>
</p:sld>
</file>

<file path=ppt/theme/theme1.xml><?xml version="1.0" encoding="utf-8"?>
<a:theme xmlns:a="http://schemas.openxmlformats.org/drawingml/2006/main" name="Minnesota">
  <a:themeElements>
    <a:clrScheme name="Custom 1">
      <a:dk1>
        <a:srgbClr val="003865"/>
      </a:dk1>
      <a:lt1>
        <a:srgbClr val="FFFFFF"/>
      </a:lt1>
      <a:dk2>
        <a:srgbClr val="000000"/>
      </a:dk2>
      <a:lt2>
        <a:srgbClr val="DDDDDA"/>
      </a:lt2>
      <a:accent1>
        <a:srgbClr val="003865"/>
      </a:accent1>
      <a:accent2>
        <a:srgbClr val="78BE21"/>
      </a:accent2>
      <a:accent3>
        <a:srgbClr val="007FAF"/>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owerPoint Prez CLASSIC.potx" id="{28FA2110-1DB3-455B-9E3D-3C690276DE0B}" vid="{001921F9-48ED-487B-9BCA-F5376820A9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10314</Words>
  <Application>Microsoft Office PowerPoint</Application>
  <PresentationFormat>Widescreen</PresentationFormat>
  <Paragraphs>1689</Paragraphs>
  <Slides>60</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Arial</vt:lpstr>
      <vt:lpstr>Calibri</vt:lpstr>
      <vt:lpstr>Geneva</vt:lpstr>
      <vt:lpstr>Open Sans</vt:lpstr>
      <vt:lpstr>Times New Roman</vt:lpstr>
      <vt:lpstr>Wingdings</vt:lpstr>
      <vt:lpstr>Minnesota</vt:lpstr>
      <vt:lpstr>HIV/AIDS Incidence Report, 2022</vt:lpstr>
      <vt:lpstr>Land Acknowledgement </vt:lpstr>
      <vt:lpstr>New HIV Diagnoses in Minnesota, 2022</vt:lpstr>
      <vt:lpstr>Introduction (I)</vt:lpstr>
      <vt:lpstr>Introduction (II)</vt:lpstr>
      <vt:lpstr>Rates of Diagnoses of HIV Infection among Adults &gt;13  2020—United States and 6 Dependent Areas N = 30,635 Total Rate = 10.9</vt:lpstr>
      <vt:lpstr>Rates of Diagnosed HIV Infection Classified as Stage 3 (AIDS) among Adults and Adolescents, by Area of Residence, 2018—United States and 6 Dependent Areas N = 17,186 Total Rate: 6.2</vt:lpstr>
      <vt:lpstr>Overview of HIV/AIDS in Minnesota</vt:lpstr>
      <vt:lpstr>New HIV Disease Diagnoses*  HIV/AIDS Cases by Year, 1991–2022</vt:lpstr>
      <vt:lpstr>New HIV Disease Diagnoses*  HIV/AIDS Cases by Year, 2012–2022</vt:lpstr>
      <vt:lpstr>New HIV Diagnoses, HIV (non-AIDS) and AIDS Cases by Year of HIV Diagnosis, 2012–2022</vt:lpstr>
      <vt:lpstr>New HIV Diagnoses, Deaths and Prevalent Cases  by Year, 2012–2022</vt:lpstr>
      <vt:lpstr>HIV (non-AIDS) and AIDS^ at Diagnosis by Year, 2012–2022</vt:lpstr>
      <vt:lpstr>HIV Diagnoses in Minnesota  by Person, Place, and Time</vt:lpstr>
      <vt:lpstr>Place</vt:lpstr>
      <vt:lpstr>HIV Diagnoses# by County of Residence at Diagnosis, 2022</vt:lpstr>
      <vt:lpstr>2022 Minnesota HIV New Diagnoses by Metro County</vt:lpstr>
      <vt:lpstr>HIV Diagnoses* in Minnesota by Residence at Diagnosis, 2022</vt:lpstr>
      <vt:lpstr>Sex at Birth, Gender, and Race/Ethnicity</vt:lpstr>
      <vt:lpstr>Transmission Categories</vt:lpstr>
      <vt:lpstr>Gender Identity</vt:lpstr>
      <vt:lpstr>HIV Diagnoses* by Sex Assigned at Birth and Year of Diagnosis  2012–2022</vt:lpstr>
      <vt:lpstr>Number of Cases and Rates (per 100,000 people) of HIV Diagnoses* by Race/Ethnicity† Minnesota, 2022</vt:lpstr>
      <vt:lpstr>HIV Diagnoses* in Year 2022 and General Population in Minnesota  by Race/Ethnicity</vt:lpstr>
      <vt:lpstr>HIV Diagnoses* in 2022 by Sex Assigned at Birth and Race/Ethnicity†</vt:lpstr>
      <vt:lpstr>HIV Diagnoses* Among People Assigned Male Sex at Birth by Race/Ethnicity† and Year of Diagnosis 2012–2022</vt:lpstr>
      <vt:lpstr>HIV Diagnoses* Among People Assigned Female Sex at Birth by Race/Ethnicity† and Year of Diagnosis 2012–2022</vt:lpstr>
      <vt:lpstr>Number of Cases and Rates (per 100,000 people) of Adults and Adolescents* Diagnosed with HIV/AIDS by Gender Identity† in Minnesota, 2022</vt:lpstr>
      <vt:lpstr>Age</vt:lpstr>
      <vt:lpstr>Age at HIV Diagnosis* by Sex Assigned at Birth, Minnesota, 2022</vt:lpstr>
      <vt:lpstr>HIV Diagnoses* by Mode of Exposure and Year, 2012–2022</vt:lpstr>
      <vt:lpstr>Average Age at HIV Diagnosis*  by Sex Assigned at Birth, 2012–2022</vt:lpstr>
      <vt:lpstr>Mode of Exposure</vt:lpstr>
      <vt:lpstr>HIV Diagnoses* Among People Assigned Male Sex at Birth by Mode of Exposure and Year 2012–2022</vt:lpstr>
      <vt:lpstr>HIV Diagnoses among MSM in Minnesota  by Race and Ethnicity, 2022</vt:lpstr>
      <vt:lpstr>New HIV Infections of MSM in Minnesota  by Current Residence, 2022</vt:lpstr>
      <vt:lpstr>HIV Diagnoses* Among People Assigned Female Sex at Birth by Mode of Exposure and Year of Diagnosis 2012–2022</vt:lpstr>
      <vt:lpstr>Births to Pregnant People Living with HIV and Number of Perinatal Acquired HIV Infections* by Year of Birth, 2012–2022</vt:lpstr>
      <vt:lpstr>Outcome for Perinatal HIV-Exposed Infants born in 2022</vt:lpstr>
      <vt:lpstr>Foreign-born Cases</vt:lpstr>
      <vt:lpstr>HIV Diagnoses* among Foreign-Born People† in Minnesota by Year and Region of Birth 2012–2022</vt:lpstr>
      <vt:lpstr>Time of Progression to AIDS for HIV Diagnoses* Among Foreign-born people Minnesota 2012–2022 †</vt:lpstr>
      <vt:lpstr>HIV Diagnoses* Among Foreign-Born people† by Sex Assigned at Birth and Year 2012–2022</vt:lpstr>
      <vt:lpstr>Countries of Birth Among Foreign-Born people† Diagnosed with HIV* Minnesota, 2022</vt:lpstr>
      <vt:lpstr>Late-Testers (AIDS Diagnosis within one year of initial HIV Diagnosis)</vt:lpstr>
      <vt:lpstr>Time of Progression to AIDS for HIV Diagnoses* Among Foreign-born people Minnesota 2012–2022 †</vt:lpstr>
      <vt:lpstr>Progression to AIDS within 1 year of initial HIV Diagnosis* by Sex Assigned at Birth 2012–2022†</vt:lpstr>
      <vt:lpstr>Progression to AIDS within 1 year of initial HIV Diagnoses*  by Race/Ethnicity^ 2012–2022†</vt:lpstr>
      <vt:lpstr>Progression to AIDS within 1 year of initial HIV Diagnosis* by Age 2012–2022†</vt:lpstr>
      <vt:lpstr>Progression to AIDS within 1 year of initial HIV Diagnosis* by Mode of Transmission 2012–2022†</vt:lpstr>
      <vt:lpstr>Adolescents &amp; Young Adults (Ages 13-24)*</vt:lpstr>
      <vt:lpstr>HIV Diagnoses* Among Adolescents and Young Adults† by Sex Assigned at Birth and Year 2012–2022</vt:lpstr>
      <vt:lpstr>HIV Diagnoses* Among Adolescents and Young Adults† by Sex Assigned at Birth and Race/Ethnicity, 2020–2022 Combined</vt:lpstr>
      <vt:lpstr>HIV Diagnoses* Among Adolescents and Young Adults† by Sex at Birth and Exposure Group 2020–2022 Combined</vt:lpstr>
      <vt:lpstr>Additional Topics</vt:lpstr>
      <vt:lpstr>HIV Outbreak in Hennepin/Ramsey Counties </vt:lpstr>
      <vt:lpstr>HIV Outbreak in Duluth Region</vt:lpstr>
      <vt:lpstr>Updated webpage: Outbreak Data e-Resources </vt:lpstr>
      <vt:lpstr>Molecular Tools for Outbreak Monitoring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HIV/AIDS Incidence Report, 2022</dc:title>
  <dc:creator>Steffenhagen, Harry (He/Him/His) (MDH)</dc:creator>
  <cp:lastModifiedBy>Steffenhagen, Harry (He/Him/His) (MDH)</cp:lastModifiedBy>
  <cp:revision>3</cp:revision>
  <dcterms:created xsi:type="dcterms:W3CDTF">2023-04-25T15:32:45Z</dcterms:created>
  <dcterms:modified xsi:type="dcterms:W3CDTF">2023-04-25T21:34:55Z</dcterms:modified>
</cp:coreProperties>
</file>