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67"/>
  </p:notesMasterIdLst>
  <p:handoutMasterIdLst>
    <p:handoutMasterId r:id="rId68"/>
  </p:handoutMasterIdLst>
  <p:sldIdLst>
    <p:sldId id="259" r:id="rId6"/>
    <p:sldId id="278" r:id="rId7"/>
    <p:sldId id="273" r:id="rId8"/>
    <p:sldId id="363" r:id="rId9"/>
    <p:sldId id="257" r:id="rId10"/>
    <p:sldId id="615" r:id="rId11"/>
    <p:sldId id="353" r:id="rId12"/>
    <p:sldId id="279" r:id="rId13"/>
    <p:sldId id="596" r:id="rId14"/>
    <p:sldId id="364" r:id="rId15"/>
    <p:sldId id="365" r:id="rId16"/>
    <p:sldId id="366" r:id="rId17"/>
    <p:sldId id="354" r:id="rId18"/>
    <p:sldId id="355" r:id="rId19"/>
    <p:sldId id="616" r:id="rId20"/>
    <p:sldId id="617" r:id="rId21"/>
    <p:sldId id="516" r:id="rId22"/>
    <p:sldId id="356" r:id="rId23"/>
    <p:sldId id="541" r:id="rId24"/>
    <p:sldId id="542" r:id="rId25"/>
    <p:sldId id="373" r:id="rId26"/>
    <p:sldId id="598" r:id="rId27"/>
    <p:sldId id="597" r:id="rId28"/>
    <p:sldId id="599" r:id="rId29"/>
    <p:sldId id="375" r:id="rId30"/>
    <p:sldId id="376" r:id="rId31"/>
    <p:sldId id="620" r:id="rId32"/>
    <p:sldId id="613" r:id="rId33"/>
    <p:sldId id="357" r:id="rId34"/>
    <p:sldId id="602" r:id="rId35"/>
    <p:sldId id="614" r:id="rId36"/>
    <p:sldId id="567" r:id="rId37"/>
    <p:sldId id="358" r:id="rId38"/>
    <p:sldId id="624" r:id="rId39"/>
    <p:sldId id="625" r:id="rId40"/>
    <p:sldId id="626" r:id="rId41"/>
    <p:sldId id="384" r:id="rId42"/>
    <p:sldId id="606" r:id="rId43"/>
    <p:sldId id="622" r:id="rId44"/>
    <p:sldId id="360" r:id="rId45"/>
    <p:sldId id="604" r:id="rId46"/>
    <p:sldId id="581" r:id="rId47"/>
    <p:sldId id="582" r:id="rId48"/>
    <p:sldId id="621" r:id="rId49"/>
    <p:sldId id="583" r:id="rId50"/>
    <p:sldId id="605" r:id="rId51"/>
    <p:sldId id="585" r:id="rId52"/>
    <p:sldId id="618" r:id="rId53"/>
    <p:sldId id="587" r:id="rId54"/>
    <p:sldId id="588" r:id="rId55"/>
    <p:sldId id="359" r:id="rId56"/>
    <p:sldId id="388" r:id="rId57"/>
    <p:sldId id="576" r:id="rId58"/>
    <p:sldId id="627" r:id="rId59"/>
    <p:sldId id="577" r:id="rId60"/>
    <p:sldId id="281" r:id="rId61"/>
    <p:sldId id="611" r:id="rId62"/>
    <p:sldId id="612" r:id="rId63"/>
    <p:sldId id="537" r:id="rId64"/>
    <p:sldId id="552" r:id="rId65"/>
    <p:sldId id="352" r:id="rId6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093176-86D3-6CA0-4E25-51C647C0A3BA}" name="LaPointe, Allison (MDH)" initials="LA(" userId="S::Allison.LaPointe@state.mn.us::34c39967-6228-4d18-9526-9d4faafdd0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 Jennifer (MDH)" initials="MJ(" lastIdx="6" clrIdx="0">
    <p:extLst>
      <p:ext uri="{19B8F6BF-5375-455C-9EA6-DF929625EA0E}">
        <p15:presenceInfo xmlns:p15="http://schemas.microsoft.com/office/powerpoint/2012/main" userId="S::Jennifer.Mark@state.mn.us::e08bc1df-4882-415f-87c2-978dada3a5f2" providerId="AD"/>
      </p:ext>
    </p:extLst>
  </p:cmAuthor>
  <p:cmAuthor id="2" name="Barber, Cheryl (MDH)" initials="BC(" lastIdx="15" clrIdx="1">
    <p:extLst>
      <p:ext uri="{19B8F6BF-5375-455C-9EA6-DF929625EA0E}">
        <p15:presenceInfo xmlns:p15="http://schemas.microsoft.com/office/powerpoint/2012/main" userId="S::Cheryl.Barber@state.mn.us::78d208c6-ab76-41b0-942b-3c0c65530fec" providerId="AD"/>
      </p:ext>
    </p:extLst>
  </p:cmAuthor>
  <p:cmAuthor id="3" name="Kass-Aten, Hannah (MDH)" initials="KAH(" lastIdx="1" clrIdx="2">
    <p:extLst>
      <p:ext uri="{19B8F6BF-5375-455C-9EA6-DF929625EA0E}">
        <p15:presenceInfo xmlns:p15="http://schemas.microsoft.com/office/powerpoint/2012/main" userId="S::Hannah.Kass-Aten@state.mn.us::eed3f0cb-6eaf-4512-9a75-fb6133e7aa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78BE21"/>
    <a:srgbClr val="E6E6E6"/>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3" autoAdjust="0"/>
    <p:restoredTop sz="73678" autoAdjust="0"/>
  </p:normalViewPr>
  <p:slideViewPr>
    <p:cSldViewPr snapToGrid="0">
      <p:cViewPr varScale="1">
        <p:scale>
          <a:sx n="60" d="100"/>
          <a:sy n="60" d="100"/>
        </p:scale>
        <p:origin x="1138" y="38"/>
      </p:cViewPr>
      <p:guideLst/>
    </p:cSldViewPr>
  </p:slideViewPr>
  <p:outlineViewPr>
    <p:cViewPr>
      <p:scale>
        <a:sx n="33" d="100"/>
        <a:sy n="33" d="100"/>
      </p:scale>
      <p:origin x="0" y="-5030"/>
    </p:cViewPr>
  </p:outlineViewPr>
  <p:notesTextViewPr>
    <p:cViewPr>
      <p:scale>
        <a:sx n="1" d="1"/>
        <a:sy n="1" d="1"/>
      </p:scale>
      <p:origin x="0" y="0"/>
    </p:cViewPr>
  </p:notesTextViewPr>
  <p:sorterViewPr>
    <p:cViewPr varScale="1">
      <p:scale>
        <a:sx n="100" d="100"/>
        <a:sy n="100" d="100"/>
      </p:scale>
      <p:origin x="0" y="-9918"/>
    </p:cViewPr>
  </p:sorterViewPr>
  <p:notesViewPr>
    <p:cSldViewPr snapToGrid="0">
      <p:cViewPr varScale="1">
        <p:scale>
          <a:sx n="67" d="100"/>
          <a:sy n="67" d="100"/>
        </p:scale>
        <p:origin x="653" y="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8/10/relationships/authors" Target="author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4/24/2024</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4/24/2024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385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711057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324 HIV diagnoses in Minnesota in 2023, 78% were among residents of suburban seven-county metro area.  31% of all new diagnoses were residents of Minneapolis and 14% were residents of St. Paul. The remaining 22% were residents of Greater Minnesota at the time of diagnosis.</a:t>
            </a:r>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1116685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1727881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do we use these definitions:  We follow CDC’s </a:t>
            </a:r>
            <a:r>
              <a:rPr lang="en-US" i="1" dirty="0"/>
              <a:t>transmission category </a:t>
            </a:r>
            <a:r>
              <a:rPr lang="en-US" dirty="0"/>
              <a:t>hierarchy</a:t>
            </a:r>
          </a:p>
          <a:p>
            <a:r>
              <a:rPr lang="en-US" dirty="0"/>
              <a:t>We use person-first language (</a:t>
            </a:r>
            <a:r>
              <a:rPr lang="en-US" dirty="0" err="1"/>
              <a:t>ie</a:t>
            </a:r>
            <a:r>
              <a:rPr lang="en-US" dirty="0"/>
              <a:t>. gender identity) to better represent HIV data in our state, specifically where transmission categories fall short in representing the HIV burden in each community</a:t>
            </a:r>
          </a:p>
          <a:p>
            <a:endParaRPr lang="en-US" dirty="0"/>
          </a:p>
          <a:p>
            <a:r>
              <a:rPr lang="en-US" dirty="0"/>
              <a:t>How can you help us gather more complete, accurate, and inclusive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Continue/start to collect and include gender identity on case report forms and lab documents.  Without this we don’t have much data to understand the true, granular HIV burden on every community</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33716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has averaged 77% for the last decade. In 2023 AMAB accounted for 82.4% of new diagnoses</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3279154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we calculate the rate of diagnosis for each racial/ethnic group represented in the surveillance system to assess the impact of HIV within each community. The rate takes into account the size of the population of each group.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Non-Hispanic Black Minnesotans had the highest rate of diagnoses in 2023 with 24.8 HIV diagnoses per 100,000 population among Black, not African-born people. For African-Americans who are not African-born, this represents a rate that is 12 times the rate in the white non-Hispanic population in Minnesota. </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people had a rate of 21.3 HIV diagnoses per 100,000 population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Hispanic people of any race have the next highest rate of newly diagnosed HIV cases in Minnesota at 20.5 per 100,000 people;</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529833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Comparing the racial/ethnic distribution of new HIV diagnoses [LEFT] to the general population of Minnesota [RIGHT], it is apparent that disparities continue to exist. Non-Hispanic African-American and Black African-born Minnesotans jointly make up about 8% of the population in Minnesota, yet accounted for 31% of the newly diagnosed cases of HIV in 2023. Similarly, Hispanics of any race account for approximately 6% of the population, but account for 22% of the newly diagnosed cases.  This is an increase from 14% in 2022 to 22% in 2023</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401131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265 people assigned the sex of male at birth, 35% of the 2023 cases diagnosed in Minnesota are Non-Hispanic white [seen in dark BLUE]. Non-Hispanic Black non-African born [In light GREEN] and black, African-born males [light BLUE] made up 28% of cases and Hispanic males of any race accounted for 25% of cases (an increase from 17% in 2022).</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57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72% of new HIV cases assigned female at birth vs 65%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Nearly half of female infections, or 46%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2971528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in the annual number of new HIV infections diagnosed among people assigned male</a:t>
            </a:r>
            <a:r>
              <a:rPr lang="en-US" baseline="0" dirty="0"/>
              <a:t> sex at birth</a:t>
            </a:r>
            <a:r>
              <a:rPr lang="en-US" dirty="0"/>
              <a:t> differ by racial/ethnic group. </a:t>
            </a:r>
          </a:p>
          <a:p>
            <a:endParaRPr lang="en-US" dirty="0"/>
          </a:p>
          <a:p>
            <a:r>
              <a:rPr lang="en-US" dirty="0"/>
              <a:t>In 2023 there was a transition in the trend of new infections by race/ethnicity.  Historically, white and black non-African born people accounted for the largest number of new infections. </a:t>
            </a:r>
          </a:p>
          <a:p>
            <a:endParaRPr lang="en-US" dirty="0"/>
          </a:p>
          <a:p>
            <a:r>
              <a:rPr lang="en-US" dirty="0"/>
              <a:t>In 2023, Hispanic and White males made up the majority of new HIV infections. </a:t>
            </a:r>
          </a:p>
          <a:p>
            <a:endParaRPr lang="en-US" dirty="0"/>
          </a:p>
          <a:p>
            <a:r>
              <a:rPr lang="en-US" dirty="0"/>
              <a:t>In 2023, white people [in DARK BLUE] assigned male sex at birth accounted for 35%  of the new HIV diagnoses among people assigned male sex at birth. [In GREEN] Cases among African-American</a:t>
            </a:r>
            <a:r>
              <a:rPr lang="en-US" baseline="0" dirty="0"/>
              <a:t> people assigned male sex at birth</a:t>
            </a:r>
            <a:r>
              <a:rPr lang="en-US" dirty="0"/>
              <a:t> has fluctuated over the past 10 years, and decreased in 2022 and 2023 to 21% of new HIV diagnoses.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2034689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newly diagnosed HIV among people assigned female sex at birth. </a:t>
            </a:r>
          </a:p>
          <a:p>
            <a:endParaRPr lang="en-US" dirty="0"/>
          </a:p>
          <a:p>
            <a:r>
              <a:rPr lang="en-US" dirty="0"/>
              <a:t>The number of persons assigned female at birth that were White, Black African-born, and Hispanic increased from 2022.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416020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4240759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includes foreign-born Hispanic and U.S.-born Hispanic</a:t>
            </a:r>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279154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324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Gender</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proportion of cases among cisgender men has increased over the last few years. Cisgender men represent 79% of all new HIV diagnoses.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diagnoses among cisgender women has increased from 50 in 2022 to 55 in 2023.</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6673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there were 131 cases diagnosed under the age of 30, accounting for 40% of all cases. 119 (90%) of these were in people assigned male sex at birth. Age groups 25-29 and 30-34 had the largest number of new cases in 2023.</a:t>
            </a:r>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603453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1344962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average age at diagnosis in 2023 was 35.69 years. People assigned female sex at birth [In GREEN] were 4 years older at age of diagnosis than people assigned male at birth.</a:t>
            </a:r>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1196702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2245541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In 2022, new diagnoses among MSM were largely made up of white (43%), Black African-American (28%), and Hispanic (22%) MSM.   This is compared to total new diagnoses in Minnesota, where White people made up only 35% and other races made up 22% of all new diagnoses.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1824008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Of all people diagnosed with HIV in 2023, 33% reside in the suburban 7 county metro compared to 45% of MSM diagnosed.  Only 10% of MSM diagnosed with HIV resided in St. Paul in 2023, compared to 14% of all people diagnosed with HIV.  Only 17% of MSM diagnosed with HIV lived in Greater MN compared to 26% of all people diagnosed with HIV in 2023.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1320505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people assigned female sex at birth, the most known common mode of exposure prior to 2020 was Heterosexual contact (with a person of known HIV infection), as seen in RED. In 2021, however, this changed, with IDU overtaking heterosexual contact as the most common reported mode of exposure. </a:t>
            </a:r>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764915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mother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(2021-2023). The last HIV perinatal transmission was in 2017.</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37-66 births (2013-2023).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2023, there was an increase to 57 births to pregnant people living with HIV with no perinatal HIV baby born to a HIV-positive pregnant person in Minnesota during the year.</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139556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AtlasPlus</a:t>
            </a:r>
            <a:r>
              <a:rPr lang="en-US" dirty="0">
                <a:hlinkClick r:id="rId3"/>
              </a:rPr>
              <a:t> - Maps (cdc.gov)</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910548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2018, CDC HIV Surveillance required that all HIV surveillance jurisdictions conduct follow-up of perinatal</a:t>
            </a:r>
            <a:r>
              <a:rPr lang="en-US" baseline="0" dirty="0"/>
              <a:t> </a:t>
            </a:r>
            <a:r>
              <a:rPr lang="en-US" dirty="0"/>
              <a:t>HIV-exposed infants every 6 months until 18 months of age or until HIV infection status is determined.</a:t>
            </a:r>
          </a:p>
          <a:p>
            <a:endParaRPr lang="en-US" dirty="0"/>
          </a:p>
          <a:p>
            <a:r>
              <a:rPr lang="en-US" dirty="0"/>
              <a:t>Infants exposed to HIV at birth may or may not be infected with HIV. Because of placental transfer of HIV maternal antibodies, HIV tests at birth will be positive, regardless of the infant’s true HIV status. Therefore, perinatal exposures need to be followed up over the next 18 months until the child’s diagnostic status is known (usually with viral load lab results after one-two months of age and then every four-six months).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pie chart above shows the HIV infection status for infants born in 2022. Data on infants born in 2023 are not available until those infants are 18 months of age.</a:t>
            </a:r>
          </a:p>
          <a:p>
            <a:endParaRPr lang="en-US" dirty="0"/>
          </a:p>
          <a:p>
            <a:r>
              <a:rPr lang="en-US" dirty="0"/>
              <a:t>Of the 57 perinatal HIV-exposed infants born in 2023, 97% have a HIV infection status determination of HIV negative (n=36) and none were HIV positive.  Minnesota is above the CDC outcome standard of greater than or equal to 85% of HIV-exposed infants that have HIV infection status determined by 18 months of age. One of the infants had a HIV indeterminate status at 18 months of age.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1252375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foreign-born people. In general, the number of new HIV infections diagnosed among foreign-born people in Minnesota has steadily increased from 20 cases in 1990 to an average of 82 cases over the last decade.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there were 86 cases of newly reported HIV among foreign-born people. This is one fourth of all new cases (27%).  </a:t>
            </a:r>
          </a:p>
          <a:p>
            <a:pPr marL="40005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 shift in data in 2023 of new diagnoses by country of birth.  Up until 2022, the majority of foreign-born cases were from Africa.  In 2023, The majority of foreign-born cases were from Latin America and the Caribbean (47% of all foreign-born cases).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5202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2023, the number of foreign-born people assigned male sex [in DARK BLUE] at birth increased from 33 cases in 2022 to 65 in 2023.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There was also an increase in foreign-born people assigned female sex [in GREEN] at birth from 13 in 2022 to 17 in 2023.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4765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Two </a:t>
            </a:r>
            <a:r>
              <a:rPr lang="en-US" dirty="0"/>
              <a:t>countries (Mexico &amp; Ecuador) accounted for 26 percent of new infections among foreign-born people, however there are 40 countries represented among the 86 new foreign-born cases in 2023.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4832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44</a:t>
            </a:fld>
            <a:endParaRPr lang="en-US" dirty="0"/>
          </a:p>
        </p:txBody>
      </p:sp>
    </p:spTree>
    <p:extLst>
      <p:ext uri="{BB962C8B-B14F-4D97-AF65-F5344CB8AC3E}">
        <p14:creationId xmlns:p14="http://schemas.microsoft.com/office/powerpoint/2010/main" val="1122245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endParaRPr lang="en-US" dirty="0"/>
          </a:p>
          <a:p>
            <a:r>
              <a:rPr lang="en-US" dirty="0"/>
              <a:t>[</a:t>
            </a:r>
            <a:r>
              <a:rPr lang="en-US" sz="1200" dirty="0">
                <a:effectLst/>
                <a:latin typeface="Calibri" panose="020F0502020204030204" pitchFamily="34" charset="0"/>
                <a:ea typeface="Calibri" panose="020F0502020204030204" pitchFamily="34" charset="0"/>
              </a:rPr>
              <a:t>This statistic helps MDH monitor whether new HIV infections are detected early, before AIDS diagnosis. People diagnosed early with HIV can start treatment that can reduce their viral load to undetectable levels… and ultimately… reduce community transmission risk. Known as U=U or undetectable equals un-transmittable, the science is clear: when people have undetectable viral loads, they can't pass HIV through sex to their partners.] To include this language for Webinar?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3382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2023, Among foreign-born cases, 30% of foreign-born cases were late testers compared to </a:t>
            </a:r>
            <a:r>
              <a:rPr lang="en-US" dirty="0">
                <a:highlight>
                  <a:srgbClr val="FFFF00"/>
                </a:highlight>
              </a:rPr>
              <a:t>20% </a:t>
            </a:r>
            <a:r>
              <a:rPr lang="en-US" dirty="0"/>
              <a:t>of US-born cases. Over the decade, the range of foreign-born cases that were late testers ranged from 27% - 46%.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2023 includes only those progressing to AIDS through February 2024. </a:t>
            </a:r>
            <a:r>
              <a:rPr lang="en-US" sz="1200" dirty="0"/>
              <a:t>Please note that cases diagnosed in 2023 may not encompass all cases diagnosed – since a full year of observation is required to capture progress to AIDS within a year (which would end later this year in December 2024).</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568018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sex</a:t>
            </a:r>
            <a:r>
              <a:rPr lang="en-US" baseline="0" dirty="0"/>
              <a:t> assigned at birth from year to year</a:t>
            </a:r>
            <a:r>
              <a:rPr lang="en-US" dirty="0"/>
              <a:t>. Over the past decade among people assigned male sex at birth the proportion of late testers ranged from  20%- 35%. Among people assigned female sex at birth the proportion of late testers ranged from 20%-36%.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2023 includes only those progressing to AIDS through February 2024. </a:t>
            </a:r>
            <a:r>
              <a:rPr lang="en-US" sz="1200" dirty="0"/>
              <a:t>Please note that cases diagnosed in 2023 may not encompass all cases diagnosed – since a full year of observation is required to capture progress to AIDS within a year (which would end later this year in December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0839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Differences occur by race/ethnicity. Over the past three years of full data on late testers (2019-2021), African-born black persons have had the highest proportion of late testers ranging between 37-40%. For 2021, The proportions of late testers by race and Hispanic ethnicity include white, non-Hispanic (15%), black, African American, non-Hispanic (19%), African-born, black (40%), and Hispanic, any race (33%). Similar data for non-Hispanic American Indian and Asian/Pacific Islander persons in a single year had fewer than 10 cases and are considered not stable and are therefore not represented 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2023 includes only those progressing to AIDS through February 2024. </a:t>
            </a:r>
            <a:r>
              <a:rPr lang="en-US" sz="1200" dirty="0"/>
              <a:t>Please note that cases diagnosed in 2023 may not encompass all cases diagnosed – since a full year of observation is required to capture progress to AIDS within a year (which would end later this year in December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2650624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2023, all age groups experienced increases in proportion of late testers.</a:t>
            </a:r>
            <a:r>
              <a:rPr lang="en-US" baseline="0"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2023 includes only those progressing to AIDS through February 2024. </a:t>
            </a:r>
            <a:r>
              <a:rPr lang="en-US" sz="1200" dirty="0"/>
              <a:t>Please note that cases diagnosed in 2023 may not encompass all cases diagnosed – since a full year of observation is required to capture progress to AIDS within a year (which would end later this year in December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Caution should be used due to smaller numbers by age group when interrupting the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2821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hlinkClick r:id="rId3"/>
              </a:rPr>
              <a:t>AtlasPlus</a:t>
            </a:r>
            <a:r>
              <a:rPr lang="en-US" dirty="0">
                <a:hlinkClick r:id="rId3"/>
              </a:rPr>
              <a:t> - Maps (cdc.gov)</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477213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2021, people with a risk category of unspecified risk had the highest proportion of late testers at 32%, followed by MSM at 24%, heterosexual contact  at 12%, and finally  IDU at 3%.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2023 includes only those progressing to AIDS through February 2024. </a:t>
            </a:r>
            <a:r>
              <a:rPr lang="en-US" sz="1200" dirty="0"/>
              <a:t>Please note that cases diagnosed in 2023 may not encompass all cases diagnosed – since a full year of observation is required to capture progress to AIDS within a year (which would end later this year in December 2024).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298906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number of new HIV diagnoses among people assigned male sex at birth aged 13-24 has ranged from 32-62 cases over the past decade. Since the low in 2018, we’ve seen an increase of new diagnoses among males in this age group where there are 62 cases reported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2023, among adolescent and young adults assigned female sex at birth, there were 6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2023, the total number of cases among adolescents and young adults was a slight decrease from 2022, but still higher than any other year in the last 10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1770613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racial distribution among adolescents/young adults by sex assigned at birth combining the most recent three years of data.</a:t>
            </a:r>
          </a:p>
          <a:p>
            <a:endParaRPr lang="en-US" dirty="0"/>
          </a:p>
          <a:p>
            <a:r>
              <a:rPr lang="en-US" dirty="0"/>
              <a:t>Between the years 2021 and 2023 we had 171 cases assigned male sex at birth [LEFT Graph] reported among adolescents and young adults, and 22 females reported in the 13-24 age group. For people assigned male sex at birth, Non-Hispanic African-American [GREEN] accounted for 40% of the cases, Non-Hispanic White [DARK BLUE] and Hispanic of any race [BROWN] young adults accounted for about 1 in 4 cases each in the 13-24 age group. </a:t>
            </a:r>
          </a:p>
          <a:p>
            <a:r>
              <a:rPr lang="en-US" dirty="0"/>
              <a:t>Among people with female sex assigned at birth [RIGHT], Non-Hispanic White [DARK BLUE] accounted for about one-third and black African-born and African American [LIGHT BLUE] accounted for about one fifth of the cases in the 13-24 age group.  </a:t>
            </a:r>
          </a:p>
        </p:txBody>
      </p:sp>
      <p:sp>
        <p:nvSpPr>
          <p:cNvPr id="4" name="Slide Number Placeholder 3"/>
          <p:cNvSpPr>
            <a:spLocks noGrp="1"/>
          </p:cNvSpPr>
          <p:nvPr>
            <p:ph type="sldNum" sz="quarter" idx="5"/>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1972457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2021-2023 Combined (193)</a:t>
            </a:r>
          </a:p>
          <a:p>
            <a:pPr marL="171450" indent="-171450">
              <a:buFont typeface="Arial" panose="020B0604020202020204" pitchFamily="34" charset="0"/>
              <a:buChar char="•"/>
            </a:pPr>
            <a:r>
              <a:rPr lang="en-US" dirty="0"/>
              <a:t>African American: 40%</a:t>
            </a:r>
          </a:p>
          <a:p>
            <a:pPr marL="171450" indent="-171450">
              <a:buFont typeface="Arial" panose="020B0604020202020204" pitchFamily="34" charset="0"/>
              <a:buChar char="•"/>
            </a:pPr>
            <a:r>
              <a:rPr lang="en-US" dirty="0"/>
              <a:t>African Born: 3%</a:t>
            </a:r>
          </a:p>
          <a:p>
            <a:pPr marL="171450" indent="-171450">
              <a:buFont typeface="Arial" panose="020B0604020202020204" pitchFamily="34" charset="0"/>
              <a:buChar char="•"/>
            </a:pPr>
            <a:r>
              <a:rPr lang="en-US" dirty="0"/>
              <a:t>Hispanic: 23%</a:t>
            </a:r>
          </a:p>
          <a:p>
            <a:pPr marL="171450" indent="-171450">
              <a:buFont typeface="Arial" panose="020B0604020202020204" pitchFamily="34" charset="0"/>
              <a:buChar char="•"/>
            </a:pPr>
            <a:r>
              <a:rPr lang="en-US" dirty="0"/>
              <a:t>American Indian: 0%</a:t>
            </a:r>
          </a:p>
          <a:p>
            <a:pPr marL="171450" indent="-171450">
              <a:buFont typeface="Arial" panose="020B0604020202020204" pitchFamily="34" charset="0"/>
              <a:buChar char="•"/>
            </a:pPr>
            <a:r>
              <a:rPr lang="en-US" dirty="0"/>
              <a:t>Asian: 4%</a:t>
            </a:r>
          </a:p>
          <a:p>
            <a:pPr marL="171450" indent="-171450">
              <a:buFont typeface="Arial" panose="020B0604020202020204" pitchFamily="34" charset="0"/>
              <a:buChar char="•"/>
            </a:pPr>
            <a:r>
              <a:rPr lang="en-US" dirty="0"/>
              <a:t>Multi-race: 8%</a:t>
            </a:r>
          </a:p>
          <a:p>
            <a:pPr marL="171450" indent="-171450">
              <a:buFont typeface="Arial" panose="020B0604020202020204" pitchFamily="34" charset="0"/>
              <a:buChar char="•"/>
            </a:pPr>
            <a:r>
              <a:rPr lang="en-US" dirty="0"/>
              <a:t>White: 22%</a:t>
            </a:r>
          </a:p>
          <a:p>
            <a:endParaRPr lang="en-US" dirty="0"/>
          </a:p>
          <a:p>
            <a:r>
              <a:rPr lang="en-US" dirty="0"/>
              <a:t>2023 Alone (64)</a:t>
            </a:r>
          </a:p>
          <a:p>
            <a:pPr marL="171450" indent="-171450">
              <a:buFont typeface="Arial" panose="020B0604020202020204" pitchFamily="34" charset="0"/>
              <a:buChar char="•"/>
            </a:pPr>
            <a:r>
              <a:rPr lang="en-US" dirty="0"/>
              <a:t>African American: 28%</a:t>
            </a:r>
          </a:p>
          <a:p>
            <a:pPr marL="171450" indent="-171450">
              <a:buFont typeface="Arial" panose="020B0604020202020204" pitchFamily="34" charset="0"/>
              <a:buChar char="•"/>
            </a:pPr>
            <a:r>
              <a:rPr lang="en-US" dirty="0"/>
              <a:t>African Born: 5%</a:t>
            </a:r>
          </a:p>
          <a:p>
            <a:pPr marL="171450" indent="-171450">
              <a:buFont typeface="Arial" panose="020B0604020202020204" pitchFamily="34" charset="0"/>
              <a:buChar char="•"/>
            </a:pPr>
            <a:r>
              <a:rPr lang="en-US" dirty="0"/>
              <a:t>Hispanic: 28%</a:t>
            </a:r>
          </a:p>
          <a:p>
            <a:pPr marL="171450" indent="-171450">
              <a:buFont typeface="Arial" panose="020B0604020202020204" pitchFamily="34" charset="0"/>
              <a:buChar char="•"/>
            </a:pPr>
            <a:r>
              <a:rPr lang="en-US" dirty="0"/>
              <a:t>American Indian: 0%</a:t>
            </a:r>
          </a:p>
          <a:p>
            <a:pPr marL="171450" indent="-171450">
              <a:buFont typeface="Arial" panose="020B0604020202020204" pitchFamily="34" charset="0"/>
              <a:buChar char="•"/>
            </a:pPr>
            <a:r>
              <a:rPr lang="en-US" dirty="0"/>
              <a:t>Asian: 3%</a:t>
            </a:r>
          </a:p>
          <a:p>
            <a:pPr marL="171450" indent="-171450">
              <a:buFont typeface="Arial" panose="020B0604020202020204" pitchFamily="34" charset="0"/>
              <a:buChar char="•"/>
            </a:pPr>
            <a:r>
              <a:rPr lang="en-US" dirty="0"/>
              <a:t>Multi-race: 13%</a:t>
            </a:r>
          </a:p>
          <a:p>
            <a:pPr marL="171450" indent="-171450">
              <a:buFont typeface="Arial" panose="020B0604020202020204" pitchFamily="34" charset="0"/>
              <a:buChar char="•"/>
            </a:pPr>
            <a:r>
              <a:rPr lang="en-US" dirty="0"/>
              <a:t>White: 23%</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54</a:t>
            </a:fld>
            <a:endParaRPr lang="en-US" dirty="0"/>
          </a:p>
        </p:txBody>
      </p:sp>
    </p:spTree>
    <p:extLst>
      <p:ext uri="{BB962C8B-B14F-4D97-AF65-F5344CB8AC3E}">
        <p14:creationId xmlns:p14="http://schemas.microsoft.com/office/powerpoint/2010/main" val="25540598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mode of exposure among people assigned male sex at birth in the 13-24 age group [LEFT] , Male to Male sex was found to account for 80% of the cases, while the combined risk of MSM and IDU was estimated to account for 2% of the cases and 16% of all young males had unknown risk.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Among adolescent people assigned female sex at birth [RIGHT], Most women HIV risk is unknown (73%) [LIGHT BLUE], while 18% of cases were found to have heterosexual contact as their mode of exposure [DARK BLUE], and 9% attributed to injection drug use [LIGHT GREEN].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55</a:t>
            </a:fld>
            <a:endParaRPr lang="en-US" dirty="0"/>
          </a:p>
        </p:txBody>
      </p:sp>
    </p:spTree>
    <p:extLst>
      <p:ext uri="{BB962C8B-B14F-4D97-AF65-F5344CB8AC3E}">
        <p14:creationId xmlns:p14="http://schemas.microsoft.com/office/powerpoint/2010/main" val="931280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among certain populations in Hennepin and Ramsey Counties. An outbreak was declared in Hennepin and Ramsey counties among people who inject drugs (PWID) in 2020 with cases dating back to December 2018. </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Minnesota's outbreak-associated cases have risk factors consistent with the national outbreaks.</a:t>
            </a: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57</a:t>
            </a:fld>
            <a:endParaRPr lang="en-US" dirty="0"/>
          </a:p>
        </p:txBody>
      </p:sp>
    </p:spTree>
    <p:extLst>
      <p:ext uri="{BB962C8B-B14F-4D97-AF65-F5344CB8AC3E}">
        <p14:creationId xmlns:p14="http://schemas.microsoft.com/office/powerpoint/2010/main" val="2309026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in the Duluth area (30-mile radius).  Minnesota declared an outbreak in 2021 in the Duluth area with cases dating back to 2019. The Duluth area outbreak includes all newly diagnosed HIV cases and linked cases within the region. Typically, there are 1-5 cases of HIV per year in St. Louis County, beginning in the fall of 2019 there was a significant increase of newly diagnosed HIV cases in the area.</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r>
              <a:rPr lang="en-US" b="0" i="0" dirty="0">
                <a:solidFill>
                  <a:srgbClr val="000000"/>
                </a:solidFill>
                <a:effectLst/>
                <a:latin typeface="Open Sans" panose="020B0606030504020204" pitchFamily="34" charset="0"/>
              </a:rPr>
              <a:t>Men who have sex with men.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58</a:t>
            </a:fld>
            <a:endParaRPr lang="en-US" dirty="0"/>
          </a:p>
        </p:txBody>
      </p:sp>
    </p:spTree>
    <p:extLst>
      <p:ext uri="{BB962C8B-B14F-4D97-AF65-F5344CB8AC3E}">
        <p14:creationId xmlns:p14="http://schemas.microsoft.com/office/powerpoint/2010/main" val="404560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listserv to receive HIV/STD prevention updates to your email. </a:t>
            </a: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59</a:t>
            </a:fld>
            <a:endParaRPr lang="en-US" dirty="0"/>
          </a:p>
        </p:txBody>
      </p:sp>
    </p:spTree>
    <p:extLst>
      <p:ext uri="{BB962C8B-B14F-4D97-AF65-F5344CB8AC3E}">
        <p14:creationId xmlns:p14="http://schemas.microsoft.com/office/powerpoint/2010/main" val="1567319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monitoring the number of cases reported in certain populations, molecular data can also be used to supplement existing outbreak investigation methods. We have been doing this with our current outbreaks.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This approach compares HIV virus data collected from routine, patient-care laboratory tests.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 illustrated in the slide, imagine that each dot</a:t>
            </a:r>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represents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 person with diagnosed HIV infection, and their HIV virus molecular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GREEN], as new people with HIV are reported in Minnesota state, we compare them to existing outbreak cases [in BLUE] using scientifically-established methods and computer software. When new HIV sequences closely match within our threshold, we prioritize those people for interview and linkage to care and treatment.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We can then examine the shared characteristics of matching data, which represent a social network,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more effectively target our outreach efforts moving forward.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MDH, we understand that this intervention may be concerning for some community members. We want to address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potential concerns about data privacy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First, this small portion of molecular data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from the HIV virus only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are not a person’s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molecular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Further, one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cannot infer causal directionality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infection. However, we continue to take the utmost care in their collection,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HIV virus molecular data are securely-housed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the health department.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please see the link on our website for a more in-depth presentation about this topic.</a:t>
            </a:r>
          </a:p>
        </p:txBody>
      </p:sp>
      <p:sp>
        <p:nvSpPr>
          <p:cNvPr id="4" name="Slide Number Placeholder 3"/>
          <p:cNvSpPr>
            <a:spLocks noGrp="1"/>
          </p:cNvSpPr>
          <p:nvPr>
            <p:ph type="sldNum" sz="quarter" idx="5"/>
          </p:nvPr>
        </p:nvSpPr>
        <p:spPr/>
        <p:txBody>
          <a:bodyPr/>
          <a:lstStyle/>
          <a:p>
            <a:fld id="{F9F08466-AEA7-4FC0-9459-6A32F61DA297}" type="slidenum">
              <a:rPr lang="en-US" smtClean="0"/>
              <a:pPr/>
              <a:t>60</a:t>
            </a:fld>
            <a:endParaRPr lang="en-US" dirty="0"/>
          </a:p>
        </p:txBody>
      </p:sp>
    </p:spTree>
    <p:extLst>
      <p:ext uri="{BB962C8B-B14F-4D97-AF65-F5344CB8AC3E}">
        <p14:creationId xmlns:p14="http://schemas.microsoft.com/office/powerpoint/2010/main" val="312264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Nationally, Minnesota is considered a low- to moderate-risk state for HIV and AIDS infections as defined by the Centers for Disease Control and Prevention (CDC). The annual number of new HIV and AIDS cases increased steadily from the beginning of the epidemic to the early 1990s. Beginning in 1996, the number of newly diagnosed AIDS cases declined sharply, primarily due to the success of new antiretroviral therapies including protease inhibitors. These treatments have been shown to be effective at preventing transmission of HIV. </a:t>
            </a:r>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97457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report, the term “new HIV diagnoses” refers to Minnesota residents living with HIV who were diagnosed in a particular calendar year and reported to MDH. This includes people whose first diagnosis of HIV infection is AIDS (AIDS at first diagnosis). HIV diagnoses data are displayed by earliest known date of HIV diagnosis. In the decade prior to 2020, there were an average of 300 new diagnoses per year, trending down on average 5.5 diagnoses per year. 2020 saw a 16% decrease in HIV diagnoses from 2019, and a rebound effect was seen in 2021.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discussed earlier, it may take more time and data analysis to accurately assess COVID-19’s impact on HIV over the last 3 years.</a:t>
            </a:r>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195443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Of the 324 diagnoses in 2023, 258 were new HIV diagnoses, while 67 were simultaneous HIV and AIDS diagnoses.</a:t>
            </a: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229428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people with HIV (non-AIDS) infection and improve survival among those with AIDS. These treatments have been shown to be effective at preventing transmission of HIV. </a:t>
            </a:r>
            <a:endParaRPr lang="en-US" dirty="0"/>
          </a:p>
          <a:p>
            <a:endParaRPr lang="en-US" dirty="0"/>
          </a:p>
          <a:p>
            <a:r>
              <a:rPr lang="en-US" dirty="0"/>
              <a:t>Since 1996, the number of new diagnoses has remained relatively stable in Minnesota at around 300 cases per year. During this same time, deaths among HIV positive people in Minnesota has decreased dramatically. As people with HIV are living longer and healthier lives, the number of people living with HIV in Minnesota continues to grow as seen in the green line here. </a:t>
            </a:r>
          </a:p>
          <a:p>
            <a:endParaRPr lang="en-US" dirty="0"/>
          </a:p>
          <a:p>
            <a:r>
              <a:rPr lang="en-US" dirty="0"/>
              <a:t>At the end of 2023, there were 9,996 people estimated to be living with HIV or AIDS in Minnesota.</a:t>
            </a:r>
          </a:p>
          <a:p>
            <a:r>
              <a:rPr lang="en-US" dirty="0"/>
              <a:t>This number does not include 1,822 people who were first reported with HIV or AIDs in Minnesota and subsequently moved out of the state, but it does include 2,807 people who were first reported with HIV or AIDS elsewhere and subsequently moved to Minnesota. </a:t>
            </a: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1178696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last 10 years, the proportion of cases diagnosed with AIDS at initial HIV diagnosis has tended to be between 20 and 25%, averaging 22.4%.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2022, the proportion of cases diagnosed with AIDS at initial HIV diagnosis was below average at under 15%.</a:t>
            </a:r>
          </a:p>
          <a:p>
            <a:endParaRPr lang="en-US" dirty="0"/>
          </a:p>
          <a:p>
            <a:r>
              <a:rPr lang="en-US" dirty="0"/>
              <a:t>In 2023, this jumped back up to 22.3% of all new cases were diagnosed with AIDS simultaneously as HIV.   This means a greater proportion of people tested and diagnosed with HIV had been living unaware of their status for some time. </a:t>
            </a:r>
          </a:p>
          <a:p>
            <a:endParaRPr lang="en-US" dirty="0"/>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538229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114275980"/>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8211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532499751"/>
      </p:ext>
    </p:extLst>
  </p:cSld>
  <p:clrMapOvr>
    <a:masterClrMapping/>
  </p:clrMapOvr>
  <p:extLst>
    <p:ext uri="{DCECCB84-F9BA-43D5-87BE-67443E8EF086}">
      <p15:sldGuideLst xmlns:p15="http://schemas.microsoft.com/office/powerpoint/2012/main">
        <p15:guide id="1" pos="9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4858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5392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53898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34028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124948801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986490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12" r:id="rId3"/>
    <p:sldLayoutId id="2147483789" r:id="rId4"/>
    <p:sldLayoutId id="2147483826" r:id="rId5"/>
    <p:sldLayoutId id="2147483801" r:id="rId6"/>
    <p:sldLayoutId id="2147483808" r:id="rId7"/>
    <p:sldLayoutId id="2147483739" r:id="rId8"/>
    <p:sldLayoutId id="2147483803" r:id="rId9"/>
    <p:sldLayoutId id="2147483797" r:id="rId10"/>
    <p:sldLayoutId id="2147483827" r:id="rId11"/>
    <p:sldLayoutId id="2147483830"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orient="horz" pos="2376" userDrawn="1">
          <p15:clr>
            <a:srgbClr val="F26B43"/>
          </p15:clr>
        </p15:guide>
        <p15:guide id="3" orient="horz" pos="2520" userDrawn="1">
          <p15:clr>
            <a:srgbClr val="F26B43"/>
          </p15:clr>
        </p15:guide>
        <p15:guide id="4" orient="horz" pos="3888" userDrawn="1">
          <p15:clr>
            <a:srgbClr val="F26B43"/>
          </p15:clr>
        </p15:guide>
        <p15:guide id="5" pos="192" userDrawn="1">
          <p15:clr>
            <a:srgbClr val="F26B43"/>
          </p15:clr>
        </p15:guide>
        <p15:guide id="6" pos="1896" userDrawn="1">
          <p15:clr>
            <a:srgbClr val="F26B43"/>
          </p15:clr>
        </p15:guide>
        <p15:guide id="7" pos="2064" userDrawn="1">
          <p15:clr>
            <a:srgbClr val="F26B43"/>
          </p15:clr>
        </p15:guide>
        <p15:guide id="8" pos="3744" userDrawn="1">
          <p15:clr>
            <a:srgbClr val="F26B43"/>
          </p15:clr>
        </p15:guide>
        <p15:guide id="9" pos="3936" userDrawn="1">
          <p15:clr>
            <a:srgbClr val="F26B43"/>
          </p15:clr>
        </p15:guide>
        <p15:guide id="10" pos="5616" userDrawn="1">
          <p15:clr>
            <a:srgbClr val="F26B43"/>
          </p15:clr>
        </p15:guide>
        <p15:guide id="11" pos="5784" userDrawn="1">
          <p15:clr>
            <a:srgbClr val="F26B43"/>
          </p15:clr>
        </p15:guide>
        <p15:guide id="12" pos="7488" userDrawn="1">
          <p15:clr>
            <a:srgbClr val="F26B43"/>
          </p15:clr>
        </p15:guide>
        <p15:guide id="13" pos="2472" userDrawn="1">
          <p15:clr>
            <a:srgbClr val="9FCC3B"/>
          </p15:clr>
        </p15:guide>
        <p15:guide id="14" pos="2688" userDrawn="1">
          <p15:clr>
            <a:srgbClr val="9FCC3B"/>
          </p15:clr>
        </p15:guide>
        <p15:guide id="15" pos="4992" userDrawn="1">
          <p15:clr>
            <a:srgbClr val="9FCC3B"/>
          </p15:clr>
        </p15:guide>
        <p15:guide id="16" pos="5208"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hyperlink" Target="https://www.health.state.mn.us/diseases/hiv/stats/2023/inctable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health.state.mn.us/diseases/hiv/stats/2023/inctable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hyperlink" Target="https://www.health.state.mn.us/diseases/hiv/stats/2023/inctables.pdf" TargetMode="Externa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hyperlink" Target="https://www.health.state.mn.us/diseases/hiv/stats/2023/inctables.pdf" TargetMode="Externa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www.health.state.mn.us/diseases%20/hiv/stats/hiv.html"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state.mn.us/diseases/hiv/stats/2023/inctable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HIV/AIDS Surveillance System</a:t>
            </a:r>
          </a:p>
          <a:p>
            <a:r>
              <a:rPr lang="en-US" dirty="0"/>
              <a:t>April 2024</a:t>
            </a:r>
          </a:p>
        </p:txBody>
      </p:sp>
      <p:sp>
        <p:nvSpPr>
          <p:cNvPr id="2" name="Title 1" descr="&quot;&quot;"/>
          <p:cNvSpPr>
            <a:spLocks noGrp="1"/>
          </p:cNvSpPr>
          <p:nvPr>
            <p:ph type="ctrTitle"/>
          </p:nvPr>
        </p:nvSpPr>
        <p:spPr/>
        <p:txBody>
          <a:bodyPr>
            <a:normAutofit/>
          </a:bodyPr>
          <a:lstStyle/>
          <a:p>
            <a:r>
              <a:rPr lang="en-US" dirty="0"/>
              <a:t>HIV/AIDS Incidence Report, 2023</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Diagnoses, HIV (non-AIDS) and AIDS Cases by Year of HIV Diagnosis, 2014–2023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10</a:t>
            </a:fld>
            <a:endParaRPr lang="en-US" dirty="0"/>
          </a:p>
        </p:txBody>
      </p:sp>
      <p:sp>
        <p:nvSpPr>
          <p:cNvPr id="5" name="Content Placeholder 4"/>
          <p:cNvSpPr>
            <a:spLocks noGrp="1"/>
          </p:cNvSpPr>
          <p:nvPr>
            <p:ph idx="13"/>
          </p:nvPr>
        </p:nvSpPr>
        <p:spPr>
          <a:xfrm>
            <a:off x="223520" y="5072482"/>
            <a:ext cx="11644630" cy="1648993"/>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105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1050" b="0" i="0" u="none" strike="noStrike" kern="1200" cap="none" spc="0" normalizeH="0" baseline="0" noProof="0" dirty="0">
              <a:ln>
                <a:noFill/>
              </a:ln>
              <a:solidFill>
                <a:srgbClr val="003865"/>
              </a:solidFill>
              <a:effectLst/>
              <a:uLnTx/>
              <a:uFillTx/>
              <a:latin typeface="Calibri"/>
              <a:ea typeface="+mn-ea"/>
              <a:cs typeface="+mn-cs"/>
            </a:endParaRPr>
          </a:p>
          <a:p>
            <a:pPr marL="0" indent="0">
              <a:spcBef>
                <a:spcPts val="0"/>
              </a:spcBef>
              <a:spcAft>
                <a:spcPts val="0"/>
              </a:spcAft>
              <a:buClrTx/>
              <a:buNone/>
              <a:defRPr/>
            </a:pP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a:t>
            </a:r>
            <a:r>
              <a:rPr lang="en-US" altLang="en-US" sz="1050" dirty="0">
                <a:solidFill>
                  <a:srgbClr val="003865"/>
                </a:solidFill>
                <a:latin typeface="Calibri"/>
              </a:rPr>
              <a:t> </a:t>
            </a: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other refugee/immigrants diagnosed with AIDS subsequent to their arrival in the United States.</a:t>
            </a:r>
            <a:br>
              <a:rPr lang="en-US" altLang="en-US" sz="1050" dirty="0">
                <a:solidFill>
                  <a:srgbClr val="000000"/>
                </a:solidFill>
                <a:latin typeface="Calibri"/>
              </a:rPr>
            </a:b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05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050" b="0" i="0" u="none" strike="noStrike" kern="1200" cap="none" spc="0" normalizeH="0" baseline="0" noProof="0" dirty="0">
              <a:ln>
                <a:noFill/>
              </a:ln>
              <a:solidFill>
                <a:srgbClr val="003865"/>
              </a:solidFill>
              <a:effectLst/>
              <a:uLnTx/>
              <a:uFillTx/>
              <a:latin typeface="Calibri"/>
              <a:ea typeface="+mn-ea"/>
              <a:cs typeface="+mn-cs"/>
            </a:endParaRPr>
          </a:p>
          <a:p>
            <a:pPr marL="0" indent="0">
              <a:spcBef>
                <a:spcPts val="0"/>
              </a:spcBef>
              <a:spcAft>
                <a:spcPts val="0"/>
              </a:spcAft>
              <a:buClrTx/>
              <a:buNone/>
              <a:defRPr/>
            </a:pPr>
            <a:endParaRPr kumimoji="0" lang="en-US" altLang="en-US" sz="1050" b="0" i="0" u="none" strike="noStrike" kern="1200" cap="none" spc="0" normalizeH="0" baseline="0" noProof="0" dirty="0">
              <a:ln>
                <a:noFill/>
              </a:ln>
              <a:solidFill>
                <a:srgbClr val="003865"/>
              </a:solidFill>
              <a:effectLst/>
              <a:highlight>
                <a:srgbClr val="FFFF00"/>
              </a:highlight>
              <a:uLnTx/>
              <a:uFillTx/>
              <a:latin typeface="Calibri"/>
              <a:ea typeface="+mn-ea"/>
              <a:cs typeface="+mn-cs"/>
            </a:endParaRPr>
          </a:p>
        </p:txBody>
      </p:sp>
      <p:pic>
        <p:nvPicPr>
          <p:cNvPr id="9" name="Content Placeholder 8" descr="Line chart. Refer to text on slide for full data. ">
            <a:extLst>
              <a:ext uri="{FF2B5EF4-FFF2-40B4-BE49-F238E27FC236}">
                <a16:creationId xmlns:a16="http://schemas.microsoft.com/office/drawing/2014/main" id="{D9B7FD34-4F67-E593-F3D1-48865CE84BF0}"/>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146277" y="1588282"/>
            <a:ext cx="9575596" cy="3681436"/>
          </a:xfrm>
        </p:spPr>
      </p:pic>
    </p:spTree>
    <p:extLst>
      <p:ext uri="{BB962C8B-B14F-4D97-AF65-F5344CB8AC3E}">
        <p14:creationId xmlns:p14="http://schemas.microsoft.com/office/powerpoint/2010/main" val="127402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Diagnoses, Deaths and Prevalent Cases </a:t>
            </a:r>
            <a:br>
              <a:rPr lang="en-US" altLang="en-US" sz="3600" dirty="0"/>
            </a:br>
            <a:r>
              <a:rPr lang="en-US" altLang="en-US" sz="3600" dirty="0"/>
              <a:t>by Year, 2014–2023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11</a:t>
            </a:fld>
            <a:endParaRPr lang="en-US" dirty="0"/>
          </a:p>
        </p:txBody>
      </p:sp>
      <p:sp>
        <p:nvSpPr>
          <p:cNvPr id="5" name="Content Placeholder 4"/>
          <p:cNvSpPr>
            <a:spLocks noGrp="1"/>
          </p:cNvSpPr>
          <p:nvPr>
            <p:ph idx="13"/>
          </p:nvPr>
        </p:nvSpPr>
        <p:spPr>
          <a:xfrm>
            <a:off x="1905000" y="5801059"/>
            <a:ext cx="11582400" cy="9204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^Deaths in Minnesota among people with HIV/AIDS, regardless of location of diagnosis or cause of death.</a:t>
            </a:r>
            <a:endParaRPr kumimoji="0" lang="en-US" sz="1100" b="1"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graphicFrame>
        <p:nvGraphicFramePr>
          <p:cNvPr id="9" name="Table 8">
            <a:extLst>
              <a:ext uri="{FF2B5EF4-FFF2-40B4-BE49-F238E27FC236}">
                <a16:creationId xmlns:a16="http://schemas.microsoft.com/office/drawing/2014/main" id="{CC8B2CEC-71AA-9F59-0C63-FB5911D656FF}"/>
              </a:ext>
            </a:extLst>
          </p:cNvPr>
          <p:cNvGraphicFramePr>
            <a:graphicFrameLocks noGrp="1"/>
          </p:cNvGraphicFramePr>
          <p:nvPr>
            <p:extLst>
              <p:ext uri="{D42A27DB-BD31-4B8C-83A1-F6EECF244321}">
                <p14:modId xmlns:p14="http://schemas.microsoft.com/office/powerpoint/2010/main" val="904298246"/>
              </p:ext>
            </p:extLst>
          </p:nvPr>
        </p:nvGraphicFramePr>
        <p:xfrm>
          <a:off x="2349500" y="3086100"/>
          <a:ext cx="7493000" cy="685800"/>
        </p:xfrm>
        <a:graphic>
          <a:graphicData uri="http://schemas.openxmlformats.org/drawingml/2006/table">
            <a:tbl>
              <a:tblPr firstRow="1">
                <a:tableStyleId>{5C22544A-7EE6-4342-B048-85BDC9FD1C3A}</a:tableStyleId>
              </a:tblPr>
              <a:tblGrid>
                <a:gridCol w="1397000">
                  <a:extLst>
                    <a:ext uri="{9D8B030D-6E8A-4147-A177-3AD203B41FA5}">
                      <a16:colId xmlns:a16="http://schemas.microsoft.com/office/drawing/2014/main" val="3695191048"/>
                    </a:ext>
                  </a:extLst>
                </a:gridCol>
                <a:gridCol w="609600">
                  <a:extLst>
                    <a:ext uri="{9D8B030D-6E8A-4147-A177-3AD203B41FA5}">
                      <a16:colId xmlns:a16="http://schemas.microsoft.com/office/drawing/2014/main" val="2996640120"/>
                    </a:ext>
                  </a:extLst>
                </a:gridCol>
                <a:gridCol w="609600">
                  <a:extLst>
                    <a:ext uri="{9D8B030D-6E8A-4147-A177-3AD203B41FA5}">
                      <a16:colId xmlns:a16="http://schemas.microsoft.com/office/drawing/2014/main" val="1512486833"/>
                    </a:ext>
                  </a:extLst>
                </a:gridCol>
                <a:gridCol w="609600">
                  <a:extLst>
                    <a:ext uri="{9D8B030D-6E8A-4147-A177-3AD203B41FA5}">
                      <a16:colId xmlns:a16="http://schemas.microsoft.com/office/drawing/2014/main" val="1727289452"/>
                    </a:ext>
                  </a:extLst>
                </a:gridCol>
                <a:gridCol w="609600">
                  <a:extLst>
                    <a:ext uri="{9D8B030D-6E8A-4147-A177-3AD203B41FA5}">
                      <a16:colId xmlns:a16="http://schemas.microsoft.com/office/drawing/2014/main" val="4285424572"/>
                    </a:ext>
                  </a:extLst>
                </a:gridCol>
                <a:gridCol w="609600">
                  <a:extLst>
                    <a:ext uri="{9D8B030D-6E8A-4147-A177-3AD203B41FA5}">
                      <a16:colId xmlns:a16="http://schemas.microsoft.com/office/drawing/2014/main" val="542906106"/>
                    </a:ext>
                  </a:extLst>
                </a:gridCol>
                <a:gridCol w="609600">
                  <a:extLst>
                    <a:ext uri="{9D8B030D-6E8A-4147-A177-3AD203B41FA5}">
                      <a16:colId xmlns:a16="http://schemas.microsoft.com/office/drawing/2014/main" val="3018461101"/>
                    </a:ext>
                  </a:extLst>
                </a:gridCol>
                <a:gridCol w="609600">
                  <a:extLst>
                    <a:ext uri="{9D8B030D-6E8A-4147-A177-3AD203B41FA5}">
                      <a16:colId xmlns:a16="http://schemas.microsoft.com/office/drawing/2014/main" val="2053652896"/>
                    </a:ext>
                  </a:extLst>
                </a:gridCol>
                <a:gridCol w="609600">
                  <a:extLst>
                    <a:ext uri="{9D8B030D-6E8A-4147-A177-3AD203B41FA5}">
                      <a16:colId xmlns:a16="http://schemas.microsoft.com/office/drawing/2014/main" val="1376683134"/>
                    </a:ext>
                  </a:extLst>
                </a:gridCol>
                <a:gridCol w="609600">
                  <a:extLst>
                    <a:ext uri="{9D8B030D-6E8A-4147-A177-3AD203B41FA5}">
                      <a16:colId xmlns:a16="http://schemas.microsoft.com/office/drawing/2014/main" val="1906135801"/>
                    </a:ext>
                  </a:extLst>
                </a:gridCol>
                <a:gridCol w="609600">
                  <a:extLst>
                    <a:ext uri="{9D8B030D-6E8A-4147-A177-3AD203B41FA5}">
                      <a16:colId xmlns:a16="http://schemas.microsoft.com/office/drawing/2014/main" val="378703088"/>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2019</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552840332"/>
                  </a:ext>
                </a:extLst>
              </a:tr>
              <a:tr h="167640">
                <a:tc>
                  <a:txBody>
                    <a:bodyPr/>
                    <a:lstStyle/>
                    <a:p>
                      <a:pPr algn="l" fontAlgn="b"/>
                      <a:r>
                        <a:rPr lang="en-US" sz="1000" u="none" strike="noStrike">
                          <a:effectLst/>
                        </a:rPr>
                        <a:t>HIV Disease Diagnoses*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535689857"/>
                  </a:ext>
                </a:extLst>
              </a:tr>
              <a:tr h="182880">
                <a:tc>
                  <a:txBody>
                    <a:bodyPr/>
                    <a:lstStyle/>
                    <a:p>
                      <a:pPr algn="l" fontAlgn="b"/>
                      <a:r>
                        <a:rPr lang="en-US" sz="1000" u="none" strike="noStrike">
                          <a:effectLst/>
                        </a:rPr>
                        <a:t>All Deaths^</a:t>
                      </a:r>
                      <a:endParaRPr lang="en-US" sz="1000" b="1" i="0" u="none" strike="noStrike">
                        <a:effectLst/>
                        <a:latin typeface="Geneva"/>
                      </a:endParaRPr>
                    </a:p>
                  </a:txBody>
                  <a:tcPr marL="7620" marR="7620" marT="7620" marB="0" anchor="b"/>
                </a:tc>
                <a:tc>
                  <a:txBody>
                    <a:bodyPr/>
                    <a:lstStyle/>
                    <a:p>
                      <a:pPr algn="r" fontAlgn="b"/>
                      <a:r>
                        <a:rPr lang="en-US" sz="1100" u="none" strike="noStrike">
                          <a:effectLst/>
                        </a:rPr>
                        <a:t>116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87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06146572"/>
                  </a:ext>
                </a:extLst>
              </a:tr>
              <a:tr h="167640">
                <a:tc>
                  <a:txBody>
                    <a:bodyPr/>
                    <a:lstStyle/>
                    <a:p>
                      <a:pPr algn="l" fontAlgn="b"/>
                      <a:r>
                        <a:rPr lang="en-US" sz="1000" u="none" strike="noStrike">
                          <a:effectLst/>
                        </a:rPr>
                        <a:t>Living with HIV/AIDS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7998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8215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8554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8981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9193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9697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9805</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9996</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152690075"/>
                  </a:ext>
                </a:extLst>
              </a:tr>
            </a:tbl>
          </a:graphicData>
        </a:graphic>
      </p:graphicFrame>
      <p:pic>
        <p:nvPicPr>
          <p:cNvPr id="14" name="Content Placeholder 13" descr="New HIV Diagnoses, Deaths and Prevalent Cases by Year, 2014–2023. Refer to table on slide for full data. ">
            <a:extLst>
              <a:ext uri="{FF2B5EF4-FFF2-40B4-BE49-F238E27FC236}">
                <a16:creationId xmlns:a16="http://schemas.microsoft.com/office/drawing/2014/main" id="{3BB819AB-3405-C685-B83D-B111310EAB6A}"/>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63011" y="1597474"/>
            <a:ext cx="10465978" cy="3925939"/>
          </a:xfrm>
        </p:spPr>
      </p:pic>
    </p:spTree>
    <p:extLst>
      <p:ext uri="{BB962C8B-B14F-4D97-AF65-F5344CB8AC3E}">
        <p14:creationId xmlns:p14="http://schemas.microsoft.com/office/powerpoint/2010/main" val="2939320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HIV (non-AIDS) and AIDS^ at Diagnosis by Year, 2014–2023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12</a:t>
            </a:fld>
            <a:endParaRPr lang="en-US" dirty="0"/>
          </a:p>
        </p:txBody>
      </p:sp>
      <p:sp>
        <p:nvSpPr>
          <p:cNvPr id="5" name="Content Placeholder 4"/>
          <p:cNvSpPr>
            <a:spLocks noGrp="1"/>
          </p:cNvSpPr>
          <p:nvPr>
            <p:ph idx="13"/>
          </p:nvPr>
        </p:nvSpPr>
        <p:spPr>
          <a:xfrm>
            <a:off x="304800" y="5306060"/>
            <a:ext cx="11666479" cy="979273"/>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that were diagnosed with HIV and AIDS simultaneously</a:t>
            </a:r>
          </a:p>
          <a:p>
            <a:pPr marL="0" indent="0">
              <a:spcBef>
                <a:spcPts val="0"/>
              </a:spcBef>
              <a:spcAft>
                <a:spcPts val="0"/>
              </a:spcAft>
              <a:buClrTx/>
              <a:buNone/>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22" name="Content Placeholder 21" descr="Bar chart. Refer to link on slide for full data. ">
            <a:extLst>
              <a:ext uri="{FF2B5EF4-FFF2-40B4-BE49-F238E27FC236}">
                <a16:creationId xmlns:a16="http://schemas.microsoft.com/office/drawing/2014/main" id="{570C3E3E-0E2A-A42D-CB48-9C7CBCE9115C}"/>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751561" y="1562201"/>
            <a:ext cx="9850321" cy="3840116"/>
          </a:xfrm>
        </p:spPr>
      </p:pic>
    </p:spTree>
    <p:extLst>
      <p:ext uri="{BB962C8B-B14F-4D97-AF65-F5344CB8AC3E}">
        <p14:creationId xmlns:p14="http://schemas.microsoft.com/office/powerpoint/2010/main" val="3571851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sz="4000" dirty="0"/>
              <a:t>HIV Diagnoses in Minnesota </a:t>
            </a:r>
            <a:br>
              <a:rPr lang="en-US" altLang="en-US" sz="4000" dirty="0"/>
            </a:br>
            <a:r>
              <a:rPr lang="en-US" altLang="en-US" sz="4000" dirty="0"/>
              <a:t>by Person, Place, and Time</a:t>
            </a:r>
            <a:endParaRPr lang="en-US" dirty="0"/>
          </a:p>
        </p:txBody>
      </p:sp>
    </p:spTree>
    <p:extLst>
      <p:ext uri="{BB962C8B-B14F-4D97-AF65-F5344CB8AC3E}">
        <p14:creationId xmlns:p14="http://schemas.microsoft.com/office/powerpoint/2010/main" val="232103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sz="4000" dirty="0"/>
              <a:t>Place</a:t>
            </a:r>
            <a:endParaRPr lang="en-US" dirty="0"/>
          </a:p>
        </p:txBody>
      </p:sp>
    </p:spTree>
    <p:extLst>
      <p:ext uri="{BB962C8B-B14F-4D97-AF65-F5344CB8AC3E}">
        <p14:creationId xmlns:p14="http://schemas.microsoft.com/office/powerpoint/2010/main" val="2832193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8AB85-EE16-FD0B-4ED4-A1B57904586C}"/>
              </a:ext>
            </a:extLst>
          </p:cNvPr>
          <p:cNvSpPr>
            <a:spLocks noGrp="1"/>
          </p:cNvSpPr>
          <p:nvPr>
            <p:ph type="title"/>
          </p:nvPr>
        </p:nvSpPr>
        <p:spPr/>
        <p:txBody>
          <a:bodyPr/>
          <a:lstStyle/>
          <a:p>
            <a:endParaRPr lang="en-US" dirty="0"/>
          </a:p>
        </p:txBody>
      </p:sp>
      <p:sp>
        <p:nvSpPr>
          <p:cNvPr id="3" name="Slide Number Placeholder 2">
            <a:extLst>
              <a:ext uri="{FF2B5EF4-FFF2-40B4-BE49-F238E27FC236}">
                <a16:creationId xmlns:a16="http://schemas.microsoft.com/office/drawing/2014/main" id="{62E4883D-EA14-9572-EACC-7E41BDFC5502}"/>
              </a:ext>
            </a:extLst>
          </p:cNvPr>
          <p:cNvSpPr>
            <a:spLocks noGrp="1"/>
          </p:cNvSpPr>
          <p:nvPr>
            <p:ph type="sldNum" sz="quarter" idx="12"/>
          </p:nvPr>
        </p:nvSpPr>
        <p:spPr/>
        <p:txBody>
          <a:bodyPr/>
          <a:lstStyle/>
          <a:p>
            <a:fld id="{48F63A3B-78C7-47BE-AE5E-E10140E04643}" type="slidenum">
              <a:rPr lang="en-US" smtClean="0"/>
              <a:t>15</a:t>
            </a:fld>
            <a:endParaRPr lang="en-US" dirty="0"/>
          </a:p>
        </p:txBody>
      </p:sp>
      <p:pic>
        <p:nvPicPr>
          <p:cNvPr id="21" name="Picture 20" descr="Map data. Refer to link on slide for full data. ">
            <a:extLst>
              <a:ext uri="{FF2B5EF4-FFF2-40B4-BE49-F238E27FC236}">
                <a16:creationId xmlns:a16="http://schemas.microsoft.com/office/drawing/2014/main" id="{8CE1DD50-CDF0-97FF-BB64-72FA6DBC6F60}"/>
              </a:ext>
            </a:extLst>
          </p:cNvPr>
          <p:cNvPicPr>
            <a:picLocks noChangeAspect="1"/>
          </p:cNvPicPr>
          <p:nvPr/>
        </p:nvPicPr>
        <p:blipFill>
          <a:blip r:embed="rId2"/>
          <a:stretch>
            <a:fillRect/>
          </a:stretch>
        </p:blipFill>
        <p:spPr>
          <a:xfrm>
            <a:off x="0" y="-413975"/>
            <a:ext cx="12192000" cy="7271975"/>
          </a:xfrm>
          <a:prstGeom prst="rect">
            <a:avLst/>
          </a:prstGeom>
        </p:spPr>
      </p:pic>
      <p:pic>
        <p:nvPicPr>
          <p:cNvPr id="23" name="Picture 22" descr="Key for map image. Refer to link on slide for full data. ">
            <a:extLst>
              <a:ext uri="{FF2B5EF4-FFF2-40B4-BE49-F238E27FC236}">
                <a16:creationId xmlns:a16="http://schemas.microsoft.com/office/drawing/2014/main" id="{D23272DC-C3C7-38AB-1586-A389A75BC761}"/>
              </a:ext>
            </a:extLst>
          </p:cNvPr>
          <p:cNvPicPr>
            <a:picLocks noChangeAspect="1"/>
          </p:cNvPicPr>
          <p:nvPr/>
        </p:nvPicPr>
        <p:blipFill>
          <a:blip r:embed="rId3"/>
          <a:stretch>
            <a:fillRect/>
          </a:stretch>
        </p:blipFill>
        <p:spPr>
          <a:xfrm>
            <a:off x="533400" y="1099030"/>
            <a:ext cx="2218310" cy="2164205"/>
          </a:xfrm>
          <a:prstGeom prst="rect">
            <a:avLst/>
          </a:prstGeom>
        </p:spPr>
      </p:pic>
      <p:sp>
        <p:nvSpPr>
          <p:cNvPr id="24" name="Content Placeholder 3">
            <a:extLst>
              <a:ext uri="{FF2B5EF4-FFF2-40B4-BE49-F238E27FC236}">
                <a16:creationId xmlns:a16="http://schemas.microsoft.com/office/drawing/2014/main" id="{6570A5CC-D9F6-50F6-87D2-AC2E4281DEA1}"/>
              </a:ext>
            </a:extLst>
          </p:cNvPr>
          <p:cNvSpPr>
            <a:spLocks noGrp="1"/>
          </p:cNvSpPr>
          <p:nvPr>
            <p:ph sz="half" idx="2"/>
          </p:nvPr>
        </p:nvSpPr>
        <p:spPr>
          <a:xfrm>
            <a:off x="308357" y="5484671"/>
            <a:ext cx="3230990" cy="903199"/>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srgbClr val="003865"/>
                </a:solidFill>
                <a:effectLst/>
                <a:uLnTx/>
                <a:uFillTx/>
                <a:latin typeface="Calibri"/>
                <a:ea typeface="+mn-ea"/>
                <a:cs typeface="+mn-cs"/>
              </a:rPr>
              <a:t>#</a:t>
            </a:r>
            <a:r>
              <a:rPr kumimoji="0" lang="en-US" sz="10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spcBef>
                <a:spcPts val="0"/>
              </a:spcBef>
              <a:spcAft>
                <a:spcPts val="0"/>
              </a:spcAft>
              <a:buClrTx/>
              <a:buNone/>
              <a:defRPr/>
            </a:pPr>
            <a:r>
              <a:rPr kumimoji="0" lang="en-US" sz="10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br>
              <a:rPr kumimoji="0" lang="en-US" sz="10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hlinkClick r:id="rId4"/>
              </a:rPr>
              <a:t>HIV Incidence Report 2023 Tables (PDF)</a:t>
            </a:r>
            <a:endParaRPr kumimoji="0" lang="en-US" altLang="en-US" sz="1000" b="0" i="0" u="none" strike="noStrike" kern="1200" cap="none" spc="0" normalizeH="0" baseline="0" noProof="0" dirty="0">
              <a:ln>
                <a:noFill/>
              </a:ln>
              <a:solidFill>
                <a:srgbClr val="003865"/>
              </a:solidFill>
              <a:effectLst/>
              <a:uLnTx/>
              <a:uFillTx/>
              <a:latin typeface="Calibri"/>
              <a:ea typeface="+mn-ea"/>
              <a:cs typeface="+mn-cs"/>
            </a:endParaRPr>
          </a:p>
        </p:txBody>
      </p:sp>
      <p:sp>
        <p:nvSpPr>
          <p:cNvPr id="25" name="Title 2">
            <a:extLst>
              <a:ext uri="{FF2B5EF4-FFF2-40B4-BE49-F238E27FC236}">
                <a16:creationId xmlns:a16="http://schemas.microsoft.com/office/drawing/2014/main" id="{8819006C-8B03-1B06-DCCE-39B61B6EAFE0}"/>
              </a:ext>
            </a:extLst>
          </p:cNvPr>
          <p:cNvSpPr txBox="1">
            <a:spLocks/>
          </p:cNvSpPr>
          <p:nvPr/>
        </p:nvSpPr>
        <p:spPr bwMode="white">
          <a:xfrm>
            <a:off x="4883236" y="-1"/>
            <a:ext cx="7000407" cy="886035"/>
          </a:xfrm>
          <a:prstGeom prst="rect">
            <a:avLst/>
          </a:prstGeom>
          <a:noFill/>
        </p:spPr>
        <p:txBody>
          <a:bodyPr vert="horz" lIns="0" tIns="45720" rIns="0" bIns="45720" rtlCol="0" anchor="ctr">
            <a:normAutofit fontScale="92500" lnSpcReduction="20000"/>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solidFill>
                  <a:schemeClr val="tx1"/>
                </a:solidFill>
              </a:rPr>
              <a:t>HIV Diagnoses</a:t>
            </a:r>
            <a:r>
              <a:rPr lang="en-US" baseline="30000" dirty="0">
                <a:solidFill>
                  <a:schemeClr val="tx1"/>
                </a:solidFill>
              </a:rPr>
              <a:t>#</a:t>
            </a:r>
            <a:r>
              <a:rPr lang="en-US" dirty="0">
                <a:solidFill>
                  <a:schemeClr val="tx1"/>
                </a:solidFill>
              </a:rPr>
              <a:t> by County of Residence at Diagnosis, 2023</a:t>
            </a:r>
          </a:p>
        </p:txBody>
      </p:sp>
    </p:spTree>
    <p:extLst>
      <p:ext uri="{BB962C8B-B14F-4D97-AF65-F5344CB8AC3E}">
        <p14:creationId xmlns:p14="http://schemas.microsoft.com/office/powerpoint/2010/main" val="2708941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C47B2-711B-D106-CC55-7C3F458CFE9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F8A9AFD-CB33-1047-2014-02D8EAA6F116}"/>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11" name="Picture 10" descr="Map of metro county data. Refer to link on slide for full data.">
            <a:extLst>
              <a:ext uri="{FF2B5EF4-FFF2-40B4-BE49-F238E27FC236}">
                <a16:creationId xmlns:a16="http://schemas.microsoft.com/office/drawing/2014/main" id="{3981EBF0-1734-A25E-43F4-6AFD111D7A1A}"/>
              </a:ext>
            </a:extLst>
          </p:cNvPr>
          <p:cNvPicPr>
            <a:picLocks noChangeAspect="1"/>
          </p:cNvPicPr>
          <p:nvPr/>
        </p:nvPicPr>
        <p:blipFill>
          <a:blip r:embed="rId3"/>
          <a:stretch>
            <a:fillRect/>
          </a:stretch>
        </p:blipFill>
        <p:spPr>
          <a:xfrm>
            <a:off x="6604" y="-29461"/>
            <a:ext cx="12192000" cy="7031900"/>
          </a:xfrm>
          <a:prstGeom prst="rect">
            <a:avLst/>
          </a:prstGeom>
        </p:spPr>
      </p:pic>
      <p:sp>
        <p:nvSpPr>
          <p:cNvPr id="12" name="Text Placeholder 2">
            <a:extLst>
              <a:ext uri="{FF2B5EF4-FFF2-40B4-BE49-F238E27FC236}">
                <a16:creationId xmlns:a16="http://schemas.microsoft.com/office/drawing/2014/main" id="{3B071D4B-0CF8-E79B-30EA-1B30624CD4C6}"/>
              </a:ext>
            </a:extLst>
          </p:cNvPr>
          <p:cNvSpPr txBox="1">
            <a:spLocks/>
          </p:cNvSpPr>
          <p:nvPr/>
        </p:nvSpPr>
        <p:spPr>
          <a:xfrm>
            <a:off x="474762" y="5544981"/>
            <a:ext cx="2674838" cy="947259"/>
          </a:xfrm>
          <a:prstGeom prst="rect">
            <a:avLst/>
          </a:prstGeom>
        </p:spPr>
        <p:txBody>
          <a:bodyPr>
            <a:norm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ClrTx/>
              <a:buFontTx/>
              <a:buNone/>
              <a:defRPr/>
            </a:pPr>
            <a:r>
              <a:rPr lang="en-US" sz="1100" dirty="0">
                <a:solidFill>
                  <a:srgbClr val="003865"/>
                </a:solidFill>
                <a:latin typeface="Calibri"/>
              </a:rPr>
              <a:t>HIV or AIDS at first diagnosis</a:t>
            </a:r>
          </a:p>
          <a:p>
            <a:pPr marL="0" indent="0">
              <a:spcBef>
                <a:spcPts val="0"/>
              </a:spcBef>
              <a:spcAft>
                <a:spcPts val="0"/>
              </a:spcAft>
              <a:buClrTx/>
              <a:buNone/>
              <a:defRPr/>
            </a:pPr>
            <a:r>
              <a:rPr lang="en-US" sz="1100" dirty="0">
                <a:solidFill>
                  <a:srgbClr val="003865"/>
                </a:solidFill>
                <a:latin typeface="Calibri"/>
              </a:rPr>
              <a:t>*7-county metro area, excluding the cities of Minneapolis and St. Paul</a:t>
            </a:r>
            <a:br>
              <a:rPr lang="en-US" sz="1100" dirty="0">
                <a:solidFill>
                  <a:srgbClr val="003865"/>
                </a:solidFill>
                <a:latin typeface="Calibri"/>
              </a:rPr>
            </a:br>
            <a:r>
              <a:rPr lang="en-US" sz="1100" dirty="0">
                <a:solidFill>
                  <a:srgbClr val="003865"/>
                </a:solidFill>
                <a:latin typeface="Calibri"/>
              </a:rPr>
              <a:t>Data: </a:t>
            </a:r>
            <a:r>
              <a:rPr lang="en-US" sz="1100" dirty="0">
                <a:solidFill>
                  <a:srgbClr val="003865"/>
                </a:solidFill>
                <a:latin typeface="Calibri"/>
                <a:hlinkClick r:id="rId4"/>
              </a:rPr>
              <a:t>HIV Incidence Report 2023 Tables (PDF)</a:t>
            </a:r>
            <a:endParaRPr lang="en-US" sz="1100" dirty="0">
              <a:solidFill>
                <a:srgbClr val="003865"/>
              </a:solidFill>
              <a:latin typeface="Calibri"/>
            </a:endParaRPr>
          </a:p>
          <a:p>
            <a:pPr marL="0" indent="0">
              <a:buFont typeface="Calibri" panose="020F0502020204030204" pitchFamily="34" charset="0"/>
              <a:buNone/>
            </a:pPr>
            <a:endParaRPr lang="en-US" dirty="0"/>
          </a:p>
        </p:txBody>
      </p:sp>
      <p:pic>
        <p:nvPicPr>
          <p:cNvPr id="14" name="Picture 13" descr="Key for map data. ">
            <a:extLst>
              <a:ext uri="{FF2B5EF4-FFF2-40B4-BE49-F238E27FC236}">
                <a16:creationId xmlns:a16="http://schemas.microsoft.com/office/drawing/2014/main" id="{AC06774C-0DEB-117C-9DEA-DD90ED0F3C05}"/>
              </a:ext>
            </a:extLst>
          </p:cNvPr>
          <p:cNvPicPr>
            <a:picLocks noChangeAspect="1"/>
          </p:cNvPicPr>
          <p:nvPr/>
        </p:nvPicPr>
        <p:blipFill>
          <a:blip r:embed="rId5"/>
          <a:stretch>
            <a:fillRect/>
          </a:stretch>
        </p:blipFill>
        <p:spPr>
          <a:xfrm>
            <a:off x="838200" y="995063"/>
            <a:ext cx="2027966" cy="2027966"/>
          </a:xfrm>
          <a:prstGeom prst="rect">
            <a:avLst/>
          </a:prstGeom>
        </p:spPr>
      </p:pic>
      <p:sp>
        <p:nvSpPr>
          <p:cNvPr id="15" name="Title 1">
            <a:extLst>
              <a:ext uri="{FF2B5EF4-FFF2-40B4-BE49-F238E27FC236}">
                <a16:creationId xmlns:a16="http://schemas.microsoft.com/office/drawing/2014/main" id="{B405DF37-C85C-E608-BE8F-E9052676E059}"/>
              </a:ext>
            </a:extLst>
          </p:cNvPr>
          <p:cNvSpPr txBox="1">
            <a:spLocks/>
          </p:cNvSpPr>
          <p:nvPr/>
        </p:nvSpPr>
        <p:spPr bwMode="white">
          <a:xfrm>
            <a:off x="-6605" y="-222095"/>
            <a:ext cx="11890248" cy="1216025"/>
          </a:xfrm>
          <a:prstGeom prst="rect">
            <a:avLst/>
          </a:prstGeom>
          <a:noFill/>
        </p:spPr>
        <p:txBody>
          <a:bodyPr vert="horz" lIns="0" tIns="45720" rIns="0" bIns="45720" rtlCol="0" anchor="ctr">
            <a:normAutofit/>
          </a:bodyPr>
          <a:lstStyle>
            <a:lvl1pPr algn="r"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en-US" dirty="0">
                <a:solidFill>
                  <a:schemeClr val="tx1"/>
                </a:solidFill>
              </a:rPr>
              <a:t>2023 Minnesota HIV New Diagnoses by Metro County</a:t>
            </a:r>
          </a:p>
        </p:txBody>
      </p:sp>
      <p:sp>
        <p:nvSpPr>
          <p:cNvPr id="16" name="TextBox 15">
            <a:extLst>
              <a:ext uri="{FF2B5EF4-FFF2-40B4-BE49-F238E27FC236}">
                <a16:creationId xmlns:a16="http://schemas.microsoft.com/office/drawing/2014/main" id="{A14AD5E3-9EA7-2994-EDBB-02273A21C5F4}"/>
              </a:ext>
            </a:extLst>
          </p:cNvPr>
          <p:cNvSpPr txBox="1"/>
          <p:nvPr/>
        </p:nvSpPr>
        <p:spPr>
          <a:xfrm>
            <a:off x="8635078" y="2801423"/>
            <a:ext cx="2015071" cy="1323439"/>
          </a:xfrm>
          <a:prstGeom prst="rect">
            <a:avLst/>
          </a:prstGeom>
          <a:noFill/>
        </p:spPr>
        <p:txBody>
          <a:bodyPr wrap="square" rtlCol="0">
            <a:spAutoFit/>
          </a:bodyPr>
          <a:lstStyle/>
          <a:p>
            <a:r>
              <a:rPr lang="en-US" sz="1600" dirty="0"/>
              <a:t>City of Minneapolis</a:t>
            </a:r>
          </a:p>
          <a:p>
            <a:r>
              <a:rPr lang="en-US" sz="1600" dirty="0"/>
              <a:t>City of St. Paul</a:t>
            </a:r>
          </a:p>
          <a:p>
            <a:r>
              <a:rPr lang="en-US" sz="1600" dirty="0"/>
              <a:t>Suburban*                          </a:t>
            </a:r>
          </a:p>
          <a:p>
            <a:r>
              <a:rPr lang="en-US" sz="1600" dirty="0"/>
              <a:t>Greater Minnesota</a:t>
            </a:r>
          </a:p>
          <a:p>
            <a:r>
              <a:rPr lang="en-US" sz="1600" b="1" dirty="0"/>
              <a:t>Total</a:t>
            </a:r>
          </a:p>
        </p:txBody>
      </p:sp>
      <p:sp>
        <p:nvSpPr>
          <p:cNvPr id="17" name="TextBox 16">
            <a:extLst>
              <a:ext uri="{FF2B5EF4-FFF2-40B4-BE49-F238E27FC236}">
                <a16:creationId xmlns:a16="http://schemas.microsoft.com/office/drawing/2014/main" id="{1C7DF579-DDDE-FBDC-B283-99D09AD712D4}"/>
              </a:ext>
            </a:extLst>
          </p:cNvPr>
          <p:cNvSpPr txBox="1"/>
          <p:nvPr/>
        </p:nvSpPr>
        <p:spPr>
          <a:xfrm>
            <a:off x="10420975" y="2801422"/>
            <a:ext cx="333661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3865"/>
                </a:solidFill>
                <a:latin typeface="Calibri"/>
              </a:rPr>
              <a:t>102</a:t>
            </a:r>
            <a:r>
              <a:rPr kumimoji="0" lang="en-US" sz="1600" b="0" i="0" u="none" strike="noStrike" kern="1200" cap="none" spc="0" normalizeH="0" baseline="0" noProof="0" dirty="0">
                <a:ln>
                  <a:noFill/>
                </a:ln>
                <a:solidFill>
                  <a:srgbClr val="003865"/>
                </a:solidFill>
                <a:effectLst/>
                <a:uLnTx/>
                <a:uFillTx/>
                <a:latin typeface="Calibri"/>
                <a:ea typeface="+mn-ea"/>
                <a:cs typeface="+mn-cs"/>
              </a:rPr>
              <a:t> cases (</a:t>
            </a:r>
            <a:r>
              <a:rPr lang="en-US" sz="1600" dirty="0">
                <a:solidFill>
                  <a:srgbClr val="003865"/>
                </a:solidFill>
                <a:latin typeface="Calibri"/>
              </a:rPr>
              <a:t>31</a:t>
            </a:r>
            <a:r>
              <a:rPr kumimoji="0" lang="en-US" sz="1600" b="0" i="0" u="none" strike="noStrike" kern="1200" cap="none" spc="0" normalizeH="0" baseline="0" noProof="0" dirty="0">
                <a:ln>
                  <a:noFill/>
                </a:ln>
                <a:solidFill>
                  <a:srgbClr val="00386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3865"/>
                </a:solidFill>
                <a:latin typeface="Calibri"/>
              </a:rPr>
              <a:t>40</a:t>
            </a:r>
            <a:r>
              <a:rPr kumimoji="0" lang="en-US" sz="1600" b="0" i="0" u="none" strike="noStrike" kern="1200" cap="none" spc="0" normalizeH="0" baseline="0" noProof="0" dirty="0">
                <a:ln>
                  <a:noFill/>
                </a:ln>
                <a:solidFill>
                  <a:srgbClr val="003865"/>
                </a:solidFill>
                <a:effectLst/>
                <a:uLnTx/>
                <a:uFillTx/>
                <a:latin typeface="Calibri"/>
                <a:ea typeface="+mn-ea"/>
                <a:cs typeface="+mn-cs"/>
              </a:rPr>
              <a:t> cases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5"/>
                </a:solidFill>
                <a:effectLst/>
                <a:uLnTx/>
                <a:uFillTx/>
                <a:latin typeface="Calibri"/>
                <a:ea typeface="+mn-ea"/>
                <a:cs typeface="+mn-cs"/>
              </a:rPr>
              <a:t>114 cases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3865"/>
                </a:solidFill>
                <a:latin typeface="Calibri"/>
              </a:rPr>
              <a:t>68</a:t>
            </a:r>
            <a:r>
              <a:rPr kumimoji="0" lang="en-US" sz="1600" b="0" i="0" u="none" strike="noStrike" kern="1200" cap="none" spc="0" normalizeH="0" baseline="0" noProof="0" dirty="0">
                <a:ln>
                  <a:noFill/>
                </a:ln>
                <a:solidFill>
                  <a:srgbClr val="003865"/>
                </a:solidFill>
                <a:effectLst/>
                <a:uLnTx/>
                <a:uFillTx/>
                <a:latin typeface="Calibri"/>
                <a:ea typeface="+mn-ea"/>
                <a:cs typeface="+mn-cs"/>
              </a:rPr>
              <a:t> cases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3865"/>
                </a:solidFill>
                <a:latin typeface="Calibri"/>
              </a:rPr>
              <a:t>324</a:t>
            </a:r>
            <a:r>
              <a:rPr kumimoji="0" lang="en-US" sz="1600" b="1" i="0" u="none" strike="noStrike" kern="1200" cap="none" spc="0" normalizeH="0" baseline="0" noProof="0" dirty="0">
                <a:ln>
                  <a:noFill/>
                </a:ln>
                <a:solidFill>
                  <a:srgbClr val="003865"/>
                </a:solidFill>
                <a:effectLst/>
                <a:uLnTx/>
                <a:uFillTx/>
                <a:latin typeface="Calibri"/>
                <a:ea typeface="+mn-ea"/>
                <a:cs typeface="+mn-cs"/>
              </a:rPr>
              <a:t> cases</a:t>
            </a:r>
          </a:p>
        </p:txBody>
      </p:sp>
    </p:spTree>
    <p:extLst>
      <p:ext uri="{BB962C8B-B14F-4D97-AF65-F5344CB8AC3E}">
        <p14:creationId xmlns:p14="http://schemas.microsoft.com/office/powerpoint/2010/main" val="2694154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1749286" y="5464277"/>
            <a:ext cx="9952383" cy="1393723"/>
          </a:xfrm>
        </p:spPr>
        <p:txBody>
          <a:bodyPr>
            <a:normAutofit/>
          </a:bodyPr>
          <a:lstStyle/>
          <a:p>
            <a:pPr marL="0" indent="0">
              <a:spcBef>
                <a:spcPts val="0"/>
              </a:spcBef>
              <a:spcAft>
                <a:spcPts val="0"/>
              </a:spcAft>
              <a:buNone/>
            </a:pPr>
            <a:r>
              <a:rPr lang="en-US" sz="1600" dirty="0"/>
              <a:t>*Suburban includes the 7-county metro area of Anoka, Carver, Dakota, Hennepin (except Minneapolis), Ramsey (except St. Paul), Scott, and Washington counties. Greater Minnesota includes all other counties outside of the 7-county metro area.</a:t>
            </a:r>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altLang="en-US" sz="3600" dirty="0"/>
              <a:t>HIV Diagnoses* in Minnesota by Residence at Diagnosis, 2023</a:t>
            </a:r>
            <a:endParaRPr lang="en-US" b="0" dirty="0"/>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9" name="Content Placeholder 8" descr="HIV Diagnoses* in Minnesota by Residence at Diagnosis, 2023. Refer to slide notes for full data. ">
            <a:extLst>
              <a:ext uri="{FF2B5EF4-FFF2-40B4-BE49-F238E27FC236}">
                <a16:creationId xmlns:a16="http://schemas.microsoft.com/office/drawing/2014/main" id="{653D9952-02E0-2934-22B0-DF1AA5EAA14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2924256" y="1609725"/>
            <a:ext cx="5700200" cy="4137924"/>
          </a:xfrm>
        </p:spPr>
      </p:pic>
    </p:spTree>
    <p:extLst>
      <p:ext uri="{BB962C8B-B14F-4D97-AF65-F5344CB8AC3E}">
        <p14:creationId xmlns:p14="http://schemas.microsoft.com/office/powerpoint/2010/main" val="3015754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Sex at Birth, Gender, and Race/Ethnicity</a:t>
            </a:r>
            <a:endParaRPr lang="en-US" dirty="0"/>
          </a:p>
        </p:txBody>
      </p:sp>
    </p:spTree>
    <p:extLst>
      <p:ext uri="{BB962C8B-B14F-4D97-AF65-F5344CB8AC3E}">
        <p14:creationId xmlns:p14="http://schemas.microsoft.com/office/powerpoint/2010/main" val="190632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D014-4361-4A2D-95D4-7CC390D6E1B0}"/>
              </a:ext>
            </a:extLst>
          </p:cNvPr>
          <p:cNvSpPr>
            <a:spLocks noGrp="1"/>
          </p:cNvSpPr>
          <p:nvPr>
            <p:ph type="title"/>
          </p:nvPr>
        </p:nvSpPr>
        <p:spPr/>
        <p:txBody>
          <a:bodyPr/>
          <a:lstStyle/>
          <a:p>
            <a:r>
              <a:rPr lang="en-US" dirty="0"/>
              <a:t>Transmission Categories</a:t>
            </a:r>
          </a:p>
        </p:txBody>
      </p:sp>
      <p:sp>
        <p:nvSpPr>
          <p:cNvPr id="3" name="Content Placeholder 2">
            <a:extLst>
              <a:ext uri="{FF2B5EF4-FFF2-40B4-BE49-F238E27FC236}">
                <a16:creationId xmlns:a16="http://schemas.microsoft.com/office/drawing/2014/main" id="{18671B40-F97F-4F98-8FE9-1C43FB3FC335}"/>
              </a:ext>
            </a:extLst>
          </p:cNvPr>
          <p:cNvSpPr>
            <a:spLocks noGrp="1"/>
          </p:cNvSpPr>
          <p:nvPr>
            <p:ph idx="1"/>
          </p:nvPr>
        </p:nvSpPr>
        <p:spPr>
          <a:xfrm>
            <a:off x="315884" y="1594624"/>
            <a:ext cx="11571316" cy="4582339"/>
          </a:xfrm>
        </p:spPr>
        <p:txBody>
          <a:bodyPr>
            <a:normAutofit fontScale="92500" lnSpcReduction="20000"/>
          </a:bodyPr>
          <a:lstStyle/>
          <a:p>
            <a:r>
              <a:rPr lang="en-US" sz="1400" dirty="0"/>
              <a:t>CDC defines </a:t>
            </a:r>
            <a:r>
              <a:rPr lang="en-US" sz="1400" b="1" dirty="0"/>
              <a:t>Transmission categories </a:t>
            </a:r>
            <a:r>
              <a:rPr lang="en-US" sz="1400" dirty="0"/>
              <a:t>as </a:t>
            </a:r>
            <a:r>
              <a:rPr lang="en-US" sz="1400" i="1" dirty="0"/>
              <a:t>“the term for classification of cases that summarizes an adult’s or adolescent’s possible HIV risk factors;  the summary classification results from selecting, from the presumed hierarchical order of probability, the single risk factor most likely to have been responsible for transmission.”</a:t>
            </a:r>
          </a:p>
          <a:p>
            <a:pPr lvl="1"/>
            <a:r>
              <a:rPr lang="en-US" sz="1400" b="1" i="1" dirty="0"/>
              <a:t>Male-to-male sexual contact (MMSC): </a:t>
            </a:r>
            <a:r>
              <a:rPr lang="en-US" sz="1400" i="1" dirty="0"/>
              <a:t>includes individuals assigned male sex at birth, regardless of current gender identity, who have had sexual contact with other males, and individuals assigned male sex at birth who have had sexual contact with both males and females (bisexual contact)</a:t>
            </a:r>
          </a:p>
          <a:p>
            <a:pPr lvl="1"/>
            <a:r>
              <a:rPr lang="en-US" sz="1400" b="1" i="1" dirty="0"/>
              <a:t>Injection drug use (IDU): </a:t>
            </a:r>
            <a:r>
              <a:rPr lang="en-US" sz="1400" i="1" dirty="0"/>
              <a:t>includes persons who injected nonprescription drugs or who injected prescription drugs for nonmedical purposes</a:t>
            </a:r>
          </a:p>
          <a:p>
            <a:pPr lvl="1"/>
            <a:r>
              <a:rPr lang="en-US" sz="1400" b="1" i="1" dirty="0"/>
              <a:t>Male-to-male sexual contact and injection drug use (MMSC/IDU): </a:t>
            </a:r>
            <a:r>
              <a:rPr lang="en-US" sz="1400" i="1" dirty="0"/>
              <a:t>includes individuals assigned male sex at birth, regardless of current gender identity, who have had sexual contact with other males and injected nonprescription drugs or injected prescription drugs for nonmedical purposes</a:t>
            </a:r>
          </a:p>
          <a:p>
            <a:pPr lvl="1"/>
            <a:r>
              <a:rPr lang="en-US" sz="1400" b="1" i="1" dirty="0"/>
              <a:t>Heterosexual contact: </a:t>
            </a:r>
            <a:r>
              <a:rPr lang="en-US" sz="1400" i="1" dirty="0"/>
              <a:t>includes persons who have ever had sexual contact with a person known to have, or with a risk factor for, HIV infection</a:t>
            </a:r>
          </a:p>
          <a:p>
            <a:pPr lvl="1"/>
            <a:r>
              <a:rPr lang="en-US" sz="1400" b="1" i="1" dirty="0"/>
              <a:t>Perinatal: </a:t>
            </a:r>
            <a:r>
              <a:rPr lang="en-US" sz="1400" i="1" dirty="0"/>
              <a:t>includes persons who acquired HIV through mother-to-child transmission </a:t>
            </a:r>
          </a:p>
          <a:p>
            <a:pPr lvl="1"/>
            <a:r>
              <a:rPr lang="en-US" sz="1400" b="1" i="1" dirty="0"/>
              <a:t>Other: </a:t>
            </a:r>
            <a:r>
              <a:rPr lang="en-US" sz="1400" i="1" dirty="0"/>
              <a:t>includes persons with other risk factors (</a:t>
            </a:r>
            <a:r>
              <a:rPr lang="en-US" sz="1400" i="1" dirty="0" err="1"/>
              <a:t>ie</a:t>
            </a:r>
            <a:r>
              <a:rPr lang="en-US" sz="1400" i="1" dirty="0"/>
              <a:t>. blood transfusion, hemophilia) or whose risk factor was not reported or identified</a:t>
            </a:r>
          </a:p>
          <a:p>
            <a:r>
              <a:rPr lang="en-US" sz="1600" i="1" dirty="0"/>
              <a:t>The Minnesota Department of Health, STI/HIV/TB Section also recognizes current gender identity when trying to understand HIV transmission between groups of people</a:t>
            </a:r>
          </a:p>
          <a:p>
            <a:pPr lvl="1"/>
            <a:r>
              <a:rPr lang="en-US" sz="1400" b="1" i="1" dirty="0"/>
              <a:t>Transgender women who have sex with men (TWSM): </a:t>
            </a:r>
            <a:r>
              <a:rPr lang="en-US" sz="1400" i="1" dirty="0"/>
              <a:t>includes individuals assigned male at birth, that identify as female who have had sexual contact with male(s)</a:t>
            </a:r>
          </a:p>
          <a:p>
            <a:pPr lvl="1"/>
            <a:r>
              <a:rPr lang="en-US" sz="1400" b="1" i="1" dirty="0"/>
              <a:t>Transgender women who have sex with men and injection drug use (TWSM/IDU): </a:t>
            </a:r>
            <a:r>
              <a:rPr lang="en-US" sz="1400" i="1" dirty="0"/>
              <a:t>includes individuals assigned male at birth, that identify as female who have had sexual contact with male(s) AND injected nonprescription drugs or injected prescription drugs for nonmedical purposes</a:t>
            </a:r>
          </a:p>
        </p:txBody>
      </p:sp>
      <p:sp>
        <p:nvSpPr>
          <p:cNvPr id="4" name="Slide Number Placeholder 3">
            <a:extLst>
              <a:ext uri="{FF2B5EF4-FFF2-40B4-BE49-F238E27FC236}">
                <a16:creationId xmlns:a16="http://schemas.microsoft.com/office/drawing/2014/main" id="{D050F0B0-C2B2-48C8-B127-46AF33914483}"/>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5" name="TextBox 4">
            <a:extLst>
              <a:ext uri="{FF2B5EF4-FFF2-40B4-BE49-F238E27FC236}">
                <a16:creationId xmlns:a16="http://schemas.microsoft.com/office/drawing/2014/main" id="{638EC754-CF0F-4848-9256-395B6C235EE7}"/>
              </a:ext>
            </a:extLst>
          </p:cNvPr>
          <p:cNvSpPr txBox="1"/>
          <p:nvPr/>
        </p:nvSpPr>
        <p:spPr>
          <a:xfrm>
            <a:off x="2161309" y="6324600"/>
            <a:ext cx="8264117" cy="338554"/>
          </a:xfrm>
          <a:prstGeom prst="rect">
            <a:avLst/>
          </a:prstGeom>
          <a:noFill/>
        </p:spPr>
        <p:txBody>
          <a:bodyPr wrap="square" rtlCol="0">
            <a:spAutoFit/>
          </a:bodyPr>
          <a:lstStyle/>
          <a:p>
            <a:r>
              <a:rPr lang="en-US" sz="1600" dirty="0">
                <a:hlinkClick r:id="rId3"/>
              </a:rPr>
              <a:t>Technical Notes | Volume 33 | HIV Surveillance | Reports | Resource Library | HIV/AIDS | CDC</a:t>
            </a:r>
            <a:endParaRPr lang="en-US" sz="1600" dirty="0"/>
          </a:p>
        </p:txBody>
      </p:sp>
    </p:spTree>
    <p:extLst>
      <p:ext uri="{BB962C8B-B14F-4D97-AF65-F5344CB8AC3E}">
        <p14:creationId xmlns:p14="http://schemas.microsoft.com/office/powerpoint/2010/main" val="1199127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New HIV Diagnoses in Minnesota, 2023</a:t>
            </a:r>
          </a:p>
        </p:txBody>
      </p:sp>
    </p:spTree>
    <p:extLst>
      <p:ext uri="{BB962C8B-B14F-4D97-AF65-F5344CB8AC3E}">
        <p14:creationId xmlns:p14="http://schemas.microsoft.com/office/powerpoint/2010/main" val="183365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AB25-EB10-48E4-ABFE-F555BCBB2D99}"/>
              </a:ext>
            </a:extLst>
          </p:cNvPr>
          <p:cNvSpPr>
            <a:spLocks noGrp="1"/>
          </p:cNvSpPr>
          <p:nvPr>
            <p:ph type="title"/>
          </p:nvPr>
        </p:nvSpPr>
        <p:spPr/>
        <p:txBody>
          <a:bodyPr/>
          <a:lstStyle/>
          <a:p>
            <a:r>
              <a:rPr lang="en-US" dirty="0"/>
              <a:t>Gender Identity</a:t>
            </a:r>
          </a:p>
        </p:txBody>
      </p:sp>
      <p:sp>
        <p:nvSpPr>
          <p:cNvPr id="3" name="Content Placeholder 2">
            <a:extLst>
              <a:ext uri="{FF2B5EF4-FFF2-40B4-BE49-F238E27FC236}">
                <a16:creationId xmlns:a16="http://schemas.microsoft.com/office/drawing/2014/main" id="{92F6FDE8-AC49-49A2-AA69-C41C3DCEA1F3}"/>
              </a:ext>
            </a:extLst>
          </p:cNvPr>
          <p:cNvSpPr>
            <a:spLocks noGrp="1"/>
          </p:cNvSpPr>
          <p:nvPr>
            <p:ph idx="1"/>
          </p:nvPr>
        </p:nvSpPr>
        <p:spPr>
          <a:xfrm>
            <a:off x="595086" y="1548327"/>
            <a:ext cx="11292114" cy="4774169"/>
          </a:xfrm>
        </p:spPr>
        <p:txBody>
          <a:bodyPr>
            <a:noAutofit/>
          </a:bodyPr>
          <a:lstStyle/>
          <a:p>
            <a:pPr marL="365760" lvl="1" indent="0">
              <a:buNone/>
            </a:pPr>
            <a:r>
              <a:rPr lang="en-US" sz="2400" b="1" dirty="0"/>
              <a:t>Gender identity </a:t>
            </a:r>
            <a:r>
              <a:rPr lang="en-US" sz="2400" dirty="0"/>
              <a:t>refers to a </a:t>
            </a:r>
            <a:r>
              <a:rPr lang="en-US" sz="2400" i="1" dirty="0"/>
              <a:t>“person’s internal understanding of their own gender, or gender with which a person identifies.  HIV surveillance personnel collect data on gender identity, when available, from sources such as case report forms submitted by health care or HIV testing providers and medical records, or by matching with other health department databases”</a:t>
            </a:r>
          </a:p>
          <a:p>
            <a:pPr marL="365760" lvl="1" indent="0">
              <a:buNone/>
            </a:pPr>
            <a:r>
              <a:rPr lang="en-US" sz="2400" b="1" dirty="0"/>
              <a:t>Cisgender</a:t>
            </a:r>
            <a:r>
              <a:rPr lang="en-US" sz="2400" i="1" dirty="0"/>
              <a:t> “is a term used to indicate that a person’s sex assigned at birth and current gender identity are the same (</a:t>
            </a:r>
            <a:r>
              <a:rPr lang="en-US" sz="2400" i="1" dirty="0" err="1"/>
              <a:t>ie</a:t>
            </a:r>
            <a:r>
              <a:rPr lang="en-US" sz="2400" i="1" dirty="0"/>
              <a:t>. a person assigned male at birth and who currently identifies as a man is a cisgender male)</a:t>
            </a:r>
          </a:p>
          <a:p>
            <a:pPr marL="365760" lvl="1" indent="0">
              <a:buNone/>
            </a:pPr>
            <a:r>
              <a:rPr lang="en-US" sz="2400" b="1" dirty="0"/>
              <a:t>Transgender woman</a:t>
            </a:r>
            <a:r>
              <a:rPr lang="en-US" sz="2400" i="1" dirty="0"/>
              <a:t>: “a person assigned “male” sex at birth who identifies as female” </a:t>
            </a:r>
          </a:p>
          <a:p>
            <a:pPr marL="365760" lvl="1" indent="0">
              <a:buNone/>
            </a:pPr>
            <a:r>
              <a:rPr lang="en-US" sz="2400" b="1" dirty="0"/>
              <a:t>Transgender man: </a:t>
            </a:r>
            <a:r>
              <a:rPr lang="en-US" sz="2400" i="1" dirty="0"/>
              <a:t>“a person assigned “female” sex at birth who identifies as male” </a:t>
            </a:r>
          </a:p>
        </p:txBody>
      </p:sp>
      <p:sp>
        <p:nvSpPr>
          <p:cNvPr id="4" name="Slide Number Placeholder 3">
            <a:extLst>
              <a:ext uri="{FF2B5EF4-FFF2-40B4-BE49-F238E27FC236}">
                <a16:creationId xmlns:a16="http://schemas.microsoft.com/office/drawing/2014/main" id="{0CF25C21-DC4A-451F-A440-84E1FF61B8C5}"/>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6" name="TextBox 5">
            <a:extLst>
              <a:ext uri="{FF2B5EF4-FFF2-40B4-BE49-F238E27FC236}">
                <a16:creationId xmlns:a16="http://schemas.microsoft.com/office/drawing/2014/main" id="{42A8746F-A3E8-49D2-8520-73A4CCCAE98E}"/>
              </a:ext>
            </a:extLst>
          </p:cNvPr>
          <p:cNvSpPr txBox="1"/>
          <p:nvPr/>
        </p:nvSpPr>
        <p:spPr>
          <a:xfrm>
            <a:off x="2121824" y="6137830"/>
            <a:ext cx="9173094" cy="369332"/>
          </a:xfrm>
          <a:prstGeom prst="rect">
            <a:avLst/>
          </a:prstGeom>
          <a:noFill/>
        </p:spPr>
        <p:txBody>
          <a:bodyPr wrap="square">
            <a:spAutoFit/>
          </a:bodyPr>
          <a:lstStyle/>
          <a:p>
            <a:r>
              <a:rPr lang="en-US" sz="1800" dirty="0">
                <a:hlinkClick r:id="rId3"/>
              </a:rPr>
              <a:t>Technical Notes | Volume 33 | HIV Surveillance | Reports | Resource Library | HIV/AIDS | CDC</a:t>
            </a:r>
            <a:endParaRPr lang="en-US" sz="1800" dirty="0"/>
          </a:p>
        </p:txBody>
      </p:sp>
    </p:spTree>
    <p:extLst>
      <p:ext uri="{BB962C8B-B14F-4D97-AF65-F5344CB8AC3E}">
        <p14:creationId xmlns:p14="http://schemas.microsoft.com/office/powerpoint/2010/main" val="51967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86C-4612-4AEC-88B6-44E224E50F17}"/>
              </a:ext>
            </a:extLst>
          </p:cNvPr>
          <p:cNvSpPr>
            <a:spLocks noGrp="1"/>
          </p:cNvSpPr>
          <p:nvPr>
            <p:ph type="title"/>
          </p:nvPr>
        </p:nvSpPr>
        <p:spPr/>
        <p:txBody>
          <a:bodyPr/>
          <a:lstStyle/>
          <a:p>
            <a:r>
              <a:rPr lang="en-US" altLang="en-US" sz="3600" dirty="0"/>
              <a:t>HIV Diagnoses* by Sex Assigned at Birth and Year of Diagnosis</a:t>
            </a:r>
            <a:br>
              <a:rPr lang="en-US" altLang="en-US" sz="3600" dirty="0"/>
            </a:br>
            <a:r>
              <a:rPr lang="en-US" altLang="en-US" sz="3600" dirty="0"/>
              <a:t> 2014–2023</a:t>
            </a:r>
            <a:endParaRPr lang="en-US" dirty="0"/>
          </a:p>
        </p:txBody>
      </p:sp>
      <p:sp>
        <p:nvSpPr>
          <p:cNvPr id="3" name="Slide Number Placeholder 2">
            <a:extLst>
              <a:ext uri="{FF2B5EF4-FFF2-40B4-BE49-F238E27FC236}">
                <a16:creationId xmlns:a16="http://schemas.microsoft.com/office/drawing/2014/main" id="{9467F16C-94DB-4D1D-A8A3-6B92DBA00C7C}"/>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4" name="Content Placeholder 3">
            <a:extLst>
              <a:ext uri="{FF2B5EF4-FFF2-40B4-BE49-F238E27FC236}">
                <a16:creationId xmlns:a16="http://schemas.microsoft.com/office/drawing/2014/main" id="{A88E11EF-9B36-4598-A8B9-3365F1B6DE89}"/>
              </a:ext>
            </a:extLst>
          </p:cNvPr>
          <p:cNvSpPr>
            <a:spLocks noGrp="1"/>
          </p:cNvSpPr>
          <p:nvPr>
            <p:ph idx="13"/>
          </p:nvPr>
        </p:nvSpPr>
        <p:spPr>
          <a:xfrm>
            <a:off x="2160104" y="5977697"/>
            <a:ext cx="11582400" cy="743778"/>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graphicFrame>
        <p:nvGraphicFramePr>
          <p:cNvPr id="8" name="Table 7">
            <a:extLst>
              <a:ext uri="{FF2B5EF4-FFF2-40B4-BE49-F238E27FC236}">
                <a16:creationId xmlns:a16="http://schemas.microsoft.com/office/drawing/2014/main" id="{254AA758-6266-6A68-1C67-45BB26E3E2E5}"/>
              </a:ext>
            </a:extLst>
          </p:cNvPr>
          <p:cNvGraphicFramePr>
            <a:graphicFrameLocks noGrp="1"/>
          </p:cNvGraphicFramePr>
          <p:nvPr>
            <p:extLst>
              <p:ext uri="{D42A27DB-BD31-4B8C-83A1-F6EECF244321}">
                <p14:modId xmlns:p14="http://schemas.microsoft.com/office/powerpoint/2010/main" val="62905638"/>
              </p:ext>
            </p:extLst>
          </p:nvPr>
        </p:nvGraphicFramePr>
        <p:xfrm>
          <a:off x="3084784" y="2881314"/>
          <a:ext cx="6022432" cy="677525"/>
        </p:xfrm>
        <a:graphic>
          <a:graphicData uri="http://schemas.openxmlformats.org/drawingml/2006/table">
            <a:tbl>
              <a:tblPr firstRow="1">
                <a:tableStyleId>{5C22544A-7EE6-4342-B048-85BDC9FD1C3A}</a:tableStyleId>
              </a:tblPr>
              <a:tblGrid>
                <a:gridCol w="376402">
                  <a:extLst>
                    <a:ext uri="{9D8B030D-6E8A-4147-A177-3AD203B41FA5}">
                      <a16:colId xmlns:a16="http://schemas.microsoft.com/office/drawing/2014/main" val="1877548586"/>
                    </a:ext>
                  </a:extLst>
                </a:gridCol>
                <a:gridCol w="376402">
                  <a:extLst>
                    <a:ext uri="{9D8B030D-6E8A-4147-A177-3AD203B41FA5}">
                      <a16:colId xmlns:a16="http://schemas.microsoft.com/office/drawing/2014/main" val="2873077874"/>
                    </a:ext>
                  </a:extLst>
                </a:gridCol>
                <a:gridCol w="376402">
                  <a:extLst>
                    <a:ext uri="{9D8B030D-6E8A-4147-A177-3AD203B41FA5}">
                      <a16:colId xmlns:a16="http://schemas.microsoft.com/office/drawing/2014/main" val="3181564153"/>
                    </a:ext>
                  </a:extLst>
                </a:gridCol>
                <a:gridCol w="376402">
                  <a:extLst>
                    <a:ext uri="{9D8B030D-6E8A-4147-A177-3AD203B41FA5}">
                      <a16:colId xmlns:a16="http://schemas.microsoft.com/office/drawing/2014/main" val="418126724"/>
                    </a:ext>
                  </a:extLst>
                </a:gridCol>
                <a:gridCol w="376402">
                  <a:extLst>
                    <a:ext uri="{9D8B030D-6E8A-4147-A177-3AD203B41FA5}">
                      <a16:colId xmlns:a16="http://schemas.microsoft.com/office/drawing/2014/main" val="540155086"/>
                    </a:ext>
                  </a:extLst>
                </a:gridCol>
                <a:gridCol w="376402">
                  <a:extLst>
                    <a:ext uri="{9D8B030D-6E8A-4147-A177-3AD203B41FA5}">
                      <a16:colId xmlns:a16="http://schemas.microsoft.com/office/drawing/2014/main" val="2211158354"/>
                    </a:ext>
                  </a:extLst>
                </a:gridCol>
                <a:gridCol w="376402">
                  <a:extLst>
                    <a:ext uri="{9D8B030D-6E8A-4147-A177-3AD203B41FA5}">
                      <a16:colId xmlns:a16="http://schemas.microsoft.com/office/drawing/2014/main" val="2526847401"/>
                    </a:ext>
                  </a:extLst>
                </a:gridCol>
                <a:gridCol w="376402">
                  <a:extLst>
                    <a:ext uri="{9D8B030D-6E8A-4147-A177-3AD203B41FA5}">
                      <a16:colId xmlns:a16="http://schemas.microsoft.com/office/drawing/2014/main" val="3159249115"/>
                    </a:ext>
                  </a:extLst>
                </a:gridCol>
                <a:gridCol w="376402">
                  <a:extLst>
                    <a:ext uri="{9D8B030D-6E8A-4147-A177-3AD203B41FA5}">
                      <a16:colId xmlns:a16="http://schemas.microsoft.com/office/drawing/2014/main" val="1321639204"/>
                    </a:ext>
                  </a:extLst>
                </a:gridCol>
                <a:gridCol w="376402">
                  <a:extLst>
                    <a:ext uri="{9D8B030D-6E8A-4147-A177-3AD203B41FA5}">
                      <a16:colId xmlns:a16="http://schemas.microsoft.com/office/drawing/2014/main" val="3208958747"/>
                    </a:ext>
                  </a:extLst>
                </a:gridCol>
                <a:gridCol w="376402">
                  <a:extLst>
                    <a:ext uri="{9D8B030D-6E8A-4147-A177-3AD203B41FA5}">
                      <a16:colId xmlns:a16="http://schemas.microsoft.com/office/drawing/2014/main" val="1294715019"/>
                    </a:ext>
                  </a:extLst>
                </a:gridCol>
                <a:gridCol w="376402">
                  <a:extLst>
                    <a:ext uri="{9D8B030D-6E8A-4147-A177-3AD203B41FA5}">
                      <a16:colId xmlns:a16="http://schemas.microsoft.com/office/drawing/2014/main" val="1007253941"/>
                    </a:ext>
                  </a:extLst>
                </a:gridCol>
                <a:gridCol w="376402">
                  <a:extLst>
                    <a:ext uri="{9D8B030D-6E8A-4147-A177-3AD203B41FA5}">
                      <a16:colId xmlns:a16="http://schemas.microsoft.com/office/drawing/2014/main" val="2526281348"/>
                    </a:ext>
                  </a:extLst>
                </a:gridCol>
                <a:gridCol w="376402">
                  <a:extLst>
                    <a:ext uri="{9D8B030D-6E8A-4147-A177-3AD203B41FA5}">
                      <a16:colId xmlns:a16="http://schemas.microsoft.com/office/drawing/2014/main" val="3334408908"/>
                    </a:ext>
                  </a:extLst>
                </a:gridCol>
                <a:gridCol w="376402">
                  <a:extLst>
                    <a:ext uri="{9D8B030D-6E8A-4147-A177-3AD203B41FA5}">
                      <a16:colId xmlns:a16="http://schemas.microsoft.com/office/drawing/2014/main" val="4289584465"/>
                    </a:ext>
                  </a:extLst>
                </a:gridCol>
                <a:gridCol w="376402">
                  <a:extLst>
                    <a:ext uri="{9D8B030D-6E8A-4147-A177-3AD203B41FA5}">
                      <a16:colId xmlns:a16="http://schemas.microsoft.com/office/drawing/2014/main" val="4070255999"/>
                    </a:ext>
                  </a:extLst>
                </a:gridCol>
              </a:tblGrid>
              <a:tr h="103511">
                <a:tc>
                  <a:txBody>
                    <a:bodyPr/>
                    <a:lstStyle/>
                    <a:p>
                      <a:pPr algn="l" fontAlgn="b"/>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2008</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2009</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2010</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2011</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2012</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2014</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2015</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2016</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2017</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2018</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2019</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2020</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2021</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2022</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2023</a:t>
                      </a:r>
                      <a:endParaRPr lang="en-US" sz="600" b="1" i="0" u="none" strike="noStrike">
                        <a:effectLst/>
                        <a:latin typeface="Geneva"/>
                      </a:endParaRPr>
                    </a:p>
                  </a:txBody>
                  <a:tcPr marL="4705" marR="4705" marT="4705" marB="0" anchor="b"/>
                </a:tc>
                <a:extLst>
                  <a:ext uri="{0D108BD9-81ED-4DB2-BD59-A6C34878D82A}">
                    <a16:rowId xmlns:a16="http://schemas.microsoft.com/office/drawing/2014/main" val="2052856570"/>
                  </a:ext>
                </a:extLst>
              </a:tr>
              <a:tr h="287007">
                <a:tc>
                  <a:txBody>
                    <a:bodyPr/>
                    <a:lstStyle/>
                    <a:p>
                      <a:pPr algn="l" fontAlgn="b"/>
                      <a:r>
                        <a:rPr lang="en-US" sz="600" u="none" strike="noStrike">
                          <a:effectLst/>
                        </a:rPr>
                        <a:t>Assigned Male at Birth</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244</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296</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263</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218</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251</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241</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229</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233</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208</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217</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200</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189</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234</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211</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267</a:t>
                      </a:r>
                      <a:endParaRPr lang="en-US" sz="600" b="1" i="0" u="none" strike="noStrike">
                        <a:effectLst/>
                        <a:latin typeface="Geneva"/>
                      </a:endParaRPr>
                    </a:p>
                  </a:txBody>
                  <a:tcPr marL="4705" marR="4705" marT="4705" marB="0" anchor="b"/>
                </a:tc>
                <a:extLst>
                  <a:ext uri="{0D108BD9-81ED-4DB2-BD59-A6C34878D82A}">
                    <a16:rowId xmlns:a16="http://schemas.microsoft.com/office/drawing/2014/main" val="2585739006"/>
                  </a:ext>
                </a:extLst>
              </a:tr>
              <a:tr h="287007">
                <a:tc>
                  <a:txBody>
                    <a:bodyPr/>
                    <a:lstStyle/>
                    <a:p>
                      <a:pPr algn="l" fontAlgn="b"/>
                      <a:r>
                        <a:rPr lang="en-US" sz="600" u="none" strike="noStrike">
                          <a:effectLst/>
                        </a:rPr>
                        <a:t>Assigned Female at Birth</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78</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70</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68</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74</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63</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70</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74</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70</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74</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68</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76</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37</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64</a:t>
                      </a:r>
                      <a:endParaRPr lang="en-US" sz="600" b="1" i="0" u="none" strike="noStrike">
                        <a:effectLst/>
                        <a:latin typeface="Geneva"/>
                      </a:endParaRPr>
                    </a:p>
                  </a:txBody>
                  <a:tcPr marL="4705" marR="4705" marT="4705" marB="0" anchor="b"/>
                </a:tc>
                <a:tc>
                  <a:txBody>
                    <a:bodyPr/>
                    <a:lstStyle/>
                    <a:p>
                      <a:pPr algn="r" fontAlgn="b"/>
                      <a:r>
                        <a:rPr lang="en-US" sz="600" u="none" strike="noStrike">
                          <a:effectLst/>
                        </a:rPr>
                        <a:t>51</a:t>
                      </a:r>
                      <a:endParaRPr lang="en-US" sz="600" b="1" i="0" u="none" strike="noStrike">
                        <a:effectLst/>
                        <a:latin typeface="Geneva"/>
                      </a:endParaRPr>
                    </a:p>
                  </a:txBody>
                  <a:tcPr marL="4705" marR="4705" marT="4705" marB="0" anchor="b"/>
                </a:tc>
                <a:tc>
                  <a:txBody>
                    <a:bodyPr/>
                    <a:lstStyle/>
                    <a:p>
                      <a:pPr algn="r" fontAlgn="b"/>
                      <a:r>
                        <a:rPr lang="en-US" sz="600" u="none" strike="noStrike" dirty="0">
                          <a:effectLst/>
                        </a:rPr>
                        <a:t>57</a:t>
                      </a:r>
                      <a:endParaRPr lang="en-US" sz="600" b="1" i="0" u="none" strike="noStrike" dirty="0">
                        <a:effectLst/>
                        <a:latin typeface="Geneva"/>
                      </a:endParaRPr>
                    </a:p>
                  </a:txBody>
                  <a:tcPr marL="4705" marR="4705" marT="4705" marB="0" anchor="b"/>
                </a:tc>
                <a:extLst>
                  <a:ext uri="{0D108BD9-81ED-4DB2-BD59-A6C34878D82A}">
                    <a16:rowId xmlns:a16="http://schemas.microsoft.com/office/drawing/2014/main" val="31183021"/>
                  </a:ext>
                </a:extLst>
              </a:tr>
            </a:tbl>
          </a:graphicData>
        </a:graphic>
      </p:graphicFrame>
      <p:pic>
        <p:nvPicPr>
          <p:cNvPr id="12" name="Content Placeholder 11" descr="Line chart. Refer to table on slide for full data. ">
            <a:extLst>
              <a:ext uri="{FF2B5EF4-FFF2-40B4-BE49-F238E27FC236}">
                <a16:creationId xmlns:a16="http://schemas.microsoft.com/office/drawing/2014/main" id="{ACD70DB0-4833-E9F4-B741-16EF8872CC5F}"/>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150045" y="2045690"/>
            <a:ext cx="9062172" cy="3592895"/>
          </a:xfrm>
        </p:spPr>
      </p:pic>
    </p:spTree>
    <p:extLst>
      <p:ext uri="{BB962C8B-B14F-4D97-AF65-F5344CB8AC3E}">
        <p14:creationId xmlns:p14="http://schemas.microsoft.com/office/powerpoint/2010/main" val="2065527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45E9-0766-4F10-AA4D-1A4C8D5E8B1C}"/>
              </a:ext>
            </a:extLst>
          </p:cNvPr>
          <p:cNvSpPr>
            <a:spLocks noGrp="1"/>
          </p:cNvSpPr>
          <p:nvPr>
            <p:ph type="title"/>
          </p:nvPr>
        </p:nvSpPr>
        <p:spPr/>
        <p:txBody>
          <a:bodyPr>
            <a:normAutofit/>
          </a:bodyPr>
          <a:lstStyle/>
          <a:p>
            <a:r>
              <a:rPr lang="en-US" sz="3600" dirty="0"/>
              <a:t>Number of Cases and Rates (per 100,000 people) of HIV Diagnoses* by Race/Ethnicity</a:t>
            </a:r>
            <a:r>
              <a:rPr lang="en-US" altLang="en-US" sz="3600" baseline="30000" dirty="0"/>
              <a:t>† </a:t>
            </a:r>
            <a:r>
              <a:rPr lang="en-US" sz="3600" dirty="0"/>
              <a:t>Minnesota, 2023</a:t>
            </a:r>
            <a:endParaRPr lang="en-US" dirty="0"/>
          </a:p>
        </p:txBody>
      </p:sp>
      <p:sp>
        <p:nvSpPr>
          <p:cNvPr id="3" name="Slide Number Placeholder 2">
            <a:extLst>
              <a:ext uri="{FF2B5EF4-FFF2-40B4-BE49-F238E27FC236}">
                <a16:creationId xmlns:a16="http://schemas.microsoft.com/office/drawing/2014/main" id="{0AA60C9E-E700-4940-90A3-D882E86D8CE5}"/>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4" name="Content Placeholder 3">
            <a:extLst>
              <a:ext uri="{FF2B5EF4-FFF2-40B4-BE49-F238E27FC236}">
                <a16:creationId xmlns:a16="http://schemas.microsoft.com/office/drawing/2014/main" id="{E1C628C7-BC29-4252-89AA-20483F9F5591}"/>
              </a:ext>
            </a:extLst>
          </p:cNvPr>
          <p:cNvSpPr>
            <a:spLocks noGrp="1"/>
          </p:cNvSpPr>
          <p:nvPr>
            <p:ph idx="13"/>
          </p:nvPr>
        </p:nvSpPr>
        <p:spPr>
          <a:xfrm>
            <a:off x="2006279" y="5409248"/>
            <a:ext cx="9358137" cy="1335429"/>
          </a:xfrm>
        </p:spPr>
        <p:txBody>
          <a:bodyPr>
            <a:normAutofit fontScale="92500" lnSpcReduction="10000"/>
          </a:bodyPr>
          <a:lstStyle/>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050" b="0" i="0" u="none" strike="noStrike" kern="1200" cap="none" spc="0" normalizeH="0" baseline="0" noProof="0" dirty="0">
                <a:ln>
                  <a:noFill/>
                </a:ln>
                <a:solidFill>
                  <a:schemeClr val="tx1"/>
                </a:solidFill>
                <a:effectLst/>
                <a:uLnTx/>
                <a:uFillTx/>
                <a:latin typeface="Calibri"/>
                <a:ea typeface="+mn-ea"/>
                <a:cs typeface="+mn-cs"/>
              </a:rPr>
              <a:t>* HIV or AIDS at first diagnosis; 2022 CDC Wonder data used for rate calculations.    </a:t>
            </a:r>
          </a:p>
          <a:p>
            <a:pPr marL="0" lvl="0" indent="0">
              <a:spcBef>
                <a:spcPts val="0"/>
              </a:spcBef>
              <a:spcAft>
                <a:spcPts val="0"/>
              </a:spcAft>
              <a:buClrTx/>
              <a:buNone/>
              <a:defRPr/>
            </a:pPr>
            <a:r>
              <a:rPr kumimoji="0" lang="en-US" altLang="en-US" sz="1050" b="0" i="0" u="none" strike="noStrike" kern="1200" cap="none" spc="0" normalizeH="0" baseline="30000" noProof="0" dirty="0">
                <a:ln>
                  <a:noFill/>
                </a:ln>
                <a:solidFill>
                  <a:schemeClr val="tx1"/>
                </a:solidFill>
                <a:effectLst/>
                <a:uLnTx/>
                <a:uFillTx/>
                <a:latin typeface="Calibri"/>
                <a:ea typeface="+mn-ea"/>
                <a:cs typeface="+mn-cs"/>
              </a:rPr>
              <a:t>†</a:t>
            </a:r>
            <a:r>
              <a:rPr kumimoji="0" lang="en-US" altLang="en-US" sz="1050" b="0" i="0" u="none" strike="noStrike" kern="1200" cap="none" spc="0" normalizeH="0" baseline="0" noProof="0" dirty="0">
                <a:ln>
                  <a:noFill/>
                </a:ln>
                <a:solidFill>
                  <a:schemeClr val="tx1"/>
                </a:solidFill>
                <a:effectLst/>
                <a:uLnTx/>
                <a:uFillTx/>
                <a:latin typeface="Calibri"/>
                <a:ea typeface="+mn-ea"/>
                <a:cs typeface="+mn-cs"/>
              </a:rPr>
              <a:t> “Black African-born” refers to </a:t>
            </a:r>
            <a:r>
              <a:rPr lang="en-US" altLang="en-US" sz="1050" dirty="0">
                <a:solidFill>
                  <a:schemeClr val="tx1"/>
                </a:solidFill>
              </a:rPr>
              <a:t>Black people who </a:t>
            </a:r>
            <a:r>
              <a:rPr kumimoji="0" lang="en-US" altLang="en-US" sz="1050" b="0" i="0" u="none" strike="noStrike" kern="1200" cap="none" spc="0" normalizeH="0" baseline="0" noProof="0" dirty="0">
                <a:ln>
                  <a:noFill/>
                </a:ln>
                <a:solidFill>
                  <a:schemeClr val="tx1"/>
                </a:solidFill>
                <a:effectLst/>
                <a:uLnTx/>
                <a:uFillTx/>
                <a:latin typeface="Calibri"/>
                <a:ea typeface="+mn-ea"/>
                <a:cs typeface="+mn-cs"/>
              </a:rPr>
              <a:t>reported an African country of birth; “Black not African-born” refers to all other Black people. </a:t>
            </a:r>
            <a:endParaRPr kumimoji="0" lang="en-US" altLang="en-US" sz="1050" b="0" i="1" u="none" strike="noStrike" kern="1200" cap="none" spc="0" normalizeH="0" baseline="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30000" noProof="0" dirty="0">
                <a:ln>
                  <a:noFill/>
                </a:ln>
                <a:solidFill>
                  <a:schemeClr val="tx1"/>
                </a:solidFill>
                <a:effectLst/>
                <a:uLnTx/>
                <a:uFillTx/>
                <a:latin typeface="Calibri"/>
                <a:ea typeface="+mn-ea"/>
                <a:cs typeface="+mn-cs"/>
              </a:rPr>
              <a:t>††</a:t>
            </a:r>
            <a:r>
              <a:rPr kumimoji="0" lang="en-US" sz="1050" b="0" i="0" u="none" strike="noStrike" kern="1200" cap="none" spc="0" normalizeH="0" baseline="0" noProof="0" dirty="0">
                <a:ln>
                  <a:noFill/>
                </a:ln>
                <a:solidFill>
                  <a:schemeClr val="tx1"/>
                </a:solidFill>
                <a:effectLst/>
                <a:uLnTx/>
                <a:uFillTx/>
                <a:latin typeface="Calibri"/>
                <a:ea typeface="+mn-ea"/>
                <a:cs typeface="+mn-cs"/>
              </a:rPr>
              <a:t> Estimate of </a:t>
            </a:r>
            <a:r>
              <a:rPr lang="en-US" sz="1050" dirty="0">
                <a:solidFill>
                  <a:schemeClr val="tx1"/>
                </a:solidFill>
                <a:latin typeface="Calibri"/>
              </a:rPr>
              <a:t>145,214</a:t>
            </a:r>
            <a:r>
              <a:rPr kumimoji="0" lang="en-US" sz="1050" b="0" i="0" u="none" strike="noStrike" kern="1200" cap="none" spc="0" normalizeH="0" baseline="0" noProof="0" dirty="0">
                <a:ln>
                  <a:noFill/>
                </a:ln>
                <a:solidFill>
                  <a:schemeClr val="tx1"/>
                </a:solidFill>
                <a:effectLst/>
                <a:uLnTx/>
                <a:uFillTx/>
                <a:latin typeface="Calibri"/>
                <a:ea typeface="+mn-ea"/>
                <a:cs typeface="+mn-cs"/>
              </a:rPr>
              <a:t> Source: 2022 American Community Survey.</a:t>
            </a:r>
            <a:endParaRPr kumimoji="0" lang="en-US" sz="1050" b="0" i="0" u="none" strike="noStrike" kern="1200" cap="none" spc="0" normalizeH="0" baseline="3000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chemeClr val="tx1"/>
                </a:solidFill>
                <a:effectLst/>
                <a:uLnTx/>
                <a:uFillTx/>
                <a:latin typeface="Calibri"/>
                <a:ea typeface="+mn-ea"/>
                <a:cs typeface="+mn-cs"/>
              </a:rPr>
              <a:t>^ Other = Multi-racial people or people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tx1"/>
                </a:solidFill>
                <a:effectLst/>
                <a:uLnTx/>
                <a:uFillTx/>
                <a:latin typeface="Calibri"/>
                <a:ea typeface="+mn-ea"/>
                <a:cs typeface="+mn-cs"/>
              </a:rPr>
              <a:t># Unable to calculate rate, unknown denominator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Calibri"/>
              </a:rPr>
              <a:t>Race missing for 2 persons</a:t>
            </a:r>
            <a:br>
              <a:rPr lang="en-US" sz="1050" dirty="0">
                <a:solidFill>
                  <a:schemeClr val="tx1"/>
                </a:solidFill>
                <a:latin typeface="Calibri"/>
              </a:rPr>
            </a:br>
            <a:r>
              <a:rPr lang="en-US" sz="1050" dirty="0">
                <a:solidFill>
                  <a:schemeClr val="tx1"/>
                </a:solidFill>
                <a:latin typeface="Calibri"/>
              </a:rPr>
              <a:t>Data: </a:t>
            </a:r>
            <a:r>
              <a:rPr lang="en-US" sz="1050" dirty="0">
                <a:solidFill>
                  <a:schemeClr val="tx1"/>
                </a:solidFill>
                <a:latin typeface="Calibri"/>
                <a:hlinkClick r:id="rId3"/>
              </a:rPr>
              <a:t>HIV Incidence Report 2023 Tables (PDF)</a:t>
            </a:r>
            <a:endParaRPr lang="en-US" sz="1050" dirty="0">
              <a:solidFill>
                <a:schemeClr val="tx1"/>
              </a:solidFill>
              <a:latin typeface="Calibri"/>
            </a:endParaRPr>
          </a:p>
        </p:txBody>
      </p:sp>
      <p:graphicFrame>
        <p:nvGraphicFramePr>
          <p:cNvPr id="6" name="Content Placeholder 2" descr="Number of Cases and Rates (per 100,000 persons) of HIV Diagnoses* by Race/Ethnicity†&#10;Minnesota, 2017" title="Number of Cases and Rates (per 100,000 persons) of HIV Diagnoses* by Race/Ethnicity†">
            <a:extLst>
              <a:ext uri="{FF2B5EF4-FFF2-40B4-BE49-F238E27FC236}">
                <a16:creationId xmlns:a16="http://schemas.microsoft.com/office/drawing/2014/main" id="{1DCBB657-0A9E-4A2F-A392-0F9B8EF8B4C4}"/>
              </a:ext>
            </a:extLst>
          </p:cNvPr>
          <p:cNvGraphicFramePr>
            <a:graphicFrameLocks noGrp="1"/>
          </p:cNvGraphicFramePr>
          <p:nvPr>
            <p:ph idx="14"/>
            <p:extLst>
              <p:ext uri="{D42A27DB-BD31-4B8C-83A1-F6EECF244321}">
                <p14:modId xmlns:p14="http://schemas.microsoft.com/office/powerpoint/2010/main" val="813182251"/>
              </p:ext>
            </p:extLst>
          </p:nvPr>
        </p:nvGraphicFramePr>
        <p:xfrm>
          <a:off x="2899176" y="2226945"/>
          <a:ext cx="6393648" cy="2577778"/>
        </p:xfrm>
        <a:graphic>
          <a:graphicData uri="http://schemas.openxmlformats.org/drawingml/2006/table">
            <a:tbl>
              <a:tblPr firstRow="1" bandRow="1">
                <a:tableStyleId>{5C22544A-7EE6-4342-B048-85BDC9FD1C3A}</a:tableStyleId>
              </a:tblPr>
              <a:tblGrid>
                <a:gridCol w="1598412">
                  <a:extLst>
                    <a:ext uri="{9D8B030D-6E8A-4147-A177-3AD203B41FA5}">
                      <a16:colId xmlns:a16="http://schemas.microsoft.com/office/drawing/2014/main" val="2963927448"/>
                    </a:ext>
                  </a:extLst>
                </a:gridCol>
                <a:gridCol w="1598412">
                  <a:extLst>
                    <a:ext uri="{9D8B030D-6E8A-4147-A177-3AD203B41FA5}">
                      <a16:colId xmlns:a16="http://schemas.microsoft.com/office/drawing/2014/main" val="1964845513"/>
                    </a:ext>
                  </a:extLst>
                </a:gridCol>
                <a:gridCol w="1598412">
                  <a:extLst>
                    <a:ext uri="{9D8B030D-6E8A-4147-A177-3AD203B41FA5}">
                      <a16:colId xmlns:a16="http://schemas.microsoft.com/office/drawing/2014/main" val="3686969458"/>
                    </a:ext>
                  </a:extLst>
                </a:gridCol>
                <a:gridCol w="1598412">
                  <a:extLst>
                    <a:ext uri="{9D8B030D-6E8A-4147-A177-3AD203B41FA5}">
                      <a16:colId xmlns:a16="http://schemas.microsoft.com/office/drawing/2014/main" val="4189166145"/>
                    </a:ext>
                  </a:extLst>
                </a:gridCol>
              </a:tblGrid>
              <a:tr h="487000">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500" b="1" i="0" u="none" strike="noStrike" cap="none" normalizeH="0" baseline="0" dirty="0">
                          <a:ln>
                            <a:noFill/>
                          </a:ln>
                          <a:solidFill>
                            <a:schemeClr val="bg1"/>
                          </a:solidFill>
                          <a:effectLst/>
                          <a:latin typeface="+mn-lt"/>
                        </a:rPr>
                        <a:t>Race/Ethnicity</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500" b="1" i="0" u="none" strike="noStrike" cap="none" normalizeH="0" baseline="0" dirty="0">
                          <a:ln>
                            <a:noFill/>
                          </a:ln>
                          <a:solidFill>
                            <a:schemeClr val="bg1"/>
                          </a:solidFill>
                          <a:effectLst/>
                          <a:latin typeface="+mn-lt"/>
                        </a:rPr>
                        <a:t>Cases</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500" b="1" i="0" u="none" strike="noStrike" cap="none" normalizeH="0" baseline="0" dirty="0">
                          <a:ln>
                            <a:noFill/>
                          </a:ln>
                          <a:solidFill>
                            <a:schemeClr val="bg1"/>
                          </a:solidFill>
                          <a:effectLst/>
                          <a:latin typeface="+mn-lt"/>
                        </a:rPr>
                        <a:t>%</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500" b="1" i="0" u="none" strike="noStrike" cap="none" normalizeH="0" baseline="0" dirty="0">
                          <a:ln>
                            <a:noFill/>
                          </a:ln>
                          <a:solidFill>
                            <a:schemeClr val="bg1"/>
                          </a:solidFill>
                          <a:effectLst/>
                          <a:latin typeface="+mn-lt"/>
                        </a:rPr>
                        <a:t>Rate</a:t>
                      </a:r>
                    </a:p>
                  </a:txBody>
                  <a:tcPr marL="55597" marR="55597" marT="27798" marB="27798" anchor="ctr" horzOverflow="overflow"/>
                </a:tc>
                <a:extLst>
                  <a:ext uri="{0D108BD9-81ED-4DB2-BD59-A6C34878D82A}">
                    <a16:rowId xmlns:a16="http://schemas.microsoft.com/office/drawing/2014/main" val="653520051"/>
                  </a:ext>
                </a:extLst>
              </a:tr>
              <a:tr h="290803">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1" i="0" u="none" strike="noStrike" cap="none" normalizeH="0" baseline="0" dirty="0">
                          <a:ln>
                            <a:noFill/>
                          </a:ln>
                          <a:solidFill>
                            <a:schemeClr val="tx1"/>
                          </a:solidFill>
                          <a:effectLst/>
                          <a:latin typeface="+mn-lt"/>
                          <a:cs typeface="Arial" charset="0"/>
                        </a:rPr>
                        <a:t>American Indian</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5</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2%</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cs typeface="Arial" charset="0"/>
                        </a:rPr>
                        <a:t>8.3</a:t>
                      </a:r>
                    </a:p>
                  </a:txBody>
                  <a:tcPr marL="55597" marR="55597" marT="27798" marB="27798" anchor="ctr" horzOverflow="overflow"/>
                </a:tc>
                <a:extLst>
                  <a:ext uri="{0D108BD9-81ED-4DB2-BD59-A6C34878D82A}">
                    <a16:rowId xmlns:a16="http://schemas.microsoft.com/office/drawing/2014/main" val="3894067678"/>
                  </a:ext>
                </a:extLst>
              </a:tr>
              <a:tr h="290803">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1" i="0" u="none" strike="noStrike" cap="none" normalizeH="0" baseline="0" dirty="0">
                          <a:ln>
                            <a:noFill/>
                          </a:ln>
                          <a:solidFill>
                            <a:schemeClr val="tx1"/>
                          </a:solidFill>
                          <a:effectLst/>
                          <a:latin typeface="+mn-lt"/>
                          <a:cs typeface="Arial" charset="0"/>
                        </a:rPr>
                        <a:t>Asian/Pacific Islander</a:t>
                      </a:r>
                      <a:endParaRPr kumimoji="0" lang="en-US" sz="1100" b="1" i="0" u="none" strike="noStrike" cap="none" normalizeH="0" baseline="0" dirty="0">
                        <a:ln>
                          <a:noFill/>
                        </a:ln>
                        <a:solidFill>
                          <a:schemeClr val="tx1"/>
                        </a:solidFill>
                        <a:effectLst/>
                        <a:latin typeface="+mn-lt"/>
                      </a:endParaRP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rPr>
                        <a:t>13</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rPr>
                        <a:t>4%</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rPr>
                        <a:t>4.2</a:t>
                      </a:r>
                    </a:p>
                  </a:txBody>
                  <a:tcPr marL="55597" marR="55597" marT="27798" marB="27798" anchor="ctr" horzOverflow="overflow"/>
                </a:tc>
                <a:extLst>
                  <a:ext uri="{0D108BD9-81ED-4DB2-BD59-A6C34878D82A}">
                    <a16:rowId xmlns:a16="http://schemas.microsoft.com/office/drawing/2014/main" val="1755036611"/>
                  </a:ext>
                </a:extLst>
              </a:tr>
              <a:tr h="290803">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1" i="0" u="none" strike="noStrike" cap="none" normalizeH="0" baseline="0" dirty="0">
                          <a:ln>
                            <a:noFill/>
                          </a:ln>
                          <a:solidFill>
                            <a:schemeClr val="tx1"/>
                          </a:solidFill>
                          <a:effectLst/>
                          <a:latin typeface="+mn-lt"/>
                          <a:cs typeface="Arial" charset="0"/>
                        </a:rPr>
                        <a:t>Black, African-born</a:t>
                      </a:r>
                      <a:r>
                        <a:rPr kumimoji="0" lang="en-US" altLang="en-US" sz="1100" b="0" i="0" u="none" strike="noStrike" kern="1200" cap="none" spc="0" normalizeH="0" baseline="30000" noProof="0" dirty="0">
                          <a:ln>
                            <a:noFill/>
                          </a:ln>
                          <a:solidFill>
                            <a:schemeClr val="tx1"/>
                          </a:solidFill>
                          <a:effectLst/>
                          <a:uLnTx/>
                          <a:uFillTx/>
                          <a:latin typeface="+mn-lt"/>
                          <a:ea typeface="+mn-ea"/>
                          <a:cs typeface="+mn-cs"/>
                        </a:rPr>
                        <a:t>†</a:t>
                      </a:r>
                      <a:endParaRPr kumimoji="0" lang="en-US" sz="1100" b="1" i="0" u="none" strike="noStrike" cap="none" normalizeH="0" baseline="0" dirty="0">
                        <a:ln>
                          <a:noFill/>
                        </a:ln>
                        <a:solidFill>
                          <a:schemeClr val="tx1"/>
                        </a:solidFill>
                        <a:effectLst/>
                        <a:latin typeface="+mn-lt"/>
                        <a:cs typeface="Arial" charset="0"/>
                      </a:endParaRP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cs typeface="Arial" charset="0"/>
                        </a:rPr>
                        <a:t>31</a:t>
                      </a:r>
                      <a:endParaRPr kumimoji="0" lang="en-US" sz="1100" b="0" i="0" u="none" strike="noStrike" cap="none" normalizeH="0" baseline="0" dirty="0">
                        <a:ln>
                          <a:noFill/>
                        </a:ln>
                        <a:solidFill>
                          <a:schemeClr val="tx1"/>
                        </a:solidFill>
                        <a:effectLst/>
                        <a:latin typeface="+mn-lt"/>
                      </a:endParaRP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cs typeface="Arial" charset="0"/>
                        </a:rPr>
                        <a:t>10%</a:t>
                      </a:r>
                      <a:endParaRPr kumimoji="0" lang="en-US" sz="1100" b="0" i="0" u="none" strike="noStrike" cap="none" normalizeH="0" baseline="0" dirty="0">
                        <a:ln>
                          <a:noFill/>
                        </a:ln>
                        <a:solidFill>
                          <a:schemeClr val="tx1"/>
                        </a:solidFill>
                        <a:effectLst/>
                        <a:latin typeface="+mn-lt"/>
                      </a:endParaRP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lang="en-US" altLang="en-US" sz="1100" b="0" i="0" baseline="0" dirty="0">
                          <a:solidFill>
                            <a:schemeClr val="tx1"/>
                          </a:solidFill>
                          <a:latin typeface="+mn-lt"/>
                        </a:rPr>
                        <a:t>21.3</a:t>
                      </a:r>
                      <a:r>
                        <a:rPr lang="en-US" altLang="en-US" sz="1100" b="0" i="0" baseline="30000" dirty="0">
                          <a:solidFill>
                            <a:schemeClr val="tx1"/>
                          </a:solidFill>
                          <a:latin typeface="+mn-lt"/>
                        </a:rPr>
                        <a:t>††</a:t>
                      </a:r>
                      <a:endParaRPr kumimoji="0" lang="en-US" sz="1100" b="0" i="0" u="none" strike="noStrike" cap="none" normalizeH="0" baseline="30000" dirty="0">
                        <a:ln>
                          <a:noFill/>
                        </a:ln>
                        <a:solidFill>
                          <a:schemeClr val="tx1"/>
                        </a:solidFill>
                        <a:effectLst/>
                        <a:latin typeface="+mn-lt"/>
                      </a:endParaRPr>
                    </a:p>
                  </a:txBody>
                  <a:tcPr marL="55597" marR="55597" marT="27798" marB="27798" anchor="ctr" horzOverflow="overflow"/>
                </a:tc>
                <a:extLst>
                  <a:ext uri="{0D108BD9-81ED-4DB2-BD59-A6C34878D82A}">
                    <a16:rowId xmlns:a16="http://schemas.microsoft.com/office/drawing/2014/main" val="3095837979"/>
                  </a:ext>
                </a:extLst>
              </a:tr>
              <a:tr h="225476">
                <a:tc>
                  <a:txBody>
                    <a:bodyPr/>
                    <a:lstStyle/>
                    <a:p>
                      <a:pPr marL="0" marR="0" lvl="0" indent="0" algn="l"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cs typeface="Arial" charset="0"/>
                        </a:rPr>
                        <a:t>Black, not African-born</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69</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cs typeface="Arial" charset="0"/>
                        </a:rPr>
                        <a:t>21%</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24.8</a:t>
                      </a:r>
                    </a:p>
                  </a:txBody>
                  <a:tcPr marL="55597" marR="55597" marT="27798" marB="27798" anchor="ctr" horzOverflow="overflow">
                    <a:solidFill>
                      <a:schemeClr val="bg1">
                        <a:lumMod val="95000"/>
                      </a:schemeClr>
                    </a:solidFill>
                  </a:tcPr>
                </a:tc>
                <a:extLst>
                  <a:ext uri="{0D108BD9-81ED-4DB2-BD59-A6C34878D82A}">
                    <a16:rowId xmlns:a16="http://schemas.microsoft.com/office/drawing/2014/main" val="781853052"/>
                  </a:ext>
                </a:extLst>
              </a:tr>
              <a:tr h="281549">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cs typeface="Arial" charset="0"/>
                        </a:rPr>
                        <a:t>Hispanic</a:t>
                      </a:r>
                      <a:endParaRPr kumimoji="0" lang="en-US" sz="1100" b="1" i="0" u="none" strike="noStrike" cap="none" normalizeH="0" baseline="0" dirty="0">
                        <a:ln>
                          <a:noFill/>
                        </a:ln>
                        <a:solidFill>
                          <a:schemeClr val="tx1"/>
                        </a:solidFill>
                        <a:effectLst/>
                        <a:latin typeface="+mn-lt"/>
                      </a:endParaRP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cs typeface="Arial" charset="0"/>
                        </a:rPr>
                        <a:t>70</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22%</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20.5</a:t>
                      </a:r>
                    </a:p>
                  </a:txBody>
                  <a:tcPr marL="55597" marR="55597" marT="27798" marB="27798" anchor="ctr" horzOverflow="overflow"/>
                </a:tc>
                <a:extLst>
                  <a:ext uri="{0D108BD9-81ED-4DB2-BD59-A6C34878D82A}">
                    <a16:rowId xmlns:a16="http://schemas.microsoft.com/office/drawing/2014/main" val="1243745901"/>
                  </a:ext>
                </a:extLst>
              </a:tr>
              <a:tr h="260392">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1" i="0" u="none" strike="noStrike" cap="none" normalizeH="0" baseline="0" dirty="0">
                          <a:ln>
                            <a:noFill/>
                          </a:ln>
                          <a:solidFill>
                            <a:schemeClr val="tx1"/>
                          </a:solidFill>
                          <a:effectLst/>
                          <a:latin typeface="+mn-lt"/>
                          <a:cs typeface="Arial" charset="0"/>
                        </a:rPr>
                        <a:t>White, non-Hispanic</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cs typeface="Arial" charset="0"/>
                        </a:rPr>
                        <a:t>110</a:t>
                      </a:r>
                      <a:endParaRPr kumimoji="0" lang="en-US" sz="1100" b="0" i="0" u="none" strike="noStrike" cap="none" normalizeH="0" baseline="0" dirty="0">
                        <a:ln>
                          <a:noFill/>
                        </a:ln>
                        <a:solidFill>
                          <a:schemeClr val="tx1"/>
                        </a:solidFill>
                        <a:effectLst/>
                        <a:latin typeface="+mn-lt"/>
                      </a:endParaRP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rPr>
                        <a:t>34%</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defRPr/>
                      </a:pPr>
                      <a:r>
                        <a:rPr kumimoji="0" lang="en-US" sz="1100" b="0" i="0" u="none" strike="noStrike" cap="none" normalizeH="0" baseline="0" dirty="0">
                          <a:ln>
                            <a:noFill/>
                          </a:ln>
                          <a:solidFill>
                            <a:schemeClr val="tx1"/>
                          </a:solidFill>
                          <a:effectLst/>
                          <a:latin typeface="+mn-lt"/>
                          <a:cs typeface="Arial" charset="0"/>
                        </a:rPr>
                        <a:t>2.5</a:t>
                      </a:r>
                    </a:p>
                  </a:txBody>
                  <a:tcPr marL="55597" marR="55597" marT="27798" marB="27798" anchor="ctr" horzOverflow="overflow"/>
                </a:tc>
                <a:extLst>
                  <a:ext uri="{0D108BD9-81ED-4DB2-BD59-A6C34878D82A}">
                    <a16:rowId xmlns:a16="http://schemas.microsoft.com/office/drawing/2014/main" val="2397636905"/>
                  </a:ext>
                </a:extLst>
              </a:tr>
              <a:tr h="225476">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cs typeface="Arial" charset="0"/>
                        </a:rPr>
                        <a:t>Other^</a:t>
                      </a:r>
                      <a:endParaRPr kumimoji="0" lang="en-US" sz="1100" b="1" i="0" u="none" strike="noStrike" cap="none" normalizeH="0" baseline="0" dirty="0">
                        <a:ln>
                          <a:noFill/>
                        </a:ln>
                        <a:solidFill>
                          <a:schemeClr val="tx1"/>
                        </a:solidFill>
                        <a:effectLst/>
                        <a:latin typeface="+mn-lt"/>
                      </a:endParaRP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24</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7%</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0" i="0" u="none" strike="noStrike" cap="none" normalizeH="0" baseline="0" dirty="0">
                          <a:ln>
                            <a:noFill/>
                          </a:ln>
                          <a:solidFill>
                            <a:schemeClr val="tx1"/>
                          </a:solidFill>
                          <a:effectLst/>
                          <a:latin typeface="+mn-lt"/>
                        </a:rPr>
                        <a:t>8.7</a:t>
                      </a:r>
                    </a:p>
                  </a:txBody>
                  <a:tcPr marL="55597" marR="55597" marT="27798" marB="27798" anchor="ctr" horzOverflow="overflow"/>
                </a:tc>
                <a:extLst>
                  <a:ext uri="{0D108BD9-81ED-4DB2-BD59-A6C34878D82A}">
                    <a16:rowId xmlns:a16="http://schemas.microsoft.com/office/drawing/2014/main" val="695375527"/>
                  </a:ext>
                </a:extLst>
              </a:tr>
              <a:tr h="225476">
                <a:tc>
                  <a:txBody>
                    <a:bodyPr/>
                    <a:lstStyle/>
                    <a:p>
                      <a:pPr marL="0" marR="0" lvl="0" indent="0" algn="l"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rPr>
                        <a:t>Total</a:t>
                      </a:r>
                    </a:p>
                  </a:txBody>
                  <a:tcPr marL="55597" marR="55597" marT="27798" marB="27798" anchor="ctr" horzOverflow="overflow"/>
                </a:tc>
                <a:tc>
                  <a:txBody>
                    <a:bodyPr/>
                    <a:lstStyle/>
                    <a:p>
                      <a:pPr marL="0" marR="0" lvl="0" indent="0" algn="ctr" defTabSz="914400" rtl="0" eaLnBrk="1" fontAlgn="b" latinLnBrk="0" hangingPunct="1">
                        <a:lnSpc>
                          <a:spcPct val="85000"/>
                        </a:lnSpc>
                        <a:spcBef>
                          <a:spcPct val="0"/>
                        </a:spcBef>
                        <a:spcAft>
                          <a:spcPct val="25000"/>
                        </a:spcAft>
                        <a:buClr>
                          <a:schemeClr val="tx1"/>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cs typeface="Arial" charset="0"/>
                        </a:rPr>
                        <a:t>322</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rPr>
                        <a:t>100%</a:t>
                      </a:r>
                    </a:p>
                  </a:txBody>
                  <a:tcPr marL="55597" marR="55597" marT="27798" marB="27798" anchor="ctr" horzOverflow="overflow"/>
                </a:tc>
                <a:tc>
                  <a:txBody>
                    <a:bodyPr/>
                    <a:lstStyle/>
                    <a:p>
                      <a:pPr marL="0" marR="0" lvl="0" indent="0" algn="ctr" defTabSz="914400" rtl="0" eaLnBrk="1" fontAlgn="base" latinLnBrk="0" hangingPunct="1">
                        <a:lnSpc>
                          <a:spcPct val="85000"/>
                        </a:lnSpc>
                        <a:spcBef>
                          <a:spcPct val="0"/>
                        </a:spcBef>
                        <a:spcAft>
                          <a:spcPct val="25000"/>
                        </a:spcAft>
                        <a:buClr>
                          <a:schemeClr val="tx1"/>
                        </a:buClr>
                        <a:buSzPct val="70000"/>
                        <a:buFont typeface="Wingdings" pitchFamily="2" charset="2"/>
                        <a:buNone/>
                        <a:tabLst/>
                      </a:pPr>
                      <a:r>
                        <a:rPr kumimoji="0" lang="en-US" sz="1100" b="1" i="0" u="none" strike="noStrike" cap="none" normalizeH="0" baseline="0" dirty="0">
                          <a:ln>
                            <a:noFill/>
                          </a:ln>
                          <a:solidFill>
                            <a:schemeClr val="tx1"/>
                          </a:solidFill>
                          <a:effectLst/>
                          <a:latin typeface="+mn-lt"/>
                        </a:rPr>
                        <a:t>5.6</a:t>
                      </a:r>
                    </a:p>
                  </a:txBody>
                  <a:tcPr marL="55597" marR="55597" marT="27798" marB="27798" anchor="ctr" horzOverflow="overflow"/>
                </a:tc>
                <a:extLst>
                  <a:ext uri="{0D108BD9-81ED-4DB2-BD59-A6C34878D82A}">
                    <a16:rowId xmlns:a16="http://schemas.microsoft.com/office/drawing/2014/main" val="2758453481"/>
                  </a:ext>
                </a:extLst>
              </a:tr>
            </a:tbl>
          </a:graphicData>
        </a:graphic>
      </p:graphicFrame>
      <p:pic>
        <p:nvPicPr>
          <p:cNvPr id="7" name="Picture 6" descr="Data table image. Refer to link on slide for full data. ">
            <a:extLst>
              <a:ext uri="{FF2B5EF4-FFF2-40B4-BE49-F238E27FC236}">
                <a16:creationId xmlns:a16="http://schemas.microsoft.com/office/drawing/2014/main" id="{5F00FA33-C417-F82C-9CD4-F5A3416D82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452" y="1843902"/>
            <a:ext cx="8759095" cy="3565346"/>
          </a:xfrm>
          <a:prstGeom prst="rect">
            <a:avLst/>
          </a:prstGeom>
        </p:spPr>
      </p:pic>
    </p:spTree>
    <p:extLst>
      <p:ext uri="{BB962C8B-B14F-4D97-AF65-F5344CB8AC3E}">
        <p14:creationId xmlns:p14="http://schemas.microsoft.com/office/powerpoint/2010/main" val="2730762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2023 and General Population in Minnesota </a:t>
            </a:r>
            <a:br>
              <a:rPr lang="en-US" altLang="en-US" sz="3600" dirty="0"/>
            </a:br>
            <a:r>
              <a:rPr lang="en-US" altLang="en-US" sz="3600" dirty="0"/>
              <a:t>by Race/Ethnicity</a:t>
            </a:r>
            <a:endParaRPr lang="en-US" dirty="0"/>
          </a:p>
        </p:txBody>
      </p:sp>
      <p:sp>
        <p:nvSpPr>
          <p:cNvPr id="3" name="Content Placeholder 2">
            <a:extLst>
              <a:ext uri="{FF2B5EF4-FFF2-40B4-BE49-F238E27FC236}">
                <a16:creationId xmlns:a16="http://schemas.microsoft.com/office/drawing/2014/main" id="{276733A4-6625-4011-9BC9-70FAA015B9D6}"/>
              </a:ext>
            </a:extLst>
          </p:cNvPr>
          <p:cNvSpPr>
            <a:spLocks noGrp="1"/>
          </p:cNvSpPr>
          <p:nvPr>
            <p:ph sz="half" idx="2"/>
          </p:nvPr>
        </p:nvSpPr>
        <p:spPr>
          <a:xfrm>
            <a:off x="2332382" y="5882308"/>
            <a:ext cx="9554817" cy="839167"/>
          </a:xfrm>
        </p:spPr>
        <p:txBody>
          <a:bodyPr>
            <a:norm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people)</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12" name="Content Placeholder 11" descr="Pie chart showing HIV diagnoses by race/ethnicity. Refer to link on slide for full data. ">
            <a:extLst>
              <a:ext uri="{FF2B5EF4-FFF2-40B4-BE49-F238E27FC236}">
                <a16:creationId xmlns:a16="http://schemas.microsoft.com/office/drawing/2014/main" id="{FB4B8602-5982-C666-A866-76E79BAE2109}"/>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007919" y="1609724"/>
            <a:ext cx="4930236" cy="3961974"/>
          </a:xfrm>
        </p:spPr>
      </p:pic>
      <p:pic>
        <p:nvPicPr>
          <p:cNvPr id="14" name="Content Placeholder 13" descr="Pie chart showing MN population by race/ethnicity. Refer to link on slide for full data. ">
            <a:extLst>
              <a:ext uri="{FF2B5EF4-FFF2-40B4-BE49-F238E27FC236}">
                <a16:creationId xmlns:a16="http://schemas.microsoft.com/office/drawing/2014/main" id="{8577E3F6-F0F4-2609-692E-FD49E0963864}"/>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253847" y="1609724"/>
            <a:ext cx="4881716" cy="3961973"/>
          </a:xfrm>
        </p:spPr>
      </p:pic>
    </p:spTree>
    <p:extLst>
      <p:ext uri="{BB962C8B-B14F-4D97-AF65-F5344CB8AC3E}">
        <p14:creationId xmlns:p14="http://schemas.microsoft.com/office/powerpoint/2010/main" val="4054996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in 2023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3BDD6005-3939-40DF-8016-76A2E2378C4C}"/>
              </a:ext>
            </a:extLst>
          </p:cNvPr>
          <p:cNvSpPr>
            <a:spLocks noGrp="1"/>
          </p:cNvSpPr>
          <p:nvPr>
            <p:ph sz="half" idx="2"/>
          </p:nvPr>
        </p:nvSpPr>
        <p:spPr>
          <a:xfrm>
            <a:off x="2153652" y="5659275"/>
            <a:ext cx="8975559" cy="726423"/>
          </a:xfrm>
        </p:spPr>
        <p:txBody>
          <a:bodyPr>
            <a:noAutofit/>
          </a:body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  (n = Number of people)      </a:t>
            </a:r>
          </a:p>
          <a:p>
            <a:pPr marL="0" indent="0">
              <a:lnSpc>
                <a:spcPct val="80000"/>
              </a:lnSpc>
              <a:spcBef>
                <a:spcPct val="50000"/>
              </a:spcBef>
              <a:spcAft>
                <a:spcPts val="0"/>
              </a:spcAft>
              <a:buClrTx/>
              <a:buNone/>
              <a:defRPr/>
            </a:pPr>
            <a:r>
              <a:rPr kumimoji="0" lang="en-US" altLang="en-US" sz="1100" b="0" i="0" u="none" strike="noStrike" kern="1200" cap="none" spc="0" normalizeH="0" baseline="0" noProof="0" dirty="0">
                <a:ln>
                  <a:noFill/>
                </a:ln>
                <a:solidFill>
                  <a:srgbClr val="003865"/>
                </a:solidFill>
                <a:effectLst/>
                <a:uLnTx/>
                <a:uFillTx/>
                <a:latin typeface="Calibri" panose="020F0502020204030204" pitchFamily="34" charset="0"/>
                <a:ea typeface="+mn-ea"/>
                <a:cs typeface="Calibri" panose="020F0502020204030204" pitchFamily="34" charset="0"/>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“Black African-born” refers to </a:t>
            </a:r>
            <a:r>
              <a:rPr lang="en-US" altLang="en-US" sz="1100" dirty="0">
                <a:solidFill>
                  <a:srgbClr val="003865"/>
                </a:solidFill>
              </a:rPr>
              <a:t>Black people who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br>
              <a:rPr kumimoji="0" lang="en-US" altLang="en-US" sz="1100" b="0" i="0" u="none" strike="noStrike" kern="1200" cap="none" spc="0" normalizeH="0" baseline="0" noProof="0" dirty="0">
                <a:ln>
                  <a:noFill/>
                </a:ln>
                <a:solidFill>
                  <a:srgbClr val="003865"/>
                </a:solidFill>
                <a:effectLst/>
                <a:uLnTx/>
                <a:uFillTx/>
                <a:latin typeface="Calibri"/>
                <a:ea typeface="+mn-ea"/>
                <a:cs typeface="+mn-cs"/>
              </a:rPr>
            </a:br>
            <a:r>
              <a:rPr lang="en-US" sz="1100" dirty="0">
                <a:solidFill>
                  <a:srgbClr val="003865"/>
                </a:solidFill>
                <a:latin typeface="Calibri"/>
              </a:rPr>
              <a:t>Race/ethnicity missing for 2 persons</a:t>
            </a:r>
            <a:br>
              <a:rPr lang="en-US" sz="1100" dirty="0">
                <a:solidFill>
                  <a:srgbClr val="003865"/>
                </a:solidFill>
                <a:latin typeface="Calibri"/>
              </a:rPr>
            </a:b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1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fld id="{48F63A3B-78C7-47BE-AE5E-E10140E04643}" type="slidenum">
              <a:rPr lang="en-US" smtClean="0"/>
              <a:t>24</a:t>
            </a:fld>
            <a:endParaRPr lang="en-US" dirty="0"/>
          </a:p>
        </p:txBody>
      </p:sp>
      <p:pic>
        <p:nvPicPr>
          <p:cNvPr id="12" name="Content Placeholder 11" descr="Pie chart showing HIV diagnoses for people assigned male at birth. Refer to link on slide for full data. ">
            <a:extLst>
              <a:ext uri="{FF2B5EF4-FFF2-40B4-BE49-F238E27FC236}">
                <a16:creationId xmlns:a16="http://schemas.microsoft.com/office/drawing/2014/main" id="{6F1EB9B4-C677-C050-5160-0E217D8B0613}"/>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1226128" y="1609724"/>
            <a:ext cx="4717874" cy="3887055"/>
          </a:xfrm>
        </p:spPr>
      </p:pic>
      <p:pic>
        <p:nvPicPr>
          <p:cNvPr id="14" name="Content Placeholder 13" descr="Pie chart showing HIV diagnoses for people assigned female at birth. Refer to link on slide for full data. ">
            <a:extLst>
              <a:ext uri="{FF2B5EF4-FFF2-40B4-BE49-F238E27FC236}">
                <a16:creationId xmlns:a16="http://schemas.microsoft.com/office/drawing/2014/main" id="{8C6002E9-1C36-8E3C-3200-F1ABE0038ADA}"/>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248000" y="1609725"/>
            <a:ext cx="4352738" cy="3887054"/>
          </a:xfrm>
        </p:spPr>
      </p:pic>
    </p:spTree>
    <p:extLst>
      <p:ext uri="{BB962C8B-B14F-4D97-AF65-F5344CB8AC3E}">
        <p14:creationId xmlns:p14="http://schemas.microsoft.com/office/powerpoint/2010/main" val="94015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77ED-B18B-4607-884F-6C9826C4352A}"/>
              </a:ext>
            </a:extLst>
          </p:cNvPr>
          <p:cNvSpPr>
            <a:spLocks noGrp="1"/>
          </p:cNvSpPr>
          <p:nvPr>
            <p:ph type="title"/>
          </p:nvPr>
        </p:nvSpPr>
        <p:spPr/>
        <p:txBody>
          <a:bodyPr/>
          <a:lstStyle/>
          <a:p>
            <a:r>
              <a:rPr lang="en-US" altLang="en-US" sz="3600" dirty="0"/>
              <a:t>HIV Diagnoses</a:t>
            </a:r>
            <a:r>
              <a:rPr lang="en-US" altLang="en-US" sz="3600" baseline="30000" dirty="0"/>
              <a:t>*</a:t>
            </a:r>
            <a:r>
              <a:rPr lang="en-US" altLang="en-US" sz="3600" dirty="0"/>
              <a:t> Among People Assigned Male Sex at Birth by Race/Ethnicity</a:t>
            </a:r>
            <a:r>
              <a:rPr lang="en-US" altLang="en-US" sz="3600" baseline="30000" dirty="0"/>
              <a:t>†</a:t>
            </a:r>
            <a:r>
              <a:rPr lang="en-US" altLang="en-US" sz="3600" dirty="0"/>
              <a:t> and Year of Diagnosis 2014–2023</a:t>
            </a:r>
            <a:endParaRPr lang="en-US" dirty="0"/>
          </a:p>
        </p:txBody>
      </p:sp>
      <p:sp>
        <p:nvSpPr>
          <p:cNvPr id="3" name="Slide Number Placeholder 2">
            <a:extLst>
              <a:ext uri="{FF2B5EF4-FFF2-40B4-BE49-F238E27FC236}">
                <a16:creationId xmlns:a16="http://schemas.microsoft.com/office/drawing/2014/main" id="{E0239634-8CD8-4FD0-89BC-464798622E6E}"/>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4" name="Content Placeholder 3">
            <a:extLst>
              <a:ext uri="{FF2B5EF4-FFF2-40B4-BE49-F238E27FC236}">
                <a16:creationId xmlns:a16="http://schemas.microsoft.com/office/drawing/2014/main" id="{A85E202E-D405-4829-AEA0-EB2C126D54C6}"/>
              </a:ext>
            </a:extLst>
          </p:cNvPr>
          <p:cNvSpPr>
            <a:spLocks noGrp="1"/>
          </p:cNvSpPr>
          <p:nvPr>
            <p:ph idx="13"/>
          </p:nvPr>
        </p:nvSpPr>
        <p:spPr>
          <a:xfrm>
            <a:off x="2345635" y="5984461"/>
            <a:ext cx="8653670" cy="743778"/>
          </a:xfrm>
        </p:spPr>
        <p:txBody>
          <a:bodyPr>
            <a:normAutofit lnSpcReduction="10000"/>
          </a:bodyP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“African-born” refers to Black people who reported an African country of birth; “African American” refers to all other Black people.  Cases with unknown or  multiple races are excluded.</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graphicFrame>
        <p:nvGraphicFramePr>
          <p:cNvPr id="12" name="Table 11">
            <a:extLst>
              <a:ext uri="{FF2B5EF4-FFF2-40B4-BE49-F238E27FC236}">
                <a16:creationId xmlns:a16="http://schemas.microsoft.com/office/drawing/2014/main" id="{5ACFEE04-FF30-FDF2-F425-D1EB3338B90F}"/>
              </a:ext>
            </a:extLst>
          </p:cNvPr>
          <p:cNvGraphicFramePr>
            <a:graphicFrameLocks noGrp="1"/>
          </p:cNvGraphicFramePr>
          <p:nvPr>
            <p:extLst>
              <p:ext uri="{D42A27DB-BD31-4B8C-83A1-F6EECF244321}">
                <p14:modId xmlns:p14="http://schemas.microsoft.com/office/powerpoint/2010/main" val="2269960612"/>
              </p:ext>
            </p:extLst>
          </p:nvPr>
        </p:nvGraphicFramePr>
        <p:xfrm>
          <a:off x="1663700" y="2843213"/>
          <a:ext cx="8864600" cy="1173480"/>
        </p:xfrm>
        <a:graphic>
          <a:graphicData uri="http://schemas.openxmlformats.org/drawingml/2006/table">
            <a:tbl>
              <a:tblPr firstRow="1">
                <a:tableStyleId>{5C22544A-7EE6-4342-B048-85BDC9FD1C3A}</a:tableStyleId>
              </a:tblPr>
              <a:tblGrid>
                <a:gridCol w="1206500">
                  <a:extLst>
                    <a:ext uri="{9D8B030D-6E8A-4147-A177-3AD203B41FA5}">
                      <a16:colId xmlns:a16="http://schemas.microsoft.com/office/drawing/2014/main" val="1589660277"/>
                    </a:ext>
                  </a:extLst>
                </a:gridCol>
                <a:gridCol w="342900">
                  <a:extLst>
                    <a:ext uri="{9D8B030D-6E8A-4147-A177-3AD203B41FA5}">
                      <a16:colId xmlns:a16="http://schemas.microsoft.com/office/drawing/2014/main" val="1579450888"/>
                    </a:ext>
                  </a:extLst>
                </a:gridCol>
                <a:gridCol w="609600">
                  <a:extLst>
                    <a:ext uri="{9D8B030D-6E8A-4147-A177-3AD203B41FA5}">
                      <a16:colId xmlns:a16="http://schemas.microsoft.com/office/drawing/2014/main" val="2885403296"/>
                    </a:ext>
                  </a:extLst>
                </a:gridCol>
                <a:gridCol w="609600">
                  <a:extLst>
                    <a:ext uri="{9D8B030D-6E8A-4147-A177-3AD203B41FA5}">
                      <a16:colId xmlns:a16="http://schemas.microsoft.com/office/drawing/2014/main" val="1796829271"/>
                    </a:ext>
                  </a:extLst>
                </a:gridCol>
                <a:gridCol w="609600">
                  <a:extLst>
                    <a:ext uri="{9D8B030D-6E8A-4147-A177-3AD203B41FA5}">
                      <a16:colId xmlns:a16="http://schemas.microsoft.com/office/drawing/2014/main" val="1326799363"/>
                    </a:ext>
                  </a:extLst>
                </a:gridCol>
                <a:gridCol w="609600">
                  <a:extLst>
                    <a:ext uri="{9D8B030D-6E8A-4147-A177-3AD203B41FA5}">
                      <a16:colId xmlns:a16="http://schemas.microsoft.com/office/drawing/2014/main" val="2690445788"/>
                    </a:ext>
                  </a:extLst>
                </a:gridCol>
                <a:gridCol w="609600">
                  <a:extLst>
                    <a:ext uri="{9D8B030D-6E8A-4147-A177-3AD203B41FA5}">
                      <a16:colId xmlns:a16="http://schemas.microsoft.com/office/drawing/2014/main" val="986680898"/>
                    </a:ext>
                  </a:extLst>
                </a:gridCol>
                <a:gridCol w="609600">
                  <a:extLst>
                    <a:ext uri="{9D8B030D-6E8A-4147-A177-3AD203B41FA5}">
                      <a16:colId xmlns:a16="http://schemas.microsoft.com/office/drawing/2014/main" val="920054974"/>
                    </a:ext>
                  </a:extLst>
                </a:gridCol>
                <a:gridCol w="609600">
                  <a:extLst>
                    <a:ext uri="{9D8B030D-6E8A-4147-A177-3AD203B41FA5}">
                      <a16:colId xmlns:a16="http://schemas.microsoft.com/office/drawing/2014/main" val="82052778"/>
                    </a:ext>
                  </a:extLst>
                </a:gridCol>
                <a:gridCol w="609600">
                  <a:extLst>
                    <a:ext uri="{9D8B030D-6E8A-4147-A177-3AD203B41FA5}">
                      <a16:colId xmlns:a16="http://schemas.microsoft.com/office/drawing/2014/main" val="931816611"/>
                    </a:ext>
                  </a:extLst>
                </a:gridCol>
                <a:gridCol w="609600">
                  <a:extLst>
                    <a:ext uri="{9D8B030D-6E8A-4147-A177-3AD203B41FA5}">
                      <a16:colId xmlns:a16="http://schemas.microsoft.com/office/drawing/2014/main" val="1767270187"/>
                    </a:ext>
                  </a:extLst>
                </a:gridCol>
                <a:gridCol w="609600">
                  <a:extLst>
                    <a:ext uri="{9D8B030D-6E8A-4147-A177-3AD203B41FA5}">
                      <a16:colId xmlns:a16="http://schemas.microsoft.com/office/drawing/2014/main" val="3622524261"/>
                    </a:ext>
                  </a:extLst>
                </a:gridCol>
                <a:gridCol w="609600">
                  <a:extLst>
                    <a:ext uri="{9D8B030D-6E8A-4147-A177-3AD203B41FA5}">
                      <a16:colId xmlns:a16="http://schemas.microsoft.com/office/drawing/2014/main" val="456392289"/>
                    </a:ext>
                  </a:extLst>
                </a:gridCol>
                <a:gridCol w="609600">
                  <a:extLst>
                    <a:ext uri="{9D8B030D-6E8A-4147-A177-3AD203B41FA5}">
                      <a16:colId xmlns:a16="http://schemas.microsoft.com/office/drawing/2014/main" val="3897039930"/>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2006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2008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2009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802532847"/>
                  </a:ext>
                </a:extLst>
              </a:tr>
              <a:tr h="167640">
                <a:tc>
                  <a:txBody>
                    <a:bodyPr/>
                    <a:lstStyle/>
                    <a:p>
                      <a:pPr algn="l" fontAlgn="b"/>
                      <a:r>
                        <a:rPr lang="en-US" sz="1000" u="none" strike="noStrike">
                          <a:effectLst/>
                        </a:rPr>
                        <a:t> White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2771794"/>
                  </a:ext>
                </a:extLst>
              </a:tr>
              <a:tr h="167640">
                <a:tc>
                  <a:txBody>
                    <a:bodyPr/>
                    <a:lstStyle/>
                    <a:p>
                      <a:pPr algn="l" fontAlgn="b"/>
                      <a:r>
                        <a:rPr lang="en-US" sz="1000" u="none" strike="noStrike">
                          <a:effectLst/>
                        </a:rPr>
                        <a:t>Black not African-born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869659386"/>
                  </a:ext>
                </a:extLst>
              </a:tr>
              <a:tr h="167640">
                <a:tc>
                  <a:txBody>
                    <a:bodyPr/>
                    <a:lstStyle/>
                    <a:p>
                      <a:pPr algn="l" fontAlgn="b"/>
                      <a:r>
                        <a:rPr lang="en-US" sz="1000" u="none" strike="noStrike">
                          <a:effectLst/>
                        </a:rPr>
                        <a:t> 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878788688"/>
                  </a:ext>
                </a:extLst>
              </a:tr>
              <a:tr h="167640">
                <a:tc>
                  <a:txBody>
                    <a:bodyPr/>
                    <a:lstStyle/>
                    <a:p>
                      <a:pPr algn="l" fontAlgn="b"/>
                      <a:r>
                        <a:rPr lang="en-US" sz="1000" u="none" strike="noStrike">
                          <a:effectLst/>
                        </a:rPr>
                        <a:t> Asian/Pacific Islander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836900"/>
                  </a:ext>
                </a:extLst>
              </a:tr>
              <a:tr h="167640">
                <a:tc>
                  <a:txBody>
                    <a:bodyPr/>
                    <a:lstStyle/>
                    <a:p>
                      <a:pPr algn="l" fontAlgn="b"/>
                      <a:r>
                        <a:rPr lang="en-US" sz="1000" u="none" strike="noStrike">
                          <a:effectLst/>
                        </a:rPr>
                        <a:t> American Indian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465024386"/>
                  </a:ext>
                </a:extLst>
              </a:tr>
              <a:tr h="167640">
                <a:tc>
                  <a:txBody>
                    <a:bodyPr/>
                    <a:lstStyle/>
                    <a:p>
                      <a:pPr algn="l" fontAlgn="b"/>
                      <a:r>
                        <a:rPr lang="en-US" sz="1000" u="none" strike="noStrike">
                          <a:effectLst/>
                        </a:rPr>
                        <a:t>Black African-born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18</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355955790"/>
                  </a:ext>
                </a:extLst>
              </a:tr>
            </a:tbl>
          </a:graphicData>
        </a:graphic>
      </p:graphicFrame>
      <p:pic>
        <p:nvPicPr>
          <p:cNvPr id="16" name="Content Placeholder 15" descr="Line chart. Refer to table on slide for full data. ">
            <a:extLst>
              <a:ext uri="{FF2B5EF4-FFF2-40B4-BE49-F238E27FC236}">
                <a16:creationId xmlns:a16="http://schemas.microsoft.com/office/drawing/2014/main" id="{A6B23AB7-FF72-B8D2-05D8-D874E3BAE188}"/>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314291" y="1922404"/>
            <a:ext cx="10988507" cy="3950249"/>
          </a:xfrm>
        </p:spPr>
      </p:pic>
    </p:spTree>
    <p:extLst>
      <p:ext uri="{BB962C8B-B14F-4D97-AF65-F5344CB8AC3E}">
        <p14:creationId xmlns:p14="http://schemas.microsoft.com/office/powerpoint/2010/main" val="321481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6DBF-0089-45CA-933B-1A460F33E74A}"/>
              </a:ext>
            </a:extLst>
          </p:cNvPr>
          <p:cNvSpPr>
            <a:spLocks noGrp="1"/>
          </p:cNvSpPr>
          <p:nvPr>
            <p:ph type="title"/>
          </p:nvPr>
        </p:nvSpPr>
        <p:spPr/>
        <p:txBody>
          <a:bodyPr>
            <a:normAutofit/>
          </a:bodyPr>
          <a:lstStyle/>
          <a:p>
            <a:r>
              <a:rPr lang="en-US" altLang="en-US" sz="3200" dirty="0"/>
              <a:t>HIV Diagnoses</a:t>
            </a:r>
            <a:r>
              <a:rPr lang="en-US" altLang="en-US" sz="3200" baseline="30000" dirty="0"/>
              <a:t>*</a:t>
            </a:r>
            <a:r>
              <a:rPr lang="en-US" altLang="en-US" sz="3200" dirty="0"/>
              <a:t> Among People Assigned Female Sex at Birth by Race/Ethnicity</a:t>
            </a:r>
            <a:r>
              <a:rPr lang="en-US" altLang="en-US" sz="3200" baseline="30000" dirty="0"/>
              <a:t>†</a:t>
            </a:r>
            <a:r>
              <a:rPr lang="en-US" altLang="en-US" sz="3200" dirty="0"/>
              <a:t> and Year of Diagnosis 2014–2023</a:t>
            </a:r>
            <a:endParaRPr lang="en-US" sz="3200" dirty="0"/>
          </a:p>
        </p:txBody>
      </p:sp>
      <p:sp>
        <p:nvSpPr>
          <p:cNvPr id="3" name="Slide Number Placeholder 2">
            <a:extLst>
              <a:ext uri="{FF2B5EF4-FFF2-40B4-BE49-F238E27FC236}">
                <a16:creationId xmlns:a16="http://schemas.microsoft.com/office/drawing/2014/main" id="{A20B5E04-487A-4D09-90FF-196CD63AD953}"/>
              </a:ext>
            </a:extLst>
          </p:cNvPr>
          <p:cNvSpPr>
            <a:spLocks noGrp="1"/>
          </p:cNvSpPr>
          <p:nvPr>
            <p:ph type="sldNum" sz="quarter" idx="12"/>
          </p:nvPr>
        </p:nvSpPr>
        <p:spPr/>
        <p:txBody>
          <a:bodyPr/>
          <a:lstStyle/>
          <a:p>
            <a:fld id="{48F63A3B-78C7-47BE-AE5E-E10140E04643}" type="slidenum">
              <a:rPr lang="en-US" smtClean="0"/>
              <a:t>26</a:t>
            </a:fld>
            <a:endParaRPr lang="en-US" dirty="0"/>
          </a:p>
        </p:txBody>
      </p:sp>
      <p:sp>
        <p:nvSpPr>
          <p:cNvPr id="4" name="Content Placeholder 3">
            <a:extLst>
              <a:ext uri="{FF2B5EF4-FFF2-40B4-BE49-F238E27FC236}">
                <a16:creationId xmlns:a16="http://schemas.microsoft.com/office/drawing/2014/main" id="{FFC2677A-BA56-4115-B8AA-8674A327FD20}"/>
              </a:ext>
            </a:extLst>
          </p:cNvPr>
          <p:cNvSpPr>
            <a:spLocks noGrp="1"/>
          </p:cNvSpPr>
          <p:nvPr>
            <p:ph idx="13"/>
          </p:nvPr>
        </p:nvSpPr>
        <p:spPr>
          <a:xfrm>
            <a:off x="304800" y="5366313"/>
            <a:ext cx="11582400" cy="802994"/>
          </a:xfrm>
        </p:spPr>
        <p:txBody>
          <a:bodyP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lvl="0" indent="0">
              <a:lnSpc>
                <a:spcPct val="80000"/>
              </a:lnSpc>
              <a:spcBef>
                <a:spcPct val="50000"/>
              </a:spcBef>
              <a:spcAft>
                <a:spcPts val="0"/>
              </a:spcAft>
              <a:buClrTx/>
              <a:buNone/>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“Black African-born” refers to </a:t>
            </a:r>
            <a:r>
              <a:rPr lang="en-US" altLang="en-US" sz="1100" dirty="0">
                <a:solidFill>
                  <a:srgbClr val="003865"/>
                </a:solidFill>
              </a:rPr>
              <a:t>Black people who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graphicFrame>
        <p:nvGraphicFramePr>
          <p:cNvPr id="5" name="Table 4">
            <a:extLst>
              <a:ext uri="{FF2B5EF4-FFF2-40B4-BE49-F238E27FC236}">
                <a16:creationId xmlns:a16="http://schemas.microsoft.com/office/drawing/2014/main" id="{FA37E03B-E80C-6EEC-2D84-80A01D596EE1}"/>
              </a:ext>
            </a:extLst>
          </p:cNvPr>
          <p:cNvGraphicFramePr>
            <a:graphicFrameLocks noGrp="1"/>
          </p:cNvGraphicFramePr>
          <p:nvPr>
            <p:extLst>
              <p:ext uri="{D42A27DB-BD31-4B8C-83A1-F6EECF244321}">
                <p14:modId xmlns:p14="http://schemas.microsoft.com/office/powerpoint/2010/main" val="1999629059"/>
              </p:ext>
            </p:extLst>
          </p:nvPr>
        </p:nvGraphicFramePr>
        <p:xfrm>
          <a:off x="2740025" y="2446338"/>
          <a:ext cx="6711876" cy="1965960"/>
        </p:xfrm>
        <a:graphic>
          <a:graphicData uri="http://schemas.openxmlformats.org/drawingml/2006/table">
            <a:tbl>
              <a:tblPr firstRow="1">
                <a:tableStyleId>{5C22544A-7EE6-4342-B048-85BDC9FD1C3A}</a:tableStyleId>
              </a:tblPr>
              <a:tblGrid>
                <a:gridCol w="591236">
                  <a:extLst>
                    <a:ext uri="{9D8B030D-6E8A-4147-A177-3AD203B41FA5}">
                      <a16:colId xmlns:a16="http://schemas.microsoft.com/office/drawing/2014/main" val="2099201554"/>
                    </a:ext>
                  </a:extLst>
                </a:gridCol>
                <a:gridCol w="591236">
                  <a:extLst>
                    <a:ext uri="{9D8B030D-6E8A-4147-A177-3AD203B41FA5}">
                      <a16:colId xmlns:a16="http://schemas.microsoft.com/office/drawing/2014/main" val="3919343376"/>
                    </a:ext>
                  </a:extLst>
                </a:gridCol>
                <a:gridCol w="591236">
                  <a:extLst>
                    <a:ext uri="{9D8B030D-6E8A-4147-A177-3AD203B41FA5}">
                      <a16:colId xmlns:a16="http://schemas.microsoft.com/office/drawing/2014/main" val="2807000928"/>
                    </a:ext>
                  </a:extLst>
                </a:gridCol>
                <a:gridCol w="591236">
                  <a:extLst>
                    <a:ext uri="{9D8B030D-6E8A-4147-A177-3AD203B41FA5}">
                      <a16:colId xmlns:a16="http://schemas.microsoft.com/office/drawing/2014/main" val="1674048659"/>
                    </a:ext>
                  </a:extLst>
                </a:gridCol>
                <a:gridCol w="591236">
                  <a:extLst>
                    <a:ext uri="{9D8B030D-6E8A-4147-A177-3AD203B41FA5}">
                      <a16:colId xmlns:a16="http://schemas.microsoft.com/office/drawing/2014/main" val="1544650527"/>
                    </a:ext>
                  </a:extLst>
                </a:gridCol>
                <a:gridCol w="591236">
                  <a:extLst>
                    <a:ext uri="{9D8B030D-6E8A-4147-A177-3AD203B41FA5}">
                      <a16:colId xmlns:a16="http://schemas.microsoft.com/office/drawing/2014/main" val="2572379258"/>
                    </a:ext>
                  </a:extLst>
                </a:gridCol>
                <a:gridCol w="591236">
                  <a:extLst>
                    <a:ext uri="{9D8B030D-6E8A-4147-A177-3AD203B41FA5}">
                      <a16:colId xmlns:a16="http://schemas.microsoft.com/office/drawing/2014/main" val="878701037"/>
                    </a:ext>
                  </a:extLst>
                </a:gridCol>
                <a:gridCol w="591236">
                  <a:extLst>
                    <a:ext uri="{9D8B030D-6E8A-4147-A177-3AD203B41FA5}">
                      <a16:colId xmlns:a16="http://schemas.microsoft.com/office/drawing/2014/main" val="3525015153"/>
                    </a:ext>
                  </a:extLst>
                </a:gridCol>
                <a:gridCol w="591236">
                  <a:extLst>
                    <a:ext uri="{9D8B030D-6E8A-4147-A177-3AD203B41FA5}">
                      <a16:colId xmlns:a16="http://schemas.microsoft.com/office/drawing/2014/main" val="4244959149"/>
                    </a:ext>
                  </a:extLst>
                </a:gridCol>
                <a:gridCol w="591236">
                  <a:extLst>
                    <a:ext uri="{9D8B030D-6E8A-4147-A177-3AD203B41FA5}">
                      <a16:colId xmlns:a16="http://schemas.microsoft.com/office/drawing/2014/main" val="2121180367"/>
                    </a:ext>
                  </a:extLst>
                </a:gridCol>
                <a:gridCol w="591236">
                  <a:extLst>
                    <a:ext uri="{9D8B030D-6E8A-4147-A177-3AD203B41FA5}">
                      <a16:colId xmlns:a16="http://schemas.microsoft.com/office/drawing/2014/main" val="3993352436"/>
                    </a:ext>
                  </a:extLst>
                </a:gridCol>
                <a:gridCol w="208280">
                  <a:extLst>
                    <a:ext uri="{9D8B030D-6E8A-4147-A177-3AD203B41FA5}">
                      <a16:colId xmlns:a16="http://schemas.microsoft.com/office/drawing/2014/main" val="1690247739"/>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2019</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tc>
                  <a:txBody>
                    <a:bodyPr/>
                    <a:lstStyle/>
                    <a:p>
                      <a:endParaRPr lang="en-US"/>
                    </a:p>
                  </a:txBody>
                  <a:tcPr/>
                </a:tc>
                <a:extLst>
                  <a:ext uri="{0D108BD9-81ED-4DB2-BD59-A6C34878D82A}">
                    <a16:rowId xmlns:a16="http://schemas.microsoft.com/office/drawing/2014/main" val="1653847983"/>
                  </a:ext>
                </a:extLst>
              </a:tr>
              <a:tr h="167640">
                <a:tc>
                  <a:txBody>
                    <a:bodyPr/>
                    <a:lstStyle/>
                    <a:p>
                      <a:pPr algn="l" fontAlgn="b"/>
                      <a:r>
                        <a:rPr lang="en-US" sz="1000" u="none" strike="noStrike">
                          <a:effectLst/>
                        </a:rPr>
                        <a:t> White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endParaRPr lang="en-US"/>
                    </a:p>
                  </a:txBody>
                  <a:tcPr/>
                </a:tc>
                <a:extLst>
                  <a:ext uri="{0D108BD9-81ED-4DB2-BD59-A6C34878D82A}">
                    <a16:rowId xmlns:a16="http://schemas.microsoft.com/office/drawing/2014/main" val="2622389404"/>
                  </a:ext>
                </a:extLst>
              </a:tr>
              <a:tr h="167640">
                <a:tc gridSpan="2">
                  <a:txBody>
                    <a:bodyPr/>
                    <a:lstStyle/>
                    <a:p>
                      <a:pPr algn="l" fontAlgn="b"/>
                      <a:r>
                        <a:rPr lang="en-US" sz="1000" u="none" strike="noStrike">
                          <a:effectLst/>
                        </a:rPr>
                        <a:t>Black not African-born</a:t>
                      </a:r>
                      <a:endParaRPr lang="en-US" sz="1000" b="1" i="0" u="none" strike="noStrike">
                        <a:effectLst/>
                        <a:latin typeface="Geneva"/>
                      </a:endParaRPr>
                    </a:p>
                  </a:txBody>
                  <a:tcPr marL="7620" marR="7620" marT="7620" marB="0" anchor="b"/>
                </a:tc>
                <a:tc hMerge="1">
                  <a:txBody>
                    <a:bodyPr/>
                    <a:lstStyle/>
                    <a:p>
                      <a:endParaRPr lang="en-US"/>
                    </a:p>
                  </a:txBody>
                  <a:tcPr/>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105720347"/>
                  </a:ext>
                </a:extLst>
              </a:tr>
              <a:tr h="167640">
                <a:tc>
                  <a:txBody>
                    <a:bodyPr/>
                    <a:lstStyle/>
                    <a:p>
                      <a:pPr algn="l" fontAlgn="b"/>
                      <a:r>
                        <a:rPr lang="en-US" sz="1000" u="none" strike="noStrike">
                          <a:effectLst/>
                        </a:rPr>
                        <a:t> Hispanic</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endParaRPr lang="en-US"/>
                    </a:p>
                  </a:txBody>
                  <a:tcPr/>
                </a:tc>
                <a:extLst>
                  <a:ext uri="{0D108BD9-81ED-4DB2-BD59-A6C34878D82A}">
                    <a16:rowId xmlns:a16="http://schemas.microsoft.com/office/drawing/2014/main" val="2860318468"/>
                  </a:ext>
                </a:extLst>
              </a:tr>
              <a:tr h="167640">
                <a:tc>
                  <a:txBody>
                    <a:bodyPr/>
                    <a:lstStyle/>
                    <a:p>
                      <a:pPr algn="l" fontAlgn="b"/>
                      <a:r>
                        <a:rPr lang="en-US" sz="1000" u="none" strike="noStrike">
                          <a:effectLst/>
                        </a:rPr>
                        <a:t> Asian</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endParaRPr lang="en-US"/>
                    </a:p>
                  </a:txBody>
                  <a:tcPr/>
                </a:tc>
                <a:extLst>
                  <a:ext uri="{0D108BD9-81ED-4DB2-BD59-A6C34878D82A}">
                    <a16:rowId xmlns:a16="http://schemas.microsoft.com/office/drawing/2014/main" val="3560185874"/>
                  </a:ext>
                </a:extLst>
              </a:tr>
              <a:tr h="167640">
                <a:tc gridSpan="2">
                  <a:txBody>
                    <a:bodyPr/>
                    <a:lstStyle/>
                    <a:p>
                      <a:pPr algn="l" fontAlgn="b"/>
                      <a:r>
                        <a:rPr lang="en-US" sz="1000" u="none" strike="noStrike">
                          <a:effectLst/>
                        </a:rPr>
                        <a:t> American Indian</a:t>
                      </a:r>
                      <a:endParaRPr lang="en-US" sz="1000" b="1" i="0" u="none" strike="noStrike">
                        <a:effectLst/>
                        <a:latin typeface="Geneva"/>
                      </a:endParaRPr>
                    </a:p>
                  </a:txBody>
                  <a:tcPr marL="7620" marR="7620" marT="7620" marB="0" anchor="b"/>
                </a:tc>
                <a:tc hMerge="1">
                  <a:txBody>
                    <a:bodyPr/>
                    <a:lstStyle/>
                    <a:p>
                      <a:endParaRPr lang="en-US"/>
                    </a:p>
                  </a:txBody>
                  <a:tcPr/>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4140316"/>
                  </a:ext>
                </a:extLst>
              </a:tr>
              <a:tr h="167640">
                <a:tc gridSpan="2">
                  <a:txBody>
                    <a:bodyPr/>
                    <a:lstStyle/>
                    <a:p>
                      <a:pPr algn="l" fontAlgn="b"/>
                      <a:r>
                        <a:rPr lang="en-US" sz="1000" u="none" strike="noStrike">
                          <a:effectLst/>
                        </a:rPr>
                        <a:t>Black African-born</a:t>
                      </a:r>
                      <a:endParaRPr lang="en-US" sz="1000" b="1" i="0" u="none" strike="noStrike">
                        <a:effectLst/>
                        <a:latin typeface="Geneva"/>
                      </a:endParaRPr>
                    </a:p>
                  </a:txBody>
                  <a:tcPr marL="7620" marR="7620" marT="7620" marB="0" anchor="b"/>
                </a:tc>
                <a:tc hMerge="1">
                  <a:txBody>
                    <a:bodyPr/>
                    <a:lstStyle/>
                    <a:p>
                      <a:endParaRPr lang="en-US"/>
                    </a:p>
                  </a:txBody>
                  <a:tcPr/>
                </a:tc>
                <a:tc>
                  <a:txBody>
                    <a:bodyPr/>
                    <a:lstStyle/>
                    <a:p>
                      <a:pPr algn="r" fontAlgn="b"/>
                      <a:r>
                        <a:rPr lang="en-US" sz="1000" u="none" strike="noStrike">
                          <a:effectLst/>
                        </a:rPr>
                        <a:t>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13</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137337718"/>
                  </a:ext>
                </a:extLst>
              </a:tr>
            </a:tbl>
          </a:graphicData>
        </a:graphic>
      </p:graphicFrame>
      <p:pic>
        <p:nvPicPr>
          <p:cNvPr id="10" name="Content Placeholder 9" descr="Line chart. Refer to table on slide for full data. ">
            <a:extLst>
              <a:ext uri="{FF2B5EF4-FFF2-40B4-BE49-F238E27FC236}">
                <a16:creationId xmlns:a16="http://schemas.microsoft.com/office/drawing/2014/main" id="{C66807CB-50B5-2D75-3CE1-3FE474A39393}"/>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60520" y="1818799"/>
            <a:ext cx="10470885" cy="3547514"/>
          </a:xfrm>
        </p:spPr>
      </p:pic>
    </p:spTree>
    <p:extLst>
      <p:ext uri="{BB962C8B-B14F-4D97-AF65-F5344CB8AC3E}">
        <p14:creationId xmlns:p14="http://schemas.microsoft.com/office/powerpoint/2010/main" val="3804583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686C-4612-4AEC-88B6-44E224E50F17}"/>
              </a:ext>
            </a:extLst>
          </p:cNvPr>
          <p:cNvSpPr>
            <a:spLocks noGrp="1"/>
          </p:cNvSpPr>
          <p:nvPr>
            <p:ph type="title"/>
          </p:nvPr>
        </p:nvSpPr>
        <p:spPr/>
        <p:txBody>
          <a:bodyPr>
            <a:normAutofit/>
          </a:bodyPr>
          <a:lstStyle/>
          <a:p>
            <a:r>
              <a:rPr lang="en-US" altLang="en-US" sz="3600" dirty="0"/>
              <a:t>Hispanic People Newly Diagnosed with HIV/AIDS in MN </a:t>
            </a:r>
            <a:br>
              <a:rPr lang="en-US" altLang="en-US" sz="3600" dirty="0"/>
            </a:br>
            <a:r>
              <a:rPr lang="en-US" altLang="en-US" sz="3600" dirty="0"/>
              <a:t>by Sex assigned at Birth, </a:t>
            </a:r>
            <a:r>
              <a:rPr lang="en-US" altLang="en-US" dirty="0"/>
              <a:t>2013</a:t>
            </a:r>
            <a:r>
              <a:rPr lang="en-US" altLang="en-US" sz="3600" dirty="0"/>
              <a:t>–2023</a:t>
            </a:r>
            <a:endParaRPr lang="en-US" dirty="0"/>
          </a:p>
        </p:txBody>
      </p:sp>
      <p:sp>
        <p:nvSpPr>
          <p:cNvPr id="3" name="Slide Number Placeholder 2">
            <a:extLst>
              <a:ext uri="{FF2B5EF4-FFF2-40B4-BE49-F238E27FC236}">
                <a16:creationId xmlns:a16="http://schemas.microsoft.com/office/drawing/2014/main" id="{9467F16C-94DB-4D1D-A8A3-6B92DBA00C7C}"/>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4" name="Content Placeholder 3">
            <a:extLst>
              <a:ext uri="{FF2B5EF4-FFF2-40B4-BE49-F238E27FC236}">
                <a16:creationId xmlns:a16="http://schemas.microsoft.com/office/drawing/2014/main" id="{A88E11EF-9B36-4598-A8B9-3365F1B6DE89}"/>
              </a:ext>
            </a:extLst>
          </p:cNvPr>
          <p:cNvSpPr>
            <a:spLocks noGrp="1"/>
          </p:cNvSpPr>
          <p:nvPr>
            <p:ph idx="13"/>
          </p:nvPr>
        </p:nvSpPr>
        <p:spPr>
          <a:xfrm>
            <a:off x="2160104" y="5977697"/>
            <a:ext cx="11582400" cy="743778"/>
          </a:xfrm>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graphicFrame>
        <p:nvGraphicFramePr>
          <p:cNvPr id="8" name="Table 7">
            <a:extLst>
              <a:ext uri="{FF2B5EF4-FFF2-40B4-BE49-F238E27FC236}">
                <a16:creationId xmlns:a16="http://schemas.microsoft.com/office/drawing/2014/main" id="{6F6D0322-F413-DEA8-5560-A953B0B4E390}"/>
              </a:ext>
            </a:extLst>
          </p:cNvPr>
          <p:cNvGraphicFramePr>
            <a:graphicFrameLocks noGrp="1"/>
          </p:cNvGraphicFramePr>
          <p:nvPr>
            <p:extLst>
              <p:ext uri="{D42A27DB-BD31-4B8C-83A1-F6EECF244321}">
                <p14:modId xmlns:p14="http://schemas.microsoft.com/office/powerpoint/2010/main" val="514784048"/>
              </p:ext>
            </p:extLst>
          </p:nvPr>
        </p:nvGraphicFramePr>
        <p:xfrm>
          <a:off x="3235872" y="3290791"/>
          <a:ext cx="6477000" cy="502920"/>
        </p:xfrm>
        <a:graphic>
          <a:graphicData uri="http://schemas.openxmlformats.org/drawingml/2006/table">
            <a:tbl>
              <a:tblPr firstRow="1">
                <a:tableStyleId>{5C22544A-7EE6-4342-B048-85BDC9FD1C3A}</a:tableStyleId>
              </a:tblPr>
              <a:tblGrid>
                <a:gridCol w="1600200">
                  <a:extLst>
                    <a:ext uri="{9D8B030D-6E8A-4147-A177-3AD203B41FA5}">
                      <a16:colId xmlns:a16="http://schemas.microsoft.com/office/drawing/2014/main" val="3916577238"/>
                    </a:ext>
                  </a:extLst>
                </a:gridCol>
                <a:gridCol w="609600">
                  <a:extLst>
                    <a:ext uri="{9D8B030D-6E8A-4147-A177-3AD203B41FA5}">
                      <a16:colId xmlns:a16="http://schemas.microsoft.com/office/drawing/2014/main" val="192497338"/>
                    </a:ext>
                  </a:extLst>
                </a:gridCol>
                <a:gridCol w="609600">
                  <a:extLst>
                    <a:ext uri="{9D8B030D-6E8A-4147-A177-3AD203B41FA5}">
                      <a16:colId xmlns:a16="http://schemas.microsoft.com/office/drawing/2014/main" val="3916464826"/>
                    </a:ext>
                  </a:extLst>
                </a:gridCol>
                <a:gridCol w="609600">
                  <a:extLst>
                    <a:ext uri="{9D8B030D-6E8A-4147-A177-3AD203B41FA5}">
                      <a16:colId xmlns:a16="http://schemas.microsoft.com/office/drawing/2014/main" val="3094776403"/>
                    </a:ext>
                  </a:extLst>
                </a:gridCol>
                <a:gridCol w="609600">
                  <a:extLst>
                    <a:ext uri="{9D8B030D-6E8A-4147-A177-3AD203B41FA5}">
                      <a16:colId xmlns:a16="http://schemas.microsoft.com/office/drawing/2014/main" val="3704005318"/>
                    </a:ext>
                  </a:extLst>
                </a:gridCol>
                <a:gridCol w="609600">
                  <a:extLst>
                    <a:ext uri="{9D8B030D-6E8A-4147-A177-3AD203B41FA5}">
                      <a16:colId xmlns:a16="http://schemas.microsoft.com/office/drawing/2014/main" val="2648220026"/>
                    </a:ext>
                  </a:extLst>
                </a:gridCol>
                <a:gridCol w="609600">
                  <a:extLst>
                    <a:ext uri="{9D8B030D-6E8A-4147-A177-3AD203B41FA5}">
                      <a16:colId xmlns:a16="http://schemas.microsoft.com/office/drawing/2014/main" val="2394221359"/>
                    </a:ext>
                  </a:extLst>
                </a:gridCol>
                <a:gridCol w="609600">
                  <a:extLst>
                    <a:ext uri="{9D8B030D-6E8A-4147-A177-3AD203B41FA5}">
                      <a16:colId xmlns:a16="http://schemas.microsoft.com/office/drawing/2014/main" val="613861944"/>
                    </a:ext>
                  </a:extLst>
                </a:gridCol>
                <a:gridCol w="609600">
                  <a:extLst>
                    <a:ext uri="{9D8B030D-6E8A-4147-A177-3AD203B41FA5}">
                      <a16:colId xmlns:a16="http://schemas.microsoft.com/office/drawing/2014/main" val="1937546926"/>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2019</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979864294"/>
                  </a:ext>
                </a:extLst>
              </a:tr>
              <a:tr h="167640">
                <a:tc>
                  <a:txBody>
                    <a:bodyPr/>
                    <a:lstStyle/>
                    <a:p>
                      <a:pPr algn="l" fontAlgn="b"/>
                      <a:r>
                        <a:rPr lang="en-US" sz="1000" u="none" strike="noStrike">
                          <a:effectLst/>
                        </a:rPr>
                        <a:t>Assigned 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132368033"/>
                  </a:ext>
                </a:extLst>
              </a:tr>
              <a:tr h="167640">
                <a:tc>
                  <a:txBody>
                    <a:bodyPr/>
                    <a:lstStyle/>
                    <a:p>
                      <a:pPr algn="l" fontAlgn="b"/>
                      <a:r>
                        <a:rPr lang="en-US" sz="1000" u="none" strike="noStrike">
                          <a:effectLst/>
                        </a:rPr>
                        <a:t>Assigned Female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3</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5</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099702111"/>
                  </a:ext>
                </a:extLst>
              </a:tr>
            </a:tbl>
          </a:graphicData>
        </a:graphic>
      </p:graphicFrame>
      <p:pic>
        <p:nvPicPr>
          <p:cNvPr id="12" name="Content Placeholder 11" descr="Line chart. Refer to table on slides for full data. ">
            <a:extLst>
              <a:ext uri="{FF2B5EF4-FFF2-40B4-BE49-F238E27FC236}">
                <a16:creationId xmlns:a16="http://schemas.microsoft.com/office/drawing/2014/main" id="{2000E029-6207-268B-B136-6C70CCD058A7}"/>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77863" y="2079861"/>
            <a:ext cx="9536165" cy="3708509"/>
          </a:xfrm>
        </p:spPr>
      </p:pic>
    </p:spTree>
    <p:extLst>
      <p:ext uri="{BB962C8B-B14F-4D97-AF65-F5344CB8AC3E}">
        <p14:creationId xmlns:p14="http://schemas.microsoft.com/office/powerpoint/2010/main" val="2357248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Autofit/>
          </a:bodyPr>
          <a:lstStyle/>
          <a:p>
            <a:r>
              <a:rPr lang="en-US" sz="2800" dirty="0"/>
              <a:t>Number of Cases and Rates (per 100,000 people) of Adults and Adolescents* Diagnosed with HIV/AIDS by Gender Identity</a:t>
            </a:r>
            <a:r>
              <a:rPr lang="en-US" sz="2800" baseline="30000" dirty="0"/>
              <a:t>†</a:t>
            </a:r>
            <a:r>
              <a:rPr lang="en-US" sz="2800" dirty="0"/>
              <a:t> in Minnesota, 2023</a:t>
            </a:r>
          </a:p>
        </p:txBody>
      </p:sp>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F4531B8-AD7D-4612-90FD-429B428DE8DE}"/>
              </a:ext>
            </a:extLst>
          </p:cNvPr>
          <p:cNvSpPr>
            <a:spLocks noGrp="1"/>
          </p:cNvSpPr>
          <p:nvPr>
            <p:ph idx="13"/>
          </p:nvPr>
        </p:nvSpPr>
        <p:spPr>
          <a:xfrm>
            <a:off x="1987594" y="5558742"/>
            <a:ext cx="11582400" cy="699818"/>
          </a:xfrm>
        </p:spPr>
        <p:txBody>
          <a:bodyPr vert="horz" lIns="182880" tIns="301752" rIns="182880" bIns="45720" rtlCol="0" anchor="t">
            <a:normAutofit/>
          </a:bodyPr>
          <a:lstStyle/>
          <a:p>
            <a:pPr marL="0" indent="0">
              <a:spcBef>
                <a:spcPts val="0"/>
              </a:spcBef>
              <a:spcAft>
                <a:spcPts val="0"/>
              </a:spcAft>
              <a:buClrTx/>
              <a:buNone/>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*HIV or AIDS at first diagnosis ages 13 and older.</a:t>
            </a:r>
            <a:br>
              <a:rPr kumimoji="0" lang="en-US" sz="1100" b="0" i="0" u="none" strike="noStrike" kern="1200" cap="none" spc="0" normalizeH="0" baseline="0" noProof="0" dirty="0">
                <a:ln>
                  <a:noFill/>
                </a:ln>
                <a:solidFill>
                  <a:srgbClr val="000000"/>
                </a:solidFill>
                <a:effectLst/>
                <a:uLnTx/>
                <a:uFillTx/>
                <a:latin typeface="Calibri"/>
                <a:ea typeface="+mn-ea"/>
                <a:cs typeface="+mn-cs"/>
              </a:rPr>
            </a:b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1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6" name="Content Placeholder 5" descr="Number of Cases and Rates (per 100,000 persons) of Adults and Adolescents* Living with HIV/AIDS by Sex and Risk† in Minnesota, 2017" title="Number of Cases and Rates (per 100,000 persons) of Adults and Adolescents* Living with HIV/AIDS by Sex and Risk† in Minnesota, 2017">
            <a:extLst>
              <a:ext uri="{FF2B5EF4-FFF2-40B4-BE49-F238E27FC236}">
                <a16:creationId xmlns:a16="http://schemas.microsoft.com/office/drawing/2014/main" id="{142A887D-FE57-4B67-90B1-5EEBE4B95E77}"/>
              </a:ext>
            </a:extLst>
          </p:cNvPr>
          <p:cNvGraphicFramePr>
            <a:graphicFrameLocks noGrp="1"/>
          </p:cNvGraphicFramePr>
          <p:nvPr>
            <p:ph idx="14"/>
            <p:extLst>
              <p:ext uri="{D42A27DB-BD31-4B8C-83A1-F6EECF244321}">
                <p14:modId xmlns:p14="http://schemas.microsoft.com/office/powerpoint/2010/main" val="1370899852"/>
              </p:ext>
            </p:extLst>
          </p:nvPr>
        </p:nvGraphicFramePr>
        <p:xfrm>
          <a:off x="2228408" y="2149444"/>
          <a:ext cx="7886700" cy="18536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87928909"/>
                    </a:ext>
                  </a:extLst>
                </a:gridCol>
                <a:gridCol w="2080260">
                  <a:extLst>
                    <a:ext uri="{9D8B030D-6E8A-4147-A177-3AD203B41FA5}">
                      <a16:colId xmlns:a16="http://schemas.microsoft.com/office/drawing/2014/main" val="1277090575"/>
                    </a:ext>
                  </a:extLst>
                </a:gridCol>
                <a:gridCol w="3177540">
                  <a:extLst>
                    <a:ext uri="{9D8B030D-6E8A-4147-A177-3AD203B41FA5}">
                      <a16:colId xmlns:a16="http://schemas.microsoft.com/office/drawing/2014/main" val="925338570"/>
                    </a:ext>
                  </a:extLst>
                </a:gridCol>
              </a:tblGrid>
              <a:tr h="370840">
                <a:tc>
                  <a:txBody>
                    <a:bodyPr/>
                    <a:lstStyle/>
                    <a:p>
                      <a:pPr algn="ctr"/>
                      <a:r>
                        <a:rPr lang="en-US" dirty="0"/>
                        <a:t>Gender</a:t>
                      </a:r>
                    </a:p>
                  </a:txBody>
                  <a:tcPr/>
                </a:tc>
                <a:tc>
                  <a:txBody>
                    <a:bodyPr/>
                    <a:lstStyle/>
                    <a:p>
                      <a:pPr algn="ctr"/>
                      <a:r>
                        <a:rPr lang="en-US" dirty="0"/>
                        <a:t>Number of Cases</a:t>
                      </a:r>
                    </a:p>
                  </a:txBody>
                  <a:tcPr/>
                </a:tc>
                <a:tc>
                  <a:txBody>
                    <a:bodyPr/>
                    <a:lstStyle/>
                    <a:p>
                      <a:pPr algn="ctr"/>
                      <a:r>
                        <a:rPr lang="en-US" dirty="0"/>
                        <a:t>Percent</a:t>
                      </a:r>
                      <a:r>
                        <a:rPr lang="en-US" baseline="0" dirty="0"/>
                        <a:t> of Total</a:t>
                      </a:r>
                      <a:endParaRPr lang="en-US" dirty="0"/>
                    </a:p>
                  </a:txBody>
                  <a:tcPr/>
                </a:tc>
                <a:extLst>
                  <a:ext uri="{0D108BD9-81ED-4DB2-BD59-A6C34878D82A}">
                    <a16:rowId xmlns:a16="http://schemas.microsoft.com/office/drawing/2014/main" val="3769478011"/>
                  </a:ext>
                </a:extLst>
              </a:tr>
              <a:tr h="370840">
                <a:tc>
                  <a:txBody>
                    <a:bodyPr/>
                    <a:lstStyle/>
                    <a:p>
                      <a:r>
                        <a:rPr lang="en-US" b="1" dirty="0"/>
                        <a:t>Cisgender Men</a:t>
                      </a:r>
                    </a:p>
                  </a:txBody>
                  <a:tcPr/>
                </a:tc>
                <a:tc>
                  <a:txBody>
                    <a:bodyPr/>
                    <a:lstStyle/>
                    <a:p>
                      <a:pPr algn="ctr"/>
                      <a:r>
                        <a:rPr lang="en-US" b="0" dirty="0"/>
                        <a:t>258</a:t>
                      </a:r>
                      <a:endParaRPr lang="en-US" b="0" dirty="0">
                        <a:solidFill>
                          <a:srgbClr val="FF0000"/>
                        </a:solidFill>
                        <a:highlight>
                          <a:srgbClr val="FFFF00"/>
                        </a:highlight>
                      </a:endParaRPr>
                    </a:p>
                  </a:txBody>
                  <a:tcPr/>
                </a:tc>
                <a:tc>
                  <a:txBody>
                    <a:bodyPr/>
                    <a:lstStyle/>
                    <a:p>
                      <a:pPr algn="ctr"/>
                      <a:r>
                        <a:rPr lang="en-US" dirty="0"/>
                        <a:t>79%</a:t>
                      </a:r>
                    </a:p>
                  </a:txBody>
                  <a:tcPr/>
                </a:tc>
                <a:extLst>
                  <a:ext uri="{0D108BD9-81ED-4DB2-BD59-A6C34878D82A}">
                    <a16:rowId xmlns:a16="http://schemas.microsoft.com/office/drawing/2014/main" val="151633080"/>
                  </a:ext>
                </a:extLst>
              </a:tr>
              <a:tr h="370840">
                <a:tc>
                  <a:txBody>
                    <a:bodyPr/>
                    <a:lstStyle/>
                    <a:p>
                      <a:r>
                        <a:rPr lang="en-US" b="1" dirty="0"/>
                        <a:t>Cisgender Women</a:t>
                      </a:r>
                    </a:p>
                  </a:txBody>
                  <a:tcPr/>
                </a:tc>
                <a:tc>
                  <a:txBody>
                    <a:bodyPr/>
                    <a:lstStyle/>
                    <a:p>
                      <a:pPr algn="ctr"/>
                      <a:r>
                        <a:rPr lang="en-US" b="0" dirty="0"/>
                        <a:t>55</a:t>
                      </a:r>
                    </a:p>
                  </a:txBody>
                  <a:tcPr/>
                </a:tc>
                <a:tc>
                  <a:txBody>
                    <a:bodyPr/>
                    <a:lstStyle/>
                    <a:p>
                      <a:pPr algn="ctr"/>
                      <a:r>
                        <a:rPr lang="en-US" dirty="0"/>
                        <a:t>17%</a:t>
                      </a:r>
                    </a:p>
                  </a:txBody>
                  <a:tcPr/>
                </a:tc>
                <a:extLst>
                  <a:ext uri="{0D108BD9-81ED-4DB2-BD59-A6C34878D82A}">
                    <a16:rowId xmlns:a16="http://schemas.microsoft.com/office/drawing/2014/main" val="1023272245"/>
                  </a:ext>
                </a:extLst>
              </a:tr>
              <a:tr h="370241">
                <a:tc>
                  <a:txBody>
                    <a:bodyPr/>
                    <a:lstStyle/>
                    <a:p>
                      <a:r>
                        <a:rPr lang="en-US" b="1" dirty="0"/>
                        <a:t>Transgender</a:t>
                      </a:r>
                      <a:r>
                        <a:rPr lang="en-US" b="1" baseline="30000" dirty="0"/>
                        <a:t>††</a:t>
                      </a:r>
                      <a:r>
                        <a:rPr lang="en-US" b="1" dirty="0"/>
                        <a:t> (Total)</a:t>
                      </a:r>
                    </a:p>
                  </a:txBody>
                  <a:tcPr/>
                </a:tc>
                <a:tc>
                  <a:txBody>
                    <a:bodyPr/>
                    <a:lstStyle/>
                    <a:p>
                      <a:pPr algn="ctr"/>
                      <a:r>
                        <a:rPr lang="en-US" b="0" dirty="0"/>
                        <a:t>11</a:t>
                      </a:r>
                    </a:p>
                  </a:txBody>
                  <a:tcPr/>
                </a:tc>
                <a:tc>
                  <a:txBody>
                    <a:bodyPr/>
                    <a:lstStyle/>
                    <a:p>
                      <a:pPr algn="ctr"/>
                      <a:r>
                        <a:rPr lang="en-US" b="0" dirty="0"/>
                        <a:t>3%</a:t>
                      </a:r>
                    </a:p>
                  </a:txBody>
                  <a:tcPr/>
                </a:tc>
                <a:extLst>
                  <a:ext uri="{0D108BD9-81ED-4DB2-BD59-A6C34878D82A}">
                    <a16:rowId xmlns:a16="http://schemas.microsoft.com/office/drawing/2014/main" val="1996005953"/>
                  </a:ext>
                </a:extLst>
              </a:tr>
              <a:tr h="370839">
                <a:tc>
                  <a:txBody>
                    <a:bodyPr/>
                    <a:lstStyle/>
                    <a:p>
                      <a:pPr lvl="0">
                        <a:buNone/>
                      </a:pPr>
                      <a:r>
                        <a:rPr lang="en-US" b="1" dirty="0"/>
                        <a:t>Total</a:t>
                      </a:r>
                      <a:endParaRPr lang="en-US" dirty="0"/>
                    </a:p>
                  </a:txBody>
                  <a:tcPr/>
                </a:tc>
                <a:tc>
                  <a:txBody>
                    <a:bodyPr/>
                    <a:lstStyle/>
                    <a:p>
                      <a:pPr lvl="0" algn="ctr">
                        <a:buNone/>
                      </a:pPr>
                      <a:r>
                        <a:rPr lang="en-US" b="1" dirty="0"/>
                        <a:t>324</a:t>
                      </a:r>
                      <a:endParaRPr lang="en-US" dirty="0"/>
                    </a:p>
                  </a:txBody>
                  <a:tcPr/>
                </a:tc>
                <a:tc>
                  <a:txBody>
                    <a:bodyPr/>
                    <a:lstStyle/>
                    <a:p>
                      <a:pPr lvl="0" algn="ctr">
                        <a:buNone/>
                      </a:pPr>
                      <a:r>
                        <a:rPr lang="en-US" b="1" dirty="0"/>
                        <a:t>100%</a:t>
                      </a:r>
                      <a:endParaRPr lang="en-US" dirty="0"/>
                    </a:p>
                  </a:txBody>
                  <a:tcPr/>
                </a:tc>
                <a:extLst>
                  <a:ext uri="{0D108BD9-81ED-4DB2-BD59-A6C34878D82A}">
                    <a16:rowId xmlns:a16="http://schemas.microsoft.com/office/drawing/2014/main" val="894348312"/>
                  </a:ext>
                </a:extLst>
              </a:tr>
            </a:tbl>
          </a:graphicData>
        </a:graphic>
      </p:graphicFrame>
      <p:pic>
        <p:nvPicPr>
          <p:cNvPr id="8" name="Picture 7" descr="Table. Refer to link on slides for full data. ">
            <a:extLst>
              <a:ext uri="{FF2B5EF4-FFF2-40B4-BE49-F238E27FC236}">
                <a16:creationId xmlns:a16="http://schemas.microsoft.com/office/drawing/2014/main" id="{BED9E51E-DAE4-35BA-0C51-FA8555A8D0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398" y="2043325"/>
            <a:ext cx="8531354" cy="2065838"/>
          </a:xfrm>
          <a:prstGeom prst="rect">
            <a:avLst/>
          </a:prstGeom>
        </p:spPr>
      </p:pic>
    </p:spTree>
    <p:extLst>
      <p:ext uri="{BB962C8B-B14F-4D97-AF65-F5344CB8AC3E}">
        <p14:creationId xmlns:p14="http://schemas.microsoft.com/office/powerpoint/2010/main" val="17267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55164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3</a:t>
            </a:fld>
            <a:endParaRPr lang="en-US" dirty="0"/>
          </a:p>
        </p:txBody>
      </p:sp>
      <p:sp>
        <p:nvSpPr>
          <p:cNvPr id="5" name="Content Placeholder 2"/>
          <p:cNvSpPr>
            <a:spLocks noGrp="1"/>
          </p:cNvSpPr>
          <p:nvPr>
            <p:ph idx="1"/>
          </p:nvPr>
        </p:nvSpPr>
        <p:spPr>
          <a:xfrm>
            <a:off x="243840" y="1594624"/>
            <a:ext cx="11643360" cy="4582339"/>
          </a:xfrm>
        </p:spPr>
        <p:txBody>
          <a:bodyPr>
            <a:normAutofit/>
          </a:bodyPr>
          <a:lstStyle/>
          <a:p>
            <a:pPr marL="0" indent="0">
              <a:lnSpc>
                <a:spcPct val="80000"/>
              </a:lnSpc>
              <a:buNone/>
            </a:pPr>
            <a:r>
              <a:rPr lang="en-US" altLang="en-US" sz="3000" dirty="0"/>
              <a:t>These two introduction slides provide a general context for the data used to create this slide deck. If you have questions about any of the slides, please refer to </a:t>
            </a:r>
            <a:r>
              <a:rPr lang="en-US" altLang="en-US" sz="3000" i="1" dirty="0"/>
              <a:t>HIV Surveillance Technical Notes. </a:t>
            </a:r>
          </a:p>
          <a:p>
            <a:pPr marL="0" indent="0">
              <a:lnSpc>
                <a:spcPct val="80000"/>
              </a:lnSpc>
              <a:buNone/>
            </a:pPr>
            <a:r>
              <a:rPr lang="en-US" altLang="en-US" sz="3000" dirty="0"/>
              <a:t>This slide deck describes new HIV diagnoses (including AIDS at first diagnosis) in Minnesota by person, place, and time.</a:t>
            </a:r>
          </a:p>
          <a:p>
            <a:pPr marL="0" indent="0">
              <a:lnSpc>
                <a:spcPct val="80000"/>
              </a:lnSpc>
              <a:buNone/>
            </a:pPr>
            <a:r>
              <a:rPr lang="en-US" altLang="en-US" sz="3000" dirty="0"/>
              <a:t>The slides rely on data from HIV/AIDS cases diagnosed through 2023 and reported to the Minnesota Department of Health (MDH) HIV/AIDS Surveillance System.</a:t>
            </a:r>
          </a:p>
          <a:p>
            <a:pPr marL="0" indent="0">
              <a:lnSpc>
                <a:spcPct val="80000"/>
              </a:lnSpc>
              <a:buNone/>
            </a:pPr>
            <a:r>
              <a:rPr lang="en-US" altLang="en-US" sz="3000" dirty="0"/>
              <a:t>The data are displayed by year of HIV diagnosis.</a:t>
            </a:r>
          </a:p>
          <a:p>
            <a:pPr lvl="0"/>
            <a:endParaRPr lang="en-US" dirty="0"/>
          </a:p>
        </p:txBody>
      </p:sp>
    </p:spTree>
    <p:extLst>
      <p:ext uri="{BB962C8B-B14F-4D97-AF65-F5344CB8AC3E}">
        <p14:creationId xmlns:p14="http://schemas.microsoft.com/office/powerpoint/2010/main" val="1422301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E533-1CA1-4D2E-87C8-8D5EC3B83868}"/>
              </a:ext>
            </a:extLst>
          </p:cNvPr>
          <p:cNvSpPr>
            <a:spLocks noGrp="1"/>
          </p:cNvSpPr>
          <p:nvPr>
            <p:ph type="title"/>
          </p:nvPr>
        </p:nvSpPr>
        <p:spPr/>
        <p:txBody>
          <a:bodyPr/>
          <a:lstStyle/>
          <a:p>
            <a:r>
              <a:rPr lang="en-US" altLang="en-US" sz="3600" dirty="0"/>
              <a:t>Age at HIV Diagnosis* by Sex Assigned at Birth, Minnesota, 2023</a:t>
            </a:r>
            <a:endParaRPr lang="en-US" dirty="0"/>
          </a:p>
        </p:txBody>
      </p:sp>
      <p:sp>
        <p:nvSpPr>
          <p:cNvPr id="3" name="Slide Number Placeholder 2">
            <a:extLst>
              <a:ext uri="{FF2B5EF4-FFF2-40B4-BE49-F238E27FC236}">
                <a16:creationId xmlns:a16="http://schemas.microsoft.com/office/drawing/2014/main" id="{02D0A0B5-4BCD-4D59-8B63-AE94B4588477}"/>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4" name="Content Placeholder 3">
            <a:extLst>
              <a:ext uri="{FF2B5EF4-FFF2-40B4-BE49-F238E27FC236}">
                <a16:creationId xmlns:a16="http://schemas.microsoft.com/office/drawing/2014/main" id="{DE7D194A-B8BD-4FB3-B2A9-A986A4D2D931}"/>
              </a:ext>
            </a:extLst>
          </p:cNvPr>
          <p:cNvSpPr>
            <a:spLocks noGrp="1"/>
          </p:cNvSpPr>
          <p:nvPr>
            <p:ph idx="13"/>
          </p:nvPr>
        </p:nvSpPr>
        <p:spPr>
          <a:xfrm>
            <a:off x="2660072" y="5672569"/>
            <a:ext cx="9237631" cy="1048906"/>
          </a:xfrm>
        </p:spPr>
        <p:txBody>
          <a:bodyPr>
            <a:normAutofit/>
          </a:bodyPr>
          <a:lstStyle/>
          <a:p>
            <a:pPr marL="0" indent="0">
              <a:spcBef>
                <a:spcPts val="0"/>
              </a:spcBef>
              <a:spcAft>
                <a:spcPts val="0"/>
              </a:spcAft>
              <a:buClrTx/>
              <a:buNone/>
              <a:defRPr/>
            </a:pP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*HIV or AIDS at first diagnosis</a:t>
            </a:r>
            <a:br>
              <a:rPr kumimoji="0" lang="en-US" altLang="en-US" sz="105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05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05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050" b="0" i="0" u="none" strike="noStrike" kern="1200" cap="none" spc="0" normalizeH="0" baseline="0" noProof="0" dirty="0">
              <a:ln>
                <a:noFill/>
              </a:ln>
              <a:solidFill>
                <a:srgbClr val="003865"/>
              </a:solidFill>
              <a:effectLst/>
              <a:uLnTx/>
              <a:uFillTx/>
              <a:latin typeface="Calibri"/>
              <a:ea typeface="+mn-ea"/>
              <a:cs typeface="+mn-cs"/>
            </a:endParaRPr>
          </a:p>
          <a:p>
            <a:pPr marL="0" indent="0">
              <a:spcBef>
                <a:spcPts val="0"/>
              </a:spcBef>
              <a:spcAft>
                <a:spcPts val="0"/>
              </a:spcAft>
              <a:buClrTx/>
              <a:buNone/>
              <a:defRPr/>
            </a:pPr>
            <a:endParaRPr kumimoji="0" lang="en-US" altLang="en-US" sz="105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Bar chart. Refer to link on slide for full data. ">
            <a:extLst>
              <a:ext uri="{FF2B5EF4-FFF2-40B4-BE49-F238E27FC236}">
                <a16:creationId xmlns:a16="http://schemas.microsoft.com/office/drawing/2014/main" id="{FD2610FC-F269-D0A1-3A1B-CFF2E88450F0}"/>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215405" y="1994331"/>
            <a:ext cx="9437339" cy="3336347"/>
          </a:xfrm>
        </p:spPr>
      </p:pic>
    </p:spTree>
    <p:extLst>
      <p:ext uri="{BB962C8B-B14F-4D97-AF65-F5344CB8AC3E}">
        <p14:creationId xmlns:p14="http://schemas.microsoft.com/office/powerpoint/2010/main" val="112712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F263E-7D2A-170F-9775-267D2996D978}"/>
              </a:ext>
            </a:extLst>
          </p:cNvPr>
          <p:cNvSpPr>
            <a:spLocks noGrp="1"/>
          </p:cNvSpPr>
          <p:nvPr>
            <p:ph type="sldNum" sz="quarter" idx="12"/>
          </p:nvPr>
        </p:nvSpPr>
        <p:spPr/>
        <p:txBody>
          <a:bodyPr/>
          <a:lstStyle/>
          <a:p>
            <a:fld id="{48F63A3B-78C7-47BE-AE5E-E10140E04643}" type="slidenum">
              <a:rPr lang="en-US" smtClean="0"/>
              <a:t>31</a:t>
            </a:fld>
            <a:endParaRPr lang="en-US" dirty="0"/>
          </a:p>
        </p:txBody>
      </p:sp>
      <p:sp>
        <p:nvSpPr>
          <p:cNvPr id="9" name="Title 1">
            <a:extLst>
              <a:ext uri="{FF2B5EF4-FFF2-40B4-BE49-F238E27FC236}">
                <a16:creationId xmlns:a16="http://schemas.microsoft.com/office/drawing/2014/main" id="{D319CD75-9026-A39F-F02B-8738222E2135}"/>
              </a:ext>
            </a:extLst>
          </p:cNvPr>
          <p:cNvSpPr>
            <a:spLocks noGrp="1"/>
          </p:cNvSpPr>
          <p:nvPr>
            <p:ph type="title"/>
          </p:nvPr>
        </p:nvSpPr>
        <p:spPr>
          <a:xfrm>
            <a:off x="0" y="0"/>
            <a:ext cx="11868150" cy="1216025"/>
          </a:xfrm>
        </p:spPr>
        <p:txBody>
          <a:bodyPr/>
          <a:lstStyle/>
          <a:p>
            <a:r>
              <a:rPr lang="en-US" altLang="en-US" sz="3600" dirty="0"/>
              <a:t>HIV Diagnoses* by Mode of Exposure and Year, 2014–2023</a:t>
            </a:r>
            <a:endParaRPr lang="en-US" dirty="0"/>
          </a:p>
        </p:txBody>
      </p:sp>
      <p:sp>
        <p:nvSpPr>
          <p:cNvPr id="10" name="Footer Placeholder 3">
            <a:extLst>
              <a:ext uri="{FF2B5EF4-FFF2-40B4-BE49-F238E27FC236}">
                <a16:creationId xmlns:a16="http://schemas.microsoft.com/office/drawing/2014/main" id="{B9B2CED9-397F-D6AA-6E80-E70C08F91393}"/>
              </a:ext>
            </a:extLst>
          </p:cNvPr>
          <p:cNvSpPr>
            <a:spLocks noGrp="1"/>
          </p:cNvSpPr>
          <p:nvPr>
            <p:ph idx="13"/>
          </p:nvPr>
        </p:nvSpPr>
        <p:spPr>
          <a:xfrm>
            <a:off x="2066472" y="5917407"/>
            <a:ext cx="9296400" cy="747712"/>
          </a:xfrm>
        </p:spPr>
        <p:txBody>
          <a:bodyPr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TWSM=Transgender women who have sex with men   IDU = Injection drug use       Heterosexual = Heterosexual 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C2C17B1B-BEA7-D3AE-B9E7-FEB0E8662335}"/>
              </a:ext>
            </a:extLst>
          </p:cNvPr>
          <p:cNvGraphicFramePr>
            <a:graphicFrameLocks noGrp="1"/>
          </p:cNvGraphicFramePr>
          <p:nvPr>
            <p:extLst>
              <p:ext uri="{D42A27DB-BD31-4B8C-83A1-F6EECF244321}">
                <p14:modId xmlns:p14="http://schemas.microsoft.com/office/powerpoint/2010/main" val="266394740"/>
              </p:ext>
            </p:extLst>
          </p:nvPr>
        </p:nvGraphicFramePr>
        <p:xfrm>
          <a:off x="3854450" y="2282825"/>
          <a:ext cx="4483100" cy="229362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4188040682"/>
                    </a:ext>
                  </a:extLst>
                </a:gridCol>
                <a:gridCol w="635000">
                  <a:extLst>
                    <a:ext uri="{9D8B030D-6E8A-4147-A177-3AD203B41FA5}">
                      <a16:colId xmlns:a16="http://schemas.microsoft.com/office/drawing/2014/main" val="3772334030"/>
                    </a:ext>
                  </a:extLst>
                </a:gridCol>
                <a:gridCol w="635000">
                  <a:extLst>
                    <a:ext uri="{9D8B030D-6E8A-4147-A177-3AD203B41FA5}">
                      <a16:colId xmlns:a16="http://schemas.microsoft.com/office/drawing/2014/main" val="2861551322"/>
                    </a:ext>
                  </a:extLst>
                </a:gridCol>
                <a:gridCol w="635000">
                  <a:extLst>
                    <a:ext uri="{9D8B030D-6E8A-4147-A177-3AD203B41FA5}">
                      <a16:colId xmlns:a16="http://schemas.microsoft.com/office/drawing/2014/main" val="1706179078"/>
                    </a:ext>
                  </a:extLst>
                </a:gridCol>
                <a:gridCol w="622300">
                  <a:extLst>
                    <a:ext uri="{9D8B030D-6E8A-4147-A177-3AD203B41FA5}">
                      <a16:colId xmlns:a16="http://schemas.microsoft.com/office/drawing/2014/main" val="2603687186"/>
                    </a:ext>
                  </a:extLst>
                </a:gridCol>
                <a:gridCol w="622300">
                  <a:extLst>
                    <a:ext uri="{9D8B030D-6E8A-4147-A177-3AD203B41FA5}">
                      <a16:colId xmlns:a16="http://schemas.microsoft.com/office/drawing/2014/main" val="2423448980"/>
                    </a:ext>
                  </a:extLst>
                </a:gridCol>
                <a:gridCol w="622300">
                  <a:extLst>
                    <a:ext uri="{9D8B030D-6E8A-4147-A177-3AD203B41FA5}">
                      <a16:colId xmlns:a16="http://schemas.microsoft.com/office/drawing/2014/main" val="2800653365"/>
                    </a:ext>
                  </a:extLst>
                </a:gridCol>
              </a:tblGrid>
              <a:tr h="182880">
                <a:tc>
                  <a:txBody>
                    <a:bodyPr/>
                    <a:lstStyle/>
                    <a:p>
                      <a:pPr algn="l" fontAlgn="b"/>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TWSM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Heterosexual</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Unspecified</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384343762"/>
                  </a:ext>
                </a:extLst>
              </a:tr>
              <a:tr h="182880">
                <a:tc>
                  <a:txBody>
                    <a:bodyPr/>
                    <a:lstStyle/>
                    <a:p>
                      <a:pPr algn="r" fontAlgn="b"/>
                      <a:r>
                        <a:rPr lang="en-US" sz="1000" u="none" strike="noStrike">
                          <a:effectLst/>
                        </a:rPr>
                        <a:t>2014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152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dirty="0">
                          <a:effectLst/>
                        </a:rPr>
                        <a:t>5</a:t>
                      </a:r>
                      <a:endParaRPr lang="en-US" sz="1000" b="1" i="0" u="none" strike="noStrike" dirty="0">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120</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116286657"/>
                  </a:ext>
                </a:extLst>
              </a:tr>
              <a:tr h="182880">
                <a:tc>
                  <a:txBody>
                    <a:bodyPr/>
                    <a:lstStyle/>
                    <a:p>
                      <a:pPr algn="r" fontAlgn="b"/>
                      <a:r>
                        <a:rPr lang="en-US" sz="1000" u="none" strike="noStrike">
                          <a:effectLst/>
                        </a:rPr>
                        <a:t>2015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106</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473782747"/>
                  </a:ext>
                </a:extLst>
              </a:tr>
              <a:tr h="182880">
                <a:tc>
                  <a:txBody>
                    <a:bodyPr/>
                    <a:lstStyle/>
                    <a:p>
                      <a:pPr algn="r" fontAlgn="b"/>
                      <a:r>
                        <a:rPr lang="en-US" sz="1000" u="none" strike="noStrike">
                          <a:effectLst/>
                        </a:rPr>
                        <a:t>2016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109</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3361034186"/>
                  </a:ext>
                </a:extLst>
              </a:tr>
              <a:tr h="182880">
                <a:tc>
                  <a:txBody>
                    <a:bodyPr/>
                    <a:lstStyle/>
                    <a:p>
                      <a:pPr algn="r" fontAlgn="b"/>
                      <a:r>
                        <a:rPr lang="en-US" sz="1000" u="none" strike="noStrike">
                          <a:effectLst/>
                        </a:rPr>
                        <a:t>2017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638684770"/>
                  </a:ext>
                </a:extLst>
              </a:tr>
              <a:tr h="182880">
                <a:tc>
                  <a:txBody>
                    <a:bodyPr/>
                    <a:lstStyle/>
                    <a:p>
                      <a:pPr algn="r" fontAlgn="b"/>
                      <a:r>
                        <a:rPr lang="en-US" sz="1000" u="none" strike="noStrike">
                          <a:effectLst/>
                        </a:rPr>
                        <a:t>2018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022490468"/>
                  </a:ext>
                </a:extLst>
              </a:tr>
              <a:tr h="182880">
                <a:tc>
                  <a:txBody>
                    <a:bodyPr/>
                    <a:lstStyle/>
                    <a:p>
                      <a:pPr algn="r" fontAlgn="b"/>
                      <a:r>
                        <a:rPr lang="en-US" sz="1000" u="none" strike="noStrike">
                          <a:effectLst/>
                        </a:rPr>
                        <a:t>2019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94</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824593371"/>
                  </a:ext>
                </a:extLst>
              </a:tr>
              <a:tr h="182880">
                <a:tc>
                  <a:txBody>
                    <a:bodyPr/>
                    <a:lstStyle/>
                    <a:p>
                      <a:pPr algn="r" fontAlgn="b"/>
                      <a:r>
                        <a:rPr lang="en-US" sz="1000" u="none" strike="noStrike">
                          <a:effectLst/>
                        </a:rPr>
                        <a:t>2020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98</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3445774661"/>
                  </a:ext>
                </a:extLst>
              </a:tr>
              <a:tr h="182880">
                <a:tc>
                  <a:txBody>
                    <a:bodyPr/>
                    <a:lstStyle/>
                    <a:p>
                      <a:pPr algn="r" fontAlgn="b"/>
                      <a:r>
                        <a:rPr lang="en-US" sz="1000" u="none" strike="noStrike">
                          <a:effectLst/>
                        </a:rPr>
                        <a:t>2021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143</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8716493"/>
                  </a:ext>
                </a:extLst>
              </a:tr>
              <a:tr h="182880">
                <a:tc>
                  <a:txBody>
                    <a:bodyPr/>
                    <a:lstStyle/>
                    <a:p>
                      <a:pPr algn="r" fontAlgn="b"/>
                      <a:r>
                        <a:rPr lang="en-US" sz="1000" u="none" strike="noStrike">
                          <a:effectLst/>
                        </a:rPr>
                        <a:t>2022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103</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01972274"/>
                  </a:ext>
                </a:extLst>
              </a:tr>
              <a:tr h="182880">
                <a:tc>
                  <a:txBody>
                    <a:bodyPr/>
                    <a:lstStyle/>
                    <a:p>
                      <a:pPr algn="r" fontAlgn="b"/>
                      <a:r>
                        <a:rPr lang="en-US" sz="1000" u="none" strike="noStrike">
                          <a:effectLst/>
                        </a:rPr>
                        <a:t>2023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170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dirty="0">
                          <a:effectLst/>
                        </a:rPr>
                        <a:t>105</a:t>
                      </a:r>
                      <a:endParaRPr lang="en-US" sz="1000" b="1" i="0" u="none" strike="noStrike" dirty="0">
                        <a:solidFill>
                          <a:srgbClr val="000000"/>
                        </a:solidFill>
                        <a:effectLst/>
                        <a:latin typeface="Geneva"/>
                      </a:endParaRPr>
                    </a:p>
                  </a:txBody>
                  <a:tcPr marL="7620" marR="7620" marT="7620" marB="0" anchor="b"/>
                </a:tc>
                <a:extLst>
                  <a:ext uri="{0D108BD9-81ED-4DB2-BD59-A6C34878D82A}">
                    <a16:rowId xmlns:a16="http://schemas.microsoft.com/office/drawing/2014/main" val="3483753772"/>
                  </a:ext>
                </a:extLst>
              </a:tr>
            </a:tbl>
          </a:graphicData>
        </a:graphic>
      </p:graphicFrame>
      <p:pic>
        <p:nvPicPr>
          <p:cNvPr id="7" name="Content Placeholder 6" descr="Line chart. Refer to table on slide for full data. ">
            <a:extLst>
              <a:ext uri="{FF2B5EF4-FFF2-40B4-BE49-F238E27FC236}">
                <a16:creationId xmlns:a16="http://schemas.microsoft.com/office/drawing/2014/main" id="{EACEB5C0-7615-CFA9-EF43-FCBFBCE9515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83656" y="1710408"/>
            <a:ext cx="10134196" cy="3987527"/>
          </a:xfrm>
        </p:spPr>
      </p:pic>
    </p:spTree>
    <p:extLst>
      <p:ext uri="{BB962C8B-B14F-4D97-AF65-F5344CB8AC3E}">
        <p14:creationId xmlns:p14="http://schemas.microsoft.com/office/powerpoint/2010/main" val="161748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FFD2-C756-4104-B50D-0648C176B7D7}"/>
              </a:ext>
            </a:extLst>
          </p:cNvPr>
          <p:cNvSpPr>
            <a:spLocks noGrp="1"/>
          </p:cNvSpPr>
          <p:nvPr>
            <p:ph type="title"/>
          </p:nvPr>
        </p:nvSpPr>
        <p:spPr/>
        <p:txBody>
          <a:bodyPr/>
          <a:lstStyle/>
          <a:p>
            <a:r>
              <a:rPr lang="en-US" altLang="en-US" sz="3600" dirty="0"/>
              <a:t>Average Age at HIV Diagnosis* </a:t>
            </a:r>
            <a:br>
              <a:rPr lang="en-US" altLang="en-US" sz="3600" dirty="0"/>
            </a:br>
            <a:r>
              <a:rPr lang="en-US" altLang="en-US" sz="3600" dirty="0"/>
              <a:t>by Sex Assigned at Birth, 2014–2023</a:t>
            </a:r>
            <a:endParaRPr lang="en-US"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FE46CE15-B75C-4288-9CCF-575CB40D2566}"/>
              </a:ext>
            </a:extLst>
          </p:cNvPr>
          <p:cNvSpPr>
            <a:spLocks noGrp="1"/>
          </p:cNvSpPr>
          <p:nvPr>
            <p:ph type="sldNum" sz="quarter" idx="12"/>
          </p:nvPr>
        </p:nvSpPr>
        <p:spPr/>
        <p:txBody>
          <a:bodyPr/>
          <a:lstStyle/>
          <a:p>
            <a:fld id="{48F63A3B-78C7-47BE-AE5E-E10140E04643}" type="slidenum">
              <a:rPr lang="en-US" smtClean="0"/>
              <a:t>32</a:t>
            </a:fld>
            <a:endParaRPr lang="en-US" dirty="0"/>
          </a:p>
        </p:txBody>
      </p:sp>
      <p:sp>
        <p:nvSpPr>
          <p:cNvPr id="4" name="Content Placeholder 3">
            <a:extLst>
              <a:ext uri="{FF2B5EF4-FFF2-40B4-BE49-F238E27FC236}">
                <a16:creationId xmlns:a16="http://schemas.microsoft.com/office/drawing/2014/main" id="{0D536534-814F-4239-BA0E-643C36B5146A}"/>
              </a:ext>
            </a:extLst>
          </p:cNvPr>
          <p:cNvSpPr>
            <a:spLocks noGrp="1"/>
          </p:cNvSpPr>
          <p:nvPr>
            <p:ph idx="13"/>
          </p:nvPr>
        </p:nvSpPr>
        <p:spPr>
          <a:xfrm>
            <a:off x="2596587" y="6041302"/>
            <a:ext cx="11582400" cy="68724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graphicFrame>
        <p:nvGraphicFramePr>
          <p:cNvPr id="5" name="Table 4">
            <a:extLst>
              <a:ext uri="{FF2B5EF4-FFF2-40B4-BE49-F238E27FC236}">
                <a16:creationId xmlns:a16="http://schemas.microsoft.com/office/drawing/2014/main" id="{7FD69821-EC7D-274F-14D2-FE46806BDF64}"/>
              </a:ext>
            </a:extLst>
          </p:cNvPr>
          <p:cNvGraphicFramePr>
            <a:graphicFrameLocks noGrp="1"/>
          </p:cNvGraphicFramePr>
          <p:nvPr>
            <p:extLst>
              <p:ext uri="{D42A27DB-BD31-4B8C-83A1-F6EECF244321}">
                <p14:modId xmlns:p14="http://schemas.microsoft.com/office/powerpoint/2010/main" val="4154176326"/>
              </p:ext>
            </p:extLst>
          </p:nvPr>
        </p:nvGraphicFramePr>
        <p:xfrm>
          <a:off x="2692400" y="2732088"/>
          <a:ext cx="6807200" cy="139446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2424198968"/>
                    </a:ext>
                  </a:extLst>
                </a:gridCol>
                <a:gridCol w="609600">
                  <a:extLst>
                    <a:ext uri="{9D8B030D-6E8A-4147-A177-3AD203B41FA5}">
                      <a16:colId xmlns:a16="http://schemas.microsoft.com/office/drawing/2014/main" val="1996116489"/>
                    </a:ext>
                  </a:extLst>
                </a:gridCol>
                <a:gridCol w="609600">
                  <a:extLst>
                    <a:ext uri="{9D8B030D-6E8A-4147-A177-3AD203B41FA5}">
                      <a16:colId xmlns:a16="http://schemas.microsoft.com/office/drawing/2014/main" val="2380076881"/>
                    </a:ext>
                  </a:extLst>
                </a:gridCol>
                <a:gridCol w="609600">
                  <a:extLst>
                    <a:ext uri="{9D8B030D-6E8A-4147-A177-3AD203B41FA5}">
                      <a16:colId xmlns:a16="http://schemas.microsoft.com/office/drawing/2014/main" val="779519215"/>
                    </a:ext>
                  </a:extLst>
                </a:gridCol>
                <a:gridCol w="609600">
                  <a:extLst>
                    <a:ext uri="{9D8B030D-6E8A-4147-A177-3AD203B41FA5}">
                      <a16:colId xmlns:a16="http://schemas.microsoft.com/office/drawing/2014/main" val="1686208932"/>
                    </a:ext>
                  </a:extLst>
                </a:gridCol>
                <a:gridCol w="609600">
                  <a:extLst>
                    <a:ext uri="{9D8B030D-6E8A-4147-A177-3AD203B41FA5}">
                      <a16:colId xmlns:a16="http://schemas.microsoft.com/office/drawing/2014/main" val="3754511870"/>
                    </a:ext>
                  </a:extLst>
                </a:gridCol>
                <a:gridCol w="609600">
                  <a:extLst>
                    <a:ext uri="{9D8B030D-6E8A-4147-A177-3AD203B41FA5}">
                      <a16:colId xmlns:a16="http://schemas.microsoft.com/office/drawing/2014/main" val="3010421517"/>
                    </a:ext>
                  </a:extLst>
                </a:gridCol>
                <a:gridCol w="609600">
                  <a:extLst>
                    <a:ext uri="{9D8B030D-6E8A-4147-A177-3AD203B41FA5}">
                      <a16:colId xmlns:a16="http://schemas.microsoft.com/office/drawing/2014/main" val="2547223374"/>
                    </a:ext>
                  </a:extLst>
                </a:gridCol>
                <a:gridCol w="609600">
                  <a:extLst>
                    <a:ext uri="{9D8B030D-6E8A-4147-A177-3AD203B41FA5}">
                      <a16:colId xmlns:a16="http://schemas.microsoft.com/office/drawing/2014/main" val="2531080503"/>
                    </a:ext>
                  </a:extLst>
                </a:gridCol>
                <a:gridCol w="609600">
                  <a:extLst>
                    <a:ext uri="{9D8B030D-6E8A-4147-A177-3AD203B41FA5}">
                      <a16:colId xmlns:a16="http://schemas.microsoft.com/office/drawing/2014/main" val="3376964725"/>
                    </a:ext>
                  </a:extLst>
                </a:gridCol>
                <a:gridCol w="609600">
                  <a:extLst>
                    <a:ext uri="{9D8B030D-6E8A-4147-A177-3AD203B41FA5}">
                      <a16:colId xmlns:a16="http://schemas.microsoft.com/office/drawing/2014/main" val="569898819"/>
                    </a:ext>
                  </a:extLst>
                </a:gridCol>
              </a:tblGrid>
              <a:tr h="190500">
                <a:tc>
                  <a:txBody>
                    <a:bodyPr/>
                    <a:lstStyle/>
                    <a:p>
                      <a:pPr algn="l"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8326279"/>
                  </a:ext>
                </a:extLst>
              </a:tr>
              <a:tr h="182880">
                <a:tc>
                  <a:txBody>
                    <a:bodyPr/>
                    <a:lstStyle/>
                    <a:p>
                      <a:pPr algn="l" fontAlgn="b"/>
                      <a:r>
                        <a:rPr lang="en-US" sz="1100" u="none" strike="noStrike">
                          <a:effectLst/>
                        </a:rPr>
                        <a:t>Assigned Male at Birth</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000" u="none" strike="noStrike">
                          <a:effectLst/>
                        </a:rPr>
                        <a:t>35.92946</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35.0524</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34.70386</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36.37019</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34.81106</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34.261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000" u="none" strike="noStrike">
                          <a:effectLst/>
                        </a:rPr>
                        <a:t>34.6145</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35.43598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34.03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33.69</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33062081"/>
                  </a:ext>
                </a:extLst>
              </a:tr>
              <a:tr h="182880">
                <a:tc>
                  <a:txBody>
                    <a:bodyPr/>
                    <a:lstStyle/>
                    <a:p>
                      <a:pPr algn="l" fontAlgn="b"/>
                      <a:r>
                        <a:rPr lang="en-US" sz="1100" u="none" strike="noStrike">
                          <a:effectLst/>
                        </a:rPr>
                        <a:t>Assigned Female at Birth</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000" u="none" strike="noStrike">
                          <a:effectLst/>
                        </a:rPr>
                        <a:t>36.25714</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38.68493</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33.67143</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38.10811</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37.89706</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39.43421</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39.21622</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000" u="none" strike="noStrike">
                          <a:effectLst/>
                        </a:rPr>
                        <a:t>38.875</a:t>
                      </a:r>
                      <a:endParaRPr lang="en-US" sz="1000" b="0" i="0" u="none" strike="noStrike">
                        <a:solidFill>
                          <a:srgbClr val="000000"/>
                        </a:solidFill>
                        <a:effectLst/>
                        <a:latin typeface="Arial" panose="020B0604020202020204" pitchFamily="34" charset="0"/>
                      </a:endParaRPr>
                    </a:p>
                  </a:txBody>
                  <a:tcPr marL="7620" marR="7620" marT="7620" marB="0" anchor="b"/>
                </a:tc>
                <a:tc>
                  <a:txBody>
                    <a:bodyPr/>
                    <a:lstStyle/>
                    <a:p>
                      <a:pPr algn="r" fontAlgn="b"/>
                      <a:r>
                        <a:rPr lang="en-US" sz="1100" u="none" strike="noStrike">
                          <a:effectLst/>
                        </a:rPr>
                        <a:t>40.78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37.68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82137688"/>
                  </a:ext>
                </a:extLst>
              </a:tr>
              <a:tr h="182880">
                <a:tc>
                  <a:txBody>
                    <a:bodyPr/>
                    <a:lstStyle/>
                    <a:p>
                      <a:pPr algn="l" fontAlgn="b"/>
                      <a:r>
                        <a:rPr lang="en-US" sz="1100" u="none" strike="noStrike">
                          <a:effectLst/>
                        </a:rPr>
                        <a:t>Average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36.10323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35.9637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34.46535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36.89753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35.54704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35.66906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35.35808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36.1745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35.34733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35.685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05246227"/>
                  </a:ext>
                </a:extLst>
              </a:tr>
            </a:tbl>
          </a:graphicData>
        </a:graphic>
      </p:graphicFrame>
      <p:pic>
        <p:nvPicPr>
          <p:cNvPr id="10" name="Content Placeholder 9" descr="Line chart. Refer to table on slide for full data. ">
            <a:extLst>
              <a:ext uri="{FF2B5EF4-FFF2-40B4-BE49-F238E27FC236}">
                <a16:creationId xmlns:a16="http://schemas.microsoft.com/office/drawing/2014/main" id="{8ADE0BD5-4EA4-401E-E85D-621A4C8A85B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030014" y="1772362"/>
            <a:ext cx="9858703" cy="4064876"/>
          </a:xfrm>
        </p:spPr>
      </p:pic>
    </p:spTree>
    <p:extLst>
      <p:ext uri="{BB962C8B-B14F-4D97-AF65-F5344CB8AC3E}">
        <p14:creationId xmlns:p14="http://schemas.microsoft.com/office/powerpoint/2010/main" val="4172884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Mode of Exposure</a:t>
            </a:r>
            <a:endParaRPr lang="en-US" dirty="0"/>
          </a:p>
        </p:txBody>
      </p:sp>
    </p:spTree>
    <p:extLst>
      <p:ext uri="{BB962C8B-B14F-4D97-AF65-F5344CB8AC3E}">
        <p14:creationId xmlns:p14="http://schemas.microsoft.com/office/powerpoint/2010/main" val="224201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0F263E-7D2A-170F-9775-267D2996D978}"/>
              </a:ext>
            </a:extLst>
          </p:cNvPr>
          <p:cNvSpPr>
            <a:spLocks noGrp="1"/>
          </p:cNvSpPr>
          <p:nvPr>
            <p:ph type="sldNum" sz="quarter" idx="12"/>
          </p:nvPr>
        </p:nvSpPr>
        <p:spPr/>
        <p:txBody>
          <a:bodyPr/>
          <a:lstStyle/>
          <a:p>
            <a:fld id="{48F63A3B-78C7-47BE-AE5E-E10140E04643}" type="slidenum">
              <a:rPr lang="en-US" smtClean="0"/>
              <a:t>34</a:t>
            </a:fld>
            <a:endParaRPr lang="en-US" dirty="0"/>
          </a:p>
        </p:txBody>
      </p:sp>
      <p:sp>
        <p:nvSpPr>
          <p:cNvPr id="9" name="Title 1">
            <a:extLst>
              <a:ext uri="{FF2B5EF4-FFF2-40B4-BE49-F238E27FC236}">
                <a16:creationId xmlns:a16="http://schemas.microsoft.com/office/drawing/2014/main" id="{D319CD75-9026-A39F-F02B-8738222E2135}"/>
              </a:ext>
            </a:extLst>
          </p:cNvPr>
          <p:cNvSpPr>
            <a:spLocks noGrp="1"/>
          </p:cNvSpPr>
          <p:nvPr>
            <p:ph type="title"/>
          </p:nvPr>
        </p:nvSpPr>
        <p:spPr>
          <a:xfrm>
            <a:off x="0" y="0"/>
            <a:ext cx="11868150" cy="1216025"/>
          </a:xfrm>
        </p:spPr>
        <p:txBody>
          <a:bodyPr/>
          <a:lstStyle/>
          <a:p>
            <a:r>
              <a:rPr lang="en-US" altLang="en-US" sz="3600" dirty="0"/>
              <a:t>HIV Diagnoses* Among People Assigned Male Sex at </a:t>
            </a:r>
            <a:r>
              <a:rPr lang="en-US" altLang="en-US" dirty="0"/>
              <a:t>Birth </a:t>
            </a:r>
            <a:r>
              <a:rPr lang="en-US" altLang="en-US" sz="3600" dirty="0"/>
              <a:t>by Mode of Exposure and Year, 2014–2023</a:t>
            </a:r>
            <a:endParaRPr lang="en-US" dirty="0"/>
          </a:p>
        </p:txBody>
      </p:sp>
      <p:sp>
        <p:nvSpPr>
          <p:cNvPr id="10" name="Footer Placeholder 3">
            <a:extLst>
              <a:ext uri="{FF2B5EF4-FFF2-40B4-BE49-F238E27FC236}">
                <a16:creationId xmlns:a16="http://schemas.microsoft.com/office/drawing/2014/main" id="{B9B2CED9-397F-D6AA-6E80-E70C08F91393}"/>
              </a:ext>
            </a:extLst>
          </p:cNvPr>
          <p:cNvSpPr>
            <a:spLocks noGrp="1"/>
          </p:cNvSpPr>
          <p:nvPr>
            <p:ph idx="13"/>
          </p:nvPr>
        </p:nvSpPr>
        <p:spPr>
          <a:xfrm>
            <a:off x="2066472" y="5917407"/>
            <a:ext cx="9296400" cy="747712"/>
          </a:xfrm>
        </p:spPr>
        <p:txBody>
          <a:bodyPr anchor="ct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TWSM=Transgender women who have sex with men   IDU = Injection drug use       Heterosexual = Heterosexual contact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417C1481-3EB8-16EF-E0FA-F4AE83D79EF2}"/>
              </a:ext>
            </a:extLst>
          </p:cNvPr>
          <p:cNvGraphicFramePr>
            <a:graphicFrameLocks noGrp="1"/>
          </p:cNvGraphicFramePr>
          <p:nvPr>
            <p:extLst>
              <p:ext uri="{D42A27DB-BD31-4B8C-83A1-F6EECF244321}">
                <p14:modId xmlns:p14="http://schemas.microsoft.com/office/powerpoint/2010/main" val="2821532142"/>
              </p:ext>
            </p:extLst>
          </p:nvPr>
        </p:nvGraphicFramePr>
        <p:xfrm>
          <a:off x="3854450" y="2282825"/>
          <a:ext cx="4483100" cy="2293620"/>
        </p:xfrm>
        <a:graphic>
          <a:graphicData uri="http://schemas.openxmlformats.org/drawingml/2006/table">
            <a:tbl>
              <a:tblPr firstRow="1">
                <a:tableStyleId>{5C22544A-7EE6-4342-B048-85BDC9FD1C3A}</a:tableStyleId>
              </a:tblPr>
              <a:tblGrid>
                <a:gridCol w="711200">
                  <a:extLst>
                    <a:ext uri="{9D8B030D-6E8A-4147-A177-3AD203B41FA5}">
                      <a16:colId xmlns:a16="http://schemas.microsoft.com/office/drawing/2014/main" val="2360679352"/>
                    </a:ext>
                  </a:extLst>
                </a:gridCol>
                <a:gridCol w="635000">
                  <a:extLst>
                    <a:ext uri="{9D8B030D-6E8A-4147-A177-3AD203B41FA5}">
                      <a16:colId xmlns:a16="http://schemas.microsoft.com/office/drawing/2014/main" val="865476198"/>
                    </a:ext>
                  </a:extLst>
                </a:gridCol>
                <a:gridCol w="635000">
                  <a:extLst>
                    <a:ext uri="{9D8B030D-6E8A-4147-A177-3AD203B41FA5}">
                      <a16:colId xmlns:a16="http://schemas.microsoft.com/office/drawing/2014/main" val="3811103576"/>
                    </a:ext>
                  </a:extLst>
                </a:gridCol>
                <a:gridCol w="635000">
                  <a:extLst>
                    <a:ext uri="{9D8B030D-6E8A-4147-A177-3AD203B41FA5}">
                      <a16:colId xmlns:a16="http://schemas.microsoft.com/office/drawing/2014/main" val="4241589337"/>
                    </a:ext>
                  </a:extLst>
                </a:gridCol>
                <a:gridCol w="622300">
                  <a:extLst>
                    <a:ext uri="{9D8B030D-6E8A-4147-A177-3AD203B41FA5}">
                      <a16:colId xmlns:a16="http://schemas.microsoft.com/office/drawing/2014/main" val="2992566045"/>
                    </a:ext>
                  </a:extLst>
                </a:gridCol>
                <a:gridCol w="622300">
                  <a:extLst>
                    <a:ext uri="{9D8B030D-6E8A-4147-A177-3AD203B41FA5}">
                      <a16:colId xmlns:a16="http://schemas.microsoft.com/office/drawing/2014/main" val="882373845"/>
                    </a:ext>
                  </a:extLst>
                </a:gridCol>
                <a:gridCol w="622300">
                  <a:extLst>
                    <a:ext uri="{9D8B030D-6E8A-4147-A177-3AD203B41FA5}">
                      <a16:colId xmlns:a16="http://schemas.microsoft.com/office/drawing/2014/main" val="1835946116"/>
                    </a:ext>
                  </a:extLst>
                </a:gridCol>
              </a:tblGrid>
              <a:tr h="182880">
                <a:tc>
                  <a:txBody>
                    <a:bodyPr/>
                    <a:lstStyle/>
                    <a:p>
                      <a:pPr algn="l" fontAlgn="b"/>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TWSM</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MSM/IDU</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Heterosexual</a:t>
                      </a:r>
                      <a:endParaRPr lang="en-US" sz="1000" b="1" i="0" u="none" strike="noStrike">
                        <a:solidFill>
                          <a:srgbClr val="000000"/>
                        </a:solidFill>
                        <a:effectLst/>
                        <a:latin typeface="Geneva"/>
                      </a:endParaRPr>
                    </a:p>
                  </a:txBody>
                  <a:tcPr marL="7620" marR="7620" marT="7620" marB="0" anchor="b"/>
                </a:tc>
                <a:tc>
                  <a:txBody>
                    <a:bodyPr/>
                    <a:lstStyle/>
                    <a:p>
                      <a:pPr algn="l" fontAlgn="b"/>
                      <a:r>
                        <a:rPr lang="en-US" sz="1000" u="none" strike="noStrike">
                          <a:effectLst/>
                        </a:rPr>
                        <a:t> Unspecified</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3656540521"/>
                  </a:ext>
                </a:extLst>
              </a:tr>
              <a:tr h="182880">
                <a:tc>
                  <a:txBody>
                    <a:bodyPr/>
                    <a:lstStyle/>
                    <a:p>
                      <a:pPr algn="r" fontAlgn="b"/>
                      <a:r>
                        <a:rPr lang="en-US" sz="1000" u="none" strike="noStrike">
                          <a:effectLst/>
                        </a:rPr>
                        <a:t>2014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152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64</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047070756"/>
                  </a:ext>
                </a:extLst>
              </a:tr>
              <a:tr h="182880">
                <a:tc>
                  <a:txBody>
                    <a:bodyPr/>
                    <a:lstStyle/>
                    <a:p>
                      <a:pPr algn="r" fontAlgn="b"/>
                      <a:r>
                        <a:rPr lang="en-US" sz="1000" u="none" strike="noStrike">
                          <a:effectLst/>
                        </a:rPr>
                        <a:t>2015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503579741"/>
                  </a:ext>
                </a:extLst>
              </a:tr>
              <a:tr h="182880">
                <a:tc>
                  <a:txBody>
                    <a:bodyPr/>
                    <a:lstStyle/>
                    <a:p>
                      <a:pPr algn="r" fontAlgn="b"/>
                      <a:r>
                        <a:rPr lang="en-US" sz="1000" u="none" strike="noStrike">
                          <a:effectLst/>
                        </a:rPr>
                        <a:t>2016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66</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783167791"/>
                  </a:ext>
                </a:extLst>
              </a:tr>
              <a:tr h="182880">
                <a:tc>
                  <a:txBody>
                    <a:bodyPr/>
                    <a:lstStyle/>
                    <a:p>
                      <a:pPr algn="r" fontAlgn="b"/>
                      <a:r>
                        <a:rPr lang="en-US" sz="1000" u="none" strike="noStrike">
                          <a:effectLst/>
                        </a:rPr>
                        <a:t>2017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176040100"/>
                  </a:ext>
                </a:extLst>
              </a:tr>
              <a:tr h="182880">
                <a:tc>
                  <a:txBody>
                    <a:bodyPr/>
                    <a:lstStyle/>
                    <a:p>
                      <a:pPr algn="r" fontAlgn="b"/>
                      <a:r>
                        <a:rPr lang="en-US" sz="1000" u="none" strike="noStrike">
                          <a:effectLst/>
                        </a:rPr>
                        <a:t>2018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128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1967628952"/>
                  </a:ext>
                </a:extLst>
              </a:tr>
              <a:tr h="182880">
                <a:tc>
                  <a:txBody>
                    <a:bodyPr/>
                    <a:lstStyle/>
                    <a:p>
                      <a:pPr algn="r" fontAlgn="b"/>
                      <a:r>
                        <a:rPr lang="en-US" sz="1000" u="none" strike="noStrike">
                          <a:effectLst/>
                        </a:rPr>
                        <a:t>2019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119</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414947391"/>
                  </a:ext>
                </a:extLst>
              </a:tr>
              <a:tr h="182880">
                <a:tc>
                  <a:txBody>
                    <a:bodyPr/>
                    <a:lstStyle/>
                    <a:p>
                      <a:pPr algn="r" fontAlgn="b"/>
                      <a:r>
                        <a:rPr lang="en-US" sz="1000" u="none" strike="noStrike">
                          <a:effectLst/>
                        </a:rPr>
                        <a:t>2020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746558284"/>
                  </a:ext>
                </a:extLst>
              </a:tr>
              <a:tr h="182880">
                <a:tc>
                  <a:txBody>
                    <a:bodyPr/>
                    <a:lstStyle/>
                    <a:p>
                      <a:pPr algn="r" fontAlgn="b"/>
                      <a:r>
                        <a:rPr lang="en-US" sz="1000" u="none" strike="noStrike">
                          <a:effectLst/>
                        </a:rPr>
                        <a:t>2021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63</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2796804200"/>
                  </a:ext>
                </a:extLst>
              </a:tr>
              <a:tr h="182880">
                <a:tc>
                  <a:txBody>
                    <a:bodyPr/>
                    <a:lstStyle/>
                    <a:p>
                      <a:pPr algn="r" fontAlgn="b"/>
                      <a:r>
                        <a:rPr lang="en-US" sz="1000" u="none" strike="noStrike">
                          <a:effectLst/>
                        </a:rPr>
                        <a:t>2022</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114</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67</a:t>
                      </a:r>
                      <a:endParaRPr lang="en-US" sz="1000" b="1" i="0" u="none" strike="noStrike">
                        <a:solidFill>
                          <a:srgbClr val="000000"/>
                        </a:solidFill>
                        <a:effectLst/>
                        <a:latin typeface="Geneva"/>
                      </a:endParaRPr>
                    </a:p>
                  </a:txBody>
                  <a:tcPr marL="7620" marR="7620" marT="7620" marB="0" anchor="b"/>
                </a:tc>
                <a:extLst>
                  <a:ext uri="{0D108BD9-81ED-4DB2-BD59-A6C34878D82A}">
                    <a16:rowId xmlns:a16="http://schemas.microsoft.com/office/drawing/2014/main" val="922288096"/>
                  </a:ext>
                </a:extLst>
              </a:tr>
              <a:tr h="182880">
                <a:tc>
                  <a:txBody>
                    <a:bodyPr/>
                    <a:lstStyle/>
                    <a:p>
                      <a:pPr algn="r" fontAlgn="b"/>
                      <a:r>
                        <a:rPr lang="en-US" sz="1000" u="none" strike="noStrike">
                          <a:effectLst/>
                        </a:rPr>
                        <a:t>2023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163</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solidFill>
                          <a:srgbClr val="000000"/>
                        </a:solidFill>
                        <a:effectLst/>
                        <a:latin typeface="Geneva"/>
                      </a:endParaRPr>
                    </a:p>
                  </a:txBody>
                  <a:tcPr marL="7620" marR="7620" marT="7620" marB="0" anchor="b"/>
                </a:tc>
                <a:tc>
                  <a:txBody>
                    <a:bodyPr/>
                    <a:lstStyle/>
                    <a:p>
                      <a:pPr algn="r" fontAlgn="b"/>
                      <a:r>
                        <a:rPr lang="en-US" sz="1000" u="none" strike="noStrike" dirty="0">
                          <a:effectLst/>
                        </a:rPr>
                        <a:t>60</a:t>
                      </a:r>
                      <a:endParaRPr lang="en-US" sz="1000" b="1" i="0" u="none" strike="noStrike" dirty="0">
                        <a:solidFill>
                          <a:srgbClr val="000000"/>
                        </a:solidFill>
                        <a:effectLst/>
                        <a:latin typeface="Geneva"/>
                      </a:endParaRPr>
                    </a:p>
                  </a:txBody>
                  <a:tcPr marL="7620" marR="7620" marT="7620" marB="0" anchor="b"/>
                </a:tc>
                <a:extLst>
                  <a:ext uri="{0D108BD9-81ED-4DB2-BD59-A6C34878D82A}">
                    <a16:rowId xmlns:a16="http://schemas.microsoft.com/office/drawing/2014/main" val="2545120357"/>
                  </a:ext>
                </a:extLst>
              </a:tr>
            </a:tbl>
          </a:graphicData>
        </a:graphic>
      </p:graphicFrame>
      <p:pic>
        <p:nvPicPr>
          <p:cNvPr id="11" name="Content Placeholder 10" descr="Line chart. Refer to table on slide for full data.">
            <a:extLst>
              <a:ext uri="{FF2B5EF4-FFF2-40B4-BE49-F238E27FC236}">
                <a16:creationId xmlns:a16="http://schemas.microsoft.com/office/drawing/2014/main" id="{98521535-681B-A061-F0D5-07B5BF6F4D1D}"/>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47218" y="1798911"/>
            <a:ext cx="10346785" cy="4062140"/>
          </a:xfrm>
        </p:spPr>
      </p:pic>
    </p:spTree>
    <p:extLst>
      <p:ext uri="{BB962C8B-B14F-4D97-AF65-F5344CB8AC3E}">
        <p14:creationId xmlns:p14="http://schemas.microsoft.com/office/powerpoint/2010/main" val="3484595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9A57-CFAB-2090-9684-E3446003F62F}"/>
              </a:ext>
            </a:extLst>
          </p:cNvPr>
          <p:cNvSpPr>
            <a:spLocks noGrp="1"/>
          </p:cNvSpPr>
          <p:nvPr>
            <p:ph type="title"/>
          </p:nvPr>
        </p:nvSpPr>
        <p:spPr/>
        <p:txBody>
          <a:bodyPr/>
          <a:lstStyle/>
          <a:p>
            <a:r>
              <a:rPr lang="en-US" b="0" dirty="0"/>
              <a:t>HIV Diagnoses among MSM in Minnesota </a:t>
            </a:r>
            <a:br>
              <a:rPr lang="en-US" b="0" dirty="0"/>
            </a:br>
            <a:r>
              <a:rPr lang="en-US" b="0" dirty="0"/>
              <a:t>by Race and Ethnicity, 2023</a:t>
            </a:r>
            <a:endParaRPr lang="en-US" dirty="0"/>
          </a:p>
        </p:txBody>
      </p:sp>
      <p:sp>
        <p:nvSpPr>
          <p:cNvPr id="3" name="Slide Number Placeholder 2">
            <a:extLst>
              <a:ext uri="{FF2B5EF4-FFF2-40B4-BE49-F238E27FC236}">
                <a16:creationId xmlns:a16="http://schemas.microsoft.com/office/drawing/2014/main" id="{E05A3711-3C5E-A88D-FB97-F5857E20A6FC}"/>
              </a:ext>
            </a:extLst>
          </p:cNvPr>
          <p:cNvSpPr>
            <a:spLocks noGrp="1"/>
          </p:cNvSpPr>
          <p:nvPr>
            <p:ph type="sldNum" sz="quarter" idx="12"/>
          </p:nvPr>
        </p:nvSpPr>
        <p:spPr/>
        <p:txBody>
          <a:bodyPr/>
          <a:lstStyle/>
          <a:p>
            <a:fld id="{48F63A3B-78C7-47BE-AE5E-E10140E04643}" type="slidenum">
              <a:rPr lang="en-US" smtClean="0"/>
              <a:pPr/>
              <a:t>35</a:t>
            </a:fld>
            <a:endParaRPr lang="en-US" dirty="0"/>
          </a:p>
        </p:txBody>
      </p:sp>
      <p:pic>
        <p:nvPicPr>
          <p:cNvPr id="14" name="Content Placeholder 13" descr="Pie chart. Refer to slide notes for full data. ">
            <a:extLst>
              <a:ext uri="{FF2B5EF4-FFF2-40B4-BE49-F238E27FC236}">
                <a16:creationId xmlns:a16="http://schemas.microsoft.com/office/drawing/2014/main" id="{788CFA85-B17C-578B-C296-00421F2CBDE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98219" y="1601013"/>
            <a:ext cx="3636817" cy="4249650"/>
          </a:xfrm>
        </p:spPr>
      </p:pic>
      <p:pic>
        <p:nvPicPr>
          <p:cNvPr id="12" name="Content Placeholder 11" descr="Pie chart. Refer to link on slide for full data. ">
            <a:extLst>
              <a:ext uri="{FF2B5EF4-FFF2-40B4-BE49-F238E27FC236}">
                <a16:creationId xmlns:a16="http://schemas.microsoft.com/office/drawing/2014/main" id="{4DD775F6-1289-60FC-D369-04BAEB9E2493}"/>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558637" y="1601013"/>
            <a:ext cx="3636818" cy="4186924"/>
          </a:xfrm>
        </p:spPr>
      </p:pic>
      <p:sp>
        <p:nvSpPr>
          <p:cNvPr id="6" name="TextBox 5">
            <a:extLst>
              <a:ext uri="{FF2B5EF4-FFF2-40B4-BE49-F238E27FC236}">
                <a16:creationId xmlns:a16="http://schemas.microsoft.com/office/drawing/2014/main" id="{2D1D806F-E9D4-C73D-C422-86843B58F536}"/>
              </a:ext>
            </a:extLst>
          </p:cNvPr>
          <p:cNvSpPr txBox="1"/>
          <p:nvPr/>
        </p:nvSpPr>
        <p:spPr>
          <a:xfrm>
            <a:off x="2468880" y="6022771"/>
            <a:ext cx="7674014" cy="646331"/>
          </a:xfrm>
          <a:prstGeom prst="rect">
            <a:avLst/>
          </a:prstGeom>
          <a:noFill/>
        </p:spPr>
        <p:txBody>
          <a:bodyPr wrap="square" rtlCol="0">
            <a:spAutoFit/>
          </a:bodyPr>
          <a:lstStyle/>
          <a:p>
            <a:r>
              <a:rPr lang="en-US" sz="1200" dirty="0"/>
              <a:t>*Other includes Black African-born, American Indian, Asian/Pacific-Islander, multi-race, and unknown </a:t>
            </a:r>
            <a:br>
              <a:rPr lang="en-US" sz="1200" dirty="0"/>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(left):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5"/>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endParaRPr lang="en-US" sz="1200" dirty="0">
              <a:solidFill>
                <a:srgbClr val="003865"/>
              </a:solidFill>
              <a:latin typeface="Calibri"/>
            </a:endParaRPr>
          </a:p>
        </p:txBody>
      </p:sp>
    </p:spTree>
    <p:extLst>
      <p:ext uri="{BB962C8B-B14F-4D97-AF65-F5344CB8AC3E}">
        <p14:creationId xmlns:p14="http://schemas.microsoft.com/office/powerpoint/2010/main" val="3876233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7C15-F31E-1BA3-B024-9F101A37A3D1}"/>
              </a:ext>
            </a:extLst>
          </p:cNvPr>
          <p:cNvSpPr>
            <a:spLocks noGrp="1"/>
          </p:cNvSpPr>
          <p:nvPr>
            <p:ph type="title"/>
          </p:nvPr>
        </p:nvSpPr>
        <p:spPr/>
        <p:txBody>
          <a:bodyPr/>
          <a:lstStyle/>
          <a:p>
            <a:r>
              <a:rPr lang="en-US" b="0" dirty="0"/>
              <a:t>New HIV Infections of MSM in Minnesota </a:t>
            </a:r>
            <a:br>
              <a:rPr lang="en-US" b="0" dirty="0"/>
            </a:br>
            <a:r>
              <a:rPr lang="en-US" b="0" dirty="0"/>
              <a:t>by Current Residence, 2023</a:t>
            </a:r>
            <a:endParaRPr lang="en-US" dirty="0"/>
          </a:p>
        </p:txBody>
      </p:sp>
      <p:sp>
        <p:nvSpPr>
          <p:cNvPr id="3" name="Slide Number Placeholder 2">
            <a:extLst>
              <a:ext uri="{FF2B5EF4-FFF2-40B4-BE49-F238E27FC236}">
                <a16:creationId xmlns:a16="http://schemas.microsoft.com/office/drawing/2014/main" id="{4D0001AD-7384-FEED-C636-0D0884C76315}"/>
              </a:ext>
            </a:extLst>
          </p:cNvPr>
          <p:cNvSpPr>
            <a:spLocks noGrp="1"/>
          </p:cNvSpPr>
          <p:nvPr>
            <p:ph type="sldNum" sz="quarter" idx="12"/>
          </p:nvPr>
        </p:nvSpPr>
        <p:spPr/>
        <p:txBody>
          <a:bodyPr/>
          <a:lstStyle/>
          <a:p>
            <a:fld id="{48F63A3B-78C7-47BE-AE5E-E10140E04643}" type="slidenum">
              <a:rPr lang="en-US" smtClean="0"/>
              <a:pPr/>
              <a:t>36</a:t>
            </a:fld>
            <a:endParaRPr lang="en-US" dirty="0"/>
          </a:p>
        </p:txBody>
      </p:sp>
      <p:pic>
        <p:nvPicPr>
          <p:cNvPr id="10" name="Content Placeholder 9" descr="Pie chart. Refer to slide notes for full data. ">
            <a:extLst>
              <a:ext uri="{FF2B5EF4-FFF2-40B4-BE49-F238E27FC236}">
                <a16:creationId xmlns:a16="http://schemas.microsoft.com/office/drawing/2014/main" id="{3749D671-37C9-9B44-98D0-6CF46207954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41616" y="1560004"/>
            <a:ext cx="3497903" cy="3828260"/>
          </a:xfrm>
        </p:spPr>
      </p:pic>
      <p:pic>
        <p:nvPicPr>
          <p:cNvPr id="8" name="Content Placeholder 7" descr="Pie chart. Refer to link on slide for full data. ">
            <a:extLst>
              <a:ext uri="{FF2B5EF4-FFF2-40B4-BE49-F238E27FC236}">
                <a16:creationId xmlns:a16="http://schemas.microsoft.com/office/drawing/2014/main" id="{9F81643F-BE41-F480-F896-802BC76BF31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748671" y="1567784"/>
            <a:ext cx="3498738" cy="3828260"/>
          </a:xfrm>
        </p:spPr>
      </p:pic>
      <p:sp>
        <p:nvSpPr>
          <p:cNvPr id="6" name="Content Placeholder 3">
            <a:extLst>
              <a:ext uri="{FF2B5EF4-FFF2-40B4-BE49-F238E27FC236}">
                <a16:creationId xmlns:a16="http://schemas.microsoft.com/office/drawing/2014/main" id="{47EB8043-8FE3-599A-2906-65332AD183D4}"/>
              </a:ext>
            </a:extLst>
          </p:cNvPr>
          <p:cNvSpPr txBox="1">
            <a:spLocks/>
          </p:cNvSpPr>
          <p:nvPr/>
        </p:nvSpPr>
        <p:spPr>
          <a:xfrm>
            <a:off x="2192482" y="5746216"/>
            <a:ext cx="9206345" cy="1111784"/>
          </a:xfrm>
          <a:prstGeom prst="rect">
            <a:avLst/>
          </a:prstGeom>
        </p:spPr>
        <p:txBody>
          <a:bodyPr>
            <a:normAutofit/>
          </a:bodyPr>
          <a:lst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en-US" sz="1200" dirty="0"/>
              <a:t>Suburban includes the 7-county metro area of Anoka, Carver, Dakota, Hennepin (except Minneapolis), Ramsey (except St. Paul), Scott, and Washington counties. Greater Minnesota includes all other counties outside of the 7-county metro area.</a:t>
            </a:r>
            <a:br>
              <a:rPr lang="en-US" sz="1200" dirty="0"/>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(right):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5"/>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indent="0">
              <a:spcBef>
                <a:spcPts val="0"/>
              </a:spcBef>
              <a:spcAft>
                <a:spcPts val="0"/>
              </a:spcAft>
              <a:buFont typeface="Calibri" panose="020F0502020204030204" pitchFamily="34" charset="0"/>
              <a:buNone/>
            </a:pPr>
            <a:endParaRPr lang="en-US" sz="1200" dirty="0"/>
          </a:p>
        </p:txBody>
      </p:sp>
    </p:spTree>
    <p:extLst>
      <p:ext uri="{BB962C8B-B14F-4D97-AF65-F5344CB8AC3E}">
        <p14:creationId xmlns:p14="http://schemas.microsoft.com/office/powerpoint/2010/main" val="2597497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CBB9-989A-4170-8C67-C8E826D231F0}"/>
              </a:ext>
            </a:extLst>
          </p:cNvPr>
          <p:cNvSpPr>
            <a:spLocks noGrp="1"/>
          </p:cNvSpPr>
          <p:nvPr>
            <p:ph type="title"/>
          </p:nvPr>
        </p:nvSpPr>
        <p:spPr/>
        <p:txBody>
          <a:bodyPr/>
          <a:lstStyle/>
          <a:p>
            <a:r>
              <a:rPr lang="en-US" altLang="en-US" sz="3600" dirty="0"/>
              <a:t>HIV Diagnoses* Among People Assigned Female Sex at Birth by Mode of Exposure and Year of Diagnosis 2014–2023</a:t>
            </a:r>
            <a:endParaRPr lang="en-US" dirty="0"/>
          </a:p>
        </p:txBody>
      </p:sp>
      <p:sp>
        <p:nvSpPr>
          <p:cNvPr id="3" name="Slide Number Placeholder 2">
            <a:extLst>
              <a:ext uri="{FF2B5EF4-FFF2-40B4-BE49-F238E27FC236}">
                <a16:creationId xmlns:a16="http://schemas.microsoft.com/office/drawing/2014/main" id="{4D6D3C2A-EA62-4478-9258-FB984E632257}"/>
              </a:ext>
            </a:extLst>
          </p:cNvPr>
          <p:cNvSpPr>
            <a:spLocks noGrp="1"/>
          </p:cNvSpPr>
          <p:nvPr>
            <p:ph type="sldNum" sz="quarter" idx="12"/>
          </p:nvPr>
        </p:nvSpPr>
        <p:spPr/>
        <p:txBody>
          <a:bodyPr/>
          <a:lstStyle/>
          <a:p>
            <a:fld id="{48F63A3B-78C7-47BE-AE5E-E10140E04643}" type="slidenum">
              <a:rPr lang="en-US" smtClean="0"/>
              <a:t>37</a:t>
            </a:fld>
            <a:endParaRPr lang="en-US" dirty="0"/>
          </a:p>
        </p:txBody>
      </p:sp>
      <p:sp>
        <p:nvSpPr>
          <p:cNvPr id="4" name="Content Placeholder 3">
            <a:extLst>
              <a:ext uri="{FF2B5EF4-FFF2-40B4-BE49-F238E27FC236}">
                <a16:creationId xmlns:a16="http://schemas.microsoft.com/office/drawing/2014/main" id="{0D56FAB0-32F6-4ED3-B6A2-BCDF948EBB95}"/>
              </a:ext>
            </a:extLst>
          </p:cNvPr>
          <p:cNvSpPr>
            <a:spLocks noGrp="1"/>
          </p:cNvSpPr>
          <p:nvPr>
            <p:ph idx="13"/>
          </p:nvPr>
        </p:nvSpPr>
        <p:spPr>
          <a:xfrm>
            <a:off x="304800" y="5247534"/>
            <a:ext cx="11582400" cy="924666"/>
          </a:xfrm>
        </p:spPr>
        <p:txBody>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lvl="0" indent="0">
              <a:lnSpc>
                <a:spcPct val="70000"/>
              </a:lnSpc>
              <a:spcBef>
                <a:spcPct val="50000"/>
              </a:spcBef>
              <a:spcAft>
                <a:spcPts val="0"/>
              </a:spcAft>
              <a:buClrTx/>
              <a:buNone/>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Injection </a:t>
            </a:r>
            <a:r>
              <a:rPr lang="en-US" altLang="en-US" sz="1200" dirty="0">
                <a:solidFill>
                  <a:srgbClr val="003865"/>
                </a:solidFill>
              </a:rPr>
              <a:t>drug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use       Heterosexual = Heterosexual contact     Unspecified = No mode of exposure ascertained</a:t>
            </a:r>
          </a:p>
          <a:p>
            <a:endParaRPr lang="en-US" dirty="0"/>
          </a:p>
        </p:txBody>
      </p:sp>
      <p:graphicFrame>
        <p:nvGraphicFramePr>
          <p:cNvPr id="5" name="Table 4">
            <a:extLst>
              <a:ext uri="{FF2B5EF4-FFF2-40B4-BE49-F238E27FC236}">
                <a16:creationId xmlns:a16="http://schemas.microsoft.com/office/drawing/2014/main" id="{F57F8064-C314-9FF1-F46F-F4ABADA39D27}"/>
              </a:ext>
            </a:extLst>
          </p:cNvPr>
          <p:cNvGraphicFramePr>
            <a:graphicFrameLocks noGrp="1"/>
          </p:cNvGraphicFramePr>
          <p:nvPr>
            <p:extLst>
              <p:ext uri="{D42A27DB-BD31-4B8C-83A1-F6EECF244321}">
                <p14:modId xmlns:p14="http://schemas.microsoft.com/office/powerpoint/2010/main" val="2890897499"/>
              </p:ext>
            </p:extLst>
          </p:nvPr>
        </p:nvGraphicFramePr>
        <p:xfrm>
          <a:off x="2743200" y="2797175"/>
          <a:ext cx="6705600" cy="1264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626552658"/>
                    </a:ext>
                  </a:extLst>
                </a:gridCol>
                <a:gridCol w="609600">
                  <a:extLst>
                    <a:ext uri="{9D8B030D-6E8A-4147-A177-3AD203B41FA5}">
                      <a16:colId xmlns:a16="http://schemas.microsoft.com/office/drawing/2014/main" val="3552155675"/>
                    </a:ext>
                  </a:extLst>
                </a:gridCol>
                <a:gridCol w="609600">
                  <a:extLst>
                    <a:ext uri="{9D8B030D-6E8A-4147-A177-3AD203B41FA5}">
                      <a16:colId xmlns:a16="http://schemas.microsoft.com/office/drawing/2014/main" val="2007435810"/>
                    </a:ext>
                  </a:extLst>
                </a:gridCol>
                <a:gridCol w="609600">
                  <a:extLst>
                    <a:ext uri="{9D8B030D-6E8A-4147-A177-3AD203B41FA5}">
                      <a16:colId xmlns:a16="http://schemas.microsoft.com/office/drawing/2014/main" val="197887552"/>
                    </a:ext>
                  </a:extLst>
                </a:gridCol>
                <a:gridCol w="609600">
                  <a:extLst>
                    <a:ext uri="{9D8B030D-6E8A-4147-A177-3AD203B41FA5}">
                      <a16:colId xmlns:a16="http://schemas.microsoft.com/office/drawing/2014/main" val="3526611914"/>
                    </a:ext>
                  </a:extLst>
                </a:gridCol>
                <a:gridCol w="609600">
                  <a:extLst>
                    <a:ext uri="{9D8B030D-6E8A-4147-A177-3AD203B41FA5}">
                      <a16:colId xmlns:a16="http://schemas.microsoft.com/office/drawing/2014/main" val="1393113332"/>
                    </a:ext>
                  </a:extLst>
                </a:gridCol>
                <a:gridCol w="609600">
                  <a:extLst>
                    <a:ext uri="{9D8B030D-6E8A-4147-A177-3AD203B41FA5}">
                      <a16:colId xmlns:a16="http://schemas.microsoft.com/office/drawing/2014/main" val="920976882"/>
                    </a:ext>
                  </a:extLst>
                </a:gridCol>
                <a:gridCol w="609600">
                  <a:extLst>
                    <a:ext uri="{9D8B030D-6E8A-4147-A177-3AD203B41FA5}">
                      <a16:colId xmlns:a16="http://schemas.microsoft.com/office/drawing/2014/main" val="2581835577"/>
                    </a:ext>
                  </a:extLst>
                </a:gridCol>
                <a:gridCol w="609600">
                  <a:extLst>
                    <a:ext uri="{9D8B030D-6E8A-4147-A177-3AD203B41FA5}">
                      <a16:colId xmlns:a16="http://schemas.microsoft.com/office/drawing/2014/main" val="4128075633"/>
                    </a:ext>
                  </a:extLst>
                </a:gridCol>
                <a:gridCol w="609600">
                  <a:extLst>
                    <a:ext uri="{9D8B030D-6E8A-4147-A177-3AD203B41FA5}">
                      <a16:colId xmlns:a16="http://schemas.microsoft.com/office/drawing/2014/main" val="2765252274"/>
                    </a:ext>
                  </a:extLst>
                </a:gridCol>
                <a:gridCol w="609600">
                  <a:extLst>
                    <a:ext uri="{9D8B030D-6E8A-4147-A177-3AD203B41FA5}">
                      <a16:colId xmlns:a16="http://schemas.microsoft.com/office/drawing/2014/main" val="21926147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582356782"/>
                  </a:ext>
                </a:extLst>
              </a:tr>
              <a:tr h="167640">
                <a:tc>
                  <a:txBody>
                    <a:bodyPr/>
                    <a:lstStyle/>
                    <a:p>
                      <a:pPr algn="l" fontAlgn="b"/>
                      <a:r>
                        <a:rPr lang="en-US" sz="1000" u="none" strike="noStrike">
                          <a:effectLst/>
                        </a:rPr>
                        <a:t> IDU</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968468798"/>
                  </a:ext>
                </a:extLst>
              </a:tr>
              <a:tr h="167640">
                <a:tc>
                  <a:txBody>
                    <a:bodyPr/>
                    <a:lstStyle/>
                    <a:p>
                      <a:pPr algn="l" fontAlgn="b"/>
                      <a:r>
                        <a:rPr lang="en-US" sz="1000" u="none" strike="noStrike">
                          <a:effectLst/>
                        </a:rPr>
                        <a:t> Heterosexual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70156045"/>
                  </a:ext>
                </a:extLst>
              </a:tr>
              <a:tr h="167640">
                <a:tc>
                  <a:txBody>
                    <a:bodyPr/>
                    <a:lstStyle/>
                    <a:p>
                      <a:pPr algn="l" fontAlgn="b"/>
                      <a:r>
                        <a:rPr lang="en-US" sz="1000" u="none" strike="noStrike">
                          <a:effectLst/>
                        </a:rPr>
                        <a:t> Unspecified</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46</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516088976"/>
                  </a:ext>
                </a:extLst>
              </a:tr>
            </a:tbl>
          </a:graphicData>
        </a:graphic>
      </p:graphicFrame>
      <p:pic>
        <p:nvPicPr>
          <p:cNvPr id="10" name="Content Placeholder 9" descr="Line chart. Refer to table on slide for full data. ">
            <a:extLst>
              <a:ext uri="{FF2B5EF4-FFF2-40B4-BE49-F238E27FC236}">
                <a16:creationId xmlns:a16="http://schemas.microsoft.com/office/drawing/2014/main" id="{E462B5D9-2C85-C268-8A6E-B13493A01DA0}"/>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16608" y="1611736"/>
            <a:ext cx="10393433" cy="3635798"/>
          </a:xfrm>
        </p:spPr>
      </p:pic>
    </p:spTree>
    <p:extLst>
      <p:ext uri="{BB962C8B-B14F-4D97-AF65-F5344CB8AC3E}">
        <p14:creationId xmlns:p14="http://schemas.microsoft.com/office/powerpoint/2010/main" val="501898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2014–2023</a:t>
            </a:r>
            <a:endParaRPr lang="en-US" dirty="0"/>
          </a:p>
        </p:txBody>
      </p:sp>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fld id="{48F63A3B-78C7-47BE-AE5E-E10140E04643}" type="slidenum">
              <a:rPr lang="en-US" smtClean="0"/>
              <a:t>38</a:t>
            </a:fld>
            <a:endParaRPr lang="en-US" dirty="0"/>
          </a:p>
        </p:txBody>
      </p:sp>
      <p:sp>
        <p:nvSpPr>
          <p:cNvPr id="4" name="Content Placeholder 3">
            <a:extLst>
              <a:ext uri="{FF2B5EF4-FFF2-40B4-BE49-F238E27FC236}">
                <a16:creationId xmlns:a16="http://schemas.microsoft.com/office/drawing/2014/main" id="{2B02FB78-BCAE-4A1F-B8E5-55EC7E9E123B}"/>
              </a:ext>
            </a:extLst>
          </p:cNvPr>
          <p:cNvSpPr>
            <a:spLocks noGrp="1"/>
          </p:cNvSpPr>
          <p:nvPr>
            <p:ph idx="13"/>
          </p:nvPr>
        </p:nvSpPr>
        <p:spPr>
          <a:xfrm>
            <a:off x="304800" y="5445760"/>
            <a:ext cx="11582400" cy="726440"/>
          </a:xfrm>
        </p:spPr>
        <p:txBody>
          <a:bodyPr>
            <a:normAutofit fontScale="40000" lnSpcReduction="20000"/>
          </a:bodyPr>
          <a:lstStyle/>
          <a:p>
            <a:pPr marL="0" indent="0">
              <a:buNone/>
            </a:pP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HIV or AIDS at first diagnosis for a child exposed to HIV during pregnant person’s pregnancy, at birth, and/or during breastfeeding.</a:t>
            </a:r>
            <a:br>
              <a:rPr kumimoji="0" lang="en-US" altLang="en-US" sz="36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36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36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36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Line chart. Refer to link on slide for full data. ">
            <a:extLst>
              <a:ext uri="{FF2B5EF4-FFF2-40B4-BE49-F238E27FC236}">
                <a16:creationId xmlns:a16="http://schemas.microsoft.com/office/drawing/2014/main" id="{E488FECD-568C-B9CE-9051-84EBFC71BC6E}"/>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682737" y="1609724"/>
            <a:ext cx="10404363" cy="3766285"/>
          </a:xfrm>
        </p:spPr>
      </p:pic>
    </p:spTree>
    <p:extLst>
      <p:ext uri="{BB962C8B-B14F-4D97-AF65-F5344CB8AC3E}">
        <p14:creationId xmlns:p14="http://schemas.microsoft.com/office/powerpoint/2010/main" val="273613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52A0-4016-4BF8-AE80-A662046C4EDA}"/>
              </a:ext>
            </a:extLst>
          </p:cNvPr>
          <p:cNvSpPr>
            <a:spLocks noGrp="1"/>
          </p:cNvSpPr>
          <p:nvPr>
            <p:ph type="title"/>
          </p:nvPr>
        </p:nvSpPr>
        <p:spPr/>
        <p:txBody>
          <a:bodyPr/>
          <a:lstStyle/>
          <a:p>
            <a:r>
              <a:rPr lang="en-US" altLang="en-US" dirty="0"/>
              <a:t>Outcome for Perinatal HIV-Exposed Infants born in 2023 </a:t>
            </a:r>
            <a:endParaRPr lang="en-US"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DDFFE95B-04ED-439B-B4A4-09C46F1160D5}"/>
              </a:ext>
            </a:extLst>
          </p:cNvPr>
          <p:cNvSpPr>
            <a:spLocks noGrp="1"/>
          </p:cNvSpPr>
          <p:nvPr>
            <p:ph type="sldNum" sz="quarter" idx="12"/>
          </p:nvPr>
        </p:nvSpPr>
        <p:spPr/>
        <p:txBody>
          <a:bodyPr/>
          <a:lstStyle/>
          <a:p>
            <a:fld id="{48F63A3B-78C7-47BE-AE5E-E10140E04643}" type="slidenum">
              <a:rPr lang="en-US" smtClean="0"/>
              <a:pPr/>
              <a:t>39</a:t>
            </a:fld>
            <a:endParaRPr lang="en-US" dirty="0"/>
          </a:p>
        </p:txBody>
      </p:sp>
      <p:pic>
        <p:nvPicPr>
          <p:cNvPr id="11" name="Content Placeholder 10" descr="Pie chart and table. Refer to slide notes for full data. ">
            <a:extLst>
              <a:ext uri="{FF2B5EF4-FFF2-40B4-BE49-F238E27FC236}">
                <a16:creationId xmlns:a16="http://schemas.microsoft.com/office/drawing/2014/main" id="{4787C77F-7B5C-5266-8B87-3E03E4EE4A65}"/>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211642" y="1842358"/>
            <a:ext cx="9463916" cy="4001394"/>
          </a:xfrm>
        </p:spPr>
      </p:pic>
    </p:spTree>
    <p:extLst>
      <p:ext uri="{BB962C8B-B14F-4D97-AF65-F5344CB8AC3E}">
        <p14:creationId xmlns:p14="http://schemas.microsoft.com/office/powerpoint/2010/main" val="963988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(II)</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4</a:t>
            </a:fld>
            <a:endParaRPr lang="en-US" dirty="0"/>
          </a:p>
        </p:txBody>
      </p:sp>
      <p:sp>
        <p:nvSpPr>
          <p:cNvPr id="5" name="Content Placeholder 2"/>
          <p:cNvSpPr>
            <a:spLocks noGrp="1"/>
          </p:cNvSpPr>
          <p:nvPr>
            <p:ph idx="1"/>
          </p:nvPr>
        </p:nvSpPr>
        <p:spPr>
          <a:xfrm>
            <a:off x="243840" y="1508761"/>
            <a:ext cx="11643360" cy="4876800"/>
          </a:xfrm>
        </p:spPr>
        <p:txBody>
          <a:bodyPr>
            <a:normAutofit/>
          </a:bodyPr>
          <a:lstStyle/>
          <a:p>
            <a:pPr marL="0" indent="0">
              <a:lnSpc>
                <a:spcPct val="80000"/>
              </a:lnSpc>
              <a:buNone/>
            </a:pPr>
            <a:r>
              <a:rPr lang="en-US" altLang="en-US" sz="2000" dirty="0"/>
              <a:t>Data analyses exclude people diagnosed in federal or private correctional facilities but include people incarcerated by the state (number of people incarcerated by the state believed to be living with HIV/AIDS [n=17]).</a:t>
            </a:r>
          </a:p>
          <a:p>
            <a:pPr marL="0" indent="0">
              <a:lnSpc>
                <a:spcPct val="80000"/>
              </a:lnSpc>
              <a:buNone/>
            </a:pPr>
            <a:r>
              <a:rPr lang="en-US" altLang="en-US" sz="2000" dirty="0"/>
              <a:t>Data analyses for new HIV diagnoses exclude people arriving to Minnesota through the HIV+ Refugee Resettlement Program (number of primary HIV+ refuges in this program living in MN as of December 31, 2023 = 161), as well as other refugees and immigrants reporting a positive test prior to their arrival in Minnesota (n=154). </a:t>
            </a:r>
            <a:endParaRPr lang="en-US" altLang="en-US" sz="2000" dirty="0">
              <a:solidFill>
                <a:srgbClr val="000000"/>
              </a:solidFill>
            </a:endParaRPr>
          </a:p>
          <a:p>
            <a:pPr marL="0" indent="0">
              <a:lnSpc>
                <a:spcPct val="80000"/>
              </a:lnSpc>
              <a:buNone/>
            </a:pPr>
            <a:r>
              <a:rPr lang="en-US" altLang="en-US" sz="2000" dirty="0"/>
              <a:t>Some limitations of surveillance data:</a:t>
            </a:r>
          </a:p>
          <a:p>
            <a:pPr lvl="1">
              <a:lnSpc>
                <a:spcPct val="80000"/>
              </a:lnSpc>
            </a:pPr>
            <a:r>
              <a:rPr lang="en-US" altLang="en-US" sz="2000" dirty="0"/>
              <a:t>Data do not include people living with HIV who have not been tested for HIV </a:t>
            </a:r>
          </a:p>
          <a:p>
            <a:pPr lvl="1">
              <a:lnSpc>
                <a:spcPct val="80000"/>
              </a:lnSpc>
            </a:pPr>
            <a:r>
              <a:rPr lang="en-US" altLang="en-US" sz="2000" dirty="0"/>
              <a:t>Data do not include people whose positive test results have not been reported to MDH</a:t>
            </a:r>
          </a:p>
          <a:p>
            <a:pPr lvl="1">
              <a:lnSpc>
                <a:spcPct val="80000"/>
              </a:lnSpc>
            </a:pPr>
            <a:r>
              <a:rPr lang="en-US" altLang="en-US" sz="2000" dirty="0"/>
              <a:t>Data do not include people living with HIV who have</a:t>
            </a:r>
            <a:r>
              <a:rPr lang="en-US" altLang="en-US" sz="2000" b="1" dirty="0"/>
              <a:t> only </a:t>
            </a:r>
            <a:r>
              <a:rPr lang="en-US" altLang="en-US" sz="2000" dirty="0"/>
              <a:t>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Tree>
    <p:extLst>
      <p:ext uri="{BB962C8B-B14F-4D97-AF65-F5344CB8AC3E}">
        <p14:creationId xmlns:p14="http://schemas.microsoft.com/office/powerpoint/2010/main" val="1099285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Foreign-born Cases</a:t>
            </a:r>
            <a:endParaRPr lang="en-US" dirty="0"/>
          </a:p>
        </p:txBody>
      </p:sp>
    </p:spTree>
    <p:extLst>
      <p:ext uri="{BB962C8B-B14F-4D97-AF65-F5344CB8AC3E}">
        <p14:creationId xmlns:p14="http://schemas.microsoft.com/office/powerpoint/2010/main" val="280473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a:extLst>
              <a:ext uri="{FF2B5EF4-FFF2-40B4-BE49-F238E27FC236}">
                <a16:creationId xmlns:a16="http://schemas.microsoft.com/office/drawing/2014/main" id="{0E118913-736C-442A-9EA5-1EFDB2B8BAD2}"/>
              </a:ext>
            </a:extLst>
          </p:cNvPr>
          <p:cNvPicPr>
            <a:picLocks noGrp="1" noChangeAspect="1"/>
          </p:cNvPicPr>
          <p:nvPr>
            <p:ph idx="13"/>
          </p:nvPr>
        </p:nvPicPr>
        <p:blipFill>
          <a:blip r:embed="rId3"/>
          <a:stretch>
            <a:fillRect/>
          </a:stretch>
        </p:blipFill>
        <p:spPr>
          <a:xfrm>
            <a:off x="1956656" y="5799583"/>
            <a:ext cx="9162584" cy="921892"/>
          </a:xfrm>
          <a:prstGeom prst="rect">
            <a:avLst/>
          </a:prstGeom>
        </p:spPr>
      </p:pic>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2014–2023</a:t>
            </a:r>
          </a:p>
        </p:txBody>
      </p:sp>
      <p:graphicFrame>
        <p:nvGraphicFramePr>
          <p:cNvPr id="2" name="Table 1">
            <a:extLst>
              <a:ext uri="{FF2B5EF4-FFF2-40B4-BE49-F238E27FC236}">
                <a16:creationId xmlns:a16="http://schemas.microsoft.com/office/drawing/2014/main" id="{57541732-DDFB-5DE4-E2A4-5EC516602A18}"/>
              </a:ext>
            </a:extLst>
          </p:cNvPr>
          <p:cNvGraphicFramePr>
            <a:graphicFrameLocks noGrp="1"/>
          </p:cNvGraphicFramePr>
          <p:nvPr>
            <p:extLst>
              <p:ext uri="{D42A27DB-BD31-4B8C-83A1-F6EECF244321}">
                <p14:modId xmlns:p14="http://schemas.microsoft.com/office/powerpoint/2010/main" val="1438770460"/>
              </p:ext>
            </p:extLst>
          </p:nvPr>
        </p:nvGraphicFramePr>
        <p:xfrm>
          <a:off x="2451100" y="3009900"/>
          <a:ext cx="7289800" cy="838200"/>
        </p:xfrm>
        <a:graphic>
          <a:graphicData uri="http://schemas.openxmlformats.org/drawingml/2006/table">
            <a:tbl>
              <a:tblPr firstRow="1">
                <a:tableStyleId>{5C22544A-7EE6-4342-B048-85BDC9FD1C3A}</a:tableStyleId>
              </a:tblPr>
              <a:tblGrid>
                <a:gridCol w="1193800">
                  <a:extLst>
                    <a:ext uri="{9D8B030D-6E8A-4147-A177-3AD203B41FA5}">
                      <a16:colId xmlns:a16="http://schemas.microsoft.com/office/drawing/2014/main" val="2096254461"/>
                    </a:ext>
                  </a:extLst>
                </a:gridCol>
                <a:gridCol w="609600">
                  <a:extLst>
                    <a:ext uri="{9D8B030D-6E8A-4147-A177-3AD203B41FA5}">
                      <a16:colId xmlns:a16="http://schemas.microsoft.com/office/drawing/2014/main" val="2686317772"/>
                    </a:ext>
                  </a:extLst>
                </a:gridCol>
                <a:gridCol w="609600">
                  <a:extLst>
                    <a:ext uri="{9D8B030D-6E8A-4147-A177-3AD203B41FA5}">
                      <a16:colId xmlns:a16="http://schemas.microsoft.com/office/drawing/2014/main" val="123568099"/>
                    </a:ext>
                  </a:extLst>
                </a:gridCol>
                <a:gridCol w="609600">
                  <a:extLst>
                    <a:ext uri="{9D8B030D-6E8A-4147-A177-3AD203B41FA5}">
                      <a16:colId xmlns:a16="http://schemas.microsoft.com/office/drawing/2014/main" val="1802854402"/>
                    </a:ext>
                  </a:extLst>
                </a:gridCol>
                <a:gridCol w="609600">
                  <a:extLst>
                    <a:ext uri="{9D8B030D-6E8A-4147-A177-3AD203B41FA5}">
                      <a16:colId xmlns:a16="http://schemas.microsoft.com/office/drawing/2014/main" val="1628529025"/>
                    </a:ext>
                  </a:extLst>
                </a:gridCol>
                <a:gridCol w="609600">
                  <a:extLst>
                    <a:ext uri="{9D8B030D-6E8A-4147-A177-3AD203B41FA5}">
                      <a16:colId xmlns:a16="http://schemas.microsoft.com/office/drawing/2014/main" val="856087040"/>
                    </a:ext>
                  </a:extLst>
                </a:gridCol>
                <a:gridCol w="609600">
                  <a:extLst>
                    <a:ext uri="{9D8B030D-6E8A-4147-A177-3AD203B41FA5}">
                      <a16:colId xmlns:a16="http://schemas.microsoft.com/office/drawing/2014/main" val="464073059"/>
                    </a:ext>
                  </a:extLst>
                </a:gridCol>
                <a:gridCol w="609600">
                  <a:extLst>
                    <a:ext uri="{9D8B030D-6E8A-4147-A177-3AD203B41FA5}">
                      <a16:colId xmlns:a16="http://schemas.microsoft.com/office/drawing/2014/main" val="24371536"/>
                    </a:ext>
                  </a:extLst>
                </a:gridCol>
                <a:gridCol w="609600">
                  <a:extLst>
                    <a:ext uri="{9D8B030D-6E8A-4147-A177-3AD203B41FA5}">
                      <a16:colId xmlns:a16="http://schemas.microsoft.com/office/drawing/2014/main" val="575592607"/>
                    </a:ext>
                  </a:extLst>
                </a:gridCol>
                <a:gridCol w="609600">
                  <a:extLst>
                    <a:ext uri="{9D8B030D-6E8A-4147-A177-3AD203B41FA5}">
                      <a16:colId xmlns:a16="http://schemas.microsoft.com/office/drawing/2014/main" val="2439129816"/>
                    </a:ext>
                  </a:extLst>
                </a:gridCol>
                <a:gridCol w="609600">
                  <a:extLst>
                    <a:ext uri="{9D8B030D-6E8A-4147-A177-3AD203B41FA5}">
                      <a16:colId xmlns:a16="http://schemas.microsoft.com/office/drawing/2014/main" val="1138068812"/>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682264387"/>
                  </a:ext>
                </a:extLst>
              </a:tr>
              <a:tr h="167640">
                <a:tc>
                  <a:txBody>
                    <a:bodyPr/>
                    <a:lstStyle/>
                    <a:p>
                      <a:pPr algn="l" fontAlgn="b"/>
                      <a:r>
                        <a:rPr lang="en-US" sz="1000" u="none" strike="noStrike">
                          <a:effectLst/>
                        </a:rPr>
                        <a:t>Africa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916003502"/>
                  </a:ext>
                </a:extLst>
              </a:tr>
              <a:tr h="167640">
                <a:tc>
                  <a:txBody>
                    <a:bodyPr/>
                    <a:lstStyle/>
                    <a:p>
                      <a:pPr algn="l" fontAlgn="b"/>
                      <a:r>
                        <a:rPr lang="en-US" sz="1000" u="none" strike="noStrike">
                          <a:effectLst/>
                        </a:rPr>
                        <a:t>Asia</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594749134"/>
                  </a:ext>
                </a:extLst>
              </a:tr>
              <a:tr h="167640">
                <a:tc>
                  <a:txBody>
                    <a:bodyPr/>
                    <a:lstStyle/>
                    <a:p>
                      <a:pPr algn="l" fontAlgn="b"/>
                      <a:r>
                        <a:rPr lang="en-US" sz="1000" u="none" strike="noStrike">
                          <a:effectLst/>
                        </a:rPr>
                        <a:t>Latin America/Car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024058700"/>
                  </a:ext>
                </a:extLst>
              </a:tr>
              <a:tr h="167640">
                <a:tc>
                  <a:txBody>
                    <a:bodyPr/>
                    <a:lstStyle/>
                    <a:p>
                      <a:pPr algn="l" fontAlgn="b"/>
                      <a:r>
                        <a:rPr lang="en-US" sz="1000" u="none" strike="noStrike">
                          <a:effectLst/>
                        </a:rPr>
                        <a:t>Other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9</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361725057"/>
                  </a:ext>
                </a:extLst>
              </a:tr>
            </a:tbl>
          </a:graphicData>
        </a:graphic>
      </p:graphicFrame>
      <p:pic>
        <p:nvPicPr>
          <p:cNvPr id="5" name="Picture 4" descr="Bar chart. Refer to table on slide for full data. ">
            <a:extLst>
              <a:ext uri="{FF2B5EF4-FFF2-40B4-BE49-F238E27FC236}">
                <a16:creationId xmlns:a16="http://schemas.microsoft.com/office/drawing/2014/main" id="{3EA46003-AEA2-C421-D36F-2725D98D18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30" y="1531716"/>
            <a:ext cx="10543140" cy="4366861"/>
          </a:xfrm>
          <a:prstGeom prst="rect">
            <a:avLst/>
          </a:prstGeom>
        </p:spPr>
      </p:pic>
    </p:spTree>
    <p:extLst>
      <p:ext uri="{BB962C8B-B14F-4D97-AF65-F5344CB8AC3E}">
        <p14:creationId xmlns:p14="http://schemas.microsoft.com/office/powerpoint/2010/main" val="444200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F1C94B-108F-4E7B-8201-1A8B50419C9F}"/>
              </a:ext>
            </a:extLst>
          </p:cNvPr>
          <p:cNvPicPr>
            <a:picLocks noChangeAspect="1"/>
          </p:cNvPicPr>
          <p:nvPr/>
        </p:nvPicPr>
        <p:blipFill>
          <a:blip r:embed="rId3"/>
          <a:stretch>
            <a:fillRect/>
          </a:stretch>
        </p:blipFill>
        <p:spPr>
          <a:xfrm>
            <a:off x="673138" y="2935181"/>
            <a:ext cx="10845724" cy="987638"/>
          </a:xfrm>
          <a:prstGeom prst="rect">
            <a:avLst/>
          </a:prstGeom>
        </p:spPr>
      </p:pic>
      <p:sp>
        <p:nvSpPr>
          <p:cNvPr id="2" name="Title 1">
            <a:extLst>
              <a:ext uri="{FF2B5EF4-FFF2-40B4-BE49-F238E27FC236}">
                <a16:creationId xmlns:a16="http://schemas.microsoft.com/office/drawing/2014/main" id="{D2756B49-7CE0-43C4-9CDC-127702FDC92A}"/>
              </a:ext>
            </a:extLst>
          </p:cNvPr>
          <p:cNvSpPr>
            <a:spLocks noGrp="1"/>
          </p:cNvSpPr>
          <p:nvPr>
            <p:ph type="title"/>
          </p:nvPr>
        </p:nvSpPr>
        <p:spPr>
          <a:xfrm>
            <a:off x="0" y="-1"/>
            <a:ext cx="11876696" cy="1216025"/>
          </a:xfrm>
        </p:spPr>
        <p:txBody>
          <a:bodyPr/>
          <a:lstStyle/>
          <a:p>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HIV Diagnoses* Among Foreign-Born people</a:t>
            </a:r>
            <a:r>
              <a:rPr kumimoji="0" lang="en-US" altLang="en-US" sz="2500" b="1" i="0" u="none" strike="noStrike" kern="1200" cap="none" spc="0" normalizeH="0" baseline="30000" noProof="0" dirty="0">
                <a:ln>
                  <a:noFill/>
                </a:ln>
                <a:solidFill>
                  <a:srgbClr val="FFFFFF"/>
                </a:solidFill>
                <a:effectLst/>
                <a:uLnTx/>
                <a:uFillTx/>
                <a:latin typeface="Calibri"/>
                <a:ea typeface="+mj-ea"/>
                <a:cs typeface="+mj-cs"/>
              </a:rPr>
              <a:t>†</a:t>
            </a: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 by Sex Assigned at Birth and Year</a:t>
            </a:r>
            <a:br>
              <a:rPr kumimoji="0" lang="en-US" altLang="en-US" sz="2500" b="1" i="0" u="none" strike="noStrike" kern="1200" cap="none" spc="0" normalizeH="0" baseline="0" noProof="0" dirty="0">
                <a:ln>
                  <a:noFill/>
                </a:ln>
                <a:solidFill>
                  <a:srgbClr val="FFFFFF"/>
                </a:solidFill>
                <a:effectLst/>
                <a:uLnTx/>
                <a:uFillTx/>
                <a:latin typeface="Calibri"/>
                <a:ea typeface="+mj-ea"/>
                <a:cs typeface="+mj-cs"/>
              </a:rPr>
            </a:b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2014</a:t>
            </a:r>
            <a:r>
              <a:rPr lang="en-US" altLang="en-US" sz="2400" dirty="0"/>
              <a:t>–</a:t>
            </a: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2023</a:t>
            </a:r>
            <a:endParaRPr lang="en-US" dirty="0"/>
          </a:p>
        </p:txBody>
      </p:sp>
      <p:sp>
        <p:nvSpPr>
          <p:cNvPr id="3" name="Slide Number Placeholder 2">
            <a:extLst>
              <a:ext uri="{FF2B5EF4-FFF2-40B4-BE49-F238E27FC236}">
                <a16:creationId xmlns:a16="http://schemas.microsoft.com/office/drawing/2014/main" id="{D9CE12D6-55CC-43C8-A7BE-576F2CCBE5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A406CAF-97A5-4403-AF19-3B4324115926}"/>
              </a:ext>
            </a:extLst>
          </p:cNvPr>
          <p:cNvSpPr>
            <a:spLocks noGrp="1"/>
          </p:cNvSpPr>
          <p:nvPr>
            <p:ph idx="13"/>
          </p:nvPr>
        </p:nvSpPr>
        <p:spPr>
          <a:xfrm>
            <a:off x="1828800" y="5600700"/>
            <a:ext cx="10058400" cy="979714"/>
          </a:xfrm>
        </p:spPr>
        <p:txBody>
          <a:bodyP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Excludes people arriving in Minnesota through the HIV+ Refugee Resettlement Program, as well as other refugee/immigrants with an HIV diagnosis prior to arrival in Minnesota</a:t>
            </a:r>
            <a:r>
              <a:rPr kumimoji="0" lang="en-US" altLang="en-US" sz="1100" b="0" i="0" u="none" strike="noStrike" kern="1200" cap="none" spc="0" normalizeH="0" baseline="0" noProof="0" dirty="0">
                <a:ln>
                  <a:noFill/>
                </a:ln>
                <a:solidFill>
                  <a:srgbClr val="000000"/>
                </a:solidFill>
                <a:effectLst/>
                <a:uLnTx/>
                <a:uFillTx/>
                <a:latin typeface="Calibri"/>
                <a:ea typeface="+mn-ea"/>
                <a:cs typeface="+mn-cs"/>
              </a:rPr>
              <a:t>.</a:t>
            </a:r>
          </a:p>
        </p:txBody>
      </p:sp>
      <p:graphicFrame>
        <p:nvGraphicFramePr>
          <p:cNvPr id="5" name="Table 4">
            <a:extLst>
              <a:ext uri="{FF2B5EF4-FFF2-40B4-BE49-F238E27FC236}">
                <a16:creationId xmlns:a16="http://schemas.microsoft.com/office/drawing/2014/main" id="{BA1C85B8-0A13-FC8A-186F-32FFA180F32F}"/>
              </a:ext>
            </a:extLst>
          </p:cNvPr>
          <p:cNvGraphicFramePr>
            <a:graphicFrameLocks noGrp="1"/>
          </p:cNvGraphicFramePr>
          <p:nvPr>
            <p:extLst>
              <p:ext uri="{D42A27DB-BD31-4B8C-83A1-F6EECF244321}">
                <p14:modId xmlns:p14="http://schemas.microsoft.com/office/powerpoint/2010/main" val="1366270575"/>
              </p:ext>
            </p:extLst>
          </p:nvPr>
        </p:nvGraphicFramePr>
        <p:xfrm>
          <a:off x="2470150" y="3033713"/>
          <a:ext cx="7251700" cy="792480"/>
        </p:xfrm>
        <a:graphic>
          <a:graphicData uri="http://schemas.openxmlformats.org/drawingml/2006/table">
            <a:tbl>
              <a:tblPr firstRow="1">
                <a:tableStyleId>{5C22544A-7EE6-4342-B048-85BDC9FD1C3A}</a:tableStyleId>
              </a:tblPr>
              <a:tblGrid>
                <a:gridCol w="1155700">
                  <a:extLst>
                    <a:ext uri="{9D8B030D-6E8A-4147-A177-3AD203B41FA5}">
                      <a16:colId xmlns:a16="http://schemas.microsoft.com/office/drawing/2014/main" val="3421924691"/>
                    </a:ext>
                  </a:extLst>
                </a:gridCol>
                <a:gridCol w="609600">
                  <a:extLst>
                    <a:ext uri="{9D8B030D-6E8A-4147-A177-3AD203B41FA5}">
                      <a16:colId xmlns:a16="http://schemas.microsoft.com/office/drawing/2014/main" val="1573523493"/>
                    </a:ext>
                  </a:extLst>
                </a:gridCol>
                <a:gridCol w="609600">
                  <a:extLst>
                    <a:ext uri="{9D8B030D-6E8A-4147-A177-3AD203B41FA5}">
                      <a16:colId xmlns:a16="http://schemas.microsoft.com/office/drawing/2014/main" val="3503695816"/>
                    </a:ext>
                  </a:extLst>
                </a:gridCol>
                <a:gridCol w="609600">
                  <a:extLst>
                    <a:ext uri="{9D8B030D-6E8A-4147-A177-3AD203B41FA5}">
                      <a16:colId xmlns:a16="http://schemas.microsoft.com/office/drawing/2014/main" val="2943626879"/>
                    </a:ext>
                  </a:extLst>
                </a:gridCol>
                <a:gridCol w="609600">
                  <a:extLst>
                    <a:ext uri="{9D8B030D-6E8A-4147-A177-3AD203B41FA5}">
                      <a16:colId xmlns:a16="http://schemas.microsoft.com/office/drawing/2014/main" val="499745053"/>
                    </a:ext>
                  </a:extLst>
                </a:gridCol>
                <a:gridCol w="609600">
                  <a:extLst>
                    <a:ext uri="{9D8B030D-6E8A-4147-A177-3AD203B41FA5}">
                      <a16:colId xmlns:a16="http://schemas.microsoft.com/office/drawing/2014/main" val="2401304597"/>
                    </a:ext>
                  </a:extLst>
                </a:gridCol>
                <a:gridCol w="609600">
                  <a:extLst>
                    <a:ext uri="{9D8B030D-6E8A-4147-A177-3AD203B41FA5}">
                      <a16:colId xmlns:a16="http://schemas.microsoft.com/office/drawing/2014/main" val="1840861362"/>
                    </a:ext>
                  </a:extLst>
                </a:gridCol>
                <a:gridCol w="609600">
                  <a:extLst>
                    <a:ext uri="{9D8B030D-6E8A-4147-A177-3AD203B41FA5}">
                      <a16:colId xmlns:a16="http://schemas.microsoft.com/office/drawing/2014/main" val="1355247778"/>
                    </a:ext>
                  </a:extLst>
                </a:gridCol>
                <a:gridCol w="609600">
                  <a:extLst>
                    <a:ext uri="{9D8B030D-6E8A-4147-A177-3AD203B41FA5}">
                      <a16:colId xmlns:a16="http://schemas.microsoft.com/office/drawing/2014/main" val="219107766"/>
                    </a:ext>
                  </a:extLst>
                </a:gridCol>
                <a:gridCol w="609600">
                  <a:extLst>
                    <a:ext uri="{9D8B030D-6E8A-4147-A177-3AD203B41FA5}">
                      <a16:colId xmlns:a16="http://schemas.microsoft.com/office/drawing/2014/main" val="3657231910"/>
                    </a:ext>
                  </a:extLst>
                </a:gridCol>
                <a:gridCol w="609600">
                  <a:extLst>
                    <a:ext uri="{9D8B030D-6E8A-4147-A177-3AD203B41FA5}">
                      <a16:colId xmlns:a16="http://schemas.microsoft.com/office/drawing/2014/main" val="2391683895"/>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626535810"/>
                  </a:ext>
                </a:extLst>
              </a:tr>
              <a:tr h="167640">
                <a:tc>
                  <a:txBody>
                    <a:bodyPr/>
                    <a:lstStyle/>
                    <a:p>
                      <a:pPr algn="l" fontAlgn="b"/>
                      <a:r>
                        <a:rPr lang="en-US" sz="1000" u="none" strike="noStrike">
                          <a:effectLst/>
                        </a:rPr>
                        <a:t>Assigned 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65</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16792951"/>
                  </a:ext>
                </a:extLst>
              </a:tr>
              <a:tr h="167640">
                <a:tc>
                  <a:txBody>
                    <a:bodyPr/>
                    <a:lstStyle/>
                    <a:p>
                      <a:pPr algn="l" fontAlgn="b"/>
                      <a:r>
                        <a:rPr lang="en-US" sz="1000" u="none" strike="noStrike">
                          <a:effectLst/>
                        </a:rPr>
                        <a:t>Assigned Female at Birth</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17</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3909494283"/>
                  </a:ext>
                </a:extLst>
              </a:tr>
            </a:tbl>
          </a:graphicData>
        </a:graphic>
      </p:graphicFrame>
      <p:pic>
        <p:nvPicPr>
          <p:cNvPr id="9" name="Picture 8" descr="Line chart. Refer to table on slide for full data. ">
            <a:extLst>
              <a:ext uri="{FF2B5EF4-FFF2-40B4-BE49-F238E27FC236}">
                <a16:creationId xmlns:a16="http://schemas.microsoft.com/office/drawing/2014/main" id="{34CCF631-5605-2888-DD32-5257C48C22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288" y="1538220"/>
            <a:ext cx="9805656" cy="4062480"/>
          </a:xfrm>
          <a:prstGeom prst="rect">
            <a:avLst/>
          </a:prstGeom>
        </p:spPr>
      </p:pic>
    </p:spTree>
    <p:extLst>
      <p:ext uri="{BB962C8B-B14F-4D97-AF65-F5344CB8AC3E}">
        <p14:creationId xmlns:p14="http://schemas.microsoft.com/office/powerpoint/2010/main" val="3639513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952B-7DC4-47A2-A309-EEDF0B409F41}"/>
              </a:ext>
            </a:extLst>
          </p:cNvPr>
          <p:cNvSpPr>
            <a:spLocks noGrp="1"/>
          </p:cNvSpPr>
          <p:nvPr>
            <p:ph type="title"/>
          </p:nvPr>
        </p:nvSpPr>
        <p:spPr/>
        <p:txBody>
          <a:bodyPr>
            <a:normAutofit fontScale="90000"/>
          </a:bodyPr>
          <a:lstStyle/>
          <a:p>
            <a:r>
              <a:rPr lang="en-US" sz="3600" dirty="0"/>
              <a:t>Countries of Birth Among Foreign-Born people</a:t>
            </a:r>
            <a:r>
              <a:rPr lang="en-US" altLang="en-US" sz="3600" baseline="30000" dirty="0"/>
              <a:t>†</a:t>
            </a:r>
            <a:r>
              <a:rPr lang="en-US" sz="3600" dirty="0"/>
              <a:t> Diagnosed with HIV*</a:t>
            </a:r>
            <a:br>
              <a:rPr lang="en-US" sz="3600" dirty="0"/>
            </a:br>
            <a:r>
              <a:rPr lang="en-US" sz="3600" dirty="0"/>
              <a:t>Minnesota, 2023</a:t>
            </a:r>
            <a:endParaRPr lang="en-US" dirty="0"/>
          </a:p>
        </p:txBody>
      </p:sp>
      <p:sp>
        <p:nvSpPr>
          <p:cNvPr id="3" name="Slide Number Placeholder 2">
            <a:extLst>
              <a:ext uri="{FF2B5EF4-FFF2-40B4-BE49-F238E27FC236}">
                <a16:creationId xmlns:a16="http://schemas.microsoft.com/office/drawing/2014/main" id="{1DFD9BF5-0652-4FE4-829A-38D3689C5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0DB49D6-2F7A-43EF-9FB9-C6C11F536C32}"/>
              </a:ext>
            </a:extLst>
          </p:cNvPr>
          <p:cNvSpPr>
            <a:spLocks noGrp="1"/>
          </p:cNvSpPr>
          <p:nvPr>
            <p:ph idx="13"/>
          </p:nvPr>
        </p:nvSpPr>
        <p:spPr>
          <a:xfrm>
            <a:off x="1943100" y="5624511"/>
            <a:ext cx="9461500" cy="914401"/>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Includes </a:t>
            </a:r>
            <a:r>
              <a:rPr lang="en-US" altLang="en-US" sz="1200" dirty="0">
                <a:solidFill>
                  <a:srgbClr val="003865"/>
                </a:solidFill>
                <a:latin typeface="Calibri"/>
              </a:rPr>
              <a:t>20</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additional countries with less than </a:t>
            </a:r>
            <a:r>
              <a:rPr lang="en-US" altLang="en-US" sz="1200" dirty="0">
                <a:solidFill>
                  <a:srgbClr val="003865"/>
                </a:solidFill>
                <a:latin typeface="Calibri"/>
              </a:rPr>
              <a:t>6</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cases.</a:t>
            </a:r>
          </a:p>
          <a:p>
            <a:pPr marL="0" indent="0">
              <a:buNone/>
            </a:pPr>
            <a:endParaRPr lang="en-US" dirty="0"/>
          </a:p>
        </p:txBody>
      </p:sp>
      <p:graphicFrame>
        <p:nvGraphicFramePr>
          <p:cNvPr id="9" name="Content Placeholder 1" descr="Countries of Birth Among Foreign-Born Persons† Diagnosed with HIV*&#10;Minnesota, 2017" title="Countries of Birth Among Foreign-Born Persons† Diagnosed with HIV*">
            <a:extLst>
              <a:ext uri="{FF2B5EF4-FFF2-40B4-BE49-F238E27FC236}">
                <a16:creationId xmlns:a16="http://schemas.microsoft.com/office/drawing/2014/main" id="{AC9ACF08-8401-470C-BFB1-B18B43C8BECC}"/>
              </a:ext>
            </a:extLst>
          </p:cNvPr>
          <p:cNvGraphicFramePr>
            <a:graphicFrameLocks/>
          </p:cNvGraphicFramePr>
          <p:nvPr>
            <p:extLst>
              <p:ext uri="{D42A27DB-BD31-4B8C-83A1-F6EECF244321}">
                <p14:modId xmlns:p14="http://schemas.microsoft.com/office/powerpoint/2010/main" val="3236841797"/>
              </p:ext>
            </p:extLst>
          </p:nvPr>
        </p:nvGraphicFramePr>
        <p:xfrm>
          <a:off x="2107821" y="2322987"/>
          <a:ext cx="7976357" cy="2194560"/>
        </p:xfrm>
        <a:graphic>
          <a:graphicData uri="http://schemas.openxmlformats.org/drawingml/2006/table">
            <a:tbl>
              <a:tblPr firstRow="1" bandRow="1">
                <a:tableStyleId>{5C22544A-7EE6-4342-B048-85BDC9FD1C3A}</a:tableStyleId>
              </a:tblPr>
              <a:tblGrid>
                <a:gridCol w="5352426">
                  <a:extLst>
                    <a:ext uri="{9D8B030D-6E8A-4147-A177-3AD203B41FA5}">
                      <a16:colId xmlns:a16="http://schemas.microsoft.com/office/drawing/2014/main" val="1221788431"/>
                    </a:ext>
                  </a:extLst>
                </a:gridCol>
                <a:gridCol w="2623931">
                  <a:extLst>
                    <a:ext uri="{9D8B030D-6E8A-4147-A177-3AD203B41FA5}">
                      <a16:colId xmlns:a16="http://schemas.microsoft.com/office/drawing/2014/main" val="890497150"/>
                    </a:ext>
                  </a:extLst>
                </a:gridCol>
              </a:tblGrid>
              <a:tr h="161085">
                <a:tc>
                  <a:txBody>
                    <a:bodyPr/>
                    <a:lstStyle/>
                    <a:p>
                      <a:r>
                        <a:rPr lang="en-US" dirty="0"/>
                        <a:t>Country</a:t>
                      </a:r>
                    </a:p>
                  </a:txBody>
                  <a:tcPr/>
                </a:tc>
                <a:tc>
                  <a:txBody>
                    <a:bodyPr/>
                    <a:lstStyle/>
                    <a:p>
                      <a:pPr algn="ctr"/>
                      <a:r>
                        <a:rPr lang="en-US" dirty="0"/>
                        <a:t>N</a:t>
                      </a:r>
                    </a:p>
                  </a:txBody>
                  <a:tcPr/>
                </a:tc>
                <a:extLst>
                  <a:ext uri="{0D108BD9-81ED-4DB2-BD59-A6C34878D82A}">
                    <a16:rowId xmlns:a16="http://schemas.microsoft.com/office/drawing/2014/main" val="3124646565"/>
                  </a:ext>
                </a:extLst>
              </a:tr>
              <a:tr h="278560">
                <a:tc>
                  <a:txBody>
                    <a:bodyPr/>
                    <a:lstStyle/>
                    <a:p>
                      <a:r>
                        <a:rPr lang="pt-BR" sz="1800" b="0" dirty="0"/>
                        <a:t>Mexico</a:t>
                      </a:r>
                    </a:p>
                  </a:txBody>
                  <a:tcPr/>
                </a:tc>
                <a:tc>
                  <a:txBody>
                    <a:bodyPr/>
                    <a:lstStyle/>
                    <a:p>
                      <a:pPr algn="ctr"/>
                      <a:r>
                        <a:rPr lang="en-US" dirty="0"/>
                        <a:t>15</a:t>
                      </a:r>
                    </a:p>
                  </a:txBody>
                  <a:tcPr/>
                </a:tc>
                <a:extLst>
                  <a:ext uri="{0D108BD9-81ED-4DB2-BD59-A6C34878D82A}">
                    <a16:rowId xmlns:a16="http://schemas.microsoft.com/office/drawing/2014/main" val="427681765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Ecuador</a:t>
                      </a:r>
                    </a:p>
                  </a:txBody>
                  <a:tcPr/>
                </a:tc>
                <a:tc>
                  <a:txBody>
                    <a:bodyPr/>
                    <a:lstStyle/>
                    <a:p>
                      <a:pPr algn="ctr"/>
                      <a:r>
                        <a:rPr lang="en-US" dirty="0"/>
                        <a:t>7</a:t>
                      </a:r>
                    </a:p>
                  </a:txBody>
                  <a:tcPr/>
                </a:tc>
                <a:extLst>
                  <a:ext uri="{0D108BD9-81ED-4DB2-BD59-A6C34878D82A}">
                    <a16:rowId xmlns:a16="http://schemas.microsoft.com/office/drawing/2014/main" val="1347738825"/>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Kenya</a:t>
                      </a:r>
                    </a:p>
                  </a:txBody>
                  <a:tcPr/>
                </a:tc>
                <a:tc>
                  <a:txBody>
                    <a:bodyPr/>
                    <a:lstStyle/>
                    <a:p>
                      <a:pPr algn="ctr"/>
                      <a:r>
                        <a:rPr lang="en-US" dirty="0"/>
                        <a:t>5</a:t>
                      </a:r>
                    </a:p>
                  </a:txBody>
                  <a:tcPr/>
                </a:tc>
                <a:extLst>
                  <a:ext uri="{0D108BD9-81ED-4DB2-BD59-A6C34878D82A}">
                    <a16:rowId xmlns:a16="http://schemas.microsoft.com/office/drawing/2014/main" val="1230546566"/>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Other^</a:t>
                      </a:r>
                    </a:p>
                  </a:txBody>
                  <a:tcPr/>
                </a:tc>
                <a:tc>
                  <a:txBody>
                    <a:bodyPr/>
                    <a:lstStyle/>
                    <a:p>
                      <a:pPr algn="ctr"/>
                      <a:r>
                        <a:rPr lang="en-US" b="0" dirty="0"/>
                        <a:t>59</a:t>
                      </a:r>
                    </a:p>
                  </a:txBody>
                  <a:tcPr/>
                </a:tc>
                <a:extLst>
                  <a:ext uri="{0D108BD9-81ED-4DB2-BD59-A6C34878D82A}">
                    <a16:rowId xmlns:a16="http://schemas.microsoft.com/office/drawing/2014/main" val="4264943606"/>
                  </a:ext>
                </a:extLst>
              </a:tr>
              <a:tr h="278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dirty="0"/>
                        <a:t>Total Foreign-born people</a:t>
                      </a:r>
                    </a:p>
                  </a:txBody>
                  <a:tcPr/>
                </a:tc>
                <a:tc>
                  <a:txBody>
                    <a:bodyPr/>
                    <a:lstStyle/>
                    <a:p>
                      <a:pPr algn="ctr"/>
                      <a:r>
                        <a:rPr lang="en-US" b="0" dirty="0"/>
                        <a:t>86</a:t>
                      </a:r>
                    </a:p>
                  </a:txBody>
                  <a:tcPr/>
                </a:tc>
                <a:extLst>
                  <a:ext uri="{0D108BD9-81ED-4DB2-BD59-A6C34878D82A}">
                    <a16:rowId xmlns:a16="http://schemas.microsoft.com/office/drawing/2014/main" val="2880096805"/>
                  </a:ext>
                </a:extLst>
              </a:tr>
            </a:tbl>
          </a:graphicData>
        </a:graphic>
      </p:graphicFrame>
      <p:pic>
        <p:nvPicPr>
          <p:cNvPr id="6" name="Picture 5" descr="Table. Refer to live table on slide for full data. ">
            <a:extLst>
              <a:ext uri="{FF2B5EF4-FFF2-40B4-BE49-F238E27FC236}">
                <a16:creationId xmlns:a16="http://schemas.microsoft.com/office/drawing/2014/main" id="{63FB2E89-9FCB-8BA4-D335-D31631221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0493" y="2187422"/>
            <a:ext cx="9362534" cy="2741714"/>
          </a:xfrm>
          <a:prstGeom prst="rect">
            <a:avLst/>
          </a:prstGeom>
        </p:spPr>
      </p:pic>
    </p:spTree>
    <p:extLst>
      <p:ext uri="{BB962C8B-B14F-4D97-AF65-F5344CB8AC3E}">
        <p14:creationId xmlns:p14="http://schemas.microsoft.com/office/powerpoint/2010/main" val="1785182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630E-8481-4037-A44E-DE5742E02442}"/>
              </a:ext>
            </a:extLst>
          </p:cNvPr>
          <p:cNvSpPr>
            <a:spLocks noGrp="1"/>
          </p:cNvSpPr>
          <p:nvPr>
            <p:ph type="title"/>
          </p:nvPr>
        </p:nvSpPr>
        <p:spPr/>
        <p:txBody>
          <a:bodyPr>
            <a:normAutofit/>
          </a:bodyPr>
          <a:lstStyle/>
          <a:p>
            <a:r>
              <a:rPr lang="en-US" altLang="en-US" dirty="0"/>
              <a:t>Hispanic People Newly Diagnosed with HIV Region of Birth </a:t>
            </a:r>
            <a:br>
              <a:rPr lang="en-US" altLang="en-US" dirty="0"/>
            </a:br>
            <a:r>
              <a:rPr lang="en-US" altLang="en-US" sz="3600" dirty="0"/>
              <a:t>Year 2014–2023</a:t>
            </a:r>
            <a:endParaRPr lang="en-US" dirty="0"/>
          </a:p>
        </p:txBody>
      </p:sp>
      <p:sp>
        <p:nvSpPr>
          <p:cNvPr id="3" name="Slide Number Placeholder 2">
            <a:extLst>
              <a:ext uri="{FF2B5EF4-FFF2-40B4-BE49-F238E27FC236}">
                <a16:creationId xmlns:a16="http://schemas.microsoft.com/office/drawing/2014/main" id="{A24ECCA5-9EDE-4C03-BF85-98B9F3C9E7C3}"/>
              </a:ext>
            </a:extLst>
          </p:cNvPr>
          <p:cNvSpPr>
            <a:spLocks noGrp="1"/>
          </p:cNvSpPr>
          <p:nvPr>
            <p:ph type="sldNum" sz="quarter" idx="12"/>
          </p:nvPr>
        </p:nvSpPr>
        <p:spPr/>
        <p:txBody>
          <a:bodyPr/>
          <a:lstStyle/>
          <a:p>
            <a:fld id="{48F63A3B-78C7-47BE-AE5E-E10140E04643}" type="slidenum">
              <a:rPr lang="en-US" smtClean="0"/>
              <a:t>44</a:t>
            </a:fld>
            <a:endParaRPr lang="en-US" dirty="0"/>
          </a:p>
        </p:txBody>
      </p:sp>
      <p:sp>
        <p:nvSpPr>
          <p:cNvPr id="6" name="Footer Placeholder 3">
            <a:extLst>
              <a:ext uri="{FF2B5EF4-FFF2-40B4-BE49-F238E27FC236}">
                <a16:creationId xmlns:a16="http://schemas.microsoft.com/office/drawing/2014/main" id="{6BD2BB72-FAA7-41E9-BC74-4E073D3119A4}"/>
              </a:ext>
            </a:extLst>
          </p:cNvPr>
          <p:cNvSpPr>
            <a:spLocks noGrp="1"/>
          </p:cNvSpPr>
          <p:nvPr>
            <p:ph idx="13"/>
          </p:nvPr>
        </p:nvSpPr>
        <p:spPr>
          <a:xfrm>
            <a:off x="933450" y="5486400"/>
            <a:ext cx="11582400" cy="685800"/>
          </a:xfrm>
        </p:spPr>
        <p:txBody>
          <a:bodyPr anchor="ctr">
            <a:normAutofit/>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p:txBody>
      </p:sp>
      <p:graphicFrame>
        <p:nvGraphicFramePr>
          <p:cNvPr id="10" name="Table 9">
            <a:extLst>
              <a:ext uri="{FF2B5EF4-FFF2-40B4-BE49-F238E27FC236}">
                <a16:creationId xmlns:a16="http://schemas.microsoft.com/office/drawing/2014/main" id="{12ACAD68-B032-A5A2-19BD-EF09D8FDB7BF}"/>
              </a:ext>
            </a:extLst>
          </p:cNvPr>
          <p:cNvGraphicFramePr>
            <a:graphicFrameLocks noGrp="1"/>
          </p:cNvGraphicFramePr>
          <p:nvPr>
            <p:extLst>
              <p:ext uri="{D42A27DB-BD31-4B8C-83A1-F6EECF244321}">
                <p14:modId xmlns:p14="http://schemas.microsoft.com/office/powerpoint/2010/main" val="1487175707"/>
              </p:ext>
            </p:extLst>
          </p:nvPr>
        </p:nvGraphicFramePr>
        <p:xfrm>
          <a:off x="2216150" y="3094038"/>
          <a:ext cx="7416800" cy="670560"/>
        </p:xfrm>
        <a:graphic>
          <a:graphicData uri="http://schemas.openxmlformats.org/drawingml/2006/table">
            <a:tbl>
              <a:tblPr firstRow="1">
                <a:tableStyleId>{5C22544A-7EE6-4342-B048-85BDC9FD1C3A}</a:tableStyleId>
              </a:tblPr>
              <a:tblGrid>
                <a:gridCol w="1333500">
                  <a:extLst>
                    <a:ext uri="{9D8B030D-6E8A-4147-A177-3AD203B41FA5}">
                      <a16:colId xmlns:a16="http://schemas.microsoft.com/office/drawing/2014/main" val="2561854934"/>
                    </a:ext>
                  </a:extLst>
                </a:gridCol>
                <a:gridCol w="609600">
                  <a:extLst>
                    <a:ext uri="{9D8B030D-6E8A-4147-A177-3AD203B41FA5}">
                      <a16:colId xmlns:a16="http://schemas.microsoft.com/office/drawing/2014/main" val="1051642037"/>
                    </a:ext>
                  </a:extLst>
                </a:gridCol>
                <a:gridCol w="609600">
                  <a:extLst>
                    <a:ext uri="{9D8B030D-6E8A-4147-A177-3AD203B41FA5}">
                      <a16:colId xmlns:a16="http://schemas.microsoft.com/office/drawing/2014/main" val="3515894476"/>
                    </a:ext>
                  </a:extLst>
                </a:gridCol>
                <a:gridCol w="609600">
                  <a:extLst>
                    <a:ext uri="{9D8B030D-6E8A-4147-A177-3AD203B41FA5}">
                      <a16:colId xmlns:a16="http://schemas.microsoft.com/office/drawing/2014/main" val="1993121947"/>
                    </a:ext>
                  </a:extLst>
                </a:gridCol>
                <a:gridCol w="609600">
                  <a:extLst>
                    <a:ext uri="{9D8B030D-6E8A-4147-A177-3AD203B41FA5}">
                      <a16:colId xmlns:a16="http://schemas.microsoft.com/office/drawing/2014/main" val="2144349364"/>
                    </a:ext>
                  </a:extLst>
                </a:gridCol>
                <a:gridCol w="609600">
                  <a:extLst>
                    <a:ext uri="{9D8B030D-6E8A-4147-A177-3AD203B41FA5}">
                      <a16:colId xmlns:a16="http://schemas.microsoft.com/office/drawing/2014/main" val="2164141062"/>
                    </a:ext>
                  </a:extLst>
                </a:gridCol>
                <a:gridCol w="609600">
                  <a:extLst>
                    <a:ext uri="{9D8B030D-6E8A-4147-A177-3AD203B41FA5}">
                      <a16:colId xmlns:a16="http://schemas.microsoft.com/office/drawing/2014/main" val="4022920116"/>
                    </a:ext>
                  </a:extLst>
                </a:gridCol>
                <a:gridCol w="596900">
                  <a:extLst>
                    <a:ext uri="{9D8B030D-6E8A-4147-A177-3AD203B41FA5}">
                      <a16:colId xmlns:a16="http://schemas.microsoft.com/office/drawing/2014/main" val="2957555229"/>
                    </a:ext>
                  </a:extLst>
                </a:gridCol>
                <a:gridCol w="609600">
                  <a:extLst>
                    <a:ext uri="{9D8B030D-6E8A-4147-A177-3AD203B41FA5}">
                      <a16:colId xmlns:a16="http://schemas.microsoft.com/office/drawing/2014/main" val="491063636"/>
                    </a:ext>
                  </a:extLst>
                </a:gridCol>
                <a:gridCol w="609600">
                  <a:extLst>
                    <a:ext uri="{9D8B030D-6E8A-4147-A177-3AD203B41FA5}">
                      <a16:colId xmlns:a16="http://schemas.microsoft.com/office/drawing/2014/main" val="4278277405"/>
                    </a:ext>
                  </a:extLst>
                </a:gridCol>
                <a:gridCol w="609600">
                  <a:extLst>
                    <a:ext uri="{9D8B030D-6E8A-4147-A177-3AD203B41FA5}">
                      <a16:colId xmlns:a16="http://schemas.microsoft.com/office/drawing/2014/main" val="3098974956"/>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64093102"/>
                  </a:ext>
                </a:extLst>
              </a:tr>
              <a:tr h="167640">
                <a:tc>
                  <a:txBody>
                    <a:bodyPr/>
                    <a:lstStyle/>
                    <a:p>
                      <a:pPr algn="l" fontAlgn="b"/>
                      <a:r>
                        <a:rPr lang="en-US" sz="1000" u="none" strike="noStrike">
                          <a:effectLst/>
                        </a:rPr>
                        <a:t>United States</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4176035775"/>
                  </a:ext>
                </a:extLst>
              </a:tr>
              <a:tr h="167640">
                <a:tc>
                  <a:txBody>
                    <a:bodyPr/>
                    <a:lstStyle/>
                    <a:p>
                      <a:pPr algn="l" fontAlgn="b"/>
                      <a:r>
                        <a:rPr lang="en-US" sz="1000" u="none" strike="noStrike">
                          <a:effectLst/>
                        </a:rPr>
                        <a:t>Lat. Am (TOTAL)</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36</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767830384"/>
                  </a:ext>
                </a:extLst>
              </a:tr>
              <a:tr h="167640">
                <a:tc>
                  <a:txBody>
                    <a:bodyPr/>
                    <a:lstStyle/>
                    <a:p>
                      <a:pPr algn="l" fontAlgn="b"/>
                      <a:r>
                        <a:rPr lang="en-US" sz="1000" u="none" strike="noStrike">
                          <a:effectLst/>
                        </a:rPr>
                        <a:t>Other/Missing</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11</a:t>
                      </a:r>
                      <a:endParaRPr lang="en-US" sz="1000" b="1" i="0" u="none" strike="noStrike" dirty="0">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11</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20</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2972273224"/>
                  </a:ext>
                </a:extLst>
              </a:tr>
            </a:tbl>
          </a:graphicData>
        </a:graphic>
      </p:graphicFrame>
      <p:pic>
        <p:nvPicPr>
          <p:cNvPr id="14" name="Content Placeholder 13" descr="Line chart. Refer to table on slide for full data. ">
            <a:extLst>
              <a:ext uri="{FF2B5EF4-FFF2-40B4-BE49-F238E27FC236}">
                <a16:creationId xmlns:a16="http://schemas.microsoft.com/office/drawing/2014/main" id="{167DB574-C652-604C-93C1-95E96695029D}"/>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933450" y="1851976"/>
            <a:ext cx="9976672" cy="3634424"/>
          </a:xfrm>
        </p:spPr>
      </p:pic>
    </p:spTree>
    <p:extLst>
      <p:ext uri="{BB962C8B-B14F-4D97-AF65-F5344CB8AC3E}">
        <p14:creationId xmlns:p14="http://schemas.microsoft.com/office/powerpoint/2010/main" val="4265231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normAutofit fontScale="90000"/>
          </a:bodyPr>
          <a:lstStyle/>
          <a:p>
            <a:r>
              <a:rPr lang="en-US" altLang="en-US" dirty="0"/>
              <a:t>Late-Testers</a:t>
            </a:r>
            <a:br>
              <a:rPr lang="en-US" altLang="en-US" dirty="0"/>
            </a:br>
            <a:r>
              <a:rPr lang="en-US" altLang="en-US" dirty="0"/>
              <a:t>(AIDS Diagnosis within one year of initial HIV Diagnosis)</a:t>
            </a:r>
            <a:endParaRPr lang="en-US" dirty="0"/>
          </a:p>
        </p:txBody>
      </p:sp>
    </p:spTree>
    <p:extLst>
      <p:ext uri="{BB962C8B-B14F-4D97-AF65-F5344CB8AC3E}">
        <p14:creationId xmlns:p14="http://schemas.microsoft.com/office/powerpoint/2010/main" val="1594772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C6A8E-1ED5-412A-83BE-962C4A241018}"/>
              </a:ext>
            </a:extLst>
          </p:cNvPr>
          <p:cNvSpPr>
            <a:spLocks noGrp="1"/>
          </p:cNvSpPr>
          <p:nvPr>
            <p:ph type="title"/>
          </p:nvPr>
        </p:nvSpPr>
        <p:spPr/>
        <p:txBody>
          <a:bodyPr>
            <a:normAutofit/>
          </a:bodyPr>
          <a:lstStyle/>
          <a:p>
            <a:r>
              <a:rPr lang="en-US" altLang="en-US" sz="2900" dirty="0"/>
              <a:t>Time of Progression to AIDS for HIV Diagnoses* Among Foreign-born people</a:t>
            </a:r>
            <a:br>
              <a:rPr lang="en-US" altLang="en-US" sz="2900" dirty="0"/>
            </a:br>
            <a:r>
              <a:rPr lang="en-US" altLang="en-US" sz="2900" dirty="0"/>
              <a:t>Minnesota 2014–2023</a:t>
            </a:r>
            <a:r>
              <a:rPr lang="en-US" altLang="en-US" sz="2900" baseline="30000" dirty="0"/>
              <a:t> †</a:t>
            </a:r>
            <a:endParaRPr lang="en-US" sz="2900" dirty="0"/>
          </a:p>
        </p:txBody>
      </p:sp>
      <p:sp>
        <p:nvSpPr>
          <p:cNvPr id="3" name="Slide Number Placeholder 2">
            <a:extLst>
              <a:ext uri="{FF2B5EF4-FFF2-40B4-BE49-F238E27FC236}">
                <a16:creationId xmlns:a16="http://schemas.microsoft.com/office/drawing/2014/main" id="{FD4C629C-1533-428F-A784-0D3E0E67E7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1F954E1-EC26-4F0A-97B2-5739E8772BAE}"/>
              </a:ext>
            </a:extLst>
          </p:cNvPr>
          <p:cNvSpPr>
            <a:spLocks noGrp="1"/>
          </p:cNvSpPr>
          <p:nvPr>
            <p:ph idx="13"/>
          </p:nvPr>
        </p:nvSpPr>
        <p:spPr>
          <a:xfrm>
            <a:off x="2148319" y="5641976"/>
            <a:ext cx="8997043" cy="132261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2023 only represents cases progressing to AIDS through February</a:t>
            </a:r>
            <a:r>
              <a:rPr lang="en-US" altLang="en-US" sz="1100" dirty="0">
                <a:solidFill>
                  <a:srgbClr val="003865"/>
                </a:solidFill>
                <a:latin typeface="Calibri"/>
              </a:rPr>
              <a:t> 2024</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graphicFrame>
        <p:nvGraphicFramePr>
          <p:cNvPr id="5" name="Table 4">
            <a:extLst>
              <a:ext uri="{FF2B5EF4-FFF2-40B4-BE49-F238E27FC236}">
                <a16:creationId xmlns:a16="http://schemas.microsoft.com/office/drawing/2014/main" id="{8A03577C-62D3-36D9-A8B4-DFA9AF364BA1}"/>
              </a:ext>
            </a:extLst>
          </p:cNvPr>
          <p:cNvGraphicFramePr>
            <a:graphicFrameLocks noGrp="1"/>
          </p:cNvGraphicFramePr>
          <p:nvPr>
            <p:extLst>
              <p:ext uri="{D42A27DB-BD31-4B8C-83A1-F6EECF244321}">
                <p14:modId xmlns:p14="http://schemas.microsoft.com/office/powerpoint/2010/main" val="2196359372"/>
              </p:ext>
            </p:extLst>
          </p:nvPr>
        </p:nvGraphicFramePr>
        <p:xfrm>
          <a:off x="2520950" y="3094038"/>
          <a:ext cx="7150100" cy="670560"/>
        </p:xfrm>
        <a:graphic>
          <a:graphicData uri="http://schemas.openxmlformats.org/drawingml/2006/table">
            <a:tbl>
              <a:tblPr firstRow="1">
                <a:tableStyleId>{5C22544A-7EE6-4342-B048-85BDC9FD1C3A}</a:tableStyleId>
              </a:tblPr>
              <a:tblGrid>
                <a:gridCol w="1054100">
                  <a:extLst>
                    <a:ext uri="{9D8B030D-6E8A-4147-A177-3AD203B41FA5}">
                      <a16:colId xmlns:a16="http://schemas.microsoft.com/office/drawing/2014/main" val="4158582724"/>
                    </a:ext>
                  </a:extLst>
                </a:gridCol>
                <a:gridCol w="609600">
                  <a:extLst>
                    <a:ext uri="{9D8B030D-6E8A-4147-A177-3AD203B41FA5}">
                      <a16:colId xmlns:a16="http://schemas.microsoft.com/office/drawing/2014/main" val="3118313132"/>
                    </a:ext>
                  </a:extLst>
                </a:gridCol>
                <a:gridCol w="609600">
                  <a:extLst>
                    <a:ext uri="{9D8B030D-6E8A-4147-A177-3AD203B41FA5}">
                      <a16:colId xmlns:a16="http://schemas.microsoft.com/office/drawing/2014/main" val="1162071900"/>
                    </a:ext>
                  </a:extLst>
                </a:gridCol>
                <a:gridCol w="609600">
                  <a:extLst>
                    <a:ext uri="{9D8B030D-6E8A-4147-A177-3AD203B41FA5}">
                      <a16:colId xmlns:a16="http://schemas.microsoft.com/office/drawing/2014/main" val="1064364008"/>
                    </a:ext>
                  </a:extLst>
                </a:gridCol>
                <a:gridCol w="609600">
                  <a:extLst>
                    <a:ext uri="{9D8B030D-6E8A-4147-A177-3AD203B41FA5}">
                      <a16:colId xmlns:a16="http://schemas.microsoft.com/office/drawing/2014/main" val="615436261"/>
                    </a:ext>
                  </a:extLst>
                </a:gridCol>
                <a:gridCol w="609600">
                  <a:extLst>
                    <a:ext uri="{9D8B030D-6E8A-4147-A177-3AD203B41FA5}">
                      <a16:colId xmlns:a16="http://schemas.microsoft.com/office/drawing/2014/main" val="3717322113"/>
                    </a:ext>
                  </a:extLst>
                </a:gridCol>
                <a:gridCol w="609600">
                  <a:extLst>
                    <a:ext uri="{9D8B030D-6E8A-4147-A177-3AD203B41FA5}">
                      <a16:colId xmlns:a16="http://schemas.microsoft.com/office/drawing/2014/main" val="508695012"/>
                    </a:ext>
                  </a:extLst>
                </a:gridCol>
                <a:gridCol w="609600">
                  <a:extLst>
                    <a:ext uri="{9D8B030D-6E8A-4147-A177-3AD203B41FA5}">
                      <a16:colId xmlns:a16="http://schemas.microsoft.com/office/drawing/2014/main" val="3285477079"/>
                    </a:ext>
                  </a:extLst>
                </a:gridCol>
                <a:gridCol w="609600">
                  <a:extLst>
                    <a:ext uri="{9D8B030D-6E8A-4147-A177-3AD203B41FA5}">
                      <a16:colId xmlns:a16="http://schemas.microsoft.com/office/drawing/2014/main" val="1240808997"/>
                    </a:ext>
                  </a:extLst>
                </a:gridCol>
                <a:gridCol w="609600">
                  <a:extLst>
                    <a:ext uri="{9D8B030D-6E8A-4147-A177-3AD203B41FA5}">
                      <a16:colId xmlns:a16="http://schemas.microsoft.com/office/drawing/2014/main" val="2530608800"/>
                    </a:ext>
                  </a:extLst>
                </a:gridCol>
                <a:gridCol w="609600">
                  <a:extLst>
                    <a:ext uri="{9D8B030D-6E8A-4147-A177-3AD203B41FA5}">
                      <a16:colId xmlns:a16="http://schemas.microsoft.com/office/drawing/2014/main" val="1337562625"/>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2362118070"/>
                  </a:ext>
                </a:extLst>
              </a:tr>
              <a:tr h="167640">
                <a:tc>
                  <a:txBody>
                    <a:bodyPr/>
                    <a:lstStyle/>
                    <a:p>
                      <a:pPr algn="l" fontAlgn="b"/>
                      <a:r>
                        <a:rPr lang="en-US" sz="1000" u="none" strike="noStrike">
                          <a:effectLst/>
                        </a:rPr>
                        <a:t>No AIDS DX</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58</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773081006"/>
                  </a:ext>
                </a:extLst>
              </a:tr>
              <a:tr h="167640">
                <a:tc>
                  <a:txBody>
                    <a:bodyPr/>
                    <a:lstStyle/>
                    <a:p>
                      <a:pPr algn="l" fontAlgn="b"/>
                      <a:r>
                        <a:rPr lang="en-US" sz="1000" u="none" strike="noStrike">
                          <a:effectLst/>
                        </a:rPr>
                        <a:t>AIDS DX &gt; 1yr </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0</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512186310"/>
                  </a:ext>
                </a:extLst>
              </a:tr>
              <a:tr h="167640">
                <a:tc>
                  <a:txBody>
                    <a:bodyPr/>
                    <a:lstStyle/>
                    <a:p>
                      <a:pPr algn="l" fontAlgn="b"/>
                      <a:r>
                        <a:rPr lang="en-US" sz="1000" u="none" strike="noStrike">
                          <a:effectLst/>
                        </a:rPr>
                        <a:t>AIDS DX &lt;= 1yr</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24</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1313417305"/>
                  </a:ext>
                </a:extLst>
              </a:tr>
            </a:tbl>
          </a:graphicData>
        </a:graphic>
      </p:graphicFrame>
      <p:pic>
        <p:nvPicPr>
          <p:cNvPr id="10" name="Content Placeholder 9" descr="Bar chart. Refer to table on slide for full data. ">
            <a:extLst>
              <a:ext uri="{FF2B5EF4-FFF2-40B4-BE49-F238E27FC236}">
                <a16:creationId xmlns:a16="http://schemas.microsoft.com/office/drawing/2014/main" id="{ECFDE528-3226-70BE-03BD-B17A819D5EA2}"/>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025984" y="1744794"/>
            <a:ext cx="10140032" cy="3771482"/>
          </a:xfrm>
        </p:spPr>
      </p:pic>
    </p:spTree>
    <p:extLst>
      <p:ext uri="{BB962C8B-B14F-4D97-AF65-F5344CB8AC3E}">
        <p14:creationId xmlns:p14="http://schemas.microsoft.com/office/powerpoint/2010/main" val="3918974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64076-CC7B-4B53-8045-3C68BF167A0A}"/>
              </a:ext>
            </a:extLst>
          </p:cNvPr>
          <p:cNvSpPr>
            <a:spLocks noGrp="1"/>
          </p:cNvSpPr>
          <p:nvPr>
            <p:ph type="title"/>
          </p:nvPr>
        </p:nvSpPr>
        <p:spPr/>
        <p:txBody>
          <a:bodyPr/>
          <a:lstStyle/>
          <a:p>
            <a:r>
              <a:rPr lang="en-US" altLang="en-US" sz="3600" dirty="0"/>
              <a:t>Progression to AIDS within 1 year of initial HIV Diagnosis* by Sex Assigned at Birth 2014–2023</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DB4AAD39-484C-4AFF-86B6-901AC0BF6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B953908-1106-433F-835E-A8104923062D}"/>
              </a:ext>
            </a:extLst>
          </p:cNvPr>
          <p:cNvSpPr>
            <a:spLocks noGrp="1"/>
          </p:cNvSpPr>
          <p:nvPr>
            <p:ph idx="13"/>
          </p:nvPr>
        </p:nvSpPr>
        <p:spPr>
          <a:xfrm>
            <a:off x="2445685" y="5621791"/>
            <a:ext cx="7968343" cy="923925"/>
          </a:xfrm>
        </p:spPr>
        <p:txBody>
          <a:bodyPr>
            <a:normAutofit fontScale="32500" lnSpcReduction="20000"/>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34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4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Numbers/Percent for cases diagnosed in 2023 only represents cases progressing to AIDS through February</a:t>
            </a:r>
            <a:r>
              <a:rPr lang="en-US" altLang="en-US" sz="3400" dirty="0">
                <a:solidFill>
                  <a:srgbClr val="003865"/>
                </a:solidFill>
                <a:latin typeface="Calibri"/>
              </a:rPr>
              <a:t> 2024</a:t>
            </a:r>
            <a:endParaRPr kumimoji="0" lang="en-US" sz="34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graphicFrame>
        <p:nvGraphicFramePr>
          <p:cNvPr id="7" name="Table 6">
            <a:extLst>
              <a:ext uri="{FF2B5EF4-FFF2-40B4-BE49-F238E27FC236}">
                <a16:creationId xmlns:a16="http://schemas.microsoft.com/office/drawing/2014/main" id="{29AE0E6B-7894-31B2-3F87-A36DADF059AB}"/>
              </a:ext>
            </a:extLst>
          </p:cNvPr>
          <p:cNvGraphicFramePr>
            <a:graphicFrameLocks noGrp="1"/>
          </p:cNvGraphicFramePr>
          <p:nvPr>
            <p:extLst>
              <p:ext uri="{D42A27DB-BD31-4B8C-83A1-F6EECF244321}">
                <p14:modId xmlns:p14="http://schemas.microsoft.com/office/powerpoint/2010/main" val="970937006"/>
              </p:ext>
            </p:extLst>
          </p:nvPr>
        </p:nvGraphicFramePr>
        <p:xfrm>
          <a:off x="2241550" y="3115666"/>
          <a:ext cx="7708900" cy="502920"/>
        </p:xfrm>
        <a:graphic>
          <a:graphicData uri="http://schemas.openxmlformats.org/drawingml/2006/table">
            <a:tbl>
              <a:tblPr firstRow="1">
                <a:tableStyleId>{5C22544A-7EE6-4342-B048-85BDC9FD1C3A}</a:tableStyleId>
              </a:tblPr>
              <a:tblGrid>
                <a:gridCol w="1612900">
                  <a:extLst>
                    <a:ext uri="{9D8B030D-6E8A-4147-A177-3AD203B41FA5}">
                      <a16:colId xmlns:a16="http://schemas.microsoft.com/office/drawing/2014/main" val="2641277618"/>
                    </a:ext>
                  </a:extLst>
                </a:gridCol>
                <a:gridCol w="609600">
                  <a:extLst>
                    <a:ext uri="{9D8B030D-6E8A-4147-A177-3AD203B41FA5}">
                      <a16:colId xmlns:a16="http://schemas.microsoft.com/office/drawing/2014/main" val="4276204463"/>
                    </a:ext>
                  </a:extLst>
                </a:gridCol>
                <a:gridCol w="609600">
                  <a:extLst>
                    <a:ext uri="{9D8B030D-6E8A-4147-A177-3AD203B41FA5}">
                      <a16:colId xmlns:a16="http://schemas.microsoft.com/office/drawing/2014/main" val="830387910"/>
                    </a:ext>
                  </a:extLst>
                </a:gridCol>
                <a:gridCol w="609600">
                  <a:extLst>
                    <a:ext uri="{9D8B030D-6E8A-4147-A177-3AD203B41FA5}">
                      <a16:colId xmlns:a16="http://schemas.microsoft.com/office/drawing/2014/main" val="2125106178"/>
                    </a:ext>
                  </a:extLst>
                </a:gridCol>
                <a:gridCol w="609600">
                  <a:extLst>
                    <a:ext uri="{9D8B030D-6E8A-4147-A177-3AD203B41FA5}">
                      <a16:colId xmlns:a16="http://schemas.microsoft.com/office/drawing/2014/main" val="94776438"/>
                    </a:ext>
                  </a:extLst>
                </a:gridCol>
                <a:gridCol w="609600">
                  <a:extLst>
                    <a:ext uri="{9D8B030D-6E8A-4147-A177-3AD203B41FA5}">
                      <a16:colId xmlns:a16="http://schemas.microsoft.com/office/drawing/2014/main" val="592384082"/>
                    </a:ext>
                  </a:extLst>
                </a:gridCol>
                <a:gridCol w="609600">
                  <a:extLst>
                    <a:ext uri="{9D8B030D-6E8A-4147-A177-3AD203B41FA5}">
                      <a16:colId xmlns:a16="http://schemas.microsoft.com/office/drawing/2014/main" val="2522813445"/>
                    </a:ext>
                  </a:extLst>
                </a:gridCol>
                <a:gridCol w="609600">
                  <a:extLst>
                    <a:ext uri="{9D8B030D-6E8A-4147-A177-3AD203B41FA5}">
                      <a16:colId xmlns:a16="http://schemas.microsoft.com/office/drawing/2014/main" val="1076637258"/>
                    </a:ext>
                  </a:extLst>
                </a:gridCol>
                <a:gridCol w="609600">
                  <a:extLst>
                    <a:ext uri="{9D8B030D-6E8A-4147-A177-3AD203B41FA5}">
                      <a16:colId xmlns:a16="http://schemas.microsoft.com/office/drawing/2014/main" val="3274577072"/>
                    </a:ext>
                  </a:extLst>
                </a:gridCol>
                <a:gridCol w="609600">
                  <a:extLst>
                    <a:ext uri="{9D8B030D-6E8A-4147-A177-3AD203B41FA5}">
                      <a16:colId xmlns:a16="http://schemas.microsoft.com/office/drawing/2014/main" val="4010984675"/>
                    </a:ext>
                  </a:extLst>
                </a:gridCol>
                <a:gridCol w="609600">
                  <a:extLst>
                    <a:ext uri="{9D8B030D-6E8A-4147-A177-3AD203B41FA5}">
                      <a16:colId xmlns:a16="http://schemas.microsoft.com/office/drawing/2014/main" val="3853284290"/>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881248621"/>
                  </a:ext>
                </a:extLst>
              </a:tr>
              <a:tr h="167640">
                <a:tc>
                  <a:txBody>
                    <a:bodyPr/>
                    <a:lstStyle/>
                    <a:p>
                      <a:pPr algn="l" fontAlgn="b"/>
                      <a:r>
                        <a:rPr lang="en-US" sz="1000" u="none" strike="noStrike">
                          <a:effectLst/>
                        </a:rPr>
                        <a:t>Assigned Male at Birth</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26.3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27.9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27.7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26.1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21.7</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440650789"/>
                  </a:ext>
                </a:extLst>
              </a:tr>
              <a:tr h="167640">
                <a:tc>
                  <a:txBody>
                    <a:bodyPr/>
                    <a:lstStyle/>
                    <a:p>
                      <a:pPr algn="l" fontAlgn="b"/>
                      <a:r>
                        <a:rPr lang="en-US" sz="1000" u="none" strike="noStrike">
                          <a:effectLst/>
                        </a:rPr>
                        <a:t>Assigned Female at Birth</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35.7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27</a:t>
                      </a:r>
                      <a:endParaRPr lang="en-US" sz="1000" b="1" i="0" u="none" strike="noStrike" dirty="0">
                        <a:effectLst/>
                        <a:latin typeface="Arial" panose="020B0604020202020204" pitchFamily="34" charset="0"/>
                      </a:endParaRPr>
                    </a:p>
                  </a:txBody>
                  <a:tcPr marL="7620" marR="7620" marT="7620" marB="0" anchor="b"/>
                </a:tc>
                <a:tc>
                  <a:txBody>
                    <a:bodyPr/>
                    <a:lstStyle/>
                    <a:p>
                      <a:pPr algn="r" fontAlgn="b"/>
                      <a:r>
                        <a:rPr lang="en-US" sz="1000" u="none" strike="noStrike">
                          <a:effectLst/>
                        </a:rPr>
                        <a:t>23.2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29.3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29.7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26.6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15.7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28.1</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696121936"/>
                  </a:ext>
                </a:extLst>
              </a:tr>
            </a:tbl>
          </a:graphicData>
        </a:graphic>
      </p:graphicFrame>
      <p:pic>
        <p:nvPicPr>
          <p:cNvPr id="11" name="Content Placeholder 10" descr="Line chart. Refer to table on slide for full data. ">
            <a:extLst>
              <a:ext uri="{FF2B5EF4-FFF2-40B4-BE49-F238E27FC236}">
                <a16:creationId xmlns:a16="http://schemas.microsoft.com/office/drawing/2014/main" id="{AFB9057E-DF73-ABBF-8B4D-88696BA874C7}"/>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545114" y="1882325"/>
            <a:ext cx="10827405" cy="3739465"/>
          </a:xfrm>
        </p:spPr>
      </p:pic>
    </p:spTree>
    <p:extLst>
      <p:ext uri="{BB962C8B-B14F-4D97-AF65-F5344CB8AC3E}">
        <p14:creationId xmlns:p14="http://schemas.microsoft.com/office/powerpoint/2010/main" val="2654799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607638-B1E0-EEB8-444F-D11FE4C23A8A}"/>
              </a:ext>
            </a:extLst>
          </p:cNvPr>
          <p:cNvSpPr>
            <a:spLocks noGrp="1"/>
          </p:cNvSpPr>
          <p:nvPr>
            <p:ph type="sldNum" sz="quarter" idx="12"/>
          </p:nvPr>
        </p:nvSpPr>
        <p:spPr/>
        <p:txBody>
          <a:bodyPr/>
          <a:lstStyle/>
          <a:p>
            <a:fld id="{48F63A3B-78C7-47BE-AE5E-E10140E04643}" type="slidenum">
              <a:rPr lang="en-US" smtClean="0"/>
              <a:t>48</a:t>
            </a:fld>
            <a:endParaRPr lang="en-US" dirty="0"/>
          </a:p>
        </p:txBody>
      </p:sp>
      <p:sp>
        <p:nvSpPr>
          <p:cNvPr id="9" name="Title 1">
            <a:extLst>
              <a:ext uri="{FF2B5EF4-FFF2-40B4-BE49-F238E27FC236}">
                <a16:creationId xmlns:a16="http://schemas.microsoft.com/office/drawing/2014/main" id="{1F95F52E-CF7A-4E00-D2C2-3738080EEBD2}"/>
              </a:ext>
            </a:extLst>
          </p:cNvPr>
          <p:cNvSpPr>
            <a:spLocks noGrp="1"/>
          </p:cNvSpPr>
          <p:nvPr>
            <p:ph type="title"/>
          </p:nvPr>
        </p:nvSpPr>
        <p:spPr>
          <a:xfrm>
            <a:off x="0" y="0"/>
            <a:ext cx="11868150" cy="1216025"/>
          </a:xfrm>
        </p:spPr>
        <p:txBody>
          <a:bodyPr>
            <a:normAutofit/>
          </a:bodyPr>
          <a:lstStyle/>
          <a:p>
            <a:r>
              <a:rPr kumimoji="0" lang="en-US" altLang="en-US" sz="2800" b="1" i="0" u="none" strike="noStrike" kern="1200" cap="none" spc="0" normalizeH="0" baseline="0" noProof="0" dirty="0">
                <a:ln>
                  <a:noFill/>
                </a:ln>
                <a:effectLst/>
                <a:uLnTx/>
                <a:uFillTx/>
                <a:latin typeface="Calibri"/>
                <a:ea typeface="+mj-ea"/>
                <a:cs typeface="+mj-cs"/>
              </a:rPr>
              <a:t>Progression to AIDS within 1 year of initial HIV Diagnoses* </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by Race/Ethnicity^ 2014</a:t>
            </a:r>
            <a:r>
              <a:rPr lang="en-US" altLang="en-US" sz="2800" dirty="0"/>
              <a:t>–</a:t>
            </a:r>
            <a:r>
              <a:rPr kumimoji="0" lang="en-US" altLang="en-US" sz="2800" b="1" i="0" u="none" strike="noStrike" kern="1200" cap="none" spc="0" normalizeH="0" baseline="0" noProof="0" dirty="0">
                <a:ln>
                  <a:noFill/>
                </a:ln>
                <a:effectLst/>
                <a:uLnTx/>
                <a:uFillTx/>
                <a:latin typeface="Calibri"/>
                <a:ea typeface="+mj-ea"/>
                <a:cs typeface="+mj-cs"/>
              </a:rPr>
              <a:t>2023</a:t>
            </a:r>
            <a:r>
              <a:rPr kumimoji="0" lang="en-US" altLang="en-US" sz="2800" b="1" i="0" u="none" strike="noStrike" kern="1200" cap="none" spc="0" normalizeH="0" baseline="30000" noProof="0" dirty="0">
                <a:ln>
                  <a:noFill/>
                </a:ln>
                <a:solidFill>
                  <a:srgbClr val="FF0000"/>
                </a:solidFill>
                <a:effectLst/>
                <a:uLnTx/>
                <a:uFillTx/>
                <a:latin typeface="Calibri"/>
                <a:ea typeface="+mj-ea"/>
                <a:cs typeface="+mj-cs"/>
              </a:rPr>
              <a:t>†</a:t>
            </a:r>
            <a:endParaRPr lang="en-US" dirty="0">
              <a:solidFill>
                <a:srgbClr val="FF0000"/>
              </a:solidFill>
            </a:endParaRPr>
          </a:p>
        </p:txBody>
      </p:sp>
      <p:sp>
        <p:nvSpPr>
          <p:cNvPr id="10" name="Content Placeholder 3">
            <a:extLst>
              <a:ext uri="{FF2B5EF4-FFF2-40B4-BE49-F238E27FC236}">
                <a16:creationId xmlns:a16="http://schemas.microsoft.com/office/drawing/2014/main" id="{DCC2BBF5-7B78-1FA0-07E5-A10E7A7C1696}"/>
              </a:ext>
            </a:extLst>
          </p:cNvPr>
          <p:cNvSpPr>
            <a:spLocks noGrp="1"/>
          </p:cNvSpPr>
          <p:nvPr>
            <p:ph idx="13"/>
          </p:nvPr>
        </p:nvSpPr>
        <p:spPr>
          <a:xfrm>
            <a:off x="1676400" y="5641847"/>
            <a:ext cx="10515600" cy="1077686"/>
          </a:xfrm>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8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Numbers/Percent for cases diagnosed in 2023 only represents cases progressing to AIDS through February</a:t>
            </a:r>
            <a:r>
              <a:rPr lang="en-US" altLang="en-US" sz="1800" dirty="0">
                <a:solidFill>
                  <a:srgbClr val="003865"/>
                </a:solidFill>
                <a:latin typeface="Calibri"/>
              </a:rPr>
              <a:t> 2024</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a:p>
            <a:endParaRPr lang="en-US" dirty="0"/>
          </a:p>
        </p:txBody>
      </p:sp>
      <p:graphicFrame>
        <p:nvGraphicFramePr>
          <p:cNvPr id="2" name="Table 1">
            <a:extLst>
              <a:ext uri="{FF2B5EF4-FFF2-40B4-BE49-F238E27FC236}">
                <a16:creationId xmlns:a16="http://schemas.microsoft.com/office/drawing/2014/main" id="{FB055EC3-4762-C6AC-5645-C8FA6AD4CBDF}"/>
              </a:ext>
            </a:extLst>
          </p:cNvPr>
          <p:cNvGraphicFramePr>
            <a:graphicFrameLocks noGrp="1"/>
          </p:cNvGraphicFramePr>
          <p:nvPr>
            <p:extLst>
              <p:ext uri="{D42A27DB-BD31-4B8C-83A1-F6EECF244321}">
                <p14:modId xmlns:p14="http://schemas.microsoft.com/office/powerpoint/2010/main" val="1939617210"/>
              </p:ext>
            </p:extLst>
          </p:nvPr>
        </p:nvGraphicFramePr>
        <p:xfrm>
          <a:off x="4387850" y="2343150"/>
          <a:ext cx="3416300" cy="2171700"/>
        </p:xfrm>
        <a:graphic>
          <a:graphicData uri="http://schemas.openxmlformats.org/drawingml/2006/table">
            <a:tbl>
              <a:tblPr firstRow="1">
                <a:tableStyleId>{5C22544A-7EE6-4342-B048-85BDC9FD1C3A}</a:tableStyleId>
              </a:tblPr>
              <a:tblGrid>
                <a:gridCol w="749300">
                  <a:extLst>
                    <a:ext uri="{9D8B030D-6E8A-4147-A177-3AD203B41FA5}">
                      <a16:colId xmlns:a16="http://schemas.microsoft.com/office/drawing/2014/main" val="1075042393"/>
                    </a:ext>
                  </a:extLst>
                </a:gridCol>
                <a:gridCol w="685800">
                  <a:extLst>
                    <a:ext uri="{9D8B030D-6E8A-4147-A177-3AD203B41FA5}">
                      <a16:colId xmlns:a16="http://schemas.microsoft.com/office/drawing/2014/main" val="2565309892"/>
                    </a:ext>
                  </a:extLst>
                </a:gridCol>
                <a:gridCol w="685800">
                  <a:extLst>
                    <a:ext uri="{9D8B030D-6E8A-4147-A177-3AD203B41FA5}">
                      <a16:colId xmlns:a16="http://schemas.microsoft.com/office/drawing/2014/main" val="2460733587"/>
                    </a:ext>
                  </a:extLst>
                </a:gridCol>
                <a:gridCol w="685800">
                  <a:extLst>
                    <a:ext uri="{9D8B030D-6E8A-4147-A177-3AD203B41FA5}">
                      <a16:colId xmlns:a16="http://schemas.microsoft.com/office/drawing/2014/main" val="1399992662"/>
                    </a:ext>
                  </a:extLst>
                </a:gridCol>
                <a:gridCol w="609600">
                  <a:extLst>
                    <a:ext uri="{9D8B030D-6E8A-4147-A177-3AD203B41FA5}">
                      <a16:colId xmlns:a16="http://schemas.microsoft.com/office/drawing/2014/main" val="1951734259"/>
                    </a:ext>
                  </a:extLst>
                </a:gridCol>
              </a:tblGrid>
              <a:tr h="182880">
                <a:tc>
                  <a:txBody>
                    <a:bodyPr/>
                    <a:lstStyle/>
                    <a:p>
                      <a:pPr algn="l" fontAlgn="b"/>
                      <a:r>
                        <a:rPr lang="en-US" sz="1100" u="none" strike="noStrike">
                          <a:effectLst/>
                        </a:rPr>
                        <a:t>Year</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White</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African American</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Hispanic</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African-born</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8062005"/>
                  </a:ext>
                </a:extLst>
              </a:tr>
              <a:tr h="182880">
                <a:tc>
                  <a:txBody>
                    <a:bodyPr/>
                    <a:lstStyle/>
                    <a:p>
                      <a:pPr algn="r" fontAlgn="b"/>
                      <a:r>
                        <a:rPr lang="en-US" sz="1100" u="none" strike="noStrike">
                          <a:effectLst/>
                        </a:rPr>
                        <a:t>2014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29.5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38.8</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27407510"/>
                  </a:ext>
                </a:extLst>
              </a:tr>
              <a:tr h="182880">
                <a:tc>
                  <a:txBody>
                    <a:bodyPr/>
                    <a:lstStyle/>
                    <a:p>
                      <a:pPr algn="r" fontAlgn="b"/>
                      <a:r>
                        <a:rPr lang="en-US" sz="1100" u="none" strike="noStrike">
                          <a:effectLst/>
                        </a:rPr>
                        <a:t>2015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33.3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07864478"/>
                  </a:ext>
                </a:extLst>
              </a:tr>
              <a:tr h="182880">
                <a:tc>
                  <a:txBody>
                    <a:bodyPr/>
                    <a:lstStyle/>
                    <a:p>
                      <a:pPr algn="r" fontAlgn="b"/>
                      <a:r>
                        <a:rPr lang="en-US" sz="1100" u="none" strike="noStrike">
                          <a:effectLst/>
                        </a:rPr>
                        <a:t>2016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497925626"/>
                  </a:ext>
                </a:extLst>
              </a:tr>
              <a:tr h="182880">
                <a:tc>
                  <a:txBody>
                    <a:bodyPr/>
                    <a:lstStyle/>
                    <a:p>
                      <a:pPr algn="r" fontAlgn="b"/>
                      <a:r>
                        <a:rPr lang="en-US" sz="1100" u="none" strike="noStrike">
                          <a:effectLst/>
                        </a:rPr>
                        <a:t>2017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24.6</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0049768"/>
                  </a:ext>
                </a:extLst>
              </a:tr>
              <a:tr h="182880">
                <a:tc>
                  <a:txBody>
                    <a:bodyPr/>
                    <a:lstStyle/>
                    <a:p>
                      <a:pPr algn="r" fontAlgn="b"/>
                      <a:r>
                        <a:rPr lang="en-US" sz="1100" u="none" strike="noStrike">
                          <a:effectLst/>
                        </a:rPr>
                        <a:t>2018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36.7</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17380770"/>
                  </a:ext>
                </a:extLst>
              </a:tr>
              <a:tr h="182880">
                <a:tc>
                  <a:txBody>
                    <a:bodyPr/>
                    <a:lstStyle/>
                    <a:p>
                      <a:pPr algn="r" fontAlgn="b"/>
                      <a:r>
                        <a:rPr lang="en-US" sz="1100" u="none" strike="noStrike">
                          <a:effectLst/>
                        </a:rPr>
                        <a:t>2019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23.7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70965436"/>
                  </a:ext>
                </a:extLst>
              </a:tr>
              <a:tr h="182880">
                <a:tc>
                  <a:txBody>
                    <a:bodyPr/>
                    <a:lstStyle/>
                    <a:p>
                      <a:pPr algn="r" fontAlgn="b"/>
                      <a:r>
                        <a:rPr lang="en-US" sz="1100" u="none" strike="noStrike">
                          <a:effectLst/>
                        </a:rPr>
                        <a:t>2020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4233211"/>
                  </a:ext>
                </a:extLst>
              </a:tr>
              <a:tr h="182880">
                <a:tc>
                  <a:txBody>
                    <a:bodyPr/>
                    <a:lstStyle/>
                    <a:p>
                      <a:pPr algn="r" fontAlgn="b"/>
                      <a:r>
                        <a:rPr lang="en-US" sz="1100" u="none" strike="noStrike">
                          <a:effectLst/>
                        </a:rPr>
                        <a:t>2021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19.2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49145147"/>
                  </a:ext>
                </a:extLst>
              </a:tr>
              <a:tr h="182880">
                <a:tc>
                  <a:txBody>
                    <a:bodyPr/>
                    <a:lstStyle/>
                    <a:p>
                      <a:pPr algn="r" fontAlgn="b"/>
                      <a:r>
                        <a:rPr lang="en-US" sz="1100" u="none" strike="noStrike">
                          <a:effectLst/>
                        </a:rPr>
                        <a:t>2022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3089124"/>
                  </a:ext>
                </a:extLst>
              </a:tr>
              <a:tr h="182880">
                <a:tc>
                  <a:txBody>
                    <a:bodyPr/>
                    <a:lstStyle/>
                    <a:p>
                      <a:pPr algn="r" fontAlgn="b"/>
                      <a:r>
                        <a:rPr lang="en-US" sz="1100" u="none" strike="noStrike">
                          <a:effectLst/>
                        </a:rPr>
                        <a:t>2023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21.8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18.8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35.5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5743626"/>
                  </a:ext>
                </a:extLst>
              </a:tr>
            </a:tbl>
          </a:graphicData>
        </a:graphic>
      </p:graphicFrame>
      <p:pic>
        <p:nvPicPr>
          <p:cNvPr id="7" name="Content Placeholder 6" descr="Line chart. Refer to table on slide for full data. ">
            <a:extLst>
              <a:ext uri="{FF2B5EF4-FFF2-40B4-BE49-F238E27FC236}">
                <a16:creationId xmlns:a16="http://schemas.microsoft.com/office/drawing/2014/main" id="{4A786EFB-6188-C9D4-0005-79E540006C1B}"/>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579388" y="1735849"/>
            <a:ext cx="10611558" cy="3904056"/>
          </a:xfrm>
        </p:spPr>
      </p:pic>
    </p:spTree>
    <p:extLst>
      <p:ext uri="{BB962C8B-B14F-4D97-AF65-F5344CB8AC3E}">
        <p14:creationId xmlns:p14="http://schemas.microsoft.com/office/powerpoint/2010/main" val="303712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B345-20B9-40C4-9B38-9226CE446746}"/>
              </a:ext>
            </a:extLst>
          </p:cNvPr>
          <p:cNvSpPr>
            <a:spLocks noGrp="1"/>
          </p:cNvSpPr>
          <p:nvPr>
            <p:ph type="title"/>
          </p:nvPr>
        </p:nvSpPr>
        <p:spPr/>
        <p:txBody>
          <a:bodyPr>
            <a:normAutofit fontScale="90000"/>
          </a:bodyPr>
          <a:lstStyle/>
          <a:p>
            <a:r>
              <a:rPr lang="en-US" altLang="en-US" sz="3600" dirty="0"/>
              <a:t>Progression to AIDS within 1 year of initial HIV Diagnosis* by Age</a:t>
            </a:r>
            <a:br>
              <a:rPr lang="en-US" altLang="en-US" sz="3600" dirty="0"/>
            </a:br>
            <a:r>
              <a:rPr lang="en-US" altLang="en-US" sz="3600" dirty="0"/>
              <a:t>2014–2023</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13E3A554-EA7A-45C2-8D6A-8D92E4990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3">
            <a:extLst>
              <a:ext uri="{FF2B5EF4-FFF2-40B4-BE49-F238E27FC236}">
                <a16:creationId xmlns:a16="http://schemas.microsoft.com/office/drawing/2014/main" id="{43E3E327-50A4-46E5-9364-153E73FB60AF}"/>
              </a:ext>
            </a:extLst>
          </p:cNvPr>
          <p:cNvSpPr>
            <a:spLocks noGrp="1"/>
          </p:cNvSpPr>
          <p:nvPr>
            <p:ph idx="13"/>
          </p:nvPr>
        </p:nvSpPr>
        <p:spPr>
          <a:xfrm>
            <a:off x="2024743" y="5584372"/>
            <a:ext cx="9121095" cy="1137104"/>
          </a:xfr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2023 only represents cases progressing to AIDS through February</a:t>
            </a:r>
            <a:r>
              <a:rPr lang="en-US" altLang="en-US" sz="1100" dirty="0">
                <a:solidFill>
                  <a:srgbClr val="003865"/>
                </a:solidFill>
                <a:latin typeface="Calibri"/>
              </a:rPr>
              <a:t> 2024</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p:txBody>
      </p:sp>
      <p:graphicFrame>
        <p:nvGraphicFramePr>
          <p:cNvPr id="4" name="Table 3">
            <a:extLst>
              <a:ext uri="{FF2B5EF4-FFF2-40B4-BE49-F238E27FC236}">
                <a16:creationId xmlns:a16="http://schemas.microsoft.com/office/drawing/2014/main" id="{28B508F4-13A4-5210-EC60-805152F83968}"/>
              </a:ext>
            </a:extLst>
          </p:cNvPr>
          <p:cNvGraphicFramePr>
            <a:graphicFrameLocks noGrp="1"/>
          </p:cNvGraphicFramePr>
          <p:nvPr>
            <p:extLst>
              <p:ext uri="{D42A27DB-BD31-4B8C-83A1-F6EECF244321}">
                <p14:modId xmlns:p14="http://schemas.microsoft.com/office/powerpoint/2010/main" val="2084974858"/>
              </p:ext>
            </p:extLst>
          </p:nvPr>
        </p:nvGraphicFramePr>
        <p:xfrm>
          <a:off x="2743200" y="2843213"/>
          <a:ext cx="6705600" cy="117348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3710161114"/>
                    </a:ext>
                  </a:extLst>
                </a:gridCol>
                <a:gridCol w="609600">
                  <a:extLst>
                    <a:ext uri="{9D8B030D-6E8A-4147-A177-3AD203B41FA5}">
                      <a16:colId xmlns:a16="http://schemas.microsoft.com/office/drawing/2014/main" val="384750650"/>
                    </a:ext>
                  </a:extLst>
                </a:gridCol>
                <a:gridCol w="609600">
                  <a:extLst>
                    <a:ext uri="{9D8B030D-6E8A-4147-A177-3AD203B41FA5}">
                      <a16:colId xmlns:a16="http://schemas.microsoft.com/office/drawing/2014/main" val="1991627064"/>
                    </a:ext>
                  </a:extLst>
                </a:gridCol>
                <a:gridCol w="609600">
                  <a:extLst>
                    <a:ext uri="{9D8B030D-6E8A-4147-A177-3AD203B41FA5}">
                      <a16:colId xmlns:a16="http://schemas.microsoft.com/office/drawing/2014/main" val="412655251"/>
                    </a:ext>
                  </a:extLst>
                </a:gridCol>
                <a:gridCol w="609600">
                  <a:extLst>
                    <a:ext uri="{9D8B030D-6E8A-4147-A177-3AD203B41FA5}">
                      <a16:colId xmlns:a16="http://schemas.microsoft.com/office/drawing/2014/main" val="2983801538"/>
                    </a:ext>
                  </a:extLst>
                </a:gridCol>
                <a:gridCol w="609600">
                  <a:extLst>
                    <a:ext uri="{9D8B030D-6E8A-4147-A177-3AD203B41FA5}">
                      <a16:colId xmlns:a16="http://schemas.microsoft.com/office/drawing/2014/main" val="89129699"/>
                    </a:ext>
                  </a:extLst>
                </a:gridCol>
                <a:gridCol w="609600">
                  <a:extLst>
                    <a:ext uri="{9D8B030D-6E8A-4147-A177-3AD203B41FA5}">
                      <a16:colId xmlns:a16="http://schemas.microsoft.com/office/drawing/2014/main" val="1735409726"/>
                    </a:ext>
                  </a:extLst>
                </a:gridCol>
                <a:gridCol w="609600">
                  <a:extLst>
                    <a:ext uri="{9D8B030D-6E8A-4147-A177-3AD203B41FA5}">
                      <a16:colId xmlns:a16="http://schemas.microsoft.com/office/drawing/2014/main" val="4119798484"/>
                    </a:ext>
                  </a:extLst>
                </a:gridCol>
                <a:gridCol w="609600">
                  <a:extLst>
                    <a:ext uri="{9D8B030D-6E8A-4147-A177-3AD203B41FA5}">
                      <a16:colId xmlns:a16="http://schemas.microsoft.com/office/drawing/2014/main" val="594213815"/>
                    </a:ext>
                  </a:extLst>
                </a:gridCol>
                <a:gridCol w="609600">
                  <a:extLst>
                    <a:ext uri="{9D8B030D-6E8A-4147-A177-3AD203B41FA5}">
                      <a16:colId xmlns:a16="http://schemas.microsoft.com/office/drawing/2014/main" val="550023699"/>
                    </a:ext>
                  </a:extLst>
                </a:gridCol>
                <a:gridCol w="609600">
                  <a:extLst>
                    <a:ext uri="{9D8B030D-6E8A-4147-A177-3AD203B41FA5}">
                      <a16:colId xmlns:a16="http://schemas.microsoft.com/office/drawing/2014/main" val="585820932"/>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253856058"/>
                  </a:ext>
                </a:extLst>
              </a:tr>
              <a:tr h="167640">
                <a:tc>
                  <a:txBody>
                    <a:bodyPr/>
                    <a:lstStyle/>
                    <a:p>
                      <a:pPr algn="l" fontAlgn="b"/>
                      <a:r>
                        <a:rPr lang="en-US" sz="1000" u="none" strike="noStrike">
                          <a:effectLst/>
                        </a:rPr>
                        <a:t>13 - 24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18.18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18.9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9.8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7.3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10.7</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899094792"/>
                  </a:ext>
                </a:extLst>
              </a:tr>
              <a:tr h="167640">
                <a:tc>
                  <a:txBody>
                    <a:bodyPr/>
                    <a:lstStyle/>
                    <a:p>
                      <a:pPr algn="l" fontAlgn="b"/>
                      <a:r>
                        <a:rPr lang="en-US" sz="1000" u="none" strike="noStrike">
                          <a:effectLst/>
                        </a:rPr>
                        <a:t>25 - 29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19.61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14.81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16.98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10.8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3955428545"/>
                  </a:ext>
                </a:extLst>
              </a:tr>
              <a:tr h="167640">
                <a:tc>
                  <a:txBody>
                    <a:bodyPr/>
                    <a:lstStyle/>
                    <a:p>
                      <a:pPr algn="l" fontAlgn="b"/>
                      <a:r>
                        <a:rPr lang="en-US" sz="1000" u="none" strike="noStrike">
                          <a:effectLst/>
                        </a:rPr>
                        <a:t>30 - 34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35.9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12.12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38.3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26.5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13.8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23.3</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313129735"/>
                  </a:ext>
                </a:extLst>
              </a:tr>
              <a:tr h="167640">
                <a:tc>
                  <a:txBody>
                    <a:bodyPr/>
                    <a:lstStyle/>
                    <a:p>
                      <a:pPr algn="l" fontAlgn="b"/>
                      <a:r>
                        <a:rPr lang="en-US" sz="1000" u="none" strike="noStrike">
                          <a:effectLst/>
                        </a:rPr>
                        <a:t>35 - 39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37.5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39.5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38.4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27.59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42.9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27.5</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236865795"/>
                  </a:ext>
                </a:extLst>
              </a:tr>
              <a:tr h="167640">
                <a:tc>
                  <a:txBody>
                    <a:bodyPr/>
                    <a:lstStyle/>
                    <a:p>
                      <a:pPr algn="l" fontAlgn="b"/>
                      <a:r>
                        <a:rPr lang="en-US" sz="1000" u="none" strike="noStrike">
                          <a:effectLst/>
                        </a:rPr>
                        <a:t>40 - 44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43.2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33.33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48.3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31.8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52.9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44.4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30.3</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959422471"/>
                  </a:ext>
                </a:extLst>
              </a:tr>
              <a:tr h="167640">
                <a:tc>
                  <a:txBody>
                    <a:bodyPr/>
                    <a:lstStyle/>
                    <a:p>
                      <a:pPr algn="l" fontAlgn="b"/>
                      <a:r>
                        <a:rPr lang="en-US" sz="1000" u="none" strike="noStrike">
                          <a:effectLst/>
                        </a:rPr>
                        <a:t>45+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43.8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37.5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33.9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43.8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29.7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30.9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25.7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31.7</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977257253"/>
                  </a:ext>
                </a:extLst>
              </a:tr>
            </a:tbl>
          </a:graphicData>
        </a:graphic>
      </p:graphicFrame>
      <p:pic>
        <p:nvPicPr>
          <p:cNvPr id="10" name="Content Placeholder 9" descr="Line chart. Refer to table on slide for full data. ">
            <a:extLst>
              <a:ext uri="{FF2B5EF4-FFF2-40B4-BE49-F238E27FC236}">
                <a16:creationId xmlns:a16="http://schemas.microsoft.com/office/drawing/2014/main" id="{85A318AB-C496-B041-B985-E052D114E507}"/>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483502" y="2022161"/>
            <a:ext cx="10771869" cy="3424237"/>
          </a:xfrm>
        </p:spPr>
      </p:pic>
    </p:spTree>
    <p:extLst>
      <p:ext uri="{BB962C8B-B14F-4D97-AF65-F5344CB8AC3E}">
        <p14:creationId xmlns:p14="http://schemas.microsoft.com/office/powerpoint/2010/main" val="175423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MapMain"/>
          <p:cNvSpPr>
            <a:spLocks noChangeAspect="1"/>
          </p:cNvSpPr>
          <p:nvPr/>
        </p:nvSpPr>
        <p:spPr>
          <a:xfrm>
            <a:off x="1476126" y="903823"/>
            <a:ext cx="9344406" cy="5003723"/>
          </a:xfrm>
          <a:prstGeom prst="rect">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descr="MapTitle"/>
          <p:cNvSpPr/>
          <p:nvPr/>
        </p:nvSpPr>
        <p:spPr>
          <a:xfrm>
            <a:off x="1633928" y="50363"/>
            <a:ext cx="7487576" cy="822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a:ea typeface="Verdana" panose="020B0604030504040204" pitchFamily="34" charset="0"/>
                <a:cs typeface="Verdana" panose="020B0604030504040204" pitchFamily="34" charset="0"/>
              </a:rPr>
              <a:t>HIV diagnoses | 2021 | Ages 13 years and older | All races/ethnicities | Both sexes | All transmission categories | US Map-State Level</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055" y="6006878"/>
            <a:ext cx="1016873" cy="378227"/>
          </a:xfrm>
          <a:prstGeom prst="rect">
            <a:avLst/>
          </a:prstGeom>
        </p:spPr>
      </p:pic>
      <p:sp>
        <p:nvSpPr>
          <p:cNvPr id="5" name="TextBox 4" descr="HIVNotes"/>
          <p:cNvSpPr txBox="1"/>
          <p:nvPr/>
        </p:nvSpPr>
        <p:spPr>
          <a:xfrm>
            <a:off x="1861070" y="5948006"/>
            <a:ext cx="8215861" cy="396636"/>
          </a:xfrm>
          <a:prstGeom prst="rect">
            <a:avLst/>
          </a:prstGeom>
          <a:noFill/>
        </p:spPr>
        <p:txBody>
          <a:bodyPr wrap="square" rtlCol="0">
            <a:spAutoFit/>
          </a:bodyPr>
          <a:lstStyle/>
          <a:p>
            <a:r>
              <a:rPr sz="1000" b="1" dirty="0">
                <a:solidFill>
                  <a:srgbClr val="000080"/>
                </a:solidFill>
                <a:latin typeface="Trebuchet MS"/>
              </a:rPr>
              <a:t>Footnotes: </a:t>
            </a:r>
            <a:r>
              <a:rPr sz="1000" dirty="0">
                <a:solidFill>
                  <a:srgbClr val="000080"/>
                </a:solidFill>
                <a:latin typeface="Trebuchet MS"/>
              </a:rPr>
              <a:t>Data for 2022 and 2023 are preliminary and based on data received by CDC as of September 2023. Inclusion of preliminary data in trend assessments is discouraged. See Notes on second slide for details. NA - Not Applicable.</a:t>
            </a:r>
          </a:p>
        </p:txBody>
      </p:sp>
      <p:sp>
        <p:nvSpPr>
          <p:cNvPr id="9" name="TextBox 8" descr="LegendTitle"/>
          <p:cNvSpPr txBox="1"/>
          <p:nvPr/>
        </p:nvSpPr>
        <p:spPr>
          <a:xfrm>
            <a:off x="6618996" y="3197577"/>
            <a:ext cx="7842504" cy="304800"/>
          </a:xfrm>
          <a:prstGeom prst="rect">
            <a:avLst/>
          </a:prstGeom>
          <a:noFill/>
        </p:spPr>
        <p:txBody>
          <a:bodyPr wrap="none" rtlCol="0" anchor="b">
            <a:noAutofit/>
          </a:bodyPr>
          <a:lstStyle/>
          <a:p>
            <a:pPr algn="ctr"/>
            <a:r>
              <a:rPr lang="en-US" sz="1600" b="1" dirty="0">
                <a:latin typeface="Trebuchet MS"/>
              </a:rPr>
              <a:t>Rate per 100,000 among </a:t>
            </a:r>
          </a:p>
          <a:p>
            <a:pPr algn="ctr"/>
            <a:r>
              <a:rPr lang="en-US" sz="1600" b="1" dirty="0">
                <a:latin typeface="Trebuchet MS"/>
              </a:rPr>
              <a:t>selected population</a:t>
            </a:r>
          </a:p>
        </p:txBody>
      </p:sp>
      <p:grpSp>
        <p:nvGrpSpPr>
          <p:cNvPr id="7" name="Group 6"/>
          <p:cNvGrpSpPr/>
          <p:nvPr/>
        </p:nvGrpSpPr>
        <p:grpSpPr>
          <a:xfrm>
            <a:off x="2292126" y="4517018"/>
            <a:ext cx="7784805" cy="572507"/>
            <a:chOff x="794202" y="5139874"/>
            <a:chExt cx="7784805" cy="572507"/>
          </a:xfrm>
        </p:grpSpPr>
        <p:sp>
          <p:nvSpPr>
            <p:cNvPr id="8" name="TextBox 7"/>
            <p:cNvSpPr txBox="1"/>
            <p:nvPr/>
          </p:nvSpPr>
          <p:spPr>
            <a:xfrm>
              <a:off x="794202" y="5139874"/>
              <a:ext cx="622173" cy="215444"/>
            </a:xfrm>
            <a:prstGeom prst="rect">
              <a:avLst/>
            </a:prstGeom>
            <a:noFill/>
          </p:spPr>
          <p:txBody>
            <a:bodyPr wrap="square" rtlCol="0">
              <a:spAutoFit/>
            </a:bodyPr>
            <a:lstStyle/>
            <a:p>
              <a:r>
                <a:rPr lang="en-US" sz="800" dirty="0">
                  <a:latin typeface="Trebuchet MS" panose="020B0603020202020204" pitchFamily="34" charset="0"/>
                </a:rPr>
                <a:t>Alaska</a:t>
              </a:r>
            </a:p>
          </p:txBody>
        </p:sp>
        <p:sp>
          <p:nvSpPr>
            <p:cNvPr id="10" name="TextBox 9"/>
            <p:cNvSpPr txBox="1"/>
            <p:nvPr/>
          </p:nvSpPr>
          <p:spPr>
            <a:xfrm>
              <a:off x="1853964" y="5417396"/>
              <a:ext cx="533400" cy="216355"/>
            </a:xfrm>
            <a:prstGeom prst="rect">
              <a:avLst/>
            </a:prstGeom>
            <a:noFill/>
          </p:spPr>
          <p:txBody>
            <a:bodyPr wrap="square" rtlCol="0">
              <a:spAutoFit/>
            </a:bodyPr>
            <a:lstStyle/>
            <a:p>
              <a:r>
                <a:rPr lang="en-US" sz="800" dirty="0">
                  <a:latin typeface="Trebuchet MS" panose="020B0603020202020204" pitchFamily="34" charset="0"/>
                </a:rPr>
                <a:t>Hawaii</a:t>
              </a:r>
            </a:p>
          </p:txBody>
        </p:sp>
        <p:sp>
          <p:nvSpPr>
            <p:cNvPr id="11" name="TextBox 10"/>
            <p:cNvSpPr txBox="1"/>
            <p:nvPr/>
          </p:nvSpPr>
          <p:spPr>
            <a:xfrm>
              <a:off x="2611867" y="5496937"/>
              <a:ext cx="1219199" cy="215444"/>
            </a:xfrm>
            <a:prstGeom prst="rect">
              <a:avLst/>
            </a:prstGeom>
            <a:noFill/>
          </p:spPr>
          <p:txBody>
            <a:bodyPr wrap="square" rtlCol="0">
              <a:spAutoFit/>
            </a:bodyPr>
            <a:lstStyle/>
            <a:p>
              <a:r>
                <a:rPr lang="en-US" sz="800" dirty="0">
                  <a:latin typeface="Trebuchet MS" panose="020B0603020202020204" pitchFamily="34" charset="0"/>
                </a:rPr>
                <a:t>District of Columbia</a:t>
              </a:r>
            </a:p>
          </p:txBody>
        </p:sp>
        <p:sp>
          <p:nvSpPr>
            <p:cNvPr id="12" name="TextBox 11"/>
            <p:cNvSpPr txBox="1"/>
            <p:nvPr/>
          </p:nvSpPr>
          <p:spPr>
            <a:xfrm>
              <a:off x="3725229" y="5477104"/>
              <a:ext cx="745847" cy="215444"/>
            </a:xfrm>
            <a:prstGeom prst="rect">
              <a:avLst/>
            </a:prstGeom>
            <a:noFill/>
          </p:spPr>
          <p:txBody>
            <a:bodyPr wrap="square" rtlCol="0">
              <a:spAutoFit/>
            </a:bodyPr>
            <a:lstStyle/>
            <a:p>
              <a:r>
                <a:rPr lang="en-US" sz="800" dirty="0">
                  <a:latin typeface="Trebuchet MS" panose="020B0603020202020204" pitchFamily="34" charset="0"/>
                </a:rPr>
                <a:t>Puerto Rico</a:t>
              </a:r>
            </a:p>
          </p:txBody>
        </p:sp>
        <p:sp>
          <p:nvSpPr>
            <p:cNvPr id="13" name="TextBox 12"/>
            <p:cNvSpPr txBox="1"/>
            <p:nvPr/>
          </p:nvSpPr>
          <p:spPr>
            <a:xfrm>
              <a:off x="4650405" y="5310130"/>
              <a:ext cx="941334" cy="215444"/>
            </a:xfrm>
            <a:prstGeom prst="rect">
              <a:avLst/>
            </a:prstGeom>
            <a:noFill/>
          </p:spPr>
          <p:txBody>
            <a:bodyPr wrap="square" rtlCol="0">
              <a:spAutoFit/>
            </a:bodyPr>
            <a:lstStyle/>
            <a:p>
              <a:r>
                <a:rPr lang="en-US" sz="800" dirty="0">
                  <a:latin typeface="Trebuchet MS" panose="020B0603020202020204" pitchFamily="34" charset="0"/>
                </a:rPr>
                <a:t>American Samoa</a:t>
              </a:r>
            </a:p>
          </p:txBody>
        </p:sp>
        <p:sp>
          <p:nvSpPr>
            <p:cNvPr id="14" name="TextBox 13"/>
            <p:cNvSpPr txBox="1"/>
            <p:nvPr/>
          </p:nvSpPr>
          <p:spPr>
            <a:xfrm>
              <a:off x="5957076" y="5367070"/>
              <a:ext cx="474776" cy="215444"/>
            </a:xfrm>
            <a:prstGeom prst="rect">
              <a:avLst/>
            </a:prstGeom>
            <a:noFill/>
          </p:spPr>
          <p:txBody>
            <a:bodyPr wrap="square" rtlCol="0">
              <a:spAutoFit/>
            </a:bodyPr>
            <a:lstStyle/>
            <a:p>
              <a:r>
                <a:rPr lang="en-US" sz="800" dirty="0">
                  <a:latin typeface="Trebuchet MS" panose="020B0603020202020204" pitchFamily="34" charset="0"/>
                </a:rPr>
                <a:t>Guam</a:t>
              </a:r>
            </a:p>
          </p:txBody>
        </p:sp>
        <p:sp>
          <p:nvSpPr>
            <p:cNvPr id="16" name="TextBox 15"/>
            <p:cNvSpPr txBox="1"/>
            <p:nvPr/>
          </p:nvSpPr>
          <p:spPr>
            <a:xfrm>
              <a:off x="6617637" y="5474792"/>
              <a:ext cx="1026995" cy="215444"/>
            </a:xfrm>
            <a:prstGeom prst="rect">
              <a:avLst/>
            </a:prstGeom>
            <a:noFill/>
          </p:spPr>
          <p:txBody>
            <a:bodyPr wrap="square" rtlCol="0">
              <a:spAutoFit/>
            </a:bodyPr>
            <a:lstStyle/>
            <a:p>
              <a:r>
                <a:rPr lang="en-US" sz="800" dirty="0">
                  <a:latin typeface="Trebuchet MS" panose="020B0603020202020204" pitchFamily="34" charset="0"/>
                </a:rPr>
                <a:t>N Mariana Islands</a:t>
              </a:r>
            </a:p>
          </p:txBody>
        </p:sp>
        <p:sp>
          <p:nvSpPr>
            <p:cNvPr id="17" name="TextBox 16"/>
            <p:cNvSpPr txBox="1"/>
            <p:nvPr/>
          </p:nvSpPr>
          <p:spPr>
            <a:xfrm>
              <a:off x="7644632" y="5178849"/>
              <a:ext cx="934375" cy="215444"/>
            </a:xfrm>
            <a:prstGeom prst="rect">
              <a:avLst/>
            </a:prstGeom>
            <a:noFill/>
          </p:spPr>
          <p:txBody>
            <a:bodyPr wrap="square" rtlCol="0">
              <a:spAutoFit/>
            </a:bodyPr>
            <a:lstStyle/>
            <a:p>
              <a:r>
                <a:rPr lang="en-US" sz="800" dirty="0">
                  <a:latin typeface="Trebuchet MS" panose="020B0603020202020204" pitchFamily="34" charset="0"/>
                </a:rPr>
                <a:t>US Virgin Islands</a:t>
              </a:r>
            </a:p>
          </p:txBody>
        </p:sp>
      </p:grpSp>
      <p:sp>
        <p:nvSpPr>
          <p:cNvPr id="18" name="New shape"/>
          <p:cNvSpPr/>
          <p:nvPr/>
        </p:nvSpPr>
        <p:spPr>
          <a:xfrm>
            <a:off x="1929826" y="5623164"/>
            <a:ext cx="1346775" cy="203200"/>
          </a:xfrm>
          <a:prstGeom prst="rect">
            <a:avLst/>
          </a:prstGeom>
          <a:solidFill>
            <a:srgbClr val="FFFFFF"/>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dirty="0">
                <a:solidFill>
                  <a:srgbClr val="000000"/>
                </a:solidFill>
                <a:latin typeface="Trebuchet MS"/>
              </a:rPr>
              <a:t>0</a:t>
            </a:r>
          </a:p>
        </p:txBody>
      </p:sp>
      <p:sp>
        <p:nvSpPr>
          <p:cNvPr id="19" name="New shape"/>
          <p:cNvSpPr/>
          <p:nvPr/>
        </p:nvSpPr>
        <p:spPr>
          <a:xfrm>
            <a:off x="3283152" y="5623164"/>
            <a:ext cx="1346775" cy="203200"/>
          </a:xfrm>
          <a:prstGeom prst="rect">
            <a:avLst/>
          </a:prstGeom>
          <a:solidFill>
            <a:srgbClr val="FFFFCC"/>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1.4 - 5.1</a:t>
            </a:r>
          </a:p>
        </p:txBody>
      </p:sp>
      <p:sp>
        <p:nvSpPr>
          <p:cNvPr id="20" name="New shape"/>
          <p:cNvSpPr/>
          <p:nvPr/>
        </p:nvSpPr>
        <p:spPr>
          <a:xfrm>
            <a:off x="4622225" y="5623164"/>
            <a:ext cx="1346775" cy="203200"/>
          </a:xfrm>
          <a:prstGeom prst="rect">
            <a:avLst/>
          </a:prstGeom>
          <a:solidFill>
            <a:srgbClr val="A1DAB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dirty="0">
                <a:solidFill>
                  <a:srgbClr val="000000"/>
                </a:solidFill>
                <a:latin typeface="Trebuchet MS"/>
              </a:rPr>
              <a:t>5.3 - 7.5</a:t>
            </a:r>
          </a:p>
        </p:txBody>
      </p:sp>
      <p:sp>
        <p:nvSpPr>
          <p:cNvPr id="21" name="New shape"/>
          <p:cNvSpPr/>
          <p:nvPr/>
        </p:nvSpPr>
        <p:spPr>
          <a:xfrm>
            <a:off x="5969000" y="5623164"/>
            <a:ext cx="1346775" cy="203200"/>
          </a:xfrm>
          <a:prstGeom prst="rect">
            <a:avLst/>
          </a:prstGeom>
          <a:solidFill>
            <a:srgbClr val="41B6C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dirty="0">
                <a:solidFill>
                  <a:srgbClr val="000000"/>
                </a:solidFill>
                <a:latin typeface="Trebuchet MS"/>
              </a:rPr>
              <a:t>8.2 - 11.1</a:t>
            </a:r>
          </a:p>
        </p:txBody>
      </p:sp>
      <p:sp>
        <p:nvSpPr>
          <p:cNvPr id="22" name="New shape"/>
          <p:cNvSpPr/>
          <p:nvPr/>
        </p:nvSpPr>
        <p:spPr>
          <a:xfrm>
            <a:off x="7315775" y="5623164"/>
            <a:ext cx="1346775" cy="203200"/>
          </a:xfrm>
          <a:prstGeom prst="rect">
            <a:avLst/>
          </a:prstGeom>
          <a:solidFill>
            <a:srgbClr val="2C7FB8"/>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11.4 - 14.6</a:t>
            </a:r>
          </a:p>
        </p:txBody>
      </p:sp>
      <p:sp>
        <p:nvSpPr>
          <p:cNvPr id="23" name="New shape"/>
          <p:cNvSpPr/>
          <p:nvPr/>
        </p:nvSpPr>
        <p:spPr>
          <a:xfrm>
            <a:off x="8662550" y="5625933"/>
            <a:ext cx="1346775" cy="203200"/>
          </a:xfrm>
          <a:prstGeom prst="rect">
            <a:avLst/>
          </a:prstGeom>
          <a:solidFill>
            <a:srgbClr val="25349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dirty="0">
                <a:solidFill>
                  <a:srgbClr val="FFFFFF"/>
                </a:solidFill>
                <a:latin typeface="Trebuchet MS"/>
              </a:rPr>
              <a:t>14.7 - 34.1</a:t>
            </a:r>
          </a:p>
        </p:txBody>
      </p:sp>
      <p:sp>
        <p:nvSpPr>
          <p:cNvPr id="3" name="TextBox 2">
            <a:extLst>
              <a:ext uri="{FF2B5EF4-FFF2-40B4-BE49-F238E27FC236}">
                <a16:creationId xmlns:a16="http://schemas.microsoft.com/office/drawing/2014/main" id="{A00BABDA-8873-60B5-A3D7-6DD2FE02B88A}"/>
              </a:ext>
            </a:extLst>
          </p:cNvPr>
          <p:cNvSpPr txBox="1"/>
          <p:nvPr/>
        </p:nvSpPr>
        <p:spPr>
          <a:xfrm>
            <a:off x="6148329" y="1427358"/>
            <a:ext cx="974361" cy="600164"/>
          </a:xfrm>
          <a:prstGeom prst="rect">
            <a:avLst/>
          </a:prstGeom>
          <a:noFill/>
        </p:spPr>
        <p:txBody>
          <a:bodyPr wrap="square" rtlCol="0">
            <a:spAutoFit/>
          </a:bodyPr>
          <a:lstStyle/>
          <a:p>
            <a:r>
              <a:rPr lang="en-US" sz="1100" dirty="0"/>
              <a:t>6.2 per 100,000 people</a:t>
            </a:r>
          </a:p>
        </p:txBody>
      </p:sp>
    </p:spTree>
    <p:extLst>
      <p:ext uri="{BB962C8B-B14F-4D97-AF65-F5344CB8AC3E}">
        <p14:creationId xmlns:p14="http://schemas.microsoft.com/office/powerpoint/2010/main" val="37845946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52EE-BF42-4D66-B44F-3AA7B5835DBD}"/>
              </a:ext>
            </a:extLst>
          </p:cNvPr>
          <p:cNvSpPr>
            <a:spLocks noGrp="1"/>
          </p:cNvSpPr>
          <p:nvPr>
            <p:ph type="title"/>
          </p:nvPr>
        </p:nvSpPr>
        <p:spPr/>
        <p:txBody>
          <a:bodyPr>
            <a:normAutofit/>
          </a:bodyPr>
          <a:lstStyle/>
          <a:p>
            <a:r>
              <a:rPr lang="en-US" altLang="en-US" sz="3600" dirty="0"/>
              <a:t>Progression to AIDS within 1 year of initial HIV Diagnosis* by Mode of Transmission 2014–2023</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E064477A-33CB-417A-B7DE-C27254DE9F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C6475EB-2C9F-4E04-83F4-315857C8367B}"/>
              </a:ext>
            </a:extLst>
          </p:cNvPr>
          <p:cNvSpPr>
            <a:spLocks noGrp="1"/>
          </p:cNvSpPr>
          <p:nvPr>
            <p:ph idx="13"/>
          </p:nvPr>
        </p:nvSpPr>
        <p:spPr>
          <a:xfrm>
            <a:off x="1773798" y="5094680"/>
            <a:ext cx="9993086" cy="119198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0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Numbers/Percent for cases diagnosed in 2023 only represents cases progressing to AIDS through February</a:t>
            </a:r>
            <a:r>
              <a:rPr lang="en-US" altLang="en-US" sz="1000" dirty="0">
                <a:solidFill>
                  <a:srgbClr val="003865"/>
                </a:solidFill>
                <a:latin typeface="Calibri"/>
              </a:rPr>
              <a:t> 2024</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^Includes MSM/IDU</a:t>
            </a:r>
          </a:p>
          <a:p>
            <a:endParaRPr lang="en-US" dirty="0"/>
          </a:p>
        </p:txBody>
      </p:sp>
      <p:graphicFrame>
        <p:nvGraphicFramePr>
          <p:cNvPr id="6" name="Table 5">
            <a:extLst>
              <a:ext uri="{FF2B5EF4-FFF2-40B4-BE49-F238E27FC236}">
                <a16:creationId xmlns:a16="http://schemas.microsoft.com/office/drawing/2014/main" id="{D104522A-390E-6CF3-562F-9710A783E74D}"/>
              </a:ext>
            </a:extLst>
          </p:cNvPr>
          <p:cNvGraphicFramePr>
            <a:graphicFrameLocks noGrp="1"/>
          </p:cNvGraphicFramePr>
          <p:nvPr>
            <p:extLst>
              <p:ext uri="{D42A27DB-BD31-4B8C-83A1-F6EECF244321}">
                <p14:modId xmlns:p14="http://schemas.microsoft.com/office/powerpoint/2010/main" val="244726860"/>
              </p:ext>
            </p:extLst>
          </p:nvPr>
        </p:nvGraphicFramePr>
        <p:xfrm>
          <a:off x="2743200" y="2938463"/>
          <a:ext cx="6705600" cy="98298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2396392630"/>
                    </a:ext>
                  </a:extLst>
                </a:gridCol>
                <a:gridCol w="609600">
                  <a:extLst>
                    <a:ext uri="{9D8B030D-6E8A-4147-A177-3AD203B41FA5}">
                      <a16:colId xmlns:a16="http://schemas.microsoft.com/office/drawing/2014/main" val="2857553692"/>
                    </a:ext>
                  </a:extLst>
                </a:gridCol>
                <a:gridCol w="609600">
                  <a:extLst>
                    <a:ext uri="{9D8B030D-6E8A-4147-A177-3AD203B41FA5}">
                      <a16:colId xmlns:a16="http://schemas.microsoft.com/office/drawing/2014/main" val="3870586875"/>
                    </a:ext>
                  </a:extLst>
                </a:gridCol>
                <a:gridCol w="609600">
                  <a:extLst>
                    <a:ext uri="{9D8B030D-6E8A-4147-A177-3AD203B41FA5}">
                      <a16:colId xmlns:a16="http://schemas.microsoft.com/office/drawing/2014/main" val="2599906002"/>
                    </a:ext>
                  </a:extLst>
                </a:gridCol>
                <a:gridCol w="609600">
                  <a:extLst>
                    <a:ext uri="{9D8B030D-6E8A-4147-A177-3AD203B41FA5}">
                      <a16:colId xmlns:a16="http://schemas.microsoft.com/office/drawing/2014/main" val="2781710180"/>
                    </a:ext>
                  </a:extLst>
                </a:gridCol>
                <a:gridCol w="609600">
                  <a:extLst>
                    <a:ext uri="{9D8B030D-6E8A-4147-A177-3AD203B41FA5}">
                      <a16:colId xmlns:a16="http://schemas.microsoft.com/office/drawing/2014/main" val="1775222508"/>
                    </a:ext>
                  </a:extLst>
                </a:gridCol>
                <a:gridCol w="609600">
                  <a:extLst>
                    <a:ext uri="{9D8B030D-6E8A-4147-A177-3AD203B41FA5}">
                      <a16:colId xmlns:a16="http://schemas.microsoft.com/office/drawing/2014/main" val="436690964"/>
                    </a:ext>
                  </a:extLst>
                </a:gridCol>
                <a:gridCol w="609600">
                  <a:extLst>
                    <a:ext uri="{9D8B030D-6E8A-4147-A177-3AD203B41FA5}">
                      <a16:colId xmlns:a16="http://schemas.microsoft.com/office/drawing/2014/main" val="2725565444"/>
                    </a:ext>
                  </a:extLst>
                </a:gridCol>
                <a:gridCol w="609600">
                  <a:extLst>
                    <a:ext uri="{9D8B030D-6E8A-4147-A177-3AD203B41FA5}">
                      <a16:colId xmlns:a16="http://schemas.microsoft.com/office/drawing/2014/main" val="162155445"/>
                    </a:ext>
                  </a:extLst>
                </a:gridCol>
                <a:gridCol w="609600">
                  <a:extLst>
                    <a:ext uri="{9D8B030D-6E8A-4147-A177-3AD203B41FA5}">
                      <a16:colId xmlns:a16="http://schemas.microsoft.com/office/drawing/2014/main" val="1531607700"/>
                    </a:ext>
                  </a:extLst>
                </a:gridCol>
                <a:gridCol w="609600">
                  <a:extLst>
                    <a:ext uri="{9D8B030D-6E8A-4147-A177-3AD203B41FA5}">
                      <a16:colId xmlns:a16="http://schemas.microsoft.com/office/drawing/2014/main" val="966358991"/>
                    </a:ext>
                  </a:extLst>
                </a:gridCol>
              </a:tblGrid>
              <a:tr h="167640">
                <a:tc>
                  <a:txBody>
                    <a:bodyPr/>
                    <a:lstStyle/>
                    <a:p>
                      <a:pPr algn="l" fontAlgn="b"/>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799387935"/>
                  </a:ext>
                </a:extLst>
              </a:tr>
              <a:tr h="167640">
                <a:tc>
                  <a:txBody>
                    <a:bodyPr/>
                    <a:lstStyle/>
                    <a:p>
                      <a:pPr algn="l" fontAlgn="b"/>
                      <a:r>
                        <a:rPr lang="en-US" sz="1000" u="none" strike="noStrike">
                          <a:effectLst/>
                        </a:rPr>
                        <a:t>MSM</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24.34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16.9</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20.6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23.8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19.4</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2171705154"/>
                  </a:ext>
                </a:extLst>
              </a:tr>
              <a:tr h="167640">
                <a:tc>
                  <a:txBody>
                    <a:bodyPr/>
                    <a:lstStyle/>
                    <a:p>
                      <a:pPr algn="l" fontAlgn="b"/>
                      <a:r>
                        <a:rPr lang="en-US" sz="1000" u="none" strike="noStrike">
                          <a:effectLst/>
                        </a:rPr>
                        <a:t>IDU^</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29.41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24.14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19.35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10.71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14.2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14.6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2.7</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8.5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17.6</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915719880"/>
                  </a:ext>
                </a:extLst>
              </a:tr>
              <a:tr h="167640">
                <a:tc>
                  <a:txBody>
                    <a:bodyPr/>
                    <a:lstStyle/>
                    <a:p>
                      <a:pPr algn="l" fontAlgn="b"/>
                      <a:r>
                        <a:rPr lang="en-US" sz="1000" u="none" strike="noStrike">
                          <a:effectLst/>
                        </a:rPr>
                        <a:t>Hetero</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37.1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22.22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21.4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34.3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25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12.5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33.3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60</a:t>
                      </a:r>
                      <a:endParaRPr lang="en-US" sz="1000" b="1"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1517182843"/>
                  </a:ext>
                </a:extLst>
              </a:tr>
              <a:tr h="167640">
                <a:tc>
                  <a:txBody>
                    <a:bodyPr/>
                    <a:lstStyle/>
                    <a:p>
                      <a:pPr algn="l" fontAlgn="b"/>
                      <a:r>
                        <a:rPr lang="en-US" sz="1000" u="none" strike="noStrike">
                          <a:effectLst/>
                        </a:rPr>
                        <a:t>Unspecified</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34.2</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37.1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34.6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38</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34.1</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48.6</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33.3</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32.4</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a:effectLst/>
                        </a:rPr>
                        <a:t>16.5</a:t>
                      </a:r>
                      <a:endParaRPr lang="en-US" sz="1000" b="1" i="0" u="none" strike="noStrike">
                        <a:effectLst/>
                        <a:latin typeface="Arial" panose="020B0604020202020204" pitchFamily="34" charset="0"/>
                      </a:endParaRPr>
                    </a:p>
                  </a:txBody>
                  <a:tcPr marL="7620" marR="7620" marT="7620" marB="0" anchor="b"/>
                </a:tc>
                <a:tc>
                  <a:txBody>
                    <a:bodyPr/>
                    <a:lstStyle/>
                    <a:p>
                      <a:pPr algn="r" fontAlgn="b"/>
                      <a:r>
                        <a:rPr lang="en-US" sz="1000" u="none" strike="noStrike" dirty="0">
                          <a:effectLst/>
                        </a:rPr>
                        <a:t>27.4</a:t>
                      </a:r>
                      <a:endParaRPr lang="en-US" sz="1000" b="1"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831466856"/>
                  </a:ext>
                </a:extLst>
              </a:tr>
            </a:tbl>
          </a:graphicData>
        </a:graphic>
      </p:graphicFrame>
      <p:pic>
        <p:nvPicPr>
          <p:cNvPr id="11" name="Content Placeholder 10" descr="Line chart. Refer to table on slide for full data. ">
            <a:extLst>
              <a:ext uri="{FF2B5EF4-FFF2-40B4-BE49-F238E27FC236}">
                <a16:creationId xmlns:a16="http://schemas.microsoft.com/office/drawing/2014/main" id="{6DBC1A49-C0A2-24BA-E1A6-40785438D53B}"/>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477283" y="1868423"/>
            <a:ext cx="10950207" cy="3331360"/>
          </a:xfrm>
        </p:spPr>
      </p:pic>
    </p:spTree>
    <p:extLst>
      <p:ext uri="{BB962C8B-B14F-4D97-AF65-F5344CB8AC3E}">
        <p14:creationId xmlns:p14="http://schemas.microsoft.com/office/powerpoint/2010/main" val="2648661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Adolescents &amp; Young Adults (Ages 13-24)*</a:t>
            </a:r>
            <a:endParaRPr lang="en-US" dirty="0"/>
          </a:p>
        </p:txBody>
      </p:sp>
    </p:spTree>
    <p:extLst>
      <p:ext uri="{BB962C8B-B14F-4D97-AF65-F5344CB8AC3E}">
        <p14:creationId xmlns:p14="http://schemas.microsoft.com/office/powerpoint/2010/main" val="4011598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2A74CB-62F7-4D99-A650-D686A752923D}"/>
              </a:ext>
            </a:extLst>
          </p:cNvPr>
          <p:cNvSpPr>
            <a:spLocks noGrp="1"/>
          </p:cNvSpPr>
          <p:nvPr>
            <p:ph type="sldNum" sz="quarter" idx="12"/>
          </p:nvPr>
        </p:nvSpPr>
        <p:spPr/>
        <p:txBody>
          <a:bodyPr/>
          <a:lstStyle/>
          <a:p>
            <a:fld id="{48F63A3B-78C7-47BE-AE5E-E10140E04643}" type="slidenum">
              <a:rPr lang="en-US" smtClean="0"/>
              <a:t>52</a:t>
            </a:fld>
            <a:endParaRPr lang="en-US" dirty="0"/>
          </a:p>
        </p:txBody>
      </p:sp>
      <p:sp>
        <p:nvSpPr>
          <p:cNvPr id="7" name="Footer Placeholder 3">
            <a:extLst>
              <a:ext uri="{FF2B5EF4-FFF2-40B4-BE49-F238E27FC236}">
                <a16:creationId xmlns:a16="http://schemas.microsoft.com/office/drawing/2014/main" id="{6EB8413C-D58B-47B3-9DCE-E4A3389C5B2D}"/>
              </a:ext>
            </a:extLst>
          </p:cNvPr>
          <p:cNvSpPr>
            <a:spLocks noGrp="1"/>
          </p:cNvSpPr>
          <p:nvPr>
            <p:ph idx="13"/>
          </p:nvPr>
        </p:nvSpPr>
        <p:spPr>
          <a:xfrm>
            <a:off x="498475" y="5457825"/>
            <a:ext cx="11388725" cy="714375"/>
          </a:xfrm>
        </p:spPr>
        <p:txBody>
          <a:bodyPr anchor="ct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5">
            <a:extLst>
              <a:ext uri="{FF2B5EF4-FFF2-40B4-BE49-F238E27FC236}">
                <a16:creationId xmlns:a16="http://schemas.microsoft.com/office/drawing/2014/main" id="{EE3BA871-D25D-4AD7-827E-905F1DD85517}"/>
              </a:ext>
            </a:extLst>
          </p:cNvPr>
          <p:cNvSpPr>
            <a:spLocks noGrp="1"/>
          </p:cNvSpPr>
          <p:nvPr>
            <p:ph type="title"/>
          </p:nvPr>
        </p:nvSpPr>
        <p:spPr>
          <a:xfrm>
            <a:off x="0" y="0"/>
            <a:ext cx="11868150" cy="1216025"/>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2013–2023</a:t>
            </a:r>
          </a:p>
        </p:txBody>
      </p:sp>
      <p:graphicFrame>
        <p:nvGraphicFramePr>
          <p:cNvPr id="2" name="Table 1">
            <a:extLst>
              <a:ext uri="{FF2B5EF4-FFF2-40B4-BE49-F238E27FC236}">
                <a16:creationId xmlns:a16="http://schemas.microsoft.com/office/drawing/2014/main" id="{B712DB0B-4356-D69A-E34E-996116D401E0}"/>
              </a:ext>
            </a:extLst>
          </p:cNvPr>
          <p:cNvGraphicFramePr>
            <a:graphicFrameLocks noGrp="1"/>
          </p:cNvGraphicFramePr>
          <p:nvPr>
            <p:extLst>
              <p:ext uri="{D42A27DB-BD31-4B8C-83A1-F6EECF244321}">
                <p14:modId xmlns:p14="http://schemas.microsoft.com/office/powerpoint/2010/main" val="3181920168"/>
              </p:ext>
            </p:extLst>
          </p:nvPr>
        </p:nvGraphicFramePr>
        <p:xfrm>
          <a:off x="2743200" y="3178175"/>
          <a:ext cx="6705600" cy="502920"/>
        </p:xfrm>
        <a:graphic>
          <a:graphicData uri="http://schemas.openxmlformats.org/drawingml/2006/table">
            <a:tbl>
              <a:tblPr firstRow="1">
                <a:tableStyleId>{5C22544A-7EE6-4342-B048-85BDC9FD1C3A}</a:tableStyleId>
              </a:tblPr>
              <a:tblGrid>
                <a:gridCol w="609600">
                  <a:extLst>
                    <a:ext uri="{9D8B030D-6E8A-4147-A177-3AD203B41FA5}">
                      <a16:colId xmlns:a16="http://schemas.microsoft.com/office/drawing/2014/main" val="915190699"/>
                    </a:ext>
                  </a:extLst>
                </a:gridCol>
                <a:gridCol w="609600">
                  <a:extLst>
                    <a:ext uri="{9D8B030D-6E8A-4147-A177-3AD203B41FA5}">
                      <a16:colId xmlns:a16="http://schemas.microsoft.com/office/drawing/2014/main" val="1851821799"/>
                    </a:ext>
                  </a:extLst>
                </a:gridCol>
                <a:gridCol w="609600">
                  <a:extLst>
                    <a:ext uri="{9D8B030D-6E8A-4147-A177-3AD203B41FA5}">
                      <a16:colId xmlns:a16="http://schemas.microsoft.com/office/drawing/2014/main" val="339931427"/>
                    </a:ext>
                  </a:extLst>
                </a:gridCol>
                <a:gridCol w="609600">
                  <a:extLst>
                    <a:ext uri="{9D8B030D-6E8A-4147-A177-3AD203B41FA5}">
                      <a16:colId xmlns:a16="http://schemas.microsoft.com/office/drawing/2014/main" val="1389897863"/>
                    </a:ext>
                  </a:extLst>
                </a:gridCol>
                <a:gridCol w="609600">
                  <a:extLst>
                    <a:ext uri="{9D8B030D-6E8A-4147-A177-3AD203B41FA5}">
                      <a16:colId xmlns:a16="http://schemas.microsoft.com/office/drawing/2014/main" val="354110475"/>
                    </a:ext>
                  </a:extLst>
                </a:gridCol>
                <a:gridCol w="609600">
                  <a:extLst>
                    <a:ext uri="{9D8B030D-6E8A-4147-A177-3AD203B41FA5}">
                      <a16:colId xmlns:a16="http://schemas.microsoft.com/office/drawing/2014/main" val="4185602600"/>
                    </a:ext>
                  </a:extLst>
                </a:gridCol>
                <a:gridCol w="609600">
                  <a:extLst>
                    <a:ext uri="{9D8B030D-6E8A-4147-A177-3AD203B41FA5}">
                      <a16:colId xmlns:a16="http://schemas.microsoft.com/office/drawing/2014/main" val="614691703"/>
                    </a:ext>
                  </a:extLst>
                </a:gridCol>
                <a:gridCol w="609600">
                  <a:extLst>
                    <a:ext uri="{9D8B030D-6E8A-4147-A177-3AD203B41FA5}">
                      <a16:colId xmlns:a16="http://schemas.microsoft.com/office/drawing/2014/main" val="1862028889"/>
                    </a:ext>
                  </a:extLst>
                </a:gridCol>
                <a:gridCol w="609600">
                  <a:extLst>
                    <a:ext uri="{9D8B030D-6E8A-4147-A177-3AD203B41FA5}">
                      <a16:colId xmlns:a16="http://schemas.microsoft.com/office/drawing/2014/main" val="4186656185"/>
                    </a:ext>
                  </a:extLst>
                </a:gridCol>
                <a:gridCol w="609600">
                  <a:extLst>
                    <a:ext uri="{9D8B030D-6E8A-4147-A177-3AD203B41FA5}">
                      <a16:colId xmlns:a16="http://schemas.microsoft.com/office/drawing/2014/main" val="2441668426"/>
                    </a:ext>
                  </a:extLst>
                </a:gridCol>
                <a:gridCol w="609600">
                  <a:extLst>
                    <a:ext uri="{9D8B030D-6E8A-4147-A177-3AD203B41FA5}">
                      <a16:colId xmlns:a16="http://schemas.microsoft.com/office/drawing/2014/main" val="4251185864"/>
                    </a:ext>
                  </a:extLst>
                </a:gridCol>
              </a:tblGrid>
              <a:tr h="167640">
                <a:tc>
                  <a:txBody>
                    <a:bodyPr/>
                    <a:lstStyle/>
                    <a:p>
                      <a:pPr algn="l" fontAlgn="b"/>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2019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2020</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2023</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1320064913"/>
                  </a:ext>
                </a:extLst>
              </a:tr>
              <a:tr h="167640">
                <a:tc>
                  <a:txBody>
                    <a:bodyPr/>
                    <a:lstStyle/>
                    <a:p>
                      <a:pPr algn="l" fontAlgn="b"/>
                      <a:r>
                        <a:rPr lang="en-US" sz="1000" u="none" strike="noStrike">
                          <a:effectLst/>
                        </a:rPr>
                        <a:t>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54</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53</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47</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39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41</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62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59</a:t>
                      </a:r>
                      <a:endParaRPr lang="en-US" sz="1000" b="1" i="0" u="none" strike="noStrike">
                        <a:effectLst/>
                        <a:latin typeface="Geneva"/>
                      </a:endParaRPr>
                    </a:p>
                  </a:txBody>
                  <a:tcPr marL="7620" marR="7620" marT="7620" marB="0" anchor="b"/>
                </a:tc>
                <a:extLst>
                  <a:ext uri="{0D108BD9-81ED-4DB2-BD59-A6C34878D82A}">
                    <a16:rowId xmlns:a16="http://schemas.microsoft.com/office/drawing/2014/main" val="3140214943"/>
                  </a:ext>
                </a:extLst>
              </a:tr>
              <a:tr h="167640">
                <a:tc>
                  <a:txBody>
                    <a:bodyPr/>
                    <a:lstStyle/>
                    <a:p>
                      <a:pPr algn="l" fontAlgn="b"/>
                      <a:r>
                        <a:rPr lang="en-US" sz="1000" u="none" strike="noStrike">
                          <a:effectLst/>
                        </a:rPr>
                        <a:t>Female</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12</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16</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8</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5</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9</a:t>
                      </a:r>
                      <a:endParaRPr lang="en-US" sz="1000" b="1" i="0" u="none" strike="noStrike">
                        <a:effectLst/>
                        <a:latin typeface="Geneva"/>
                      </a:endParaRPr>
                    </a:p>
                  </a:txBody>
                  <a:tcPr marL="7620" marR="7620" marT="7620" marB="0" anchor="b"/>
                </a:tc>
                <a:tc>
                  <a:txBody>
                    <a:bodyPr/>
                    <a:lstStyle/>
                    <a:p>
                      <a:pPr algn="r" fontAlgn="b"/>
                      <a:r>
                        <a:rPr lang="en-US" sz="1000" u="none" strike="noStrike">
                          <a:effectLst/>
                        </a:rPr>
                        <a:t>7</a:t>
                      </a:r>
                      <a:endParaRPr lang="en-US" sz="1000" b="1" i="0" u="none" strike="noStrike">
                        <a:effectLst/>
                        <a:latin typeface="Geneva"/>
                      </a:endParaRPr>
                    </a:p>
                  </a:txBody>
                  <a:tcPr marL="7620" marR="7620" marT="7620" marB="0" anchor="b"/>
                </a:tc>
                <a:tc>
                  <a:txBody>
                    <a:bodyPr/>
                    <a:lstStyle/>
                    <a:p>
                      <a:pPr algn="r" fontAlgn="b"/>
                      <a:r>
                        <a:rPr lang="en-US" sz="1000" u="none" strike="noStrike" dirty="0">
                          <a:effectLst/>
                        </a:rPr>
                        <a:t>6</a:t>
                      </a:r>
                      <a:endParaRPr lang="en-US" sz="1000" b="1" i="0" u="none" strike="noStrike" dirty="0">
                        <a:effectLst/>
                        <a:latin typeface="Geneva"/>
                      </a:endParaRPr>
                    </a:p>
                  </a:txBody>
                  <a:tcPr marL="7620" marR="7620" marT="7620" marB="0" anchor="b"/>
                </a:tc>
                <a:extLst>
                  <a:ext uri="{0D108BD9-81ED-4DB2-BD59-A6C34878D82A}">
                    <a16:rowId xmlns:a16="http://schemas.microsoft.com/office/drawing/2014/main" val="673624384"/>
                  </a:ext>
                </a:extLst>
              </a:tr>
            </a:tbl>
          </a:graphicData>
        </a:graphic>
      </p:graphicFrame>
      <p:pic>
        <p:nvPicPr>
          <p:cNvPr id="5" name="Picture 4" descr="Line chart. Refer to table on slide for full data. ">
            <a:extLst>
              <a:ext uri="{FF2B5EF4-FFF2-40B4-BE49-F238E27FC236}">
                <a16:creationId xmlns:a16="http://schemas.microsoft.com/office/drawing/2014/main" id="{74F13B18-98FC-7065-97C6-7D9B0112A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42" y="1770879"/>
            <a:ext cx="9397885" cy="3760984"/>
          </a:xfrm>
          <a:prstGeom prst="rect">
            <a:avLst/>
          </a:prstGeom>
        </p:spPr>
      </p:pic>
    </p:spTree>
    <p:extLst>
      <p:ext uri="{BB962C8B-B14F-4D97-AF65-F5344CB8AC3E}">
        <p14:creationId xmlns:p14="http://schemas.microsoft.com/office/powerpoint/2010/main" val="30512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889-5038-41F0-A490-013F6ACFBA73}"/>
              </a:ext>
            </a:extLst>
          </p:cNvPr>
          <p:cNvSpPr>
            <a:spLocks noGrp="1"/>
          </p:cNvSpPr>
          <p:nvPr>
            <p:ph type="title"/>
          </p:nvPr>
        </p:nvSpPr>
        <p:spPr>
          <a:xfrm>
            <a:off x="0" y="0"/>
            <a:ext cx="11887200" cy="1216025"/>
          </a:xfrm>
        </p:spPr>
        <p:txBody>
          <a:bodyPr/>
          <a:lstStyle/>
          <a:p>
            <a:r>
              <a:rPr kumimoji="0" lang="en-US" altLang="en-US" sz="2800" b="1" i="0" u="none" strike="noStrike" kern="1200" cap="none" spc="0" normalizeH="0" baseline="0" noProof="0" dirty="0">
                <a:ln>
                  <a:noFill/>
                </a:ln>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effectLst/>
                <a:uLnTx/>
                <a:uFillTx/>
                <a:latin typeface="Calibri"/>
                <a:ea typeface="+mj-ea"/>
                <a:cs typeface="+mj-cs"/>
              </a:rPr>
              <a:t>†</a:t>
            </a:r>
            <a:r>
              <a:rPr kumimoji="0" lang="en-US" altLang="en-US" sz="2800" b="1" i="0" u="none" strike="noStrike" kern="1200" cap="none" spc="0" normalizeH="0" baseline="0" noProof="0" dirty="0">
                <a:ln>
                  <a:noFill/>
                </a:ln>
                <a:effectLst/>
                <a:uLnTx/>
                <a:uFillTx/>
                <a:latin typeface="Calibri"/>
                <a:ea typeface="+mj-ea"/>
                <a:cs typeface="+mj-cs"/>
              </a:rPr>
              <a:t> by Sex Assigned at Birth and Race/Ethnicity, 2021</a:t>
            </a:r>
            <a:r>
              <a:rPr lang="en-US" altLang="en-US" sz="2800" dirty="0"/>
              <a:t>–</a:t>
            </a:r>
            <a:r>
              <a:rPr kumimoji="0" lang="en-US" altLang="en-US" sz="2800" b="1" i="0" u="none" strike="noStrike" kern="1200" cap="none" spc="0" normalizeH="0" baseline="0" noProof="0" dirty="0">
                <a:ln>
                  <a:noFill/>
                </a:ln>
                <a:effectLst/>
                <a:uLnTx/>
                <a:uFillTx/>
                <a:latin typeface="Calibri"/>
                <a:ea typeface="+mj-ea"/>
                <a:cs typeface="+mj-cs"/>
              </a:rPr>
              <a:t>2023 Combined</a:t>
            </a:r>
            <a:endParaRPr lang="en-US" dirty="0"/>
          </a:p>
        </p:txBody>
      </p:sp>
      <p:sp>
        <p:nvSpPr>
          <p:cNvPr id="4" name="Slide Number Placeholder 3">
            <a:extLst>
              <a:ext uri="{FF2B5EF4-FFF2-40B4-BE49-F238E27FC236}">
                <a16:creationId xmlns:a16="http://schemas.microsoft.com/office/drawing/2014/main" id="{9A443ADF-799B-48EB-809A-3407E48D012F}"/>
              </a:ext>
            </a:extLst>
          </p:cNvPr>
          <p:cNvSpPr>
            <a:spLocks noGrp="1"/>
          </p:cNvSpPr>
          <p:nvPr>
            <p:ph type="sldNum" sz="quarter" idx="12"/>
          </p:nvPr>
        </p:nvSpPr>
        <p:spPr/>
        <p:txBody>
          <a:bodyPr/>
          <a:lstStyle/>
          <a:p>
            <a:fld id="{48F63A3B-78C7-47BE-AE5E-E10140E04643}" type="slidenum">
              <a:rPr lang="en-US" smtClean="0"/>
              <a:t>53</a:t>
            </a:fld>
            <a:endParaRPr lang="en-US" dirty="0"/>
          </a:p>
        </p:txBody>
      </p:sp>
      <p:sp>
        <p:nvSpPr>
          <p:cNvPr id="10" name="Footer Placeholder 3">
            <a:extLst>
              <a:ext uri="{FF2B5EF4-FFF2-40B4-BE49-F238E27FC236}">
                <a16:creationId xmlns:a16="http://schemas.microsoft.com/office/drawing/2014/main" id="{BD3A82F6-43C9-49ED-A639-9877D4C6B6F0}"/>
              </a:ext>
            </a:extLst>
          </p:cNvPr>
          <p:cNvSpPr txBox="1">
            <a:spLocks/>
          </p:cNvSpPr>
          <p:nvPr/>
        </p:nvSpPr>
        <p:spPr>
          <a:xfrm>
            <a:off x="2101993" y="6269051"/>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40000"/>
              </a:lnSpc>
              <a:spcBef>
                <a:spcPts val="600"/>
              </a:spcBef>
              <a:defRPr/>
            </a:pPr>
            <a:r>
              <a:rPr lang="en-US" altLang="en-US" sz="1200" dirty="0">
                <a:solidFill>
                  <a:srgbClr val="003865"/>
                </a:solidFill>
                <a:latin typeface="Calibri"/>
              </a:rPr>
              <a:t>* HIV or AIDS at first diagnosis  (n = Number of people)      </a:t>
            </a:r>
          </a:p>
          <a:p>
            <a:pPr>
              <a:lnSpc>
                <a:spcPct val="70000"/>
              </a:lnSpc>
              <a:spcBef>
                <a:spcPts val="600"/>
              </a:spcBef>
              <a:defRPr/>
            </a:pPr>
            <a:r>
              <a:rPr lang="en-US" altLang="en-US" sz="1200" dirty="0">
                <a:solidFill>
                  <a:srgbClr val="003865"/>
                </a:solidFill>
                <a:latin typeface="Calibri"/>
              </a:rPr>
              <a:t>Amer Ind = American Indian , </a:t>
            </a:r>
            <a:r>
              <a:rPr lang="en-US" altLang="en-US" sz="1200" dirty="0" err="1">
                <a:solidFill>
                  <a:srgbClr val="003865"/>
                </a:solidFill>
                <a:latin typeface="Calibri"/>
              </a:rPr>
              <a:t>Afr</a:t>
            </a:r>
            <a:r>
              <a:rPr lang="en-US" altLang="en-US" sz="1200" dirty="0">
                <a:solidFill>
                  <a:srgbClr val="003865"/>
                </a:solidFill>
                <a:latin typeface="Calibri"/>
              </a:rPr>
              <a:t> Amer = African American (Black, not African-born people) , and </a:t>
            </a:r>
            <a:r>
              <a:rPr lang="en-US" altLang="en-US" sz="1200" dirty="0" err="1">
                <a:solidFill>
                  <a:srgbClr val="003865"/>
                </a:solidFill>
                <a:latin typeface="Calibri"/>
              </a:rPr>
              <a:t>Afr</a:t>
            </a:r>
            <a:r>
              <a:rPr lang="en-US" altLang="en-US" sz="1200" dirty="0">
                <a:solidFill>
                  <a:srgbClr val="003865"/>
                </a:solidFill>
                <a:latin typeface="Calibri"/>
              </a:rPr>
              <a:t> born = African-born (Black, African-born people)</a:t>
            </a:r>
            <a:endParaRPr lang="en-US" sz="1200" dirty="0">
              <a:solidFill>
                <a:srgbClr val="003865"/>
              </a:solidFill>
              <a:latin typeface="Calibri"/>
            </a:endParaRPr>
          </a:p>
          <a:p>
            <a:pPr algn="ctr">
              <a:defRPr/>
            </a:pPr>
            <a:endParaRPr lang="en-US" altLang="en-US" sz="1200" dirty="0">
              <a:solidFill>
                <a:srgbClr val="000000"/>
              </a:solidFill>
              <a:latin typeface="Calibri"/>
            </a:endParaRPr>
          </a:p>
        </p:txBody>
      </p:sp>
      <p:pic>
        <p:nvPicPr>
          <p:cNvPr id="5" name="Picture 4" descr="Two pie charts. Refer to slide notes for full data. ">
            <a:extLst>
              <a:ext uri="{FF2B5EF4-FFF2-40B4-BE49-F238E27FC236}">
                <a16:creationId xmlns:a16="http://schemas.microsoft.com/office/drawing/2014/main" id="{DEE7E4A9-CFBE-0AD8-60BE-45E46F9B34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1738" y="1744834"/>
            <a:ext cx="9003688" cy="4215710"/>
          </a:xfrm>
          <a:prstGeom prst="rect">
            <a:avLst/>
          </a:prstGeom>
        </p:spPr>
      </p:pic>
    </p:spTree>
    <p:extLst>
      <p:ext uri="{BB962C8B-B14F-4D97-AF65-F5344CB8AC3E}">
        <p14:creationId xmlns:p14="http://schemas.microsoft.com/office/powerpoint/2010/main" val="2844556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E661-A889-70FE-E2E6-F0A946E83F54}"/>
              </a:ext>
            </a:extLst>
          </p:cNvPr>
          <p:cNvSpPr>
            <a:spLocks noGrp="1"/>
          </p:cNvSpPr>
          <p:nvPr>
            <p:ph type="title"/>
          </p:nvPr>
        </p:nvSpPr>
        <p:spPr/>
        <p:txBody>
          <a:bodyPr/>
          <a:lstStyle/>
          <a:p>
            <a:r>
              <a:rPr kumimoji="0" lang="en-US" altLang="en-US" sz="3600" b="1" i="0" u="none" strike="noStrike" kern="1200" cap="none" spc="0" normalizeH="0" baseline="0" noProof="0" dirty="0">
                <a:ln>
                  <a:noFill/>
                </a:ln>
                <a:effectLst/>
                <a:uLnTx/>
                <a:uFillTx/>
                <a:latin typeface="Calibri"/>
                <a:ea typeface="+mj-ea"/>
                <a:cs typeface="+mj-cs"/>
              </a:rPr>
              <a:t>HIV Diagnoses* Among Adolescents and Young Adult</a:t>
            </a:r>
            <a:r>
              <a:rPr kumimoji="0" lang="en-US" altLang="en-US" sz="3600" b="1" i="0" u="none" strike="noStrike" kern="1200" cap="none" spc="0" normalizeH="0" baseline="30000" noProof="0" dirty="0">
                <a:ln>
                  <a:noFill/>
                </a:ln>
                <a:effectLst/>
                <a:uLnTx/>
                <a:uFillTx/>
                <a:latin typeface="Calibri"/>
                <a:ea typeface="+mj-ea"/>
                <a:cs typeface="+mj-cs"/>
              </a:rPr>
              <a:t>†</a:t>
            </a:r>
            <a:r>
              <a:rPr kumimoji="0" lang="en-US" altLang="en-US" sz="3600" b="1" i="0" u="none" strike="noStrike" kern="1200" cap="none" spc="0" normalizeH="0" baseline="0" noProof="0" dirty="0">
                <a:ln>
                  <a:noFill/>
                </a:ln>
                <a:effectLst/>
                <a:uLnTx/>
                <a:uFillTx/>
                <a:latin typeface="Calibri"/>
                <a:ea typeface="+mj-ea"/>
                <a:cs typeface="+mj-cs"/>
              </a:rPr>
              <a:t> Males</a:t>
            </a:r>
            <a:br>
              <a:rPr kumimoji="0" lang="en-US" altLang="en-US" sz="3600" b="1" i="0" u="none" strike="noStrike" kern="1200" cap="none" spc="0" normalizeH="0" baseline="0" noProof="0" dirty="0">
                <a:ln>
                  <a:noFill/>
                </a:ln>
                <a:effectLst/>
                <a:uLnTx/>
                <a:uFillTx/>
                <a:latin typeface="Calibri"/>
                <a:ea typeface="+mj-ea"/>
                <a:cs typeface="+mj-cs"/>
              </a:rPr>
            </a:br>
            <a:r>
              <a:rPr kumimoji="0" lang="en-US" altLang="en-US" sz="3600" b="1" i="0" u="none" strike="noStrike" kern="1200" cap="none" spc="0" normalizeH="0" baseline="0" noProof="0" dirty="0">
                <a:ln>
                  <a:noFill/>
                </a:ln>
                <a:effectLst/>
                <a:uLnTx/>
                <a:uFillTx/>
                <a:latin typeface="Calibri"/>
                <a:ea typeface="+mj-ea"/>
                <a:cs typeface="+mj-cs"/>
              </a:rPr>
              <a:t> Race/Ethnicity, 2021</a:t>
            </a:r>
            <a:r>
              <a:rPr lang="en-US" altLang="en-US" sz="3600" dirty="0"/>
              <a:t>–</a:t>
            </a:r>
            <a:r>
              <a:rPr kumimoji="0" lang="en-US" altLang="en-US" sz="3600" b="1" i="0" u="none" strike="noStrike" kern="1200" cap="none" spc="0" normalizeH="0" baseline="0" noProof="0" dirty="0">
                <a:ln>
                  <a:noFill/>
                </a:ln>
                <a:effectLst/>
                <a:uLnTx/>
                <a:uFillTx/>
                <a:latin typeface="Calibri"/>
                <a:ea typeface="+mj-ea"/>
                <a:cs typeface="+mj-cs"/>
              </a:rPr>
              <a:t>2023 Combined &amp; 2023 Alone</a:t>
            </a:r>
            <a:endParaRPr lang="en-US" dirty="0"/>
          </a:p>
        </p:txBody>
      </p:sp>
      <p:sp>
        <p:nvSpPr>
          <p:cNvPr id="3" name="Slide Number Placeholder 2">
            <a:extLst>
              <a:ext uri="{FF2B5EF4-FFF2-40B4-BE49-F238E27FC236}">
                <a16:creationId xmlns:a16="http://schemas.microsoft.com/office/drawing/2014/main" id="{EF47E2C2-4726-4F2C-CF7E-01EFC0FB0ECF}"/>
              </a:ext>
            </a:extLst>
          </p:cNvPr>
          <p:cNvSpPr>
            <a:spLocks noGrp="1"/>
          </p:cNvSpPr>
          <p:nvPr>
            <p:ph type="sldNum" sz="quarter" idx="12"/>
          </p:nvPr>
        </p:nvSpPr>
        <p:spPr/>
        <p:txBody>
          <a:bodyPr/>
          <a:lstStyle/>
          <a:p>
            <a:fld id="{48F63A3B-78C7-47BE-AE5E-E10140E04643}" type="slidenum">
              <a:rPr lang="en-US" smtClean="0"/>
              <a:pPr/>
              <a:t>54</a:t>
            </a:fld>
            <a:endParaRPr lang="en-US" dirty="0"/>
          </a:p>
        </p:txBody>
      </p:sp>
      <p:pic>
        <p:nvPicPr>
          <p:cNvPr id="9" name="Content Placeholder 8" descr="Chart, pie chart&#10;&#10;Description automatically generated">
            <a:extLst>
              <a:ext uri="{FF2B5EF4-FFF2-40B4-BE49-F238E27FC236}">
                <a16:creationId xmlns:a16="http://schemas.microsoft.com/office/drawing/2014/main" id="{A89B0A88-43D5-D741-25BE-4BAB11D430F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4754" y="1601013"/>
            <a:ext cx="4285200" cy="4337332"/>
          </a:xfrm>
        </p:spPr>
      </p:pic>
      <p:pic>
        <p:nvPicPr>
          <p:cNvPr id="7" name="Content Placeholder 6" descr="Chart, pie chart&#10;&#10;Description automatically generated">
            <a:extLst>
              <a:ext uri="{FF2B5EF4-FFF2-40B4-BE49-F238E27FC236}">
                <a16:creationId xmlns:a16="http://schemas.microsoft.com/office/drawing/2014/main" id="{FFD997B4-AC6B-2D2A-9CCF-DA9A5A42102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895231" y="1601013"/>
            <a:ext cx="4722017" cy="4337332"/>
          </a:xfrm>
        </p:spPr>
      </p:pic>
      <p:sp>
        <p:nvSpPr>
          <p:cNvPr id="10" name="Footer Placeholder 3">
            <a:extLst>
              <a:ext uri="{FF2B5EF4-FFF2-40B4-BE49-F238E27FC236}">
                <a16:creationId xmlns:a16="http://schemas.microsoft.com/office/drawing/2014/main" id="{3FC74199-C500-EB1C-F382-BF5B538FF286}"/>
              </a:ext>
            </a:extLst>
          </p:cNvPr>
          <p:cNvSpPr txBox="1">
            <a:spLocks/>
          </p:cNvSpPr>
          <p:nvPr/>
        </p:nvSpPr>
        <p:spPr>
          <a:xfrm>
            <a:off x="2101993" y="6084665"/>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40000"/>
              </a:lnSpc>
              <a:spcBef>
                <a:spcPts val="600"/>
              </a:spcBef>
              <a:defRPr/>
            </a:pPr>
            <a:r>
              <a:rPr lang="en-US" altLang="en-US" sz="1200" dirty="0">
                <a:solidFill>
                  <a:srgbClr val="003865"/>
                </a:solidFill>
                <a:latin typeface="Calibri"/>
              </a:rPr>
              <a:t>* HIV or AIDS at first diagnosis  (n = Number of people)      </a:t>
            </a:r>
          </a:p>
          <a:p>
            <a:pPr algn="ctr">
              <a:defRPr/>
            </a:pPr>
            <a:endParaRPr lang="en-US" altLang="en-US" sz="1200" dirty="0">
              <a:solidFill>
                <a:srgbClr val="000000"/>
              </a:solidFill>
              <a:latin typeface="Calibri"/>
            </a:endParaRPr>
          </a:p>
        </p:txBody>
      </p:sp>
    </p:spTree>
    <p:extLst>
      <p:ext uri="{BB962C8B-B14F-4D97-AF65-F5344CB8AC3E}">
        <p14:creationId xmlns:p14="http://schemas.microsoft.com/office/powerpoint/2010/main" val="2477399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0C5-D5A6-427D-A56E-79A0D0E0DD1C}"/>
              </a:ext>
            </a:extLst>
          </p:cNvPr>
          <p:cNvSpPr>
            <a:spLocks noGrp="1"/>
          </p:cNvSpPr>
          <p:nvPr>
            <p:ph type="title"/>
          </p:nvPr>
        </p:nvSpPr>
        <p:spPr/>
        <p:txBody>
          <a:bodyPr/>
          <a:lstStyle/>
          <a:p>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by Sex at Birth and Exposure Group</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2021</a:t>
            </a:r>
            <a:r>
              <a:rPr lang="en-US" altLang="en-US" sz="2800" dirty="0"/>
              <a:t>–</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2023 Combined</a:t>
            </a:r>
            <a:endParaRPr lang="en-US" dirty="0"/>
          </a:p>
        </p:txBody>
      </p:sp>
      <p:sp>
        <p:nvSpPr>
          <p:cNvPr id="3" name="Slide Number Placeholder 2">
            <a:extLst>
              <a:ext uri="{FF2B5EF4-FFF2-40B4-BE49-F238E27FC236}">
                <a16:creationId xmlns:a16="http://schemas.microsoft.com/office/drawing/2014/main" id="{1C371FE2-DFEF-4326-B7A8-5E39C2264DCD}"/>
              </a:ext>
            </a:extLst>
          </p:cNvPr>
          <p:cNvSpPr>
            <a:spLocks noGrp="1"/>
          </p:cNvSpPr>
          <p:nvPr>
            <p:ph type="sldNum" sz="quarter" idx="12"/>
          </p:nvPr>
        </p:nvSpPr>
        <p:spPr/>
        <p:txBody>
          <a:bodyPr/>
          <a:lstStyle/>
          <a:p>
            <a:fld id="{48F63A3B-78C7-47BE-AE5E-E10140E04643}" type="slidenum">
              <a:rPr lang="en-US" smtClean="0"/>
              <a:t>55</a:t>
            </a:fld>
            <a:endParaRPr lang="en-US" dirty="0"/>
          </a:p>
        </p:txBody>
      </p:sp>
      <p:sp>
        <p:nvSpPr>
          <p:cNvPr id="4" name="Content Placeholder 3">
            <a:extLst>
              <a:ext uri="{FF2B5EF4-FFF2-40B4-BE49-F238E27FC236}">
                <a16:creationId xmlns:a16="http://schemas.microsoft.com/office/drawing/2014/main" id="{361E086B-1FF8-4392-B230-904757318793}"/>
              </a:ext>
            </a:extLst>
          </p:cNvPr>
          <p:cNvSpPr>
            <a:spLocks noGrp="1"/>
          </p:cNvSpPr>
          <p:nvPr>
            <p:ph idx="13"/>
          </p:nvPr>
        </p:nvSpPr>
        <p:spPr>
          <a:xfrm>
            <a:off x="1989364" y="5776900"/>
            <a:ext cx="9878786" cy="944574"/>
          </a:xfrm>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a:t>
            </a:r>
            <a:r>
              <a:rPr kumimoji="0" lang="en-US" altLang="en-US" sz="28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n = Number of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endParaRPr lang="en-US" dirty="0"/>
          </a:p>
        </p:txBody>
      </p:sp>
      <p:pic>
        <p:nvPicPr>
          <p:cNvPr id="8" name="Picture 7" descr="Two pie charts. Refer to slide notes for full data. ">
            <a:extLst>
              <a:ext uri="{FF2B5EF4-FFF2-40B4-BE49-F238E27FC236}">
                <a16:creationId xmlns:a16="http://schemas.microsoft.com/office/drawing/2014/main" id="{4CFBC96C-7D34-FEEA-BD9A-94E7CA1A3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7" y="1709565"/>
            <a:ext cx="9627150" cy="4135607"/>
          </a:xfrm>
          <a:prstGeom prst="rect">
            <a:avLst/>
          </a:prstGeom>
        </p:spPr>
      </p:pic>
    </p:spTree>
    <p:extLst>
      <p:ext uri="{BB962C8B-B14F-4D97-AF65-F5344CB8AC3E}">
        <p14:creationId xmlns:p14="http://schemas.microsoft.com/office/powerpoint/2010/main" val="28280018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Additional Topics</a:t>
            </a:r>
          </a:p>
        </p:txBody>
      </p:sp>
    </p:spTree>
    <p:extLst>
      <p:ext uri="{BB962C8B-B14F-4D97-AF65-F5344CB8AC3E}">
        <p14:creationId xmlns:p14="http://schemas.microsoft.com/office/powerpoint/2010/main" val="39629408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9961E1B-BF64-48DF-B1FA-6C43AD8BDFEE}"/>
              </a:ext>
            </a:extLst>
          </p:cNvPr>
          <p:cNvSpPr>
            <a:spLocks noGrp="1"/>
          </p:cNvSpPr>
          <p:nvPr>
            <p:ph type="title"/>
          </p:nvPr>
        </p:nvSpPr>
        <p:spPr/>
        <p:txBody>
          <a:bodyPr/>
          <a:lstStyle/>
          <a:p>
            <a:r>
              <a:rPr lang="en-US" dirty="0"/>
              <a:t>HIV Outbreak in Hennepin/Ramsey Counties </a:t>
            </a:r>
          </a:p>
        </p:txBody>
      </p:sp>
      <p:sp>
        <p:nvSpPr>
          <p:cNvPr id="3" name="Slide Number Placeholder 2">
            <a:extLst>
              <a:ext uri="{FF2B5EF4-FFF2-40B4-BE49-F238E27FC236}">
                <a16:creationId xmlns:a16="http://schemas.microsoft.com/office/drawing/2014/main" id="{425D3444-D1B5-444D-920C-0E561F818A1B}"/>
              </a:ext>
            </a:extLst>
          </p:cNvPr>
          <p:cNvSpPr>
            <a:spLocks noGrp="1"/>
          </p:cNvSpPr>
          <p:nvPr>
            <p:ph type="sldNum" sz="quarter" idx="12"/>
          </p:nvPr>
        </p:nvSpPr>
        <p:spPr/>
        <p:txBody>
          <a:bodyPr/>
          <a:lstStyle/>
          <a:p>
            <a:fld id="{48F63A3B-78C7-47BE-AE5E-E10140E04643}" type="slidenum">
              <a:rPr lang="en-US" smtClean="0"/>
              <a:pPr/>
              <a:t>57</a:t>
            </a:fld>
            <a:endParaRPr lang="en-US" dirty="0"/>
          </a:p>
        </p:txBody>
      </p:sp>
      <p:sp>
        <p:nvSpPr>
          <p:cNvPr id="23" name="Content Placeholder 22">
            <a:extLst>
              <a:ext uri="{FF2B5EF4-FFF2-40B4-BE49-F238E27FC236}">
                <a16:creationId xmlns:a16="http://schemas.microsoft.com/office/drawing/2014/main" id="{9DAEC92C-D8F6-4606-9C80-6F8A30C0F34E}"/>
              </a:ext>
            </a:extLst>
          </p:cNvPr>
          <p:cNvSpPr>
            <a:spLocks noGrp="1"/>
          </p:cNvSpPr>
          <p:nvPr>
            <p:ph sz="half" idx="19"/>
          </p:nvPr>
        </p:nvSpPr>
        <p:spPr>
          <a:xfrm>
            <a:off x="4267200" y="1609726"/>
            <a:ext cx="3424518" cy="4567238"/>
          </a:xfrm>
        </p:spPr>
        <p:txBody>
          <a:bodyPr>
            <a:normAutofit fontScale="25000" lnSpcReduction="20000"/>
          </a:bodyPr>
          <a:lstStyle/>
          <a:p>
            <a:pPr marL="0" indent="0" algn="l">
              <a:buNone/>
            </a:pPr>
            <a:r>
              <a:rPr lang="en-US" sz="9600" b="1" i="0" dirty="0">
                <a:solidFill>
                  <a:srgbClr val="000000"/>
                </a:solidFill>
                <a:effectLst/>
              </a:rPr>
              <a:t>Hennepin/Ramsey Counties </a:t>
            </a:r>
            <a:r>
              <a:rPr lang="en-US" sz="9600" b="1" dirty="0">
                <a:solidFill>
                  <a:srgbClr val="000000"/>
                </a:solidFill>
              </a:rPr>
              <a:t>HIV Outbreak</a:t>
            </a:r>
          </a:p>
          <a:p>
            <a:pPr marL="285750" indent="-285750" algn="l">
              <a:buFont typeface="Arial" panose="020B0604020202020204" pitchFamily="34" charset="0"/>
              <a:buChar char="•"/>
            </a:pPr>
            <a:r>
              <a:rPr lang="en-US" sz="6400" b="0" i="0" dirty="0">
                <a:solidFill>
                  <a:srgbClr val="000000"/>
                </a:solidFill>
                <a:effectLst/>
              </a:rPr>
              <a:t>In February 2020, MDH Health Alert Network declared an outbreak among persons who inject drugs (PWID)</a:t>
            </a:r>
          </a:p>
          <a:p>
            <a:pPr marL="285750" indent="-285750" algn="l">
              <a:buFont typeface="Arial" panose="020B0604020202020204" pitchFamily="34" charset="0"/>
              <a:buChar char="•"/>
            </a:pPr>
            <a:r>
              <a:rPr lang="en-US" sz="6400" b="0" i="0" dirty="0">
                <a:solidFill>
                  <a:srgbClr val="000000"/>
                </a:solidFill>
                <a:effectLst/>
              </a:rPr>
              <a:t>Current Case Count: 240</a:t>
            </a:r>
            <a:r>
              <a:rPr lang="en-US" sz="6400" dirty="0">
                <a:solidFill>
                  <a:srgbClr val="000000"/>
                </a:solidFill>
              </a:rPr>
              <a:t> cases</a:t>
            </a:r>
          </a:p>
          <a:p>
            <a:pPr marL="285750" indent="-285750">
              <a:spcAft>
                <a:spcPts val="600"/>
              </a:spcAft>
              <a:buFont typeface="Arial" panose="020B0604020202020204" pitchFamily="34" charset="0"/>
              <a:buChar char="•"/>
            </a:pPr>
            <a:r>
              <a:rPr lang="en-US" sz="6400" dirty="0">
                <a:solidFill>
                  <a:srgbClr val="000000"/>
                </a:solidFill>
              </a:rPr>
              <a:t>Inclusion Criteria:</a:t>
            </a:r>
          </a:p>
          <a:p>
            <a:pPr marL="1028700" indent="-457200">
              <a:spcAft>
                <a:spcPts val="600"/>
              </a:spcAft>
              <a:buFont typeface="Arial" panose="020B0604020202020204" pitchFamily="34" charset="0"/>
              <a:buChar char="•"/>
            </a:pPr>
            <a:r>
              <a:rPr lang="en-US" sz="6400" dirty="0">
                <a:solidFill>
                  <a:srgbClr val="000000"/>
                </a:solidFill>
              </a:rPr>
              <a:t>106 encampment-related</a:t>
            </a:r>
          </a:p>
          <a:p>
            <a:pPr marL="1028700" indent="-457200">
              <a:spcAft>
                <a:spcPts val="600"/>
              </a:spcAft>
              <a:buFont typeface="Arial" panose="020B0604020202020204" pitchFamily="34" charset="0"/>
              <a:buChar char="•"/>
            </a:pPr>
            <a:r>
              <a:rPr lang="en-US" sz="6400" dirty="0">
                <a:solidFill>
                  <a:srgbClr val="000000"/>
                </a:solidFill>
              </a:rPr>
              <a:t>134 MSM/IDU &amp; IDU non-encampment</a:t>
            </a:r>
          </a:p>
          <a:p>
            <a:endParaRPr lang="en-US" dirty="0"/>
          </a:p>
        </p:txBody>
      </p:sp>
      <p:sp>
        <p:nvSpPr>
          <p:cNvPr id="24" name="Content Placeholder 23">
            <a:extLst>
              <a:ext uri="{FF2B5EF4-FFF2-40B4-BE49-F238E27FC236}">
                <a16:creationId xmlns:a16="http://schemas.microsoft.com/office/drawing/2014/main" id="{C32922F9-72B5-4898-88A0-101B3202260F}"/>
              </a:ext>
            </a:extLst>
          </p:cNvPr>
          <p:cNvSpPr>
            <a:spLocks noGrp="1"/>
          </p:cNvSpPr>
          <p:nvPr>
            <p:ph sz="half" idx="20"/>
          </p:nvPr>
        </p:nvSpPr>
        <p:spPr>
          <a:xfrm>
            <a:off x="8272691" y="1609725"/>
            <a:ext cx="3619498" cy="4577921"/>
          </a:xfrm>
        </p:spPr>
        <p:txBody>
          <a:bodyPr>
            <a:normAutofit fontScale="77500" lnSpcReduction="20000"/>
          </a:bodyPr>
          <a:lstStyle/>
          <a:p>
            <a:pPr marL="0" indent="0">
              <a:lnSpc>
                <a:spcPct val="120000"/>
              </a:lnSpc>
              <a:spcAft>
                <a:spcPts val="600"/>
              </a:spcAft>
              <a:buNone/>
            </a:pPr>
            <a:r>
              <a:rPr lang="en-US" b="1" dirty="0"/>
              <a:t>People at high-risk in the current outbreak:</a:t>
            </a:r>
          </a:p>
          <a:p>
            <a:r>
              <a:rPr lang="en-US" dirty="0"/>
              <a:t>People who use injection drugs (PWID) or share needles/works</a:t>
            </a:r>
          </a:p>
          <a:p>
            <a:r>
              <a:rPr lang="en-US" dirty="0"/>
              <a:t>People experiencing homelessness or unstable housing</a:t>
            </a:r>
          </a:p>
          <a:p>
            <a:r>
              <a:rPr lang="en-US" dirty="0"/>
              <a:t>People who exchange sex for income or other items they need</a:t>
            </a:r>
          </a:p>
        </p:txBody>
      </p:sp>
      <p:pic>
        <p:nvPicPr>
          <p:cNvPr id="34" name="Content Placeholder 33" descr="Map of Twin Cities metro">
            <a:extLst>
              <a:ext uri="{FF2B5EF4-FFF2-40B4-BE49-F238E27FC236}">
                <a16:creationId xmlns:a16="http://schemas.microsoft.com/office/drawing/2014/main" id="{68E1C0E2-355A-40E2-B228-118B5EE1B96B}"/>
              </a:ext>
            </a:extLst>
          </p:cNvPr>
          <p:cNvPicPr>
            <a:picLocks noGrp="1" noChangeAspect="1"/>
          </p:cNvPicPr>
          <p:nvPr>
            <p:ph idx="14"/>
          </p:nvPr>
        </p:nvPicPr>
        <p:blipFill>
          <a:blip r:embed="rId3"/>
          <a:stretch>
            <a:fillRect/>
          </a:stretch>
        </p:blipFill>
        <p:spPr>
          <a:xfrm>
            <a:off x="580912" y="1609725"/>
            <a:ext cx="3424518" cy="4567238"/>
          </a:xfrm>
        </p:spPr>
      </p:pic>
      <p:sp>
        <p:nvSpPr>
          <p:cNvPr id="35" name="Oval 34">
            <a:extLst>
              <a:ext uri="{FF2B5EF4-FFF2-40B4-BE49-F238E27FC236}">
                <a16:creationId xmlns:a16="http://schemas.microsoft.com/office/drawing/2014/main" id="{4D21C490-D3BE-4294-9183-E2D145E8A127}"/>
              </a:ext>
            </a:extLst>
          </p:cNvPr>
          <p:cNvSpPr/>
          <p:nvPr/>
        </p:nvSpPr>
        <p:spPr>
          <a:xfrm>
            <a:off x="1324985" y="2850703"/>
            <a:ext cx="1710466" cy="11819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F7BD9DD5-18C0-4A46-B9A0-0DCA1FB02488}"/>
              </a:ext>
            </a:extLst>
          </p:cNvPr>
          <p:cNvSpPr/>
          <p:nvPr/>
        </p:nvSpPr>
        <p:spPr>
          <a:xfrm>
            <a:off x="580912" y="1609725"/>
            <a:ext cx="3424518" cy="4567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085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68D043-B0B3-4282-92AE-B7BBD8FE7211}"/>
              </a:ext>
            </a:extLst>
          </p:cNvPr>
          <p:cNvSpPr>
            <a:spLocks noGrp="1"/>
          </p:cNvSpPr>
          <p:nvPr>
            <p:ph type="title"/>
          </p:nvPr>
        </p:nvSpPr>
        <p:spPr/>
        <p:txBody>
          <a:bodyPr/>
          <a:lstStyle/>
          <a:p>
            <a:r>
              <a:rPr lang="en-US" dirty="0"/>
              <a:t>HIV Outbreak in Duluth Region</a:t>
            </a:r>
          </a:p>
        </p:txBody>
      </p:sp>
      <p:sp>
        <p:nvSpPr>
          <p:cNvPr id="11" name="Content Placeholder 10">
            <a:extLst>
              <a:ext uri="{FF2B5EF4-FFF2-40B4-BE49-F238E27FC236}">
                <a16:creationId xmlns:a16="http://schemas.microsoft.com/office/drawing/2014/main" id="{6BA28193-5589-498A-A8A9-3AB63817C342}"/>
              </a:ext>
            </a:extLst>
          </p:cNvPr>
          <p:cNvSpPr>
            <a:spLocks noGrp="1"/>
          </p:cNvSpPr>
          <p:nvPr>
            <p:ph sz="half" idx="2"/>
          </p:nvPr>
        </p:nvSpPr>
        <p:spPr/>
        <p:txBody>
          <a:bodyPr>
            <a:normAutofit fontScale="62500" lnSpcReduction="20000"/>
          </a:bodyPr>
          <a:lstStyle/>
          <a:p>
            <a:pPr marL="0" indent="0">
              <a:buNone/>
            </a:pPr>
            <a:r>
              <a:rPr lang="en-US" b="1" dirty="0"/>
              <a:t>Duluth Region HIV Outbreak</a:t>
            </a:r>
          </a:p>
          <a:p>
            <a:pPr marL="285750" indent="-285750" algn="l">
              <a:buFont typeface="Arial" panose="020B0604020202020204" pitchFamily="34" charset="0"/>
              <a:buChar char="•"/>
            </a:pPr>
            <a:r>
              <a:rPr lang="en-US" sz="3200" b="0" i="0" dirty="0">
                <a:solidFill>
                  <a:srgbClr val="000000"/>
                </a:solidFill>
                <a:effectLst/>
                <a:latin typeface="+mj-lt"/>
              </a:rPr>
              <a:t>In March 2021, MDH Health Alert Network declared an outbreak in the Duluth Region (30-mile area) among newly diagnosed HIV cases</a:t>
            </a:r>
          </a:p>
          <a:p>
            <a:pPr marL="285750" indent="-285750" algn="l">
              <a:buFont typeface="Arial" panose="020B0604020202020204" pitchFamily="34" charset="0"/>
              <a:buChar char="•"/>
            </a:pPr>
            <a:r>
              <a:rPr lang="en-US" b="0" i="0" dirty="0">
                <a:solidFill>
                  <a:srgbClr val="000000"/>
                </a:solidFill>
                <a:effectLst/>
                <a:latin typeface="+mj-lt"/>
              </a:rPr>
              <a:t>Current Case Count: </a:t>
            </a:r>
            <a:r>
              <a:rPr lang="en-US" dirty="0">
                <a:solidFill>
                  <a:srgbClr val="000000"/>
                </a:solidFill>
                <a:latin typeface="+mj-lt"/>
              </a:rPr>
              <a:t>39 cases</a:t>
            </a:r>
          </a:p>
          <a:p>
            <a:endParaRPr lang="en-US" dirty="0"/>
          </a:p>
        </p:txBody>
      </p:sp>
      <p:sp>
        <p:nvSpPr>
          <p:cNvPr id="3" name="Slide Number Placeholder 2">
            <a:extLst>
              <a:ext uri="{FF2B5EF4-FFF2-40B4-BE49-F238E27FC236}">
                <a16:creationId xmlns:a16="http://schemas.microsoft.com/office/drawing/2014/main" id="{F10F76CC-6B58-44C9-97EA-22AB4AE0A89D}"/>
              </a:ext>
            </a:extLst>
          </p:cNvPr>
          <p:cNvSpPr>
            <a:spLocks noGrp="1"/>
          </p:cNvSpPr>
          <p:nvPr>
            <p:ph type="sldNum" sz="quarter" idx="12"/>
          </p:nvPr>
        </p:nvSpPr>
        <p:spPr/>
        <p:txBody>
          <a:bodyPr/>
          <a:lstStyle/>
          <a:p>
            <a:fld id="{48F63A3B-78C7-47BE-AE5E-E10140E04643}" type="slidenum">
              <a:rPr lang="en-US" smtClean="0"/>
              <a:t>58</a:t>
            </a:fld>
            <a:endParaRPr lang="en-US" dirty="0"/>
          </a:p>
        </p:txBody>
      </p:sp>
      <p:sp>
        <p:nvSpPr>
          <p:cNvPr id="12" name="Content Placeholder 11">
            <a:extLst>
              <a:ext uri="{FF2B5EF4-FFF2-40B4-BE49-F238E27FC236}">
                <a16:creationId xmlns:a16="http://schemas.microsoft.com/office/drawing/2014/main" id="{DA7DEE27-EF3D-4F1E-B233-1D0DAA51EB7E}"/>
              </a:ext>
            </a:extLst>
          </p:cNvPr>
          <p:cNvSpPr>
            <a:spLocks noGrp="1"/>
          </p:cNvSpPr>
          <p:nvPr>
            <p:ph sz="half" idx="14"/>
          </p:nvPr>
        </p:nvSpPr>
        <p:spPr>
          <a:xfrm>
            <a:off x="6096000" y="1382233"/>
            <a:ext cx="5791200" cy="4794731"/>
          </a:xfrm>
        </p:spPr>
        <p:txBody>
          <a:bodyPr>
            <a:normAutofit fontScale="85000" lnSpcReduction="20000"/>
          </a:bodyPr>
          <a:lstStyle/>
          <a:p>
            <a:pPr marL="0" indent="0">
              <a:lnSpc>
                <a:spcPct val="120000"/>
              </a:lnSpc>
              <a:spcAft>
                <a:spcPts val="600"/>
              </a:spcAft>
              <a:buNone/>
            </a:pPr>
            <a:r>
              <a:rPr lang="en-US" b="1" dirty="0"/>
              <a:t>People at high-risk in the current outbreak:</a:t>
            </a:r>
          </a:p>
          <a:p>
            <a:pPr lvl="1"/>
            <a:r>
              <a:rPr lang="en-US" dirty="0"/>
              <a:t>People who use injection drugs (PWID) or share needles/works</a:t>
            </a:r>
          </a:p>
          <a:p>
            <a:pPr lvl="1"/>
            <a:r>
              <a:rPr lang="en-US" dirty="0"/>
              <a:t>People experiencing homelessness or unstable housing</a:t>
            </a:r>
          </a:p>
          <a:p>
            <a:pPr lvl="1"/>
            <a:r>
              <a:rPr lang="en-US" dirty="0"/>
              <a:t>People who exchange sex for income or other items they need</a:t>
            </a:r>
          </a:p>
          <a:p>
            <a:pPr lvl="1"/>
            <a:r>
              <a:rPr lang="en-US" dirty="0"/>
              <a:t>Men who have sex with men</a:t>
            </a:r>
          </a:p>
          <a:p>
            <a:endParaRPr lang="en-US" dirty="0"/>
          </a:p>
        </p:txBody>
      </p:sp>
      <p:pic>
        <p:nvPicPr>
          <p:cNvPr id="15" name="Content Placeholder 14" descr="Map of Duluth area">
            <a:extLst>
              <a:ext uri="{FF2B5EF4-FFF2-40B4-BE49-F238E27FC236}">
                <a16:creationId xmlns:a16="http://schemas.microsoft.com/office/drawing/2014/main" id="{E23A3FFB-63AE-4C84-8F6E-FF55E384B7B1}"/>
              </a:ext>
            </a:extLst>
          </p:cNvPr>
          <p:cNvPicPr>
            <a:picLocks noGrp="1" noChangeAspect="1"/>
          </p:cNvPicPr>
          <p:nvPr>
            <p:ph idx="15"/>
          </p:nvPr>
        </p:nvPicPr>
        <p:blipFill>
          <a:blip r:embed="rId3"/>
          <a:stretch>
            <a:fillRect/>
          </a:stretch>
        </p:blipFill>
        <p:spPr>
          <a:xfrm>
            <a:off x="1368108" y="1609725"/>
            <a:ext cx="3512183" cy="2171700"/>
          </a:xfrm>
          <a:prstGeom prst="rect">
            <a:avLst/>
          </a:prstGeom>
        </p:spPr>
      </p:pic>
    </p:spTree>
    <p:extLst>
      <p:ext uri="{BB962C8B-B14F-4D97-AF65-F5344CB8AC3E}">
        <p14:creationId xmlns:p14="http://schemas.microsoft.com/office/powerpoint/2010/main" val="2839307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Outbreak Data e-Resources </a:t>
            </a:r>
          </a:p>
        </p:txBody>
      </p:sp>
      <p:sp>
        <p:nvSpPr>
          <p:cNvPr id="3" name="Content Placeholder 2">
            <a:extLst>
              <a:ext uri="{FF2B5EF4-FFF2-40B4-BE49-F238E27FC236}">
                <a16:creationId xmlns:a16="http://schemas.microsoft.com/office/drawing/2014/main" id="{B54210CA-5C66-4A92-ABAF-3DF9A35B1D3E}"/>
              </a:ext>
            </a:extLst>
          </p:cNvPr>
          <p:cNvSpPr>
            <a:spLocks noGrp="1"/>
          </p:cNvSpPr>
          <p:nvPr>
            <p:ph sz="half" idx="2"/>
          </p:nvPr>
        </p:nvSpPr>
        <p:spPr>
          <a:xfrm>
            <a:off x="6096000" y="1550141"/>
            <a:ext cx="5780182" cy="2871209"/>
          </a:xfrm>
          <a:ln>
            <a:noFill/>
          </a:ln>
        </p:spPr>
        <p:txBody>
          <a:bodyPr>
            <a:normAutofit/>
          </a:bodyPr>
          <a:lstStyle/>
          <a:p>
            <a:pPr marL="0" indent="0">
              <a:buNone/>
            </a:pPr>
            <a:r>
              <a:rPr lang="en-US" sz="2800" dirty="0"/>
              <a:t>HIV Outbreak Response and Case Counts</a:t>
            </a:r>
          </a:p>
          <a:p>
            <a:pPr marL="0" indent="0">
              <a:buNone/>
            </a:pPr>
            <a:r>
              <a:rPr lang="en-US" sz="2400" dirty="0">
                <a:hlinkClick r:id="rId3"/>
              </a:rPr>
              <a:t>https://www.health.state.mn.us/diseases </a:t>
            </a:r>
            <a:r>
              <a:rPr lang="en-US" sz="2400" dirty="0">
                <a:solidFill>
                  <a:schemeClr val="tx1"/>
                </a:solidFill>
                <a:hlinkClick r:id="rId3"/>
              </a:rPr>
              <a:t>/hiv/stats/hiv.html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fld id="{48F63A3B-78C7-47BE-AE5E-E10140E04643}" type="slidenum">
              <a:rPr lang="en-US" smtClean="0"/>
              <a:t>59</a:t>
            </a:fld>
            <a:endParaRPr lang="en-US" dirty="0"/>
          </a:p>
        </p:txBody>
      </p:sp>
      <p:sp>
        <p:nvSpPr>
          <p:cNvPr id="5" name="Content Placeholder 4">
            <a:extLst>
              <a:ext uri="{FF2B5EF4-FFF2-40B4-BE49-F238E27FC236}">
                <a16:creationId xmlns:a16="http://schemas.microsoft.com/office/drawing/2014/main" id="{11C5ED80-6F40-4F14-9FED-C6D9606F1801}"/>
              </a:ext>
            </a:extLst>
          </p:cNvPr>
          <p:cNvSpPr>
            <a:spLocks noGrp="1"/>
          </p:cNvSpPr>
          <p:nvPr>
            <p:ph sz="half" idx="14"/>
          </p:nvPr>
        </p:nvSpPr>
        <p:spPr>
          <a:xfrm>
            <a:off x="6408830" y="4473616"/>
            <a:ext cx="5638800" cy="1216025"/>
          </a:xfrm>
          <a:solidFill>
            <a:schemeClr val="bg1">
              <a:lumMod val="85000"/>
            </a:schemeClr>
          </a:solidFill>
        </p:spPr>
        <p:txBody>
          <a:bodyPr>
            <a:normAutofit/>
          </a:bodyPr>
          <a:lstStyle/>
          <a:p>
            <a:pPr marL="0" indent="0">
              <a:buNone/>
            </a:pPr>
            <a:r>
              <a:rPr lang="en-US" sz="2800" b="1" dirty="0"/>
              <a:t>Subscribe</a:t>
            </a:r>
            <a:r>
              <a:rPr lang="en-US" sz="2800" dirty="0"/>
              <a:t> to receive our HIV/STD prevention and data e-mail updates.</a:t>
            </a:r>
          </a:p>
        </p:txBody>
      </p:sp>
      <p:pic>
        <p:nvPicPr>
          <p:cNvPr id="12" name="Content Placeholder 11" descr="Webpage. Refer to link on slide for full data. ">
            <a:extLst>
              <a:ext uri="{FF2B5EF4-FFF2-40B4-BE49-F238E27FC236}">
                <a16:creationId xmlns:a16="http://schemas.microsoft.com/office/drawing/2014/main" id="{A71CD4D4-2C65-4130-9839-7E30304D2677}"/>
              </a:ext>
            </a:extLst>
          </p:cNvPr>
          <p:cNvPicPr>
            <a:picLocks noGrp="1" noChangeAspect="1"/>
          </p:cNvPicPr>
          <p:nvPr>
            <p:ph idx="15"/>
          </p:nvPr>
        </p:nvPicPr>
        <p:blipFill>
          <a:blip r:embed="rId4"/>
          <a:stretch>
            <a:fillRect/>
          </a:stretch>
        </p:blipFill>
        <p:spPr>
          <a:xfrm>
            <a:off x="1063511" y="3494493"/>
            <a:ext cx="4956289" cy="2734504"/>
          </a:xfrm>
        </p:spPr>
      </p:pic>
      <p:pic>
        <p:nvPicPr>
          <p:cNvPr id="9" name="Content Placeholder 8" descr="Web sections. Refer to link on slide for full content. ">
            <a:extLst>
              <a:ext uri="{FF2B5EF4-FFF2-40B4-BE49-F238E27FC236}">
                <a16:creationId xmlns:a16="http://schemas.microsoft.com/office/drawing/2014/main" id="{4D7DD1D4-EFA8-4EB4-BEF2-8CADD60A8F2A}"/>
              </a:ext>
            </a:extLst>
          </p:cNvPr>
          <p:cNvPicPr>
            <a:picLocks noGrp="1" noChangeAspect="1"/>
          </p:cNvPicPr>
          <p:nvPr>
            <p:ph idx="16"/>
          </p:nvPr>
        </p:nvPicPr>
        <p:blipFill>
          <a:blip r:embed="rId5"/>
          <a:stretch>
            <a:fillRect/>
          </a:stretch>
        </p:blipFill>
        <p:spPr>
          <a:xfrm>
            <a:off x="300786" y="1550141"/>
            <a:ext cx="5638800" cy="1652368"/>
          </a:xfrm>
          <a:solidFill>
            <a:schemeClr val="bg1">
              <a:lumMod val="75000"/>
            </a:schemeClr>
          </a:solidFill>
          <a:ln>
            <a:solidFill>
              <a:schemeClr val="accent1"/>
            </a:solidFill>
          </a:ln>
        </p:spPr>
      </p:pic>
      <p:cxnSp>
        <p:nvCxnSpPr>
          <p:cNvPr id="7" name="Straight Arrow Connector 6">
            <a:extLst>
              <a:ext uri="{FF2B5EF4-FFF2-40B4-BE49-F238E27FC236}">
                <a16:creationId xmlns:a16="http://schemas.microsoft.com/office/drawing/2014/main" id="{B559CD67-3D2B-40BD-833B-97B43BA8A258}"/>
              </a:ext>
            </a:extLst>
          </p:cNvPr>
          <p:cNvCxnSpPr>
            <a:cxnSpLocks/>
          </p:cNvCxnSpPr>
          <p:nvPr/>
        </p:nvCxnSpPr>
        <p:spPr>
          <a:xfrm flipH="1">
            <a:off x="4828675" y="5307859"/>
            <a:ext cx="1580155" cy="547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77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MapMain"/>
          <p:cNvSpPr>
            <a:spLocks noChangeAspect="1"/>
          </p:cNvSpPr>
          <p:nvPr/>
        </p:nvSpPr>
        <p:spPr>
          <a:xfrm>
            <a:off x="1498993" y="834114"/>
            <a:ext cx="9298671" cy="4979233"/>
          </a:xfrm>
          <a:prstGeom prst="rect">
            <a:avLst/>
          </a:prstGeom>
          <a:blipFill dpi="0" rotWithShape="0">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descr="MapTitle"/>
          <p:cNvSpPr/>
          <p:nvPr/>
        </p:nvSpPr>
        <p:spPr>
          <a:xfrm>
            <a:off x="1094283" y="215900"/>
            <a:ext cx="7567118"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600" b="1" dirty="0">
                <a:latin typeface="Trebuchet MS"/>
                <a:ea typeface="Verdana" panose="020B0604030504040204" pitchFamily="34" charset="0"/>
                <a:cs typeface="Verdana" panose="020B0604030504040204" pitchFamily="34" charset="0"/>
              </a:rPr>
              <a:t>AIDS classifications | 2021 | Ages 13 years and older | All races/ethnicities | Both sexes | All transmission categories | US Map-State Level</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03" y="6110121"/>
            <a:ext cx="1016873" cy="378227"/>
          </a:xfrm>
          <a:prstGeom prst="rect">
            <a:avLst/>
          </a:prstGeom>
        </p:spPr>
      </p:pic>
      <p:sp>
        <p:nvSpPr>
          <p:cNvPr id="5" name="TextBox 4" descr="HIVNotes"/>
          <p:cNvSpPr txBox="1"/>
          <p:nvPr/>
        </p:nvSpPr>
        <p:spPr>
          <a:xfrm>
            <a:off x="1848360" y="5974361"/>
            <a:ext cx="8215861" cy="396636"/>
          </a:xfrm>
          <a:prstGeom prst="rect">
            <a:avLst/>
          </a:prstGeom>
          <a:noFill/>
        </p:spPr>
        <p:txBody>
          <a:bodyPr wrap="square" rtlCol="0">
            <a:spAutoFit/>
          </a:bodyPr>
          <a:lstStyle/>
          <a:p>
            <a:r>
              <a:rPr sz="1000" b="1" dirty="0">
                <a:solidFill>
                  <a:srgbClr val="000080"/>
                </a:solidFill>
                <a:latin typeface="Trebuchet MS"/>
              </a:rPr>
              <a:t>Footnotes: </a:t>
            </a:r>
            <a:r>
              <a:rPr sz="1000" dirty="0">
                <a:solidFill>
                  <a:srgbClr val="000080"/>
                </a:solidFill>
                <a:latin typeface="Trebuchet MS"/>
              </a:rPr>
              <a:t>Data for 2022 and 2023 are preliminary and based on data received by CDC as of September 2023. Inclusion of preliminary data in trend assessments is discouraged. See Notes on second slide for details. NA - Not Applicable.</a:t>
            </a:r>
          </a:p>
        </p:txBody>
      </p:sp>
      <p:sp>
        <p:nvSpPr>
          <p:cNvPr id="9" name="TextBox 8" descr="LegendTitle"/>
          <p:cNvSpPr txBox="1"/>
          <p:nvPr/>
        </p:nvSpPr>
        <p:spPr>
          <a:xfrm>
            <a:off x="6617154" y="3124200"/>
            <a:ext cx="7842504" cy="304800"/>
          </a:xfrm>
          <a:prstGeom prst="rect">
            <a:avLst/>
          </a:prstGeom>
          <a:noFill/>
        </p:spPr>
        <p:txBody>
          <a:bodyPr wrap="none" rtlCol="0" anchor="b">
            <a:noAutofit/>
          </a:bodyPr>
          <a:lstStyle/>
          <a:p>
            <a:pPr algn="ctr"/>
            <a:r>
              <a:rPr lang="en-US" sz="1600" b="1" dirty="0">
                <a:latin typeface="Trebuchet MS"/>
              </a:rPr>
              <a:t>Rate per 100,000 among </a:t>
            </a:r>
          </a:p>
          <a:p>
            <a:pPr algn="ctr"/>
            <a:r>
              <a:rPr lang="en-US" sz="1600" b="1" dirty="0">
                <a:latin typeface="Trebuchet MS"/>
              </a:rPr>
              <a:t>selected population</a:t>
            </a:r>
          </a:p>
        </p:txBody>
      </p:sp>
      <p:grpSp>
        <p:nvGrpSpPr>
          <p:cNvPr id="7" name="Group 6"/>
          <p:cNvGrpSpPr/>
          <p:nvPr/>
        </p:nvGrpSpPr>
        <p:grpSpPr>
          <a:xfrm>
            <a:off x="2572340" y="4534489"/>
            <a:ext cx="7267962" cy="443700"/>
            <a:chOff x="1048339" y="4537993"/>
            <a:chExt cx="7267962" cy="443700"/>
          </a:xfrm>
        </p:grpSpPr>
        <p:sp>
          <p:nvSpPr>
            <p:cNvPr id="8" name="TextBox 7"/>
            <p:cNvSpPr txBox="1"/>
            <p:nvPr/>
          </p:nvSpPr>
          <p:spPr>
            <a:xfrm>
              <a:off x="1048339" y="4549894"/>
              <a:ext cx="533400" cy="216355"/>
            </a:xfrm>
            <a:prstGeom prst="rect">
              <a:avLst/>
            </a:prstGeom>
            <a:noFill/>
          </p:spPr>
          <p:txBody>
            <a:bodyPr wrap="square" rtlCol="0">
              <a:spAutoFit/>
            </a:bodyPr>
            <a:lstStyle/>
            <a:p>
              <a:r>
                <a:rPr lang="en-US" sz="800" dirty="0">
                  <a:latin typeface="Trebuchet MS" panose="020B0603020202020204" pitchFamily="34" charset="0"/>
                </a:rPr>
                <a:t>Alaska</a:t>
              </a:r>
            </a:p>
          </p:txBody>
        </p:sp>
        <p:sp>
          <p:nvSpPr>
            <p:cNvPr id="10" name="TextBox 9"/>
            <p:cNvSpPr txBox="1"/>
            <p:nvPr/>
          </p:nvSpPr>
          <p:spPr>
            <a:xfrm>
              <a:off x="1899139" y="4753437"/>
              <a:ext cx="533400" cy="216355"/>
            </a:xfrm>
            <a:prstGeom prst="rect">
              <a:avLst/>
            </a:prstGeom>
            <a:noFill/>
          </p:spPr>
          <p:txBody>
            <a:bodyPr wrap="square" rtlCol="0">
              <a:spAutoFit/>
            </a:bodyPr>
            <a:lstStyle/>
            <a:p>
              <a:r>
                <a:rPr lang="en-US" sz="800">
                  <a:latin typeface="Trebuchet MS" panose="020B0603020202020204" pitchFamily="34" charset="0"/>
                </a:rPr>
                <a:t>Hawaii</a:t>
              </a:r>
            </a:p>
          </p:txBody>
        </p:sp>
        <p:sp>
          <p:nvSpPr>
            <p:cNvPr id="11" name="TextBox 10"/>
            <p:cNvSpPr txBox="1"/>
            <p:nvPr/>
          </p:nvSpPr>
          <p:spPr>
            <a:xfrm>
              <a:off x="2474976" y="4753893"/>
              <a:ext cx="1219199" cy="215444"/>
            </a:xfrm>
            <a:prstGeom prst="rect">
              <a:avLst/>
            </a:prstGeom>
            <a:noFill/>
          </p:spPr>
          <p:txBody>
            <a:bodyPr wrap="square" rtlCol="0">
              <a:spAutoFit/>
            </a:bodyPr>
            <a:lstStyle/>
            <a:p>
              <a:r>
                <a:rPr lang="en-US" sz="800">
                  <a:latin typeface="Trebuchet MS" panose="020B0603020202020204" pitchFamily="34" charset="0"/>
                </a:rPr>
                <a:t>District of Columbia</a:t>
              </a:r>
            </a:p>
          </p:txBody>
        </p:sp>
        <p:sp>
          <p:nvSpPr>
            <p:cNvPr id="12" name="TextBox 11"/>
            <p:cNvSpPr txBox="1"/>
            <p:nvPr/>
          </p:nvSpPr>
          <p:spPr>
            <a:xfrm>
              <a:off x="3514344" y="4743865"/>
              <a:ext cx="745847" cy="215444"/>
            </a:xfrm>
            <a:prstGeom prst="rect">
              <a:avLst/>
            </a:prstGeom>
            <a:noFill/>
          </p:spPr>
          <p:txBody>
            <a:bodyPr wrap="square" rtlCol="0">
              <a:spAutoFit/>
            </a:bodyPr>
            <a:lstStyle/>
            <a:p>
              <a:r>
                <a:rPr lang="en-US" sz="800">
                  <a:latin typeface="Trebuchet MS" panose="020B0603020202020204" pitchFamily="34" charset="0"/>
                </a:rPr>
                <a:t>Puerto Rico</a:t>
              </a:r>
            </a:p>
          </p:txBody>
        </p:sp>
        <p:sp>
          <p:nvSpPr>
            <p:cNvPr id="13" name="TextBox 12"/>
            <p:cNvSpPr txBox="1"/>
            <p:nvPr/>
          </p:nvSpPr>
          <p:spPr>
            <a:xfrm>
              <a:off x="4617797" y="4732180"/>
              <a:ext cx="941334" cy="215444"/>
            </a:xfrm>
            <a:prstGeom prst="rect">
              <a:avLst/>
            </a:prstGeom>
            <a:noFill/>
          </p:spPr>
          <p:txBody>
            <a:bodyPr wrap="square" rtlCol="0">
              <a:spAutoFit/>
            </a:bodyPr>
            <a:lstStyle/>
            <a:p>
              <a:r>
                <a:rPr lang="en-US" sz="800" dirty="0">
                  <a:latin typeface="Trebuchet MS" panose="020B0603020202020204" pitchFamily="34" charset="0"/>
                </a:rPr>
                <a:t>American Samoa</a:t>
              </a:r>
            </a:p>
          </p:txBody>
        </p:sp>
        <p:sp>
          <p:nvSpPr>
            <p:cNvPr id="14" name="TextBox 13"/>
            <p:cNvSpPr txBox="1"/>
            <p:nvPr/>
          </p:nvSpPr>
          <p:spPr>
            <a:xfrm>
              <a:off x="6046666" y="4766249"/>
              <a:ext cx="474776" cy="215444"/>
            </a:xfrm>
            <a:prstGeom prst="rect">
              <a:avLst/>
            </a:prstGeom>
            <a:noFill/>
          </p:spPr>
          <p:txBody>
            <a:bodyPr wrap="square" rtlCol="0">
              <a:spAutoFit/>
            </a:bodyPr>
            <a:lstStyle/>
            <a:p>
              <a:r>
                <a:rPr lang="en-US" sz="800" dirty="0">
                  <a:latin typeface="Trebuchet MS" panose="020B0603020202020204" pitchFamily="34" charset="0"/>
                </a:rPr>
                <a:t>Guam</a:t>
              </a:r>
            </a:p>
          </p:txBody>
        </p:sp>
        <p:sp>
          <p:nvSpPr>
            <p:cNvPr id="16" name="TextBox 15"/>
            <p:cNvSpPr txBox="1"/>
            <p:nvPr/>
          </p:nvSpPr>
          <p:spPr>
            <a:xfrm>
              <a:off x="6623902" y="4766249"/>
              <a:ext cx="1026995" cy="215444"/>
            </a:xfrm>
            <a:prstGeom prst="rect">
              <a:avLst/>
            </a:prstGeom>
            <a:noFill/>
          </p:spPr>
          <p:txBody>
            <a:bodyPr wrap="square" rtlCol="0">
              <a:spAutoFit/>
            </a:bodyPr>
            <a:lstStyle/>
            <a:p>
              <a:r>
                <a:rPr lang="en-US" sz="800" dirty="0">
                  <a:latin typeface="Trebuchet MS" panose="020B0603020202020204" pitchFamily="34" charset="0"/>
                </a:rPr>
                <a:t>N Mariana Islands</a:t>
              </a:r>
            </a:p>
          </p:txBody>
        </p:sp>
        <p:sp>
          <p:nvSpPr>
            <p:cNvPr id="17" name="TextBox 16"/>
            <p:cNvSpPr txBox="1"/>
            <p:nvPr/>
          </p:nvSpPr>
          <p:spPr>
            <a:xfrm>
              <a:off x="7381926" y="4537993"/>
              <a:ext cx="934375" cy="215444"/>
            </a:xfrm>
            <a:prstGeom prst="rect">
              <a:avLst/>
            </a:prstGeom>
            <a:noFill/>
          </p:spPr>
          <p:txBody>
            <a:bodyPr wrap="square" rtlCol="0">
              <a:spAutoFit/>
            </a:bodyPr>
            <a:lstStyle/>
            <a:p>
              <a:r>
                <a:rPr lang="en-US" sz="800" dirty="0">
                  <a:latin typeface="Trebuchet MS" panose="020B0603020202020204" pitchFamily="34" charset="0"/>
                </a:rPr>
                <a:t>US Virgin Islands</a:t>
              </a:r>
            </a:p>
          </p:txBody>
        </p:sp>
      </p:grpSp>
      <p:grpSp>
        <p:nvGrpSpPr>
          <p:cNvPr id="6" name="Group 5">
            <a:extLst>
              <a:ext uri="{FF2B5EF4-FFF2-40B4-BE49-F238E27FC236}">
                <a16:creationId xmlns:a16="http://schemas.microsoft.com/office/drawing/2014/main" id="{C78DEBD2-1560-CEA3-D811-E061245F04E1}"/>
              </a:ext>
            </a:extLst>
          </p:cNvPr>
          <p:cNvGrpSpPr/>
          <p:nvPr/>
        </p:nvGrpSpPr>
        <p:grpSpPr>
          <a:xfrm>
            <a:off x="1986446" y="5711747"/>
            <a:ext cx="8077775" cy="203200"/>
            <a:chOff x="1930401" y="5308600"/>
            <a:chExt cx="8077775" cy="203200"/>
          </a:xfrm>
        </p:grpSpPr>
        <p:sp>
          <p:nvSpPr>
            <p:cNvPr id="18" name="New shape"/>
            <p:cNvSpPr/>
            <p:nvPr/>
          </p:nvSpPr>
          <p:spPr>
            <a:xfrm>
              <a:off x="1930401" y="5308600"/>
              <a:ext cx="1346775" cy="203200"/>
            </a:xfrm>
            <a:prstGeom prst="rect">
              <a:avLst/>
            </a:prstGeom>
            <a:solidFill>
              <a:srgbClr val="FFFFFF"/>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0</a:t>
              </a:r>
            </a:p>
          </p:txBody>
        </p:sp>
        <p:sp>
          <p:nvSpPr>
            <p:cNvPr id="19" name="New shape"/>
            <p:cNvSpPr/>
            <p:nvPr/>
          </p:nvSpPr>
          <p:spPr>
            <a:xfrm>
              <a:off x="3276601" y="5308600"/>
              <a:ext cx="1346775" cy="203200"/>
            </a:xfrm>
            <a:prstGeom prst="rect">
              <a:avLst/>
            </a:prstGeom>
            <a:solidFill>
              <a:srgbClr val="FFFFCC"/>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0.4 - 2</a:t>
              </a:r>
            </a:p>
          </p:txBody>
        </p:sp>
        <p:sp>
          <p:nvSpPr>
            <p:cNvPr id="20" name="New shape"/>
            <p:cNvSpPr/>
            <p:nvPr/>
          </p:nvSpPr>
          <p:spPr>
            <a:xfrm>
              <a:off x="4622801" y="5308600"/>
              <a:ext cx="1346775" cy="203200"/>
            </a:xfrm>
            <a:prstGeom prst="rect">
              <a:avLst/>
            </a:prstGeom>
            <a:solidFill>
              <a:srgbClr val="A1DAB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2.2 - 2.9</a:t>
              </a:r>
            </a:p>
          </p:txBody>
        </p:sp>
        <p:sp>
          <p:nvSpPr>
            <p:cNvPr id="21" name="New shape"/>
            <p:cNvSpPr/>
            <p:nvPr/>
          </p:nvSpPr>
          <p:spPr>
            <a:xfrm>
              <a:off x="5969001" y="5308600"/>
              <a:ext cx="1346775" cy="203200"/>
            </a:xfrm>
            <a:prstGeom prst="rect">
              <a:avLst/>
            </a:prstGeom>
            <a:solidFill>
              <a:srgbClr val="41B6C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3.1 - 4.4</a:t>
              </a:r>
            </a:p>
          </p:txBody>
        </p:sp>
        <p:sp>
          <p:nvSpPr>
            <p:cNvPr id="22" name="New shape"/>
            <p:cNvSpPr/>
            <p:nvPr/>
          </p:nvSpPr>
          <p:spPr>
            <a:xfrm>
              <a:off x="7315201" y="5308600"/>
              <a:ext cx="1346775" cy="203200"/>
            </a:xfrm>
            <a:prstGeom prst="rect">
              <a:avLst/>
            </a:prstGeom>
            <a:solidFill>
              <a:srgbClr val="2C7FB8"/>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a:solidFill>
                    <a:srgbClr val="000000"/>
                  </a:solidFill>
                  <a:latin typeface="Trebuchet MS"/>
                </a:rPr>
                <a:t>4.7 - 7</a:t>
              </a:r>
            </a:p>
          </p:txBody>
        </p:sp>
        <p:sp>
          <p:nvSpPr>
            <p:cNvPr id="23" name="New shape"/>
            <p:cNvSpPr/>
            <p:nvPr/>
          </p:nvSpPr>
          <p:spPr>
            <a:xfrm>
              <a:off x="8661401" y="5308600"/>
              <a:ext cx="1346775" cy="203200"/>
            </a:xfrm>
            <a:prstGeom prst="rect">
              <a:avLst/>
            </a:prstGeom>
            <a:solidFill>
              <a:srgbClr val="253494"/>
            </a:solidFill>
            <a:ln w="1270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sz="1100" b="1" dirty="0">
                  <a:solidFill>
                    <a:srgbClr val="FFFFFF"/>
                  </a:solidFill>
                  <a:latin typeface="Trebuchet MS"/>
                </a:rPr>
                <a:t>7.2 - 36.4</a:t>
              </a:r>
            </a:p>
          </p:txBody>
        </p:sp>
      </p:grpSp>
      <p:sp>
        <p:nvSpPr>
          <p:cNvPr id="3" name="TextBox 2">
            <a:extLst>
              <a:ext uri="{FF2B5EF4-FFF2-40B4-BE49-F238E27FC236}">
                <a16:creationId xmlns:a16="http://schemas.microsoft.com/office/drawing/2014/main" id="{922E693C-FE3B-C090-7E05-595E9EC4FC4F}"/>
              </a:ext>
            </a:extLst>
          </p:cNvPr>
          <p:cNvSpPr txBox="1"/>
          <p:nvPr/>
        </p:nvSpPr>
        <p:spPr>
          <a:xfrm>
            <a:off x="6148329" y="1427358"/>
            <a:ext cx="974361" cy="600164"/>
          </a:xfrm>
          <a:prstGeom prst="rect">
            <a:avLst/>
          </a:prstGeom>
          <a:noFill/>
        </p:spPr>
        <p:txBody>
          <a:bodyPr wrap="square" rtlCol="0">
            <a:spAutoFit/>
          </a:bodyPr>
          <a:lstStyle/>
          <a:p>
            <a:r>
              <a:rPr lang="en-US" sz="1100" dirty="0"/>
              <a:t>2.3 per 100,000 people</a:t>
            </a:r>
          </a:p>
        </p:txBody>
      </p:sp>
    </p:spTree>
    <p:extLst>
      <p:ext uri="{BB962C8B-B14F-4D97-AF65-F5344CB8AC3E}">
        <p14:creationId xmlns:p14="http://schemas.microsoft.com/office/powerpoint/2010/main" val="1652483324"/>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F544-FD73-4E5A-929F-A0D230899978}"/>
              </a:ext>
            </a:extLst>
          </p:cNvPr>
          <p:cNvSpPr>
            <a:spLocks noGrp="1"/>
          </p:cNvSpPr>
          <p:nvPr>
            <p:ph type="title"/>
          </p:nvPr>
        </p:nvSpPr>
        <p:spPr>
          <a:xfrm>
            <a:off x="161925" y="22812"/>
            <a:ext cx="11868150" cy="1216025"/>
          </a:xfrm>
        </p:spPr>
        <p:txBody>
          <a:bodyPr/>
          <a:lstStyle/>
          <a:p>
            <a:r>
              <a:rPr lang="en-US" dirty="0"/>
              <a:t>Molecular Tools for Outbreak Monitoring</a:t>
            </a:r>
          </a:p>
        </p:txBody>
      </p:sp>
      <p:sp>
        <p:nvSpPr>
          <p:cNvPr id="3" name="Slide Number Placeholder 2">
            <a:extLst>
              <a:ext uri="{FF2B5EF4-FFF2-40B4-BE49-F238E27FC236}">
                <a16:creationId xmlns:a16="http://schemas.microsoft.com/office/drawing/2014/main" id="{452B1FED-57B2-4E9E-8B1E-5FF07CAC9948}"/>
              </a:ext>
            </a:extLst>
          </p:cNvPr>
          <p:cNvSpPr>
            <a:spLocks noGrp="1"/>
          </p:cNvSpPr>
          <p:nvPr>
            <p:ph type="sldNum" sz="quarter" idx="12"/>
          </p:nvPr>
        </p:nvSpPr>
        <p:spPr/>
        <p:txBody>
          <a:bodyPr/>
          <a:lstStyle/>
          <a:p>
            <a:fld id="{48F63A3B-78C7-47BE-AE5E-E10140E04643}" type="slidenum">
              <a:rPr lang="en-US" smtClean="0"/>
              <a:t>60</a:t>
            </a:fld>
            <a:endParaRPr lang="en-US" dirty="0"/>
          </a:p>
        </p:txBody>
      </p:sp>
      <p:sp>
        <p:nvSpPr>
          <p:cNvPr id="4" name="Content Placeholder 3">
            <a:extLst>
              <a:ext uri="{FF2B5EF4-FFF2-40B4-BE49-F238E27FC236}">
                <a16:creationId xmlns:a16="http://schemas.microsoft.com/office/drawing/2014/main" id="{02475FDD-C2E7-42B2-B21D-2A209DEBA528}"/>
              </a:ext>
            </a:extLst>
          </p:cNvPr>
          <p:cNvSpPr>
            <a:spLocks noGrp="1"/>
          </p:cNvSpPr>
          <p:nvPr>
            <p:ph idx="13"/>
          </p:nvPr>
        </p:nvSpPr>
        <p:spPr>
          <a:xfrm>
            <a:off x="2016749" y="4326687"/>
            <a:ext cx="9302182" cy="2476784"/>
          </a:xfrm>
        </p:spPr>
        <p:txBody>
          <a:bodyPr>
            <a:normAutofit fontScale="55000" lnSpcReduction="20000"/>
          </a:bodyPr>
          <a:lstStyle/>
          <a:p>
            <a:pPr marL="0" indent="0">
              <a:buNone/>
            </a:pPr>
            <a:r>
              <a:rPr lang="en-US" sz="4400" b="1" dirty="0"/>
              <a:t>To address data privacy concerns: </a:t>
            </a:r>
          </a:p>
          <a:p>
            <a:r>
              <a:rPr lang="en-US" dirty="0"/>
              <a:t>Molecular data is from the HIV virus, and is not a person’s genetic material</a:t>
            </a:r>
          </a:p>
          <a:p>
            <a:r>
              <a:rPr lang="en-US" dirty="0"/>
              <a:t>Cannot infer causal directionality of infection</a:t>
            </a:r>
          </a:p>
          <a:p>
            <a:r>
              <a:rPr lang="en-US" dirty="0"/>
              <a:t>HIV virus sequences securely housed at the health department</a:t>
            </a:r>
          </a:p>
        </p:txBody>
      </p:sp>
      <p:pic>
        <p:nvPicPr>
          <p:cNvPr id="45" name="Picture 44" descr="A graphic showing green dots (representing new HIV molecular cases) joining blue dots (representing known outbreak molecular data) moving to the right where one of the green dots joins the blue dots and the rest of the green dots leave the image. This shows th">
            <a:extLst>
              <a:ext uri="{FF2B5EF4-FFF2-40B4-BE49-F238E27FC236}">
                <a16:creationId xmlns:a16="http://schemas.microsoft.com/office/drawing/2014/main" id="{CF9C6AD5-DF3E-4E88-9AD3-7ABD6FDE1E3B}"/>
              </a:ext>
            </a:extLst>
          </p:cNvPr>
          <p:cNvPicPr>
            <a:picLocks noChangeAspect="1"/>
          </p:cNvPicPr>
          <p:nvPr/>
        </p:nvPicPr>
        <p:blipFill>
          <a:blip r:embed="rId3"/>
          <a:stretch>
            <a:fillRect/>
          </a:stretch>
        </p:blipFill>
        <p:spPr>
          <a:xfrm>
            <a:off x="713042" y="1621209"/>
            <a:ext cx="10336067" cy="2705478"/>
          </a:xfrm>
          <a:prstGeom prst="rect">
            <a:avLst/>
          </a:prstGeom>
        </p:spPr>
      </p:pic>
    </p:spTree>
    <p:extLst>
      <p:ext uri="{BB962C8B-B14F-4D97-AF65-F5344CB8AC3E}">
        <p14:creationId xmlns:p14="http://schemas.microsoft.com/office/powerpoint/2010/main" val="1737343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lnSpcReduction="10000"/>
          </a:bodyPr>
          <a:lstStyle/>
          <a:p>
            <a:r>
              <a:rPr lang="en-US" sz="2800" b="1" dirty="0"/>
              <a:t>HIV Surveillance Team</a:t>
            </a:r>
          </a:p>
          <a:p>
            <a:r>
              <a:rPr lang="en-US" sz="2400" i="1" dirty="0"/>
              <a:t>Health.HIV.Surveillance@state.mn.us</a:t>
            </a:r>
          </a:p>
          <a:p>
            <a:r>
              <a:rPr lang="en-US" sz="2400" dirty="0"/>
              <a:t>651-201-4040</a:t>
            </a:r>
          </a:p>
          <a:p>
            <a:endParaRPr lang="en-US" dirty="0"/>
          </a:p>
        </p:txBody>
      </p:sp>
      <p:sp>
        <p:nvSpPr>
          <p:cNvPr id="4" name="Title 3"/>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94757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Overview of HIV/AIDS in Minnesota</a:t>
            </a:r>
            <a:endParaRPr lang="en-US" dirty="0"/>
          </a:p>
        </p:txBody>
      </p:sp>
    </p:spTree>
    <p:extLst>
      <p:ext uri="{BB962C8B-B14F-4D97-AF65-F5344CB8AC3E}">
        <p14:creationId xmlns:p14="http://schemas.microsoft.com/office/powerpoint/2010/main" val="1939010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Disease Diagnoses* </a:t>
            </a:r>
            <a:br>
              <a:rPr lang="en-US" altLang="en-US" sz="3600" dirty="0"/>
            </a:br>
            <a:r>
              <a:rPr lang="en-US" altLang="en-US" sz="3600" dirty="0"/>
              <a:t>HIV/AIDS Cases by Year, 1991–2023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8</a:t>
            </a:fld>
            <a:endParaRPr lang="en-US" dirty="0"/>
          </a:p>
        </p:txBody>
      </p:sp>
      <p:sp>
        <p:nvSpPr>
          <p:cNvPr id="5" name="Content Placeholder 4"/>
          <p:cNvSpPr>
            <a:spLocks noGrp="1"/>
          </p:cNvSpPr>
          <p:nvPr>
            <p:ph idx="13"/>
          </p:nvPr>
        </p:nvSpPr>
        <p:spPr>
          <a:xfrm>
            <a:off x="223520" y="5583723"/>
            <a:ext cx="11663680" cy="861443"/>
          </a:xfrm>
        </p:spPr>
        <p:txBody>
          <a:bodyPr>
            <a:norm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New HIV Disease Diagnoses*. HIV/AIDS Cases by Year, 1991–2023. Refer to link on slide for full data. ">
            <a:extLst>
              <a:ext uri="{FF2B5EF4-FFF2-40B4-BE49-F238E27FC236}">
                <a16:creationId xmlns:a16="http://schemas.microsoft.com/office/drawing/2014/main" id="{7E8309F7-1B1E-38A9-75C5-540961D0A0C8}"/>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557282" y="1609724"/>
            <a:ext cx="10754565" cy="3942707"/>
          </a:xfrm>
        </p:spPr>
      </p:pic>
    </p:spTree>
    <p:extLst>
      <p:ext uri="{BB962C8B-B14F-4D97-AF65-F5344CB8AC3E}">
        <p14:creationId xmlns:p14="http://schemas.microsoft.com/office/powerpoint/2010/main" val="4204400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2014–2023</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pPr/>
              <a:t>9</a:t>
            </a:fld>
            <a:endParaRPr lang="en-US" dirty="0"/>
          </a:p>
        </p:txBody>
      </p:sp>
      <p:sp>
        <p:nvSpPr>
          <p:cNvPr id="5" name="Content Placeholder 4"/>
          <p:cNvSpPr>
            <a:spLocks noGrp="1"/>
          </p:cNvSpPr>
          <p:nvPr>
            <p:ph idx="13"/>
          </p:nvPr>
        </p:nvSpPr>
        <p:spPr>
          <a:xfrm>
            <a:off x="111760" y="5522081"/>
            <a:ext cx="12894377" cy="720245"/>
          </a:xfrm>
        </p:spPr>
        <p:txBody>
          <a:bodyPr>
            <a:norm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2023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New HIV Disease Diagnoses*. HIV/AIDS Cases by Year, 2014–2023. Refer to link on slide for full data. ">
            <a:extLst>
              <a:ext uri="{FF2B5EF4-FFF2-40B4-BE49-F238E27FC236}">
                <a16:creationId xmlns:a16="http://schemas.microsoft.com/office/drawing/2014/main" id="{918F75D6-A63F-3B7C-1122-93C579000E30}"/>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651603" y="1609724"/>
            <a:ext cx="10888794" cy="3999965"/>
          </a:xfrm>
        </p:spPr>
      </p:pic>
    </p:spTree>
    <p:extLst>
      <p:ext uri="{BB962C8B-B14F-4D97-AF65-F5344CB8AC3E}">
        <p14:creationId xmlns:p14="http://schemas.microsoft.com/office/powerpoint/2010/main" val="1497287451"/>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882B80E85798B498881C0CB36871F5B" ma:contentTypeVersion="77" ma:contentTypeDescription="Create a new document." ma:contentTypeScope="" ma:versionID="81fd33ee760e55ba4dc21f19d71c9ed2">
  <xsd:schema xmlns:xsd="http://www.w3.org/2001/XMLSchema" xmlns:xs="http://www.w3.org/2001/XMLSchema" xmlns:p="http://schemas.microsoft.com/office/2006/metadata/properties" xmlns:ns2="98f01fe9-c3f2-4582-9148-d87bd0c242e7" xmlns:ns3="fc253db8-c1a2-4032-adc2-d3fbd160fc76" xmlns:ns4="8837c207-459e-4c9e-ae67-73e2034e87a2" targetNamespace="http://schemas.microsoft.com/office/2006/metadata/properties" ma:root="true" ma:fieldsID="6f597a13533ab51e3170be8e423a5b5a" ns2:_="" ns3:_="" ns4:_="">
    <xsd:import namespace="98f01fe9-c3f2-4582-9148-d87bd0c242e7"/>
    <xsd:import namespace="fc253db8-c1a2-4032-adc2-d3fbd160fc76"/>
    <xsd:import namespace="8837c207-459e-4c9e-ae67-73e2034e87a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f01fe9-c3f2-4582-9148-d87bd0c242e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253db8-c1a2-4032-adc2-d3fbd160fc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37c207-459e-4c9e-ae67-73e2034e87a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8f01fe9-c3f2-4582-9148-d87bd0c242e7">PP6VNZTUNPYT-222210944-93</_dlc_DocId>
    <_dlc_DocIdUrl xmlns="98f01fe9-c3f2-4582-9148-d87bd0c242e7">
      <Url>https://mn365.sharepoint.com/teams/MDH/permanent/comm_proj/_layouts/15/DocIdRedir.aspx?ID=PP6VNZTUNPYT-222210944-93</Url>
      <Description>PP6VNZTUNPYT-222210944-93</Description>
    </_dlc_DocIdUrl>
  </documentManagement>
</p:properties>
</file>

<file path=customXml/itemProps1.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2.xml><?xml version="1.0" encoding="utf-8"?>
<ds:datastoreItem xmlns:ds="http://schemas.openxmlformats.org/officeDocument/2006/customXml" ds:itemID="{B9B99B13-BF67-4A71-8070-99100289F3A8}">
  <ds:schemaRefs>
    <ds:schemaRef ds:uri="http://schemas.microsoft.com/sharepoint/events"/>
    <ds:schemaRef ds:uri=""/>
  </ds:schemaRefs>
</ds:datastoreItem>
</file>

<file path=customXml/itemProps3.xml><?xml version="1.0" encoding="utf-8"?>
<ds:datastoreItem xmlns:ds="http://schemas.openxmlformats.org/officeDocument/2006/customXml" ds:itemID="{EA9ED9FB-88D9-4193-9DD9-DFFAC07CE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f01fe9-c3f2-4582-9148-d87bd0c242e7"/>
    <ds:schemaRef ds:uri="fc253db8-c1a2-4032-adc2-d3fbd160fc76"/>
    <ds:schemaRef ds:uri="8837c207-459e-4c9e-ae67-73e2034e87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678B604-9059-4F1C-B8E2-C96A71A964D2}">
  <ds:schemaRefs>
    <ds:schemaRef ds:uri="http://purl.org/dc/terms/"/>
    <ds:schemaRef ds:uri="8837c207-459e-4c9e-ae67-73e2034e87a2"/>
    <ds:schemaRef ds:uri="http://purl.org/dc/elements/1.1/"/>
    <ds:schemaRef ds:uri="http://purl.org/dc/dcmitype/"/>
    <ds:schemaRef ds:uri="fc253db8-c1a2-4032-adc2-d3fbd160fc76"/>
    <ds:schemaRef ds:uri="http://schemas.microsoft.com/office/2006/documentManagement/types"/>
    <ds:schemaRef ds:uri="http://schemas.microsoft.com/office/infopath/2007/PartnerControls"/>
    <ds:schemaRef ds:uri="http://schemas.openxmlformats.org/package/2006/metadata/core-properties"/>
    <ds:schemaRef ds:uri="98f01fe9-c3f2-4582-9148-d87bd0c242e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Template PowerPoint Prez CLASSIC_use 2020</Template>
  <TotalTime>21290</TotalTime>
  <Words>8942</Words>
  <Application>Microsoft Office PowerPoint</Application>
  <PresentationFormat>Widescreen</PresentationFormat>
  <Paragraphs>1519</Paragraphs>
  <Slides>61</Slides>
  <Notes>48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Geneva</vt:lpstr>
      <vt:lpstr>Open Sans</vt:lpstr>
      <vt:lpstr>Times New Roman</vt:lpstr>
      <vt:lpstr>Trebuchet MS</vt:lpstr>
      <vt:lpstr>Wingdings</vt:lpstr>
      <vt:lpstr>Minnesota</vt:lpstr>
      <vt:lpstr>HIV/AIDS Incidence Report, 2023</vt:lpstr>
      <vt:lpstr>New HIV Diagnoses in Minnesota, 2023</vt:lpstr>
      <vt:lpstr>Introduction (I)</vt:lpstr>
      <vt:lpstr>Introduction (II)</vt:lpstr>
      <vt:lpstr>PowerPoint Presentation</vt:lpstr>
      <vt:lpstr>PowerPoint Presentation</vt:lpstr>
      <vt:lpstr>Overview of HIV/AIDS in Minnesota</vt:lpstr>
      <vt:lpstr>New HIV Disease Diagnoses*  HIV/AIDS Cases by Year, 1991–2023</vt:lpstr>
      <vt:lpstr>New HIV Disease Diagnoses*  HIV/AIDS Cases by Year, 2014–2023</vt:lpstr>
      <vt:lpstr>New HIV Diagnoses, HIV (non-AIDS) and AIDS Cases by Year of HIV Diagnosis, 2014–2023</vt:lpstr>
      <vt:lpstr>New HIV Diagnoses, Deaths and Prevalent Cases  by Year, 2014–2023</vt:lpstr>
      <vt:lpstr>HIV (non-AIDS) and AIDS^ at Diagnosis by Year, 2014–2023</vt:lpstr>
      <vt:lpstr>HIV Diagnoses in Minnesota  by Person, Place, and Time</vt:lpstr>
      <vt:lpstr>Place</vt:lpstr>
      <vt:lpstr>PowerPoint Presentation</vt:lpstr>
      <vt:lpstr>PowerPoint Presentation</vt:lpstr>
      <vt:lpstr>HIV Diagnoses* in Minnesota by Residence at Diagnosis, 2023</vt:lpstr>
      <vt:lpstr>Sex at Birth, Gender, and Race/Ethnicity</vt:lpstr>
      <vt:lpstr>Transmission Categories</vt:lpstr>
      <vt:lpstr>Gender Identity</vt:lpstr>
      <vt:lpstr>HIV Diagnoses* by Sex Assigned at Birth and Year of Diagnosis  2014–2023</vt:lpstr>
      <vt:lpstr>Number of Cases and Rates (per 100,000 people) of HIV Diagnoses* by Race/Ethnicity† Minnesota, 2023</vt:lpstr>
      <vt:lpstr>HIV Diagnoses* in Year 2023 and General Population in Minnesota  by Race/Ethnicity</vt:lpstr>
      <vt:lpstr>HIV Diagnoses* in 2023 by Sex Assigned at Birth and Race/Ethnicity†</vt:lpstr>
      <vt:lpstr>HIV Diagnoses* Among People Assigned Male Sex at Birth by Race/Ethnicity† and Year of Diagnosis 2014–2023</vt:lpstr>
      <vt:lpstr>HIV Diagnoses* Among People Assigned Female Sex at Birth by Race/Ethnicity† and Year of Diagnosis 2014–2023</vt:lpstr>
      <vt:lpstr>Hispanic People Newly Diagnosed with HIV/AIDS in MN  by Sex assigned at Birth, 2013–2023</vt:lpstr>
      <vt:lpstr>Number of Cases and Rates (per 100,000 people) of Adults and Adolescents* Diagnosed with HIV/AIDS by Gender Identity† in Minnesota, 2023</vt:lpstr>
      <vt:lpstr>Age</vt:lpstr>
      <vt:lpstr>Age at HIV Diagnosis* by Sex Assigned at Birth, Minnesota, 2023</vt:lpstr>
      <vt:lpstr>HIV Diagnoses* by Mode of Exposure and Year, 2014–2023</vt:lpstr>
      <vt:lpstr>Average Age at HIV Diagnosis*  by Sex Assigned at Birth, 2014–2023</vt:lpstr>
      <vt:lpstr>Mode of Exposure</vt:lpstr>
      <vt:lpstr>HIV Diagnoses* Among People Assigned Male Sex at Birth by Mode of Exposure and Year, 2014–2023</vt:lpstr>
      <vt:lpstr>HIV Diagnoses among MSM in Minnesota  by Race and Ethnicity, 2023</vt:lpstr>
      <vt:lpstr>New HIV Infections of MSM in Minnesota  by Current Residence, 2023</vt:lpstr>
      <vt:lpstr>HIV Diagnoses* Among People Assigned Female Sex at Birth by Mode of Exposure and Year of Diagnosis 2014–2023</vt:lpstr>
      <vt:lpstr>Births to Pregnant People Living with HIV and Number of Perinatal Acquired HIV Infections* by Year of Birth, 2014–2023</vt:lpstr>
      <vt:lpstr>Outcome for Perinatal HIV-Exposed Infants born in 2023 </vt:lpstr>
      <vt:lpstr>Foreign-born Cases</vt:lpstr>
      <vt:lpstr>HIV Diagnoses* among Foreign-Born People† in Minnesota by Year and Region of Birth 2014–2023</vt:lpstr>
      <vt:lpstr>HIV Diagnoses* Among Foreign-Born people† by Sex Assigned at Birth and Year 2014–2023</vt:lpstr>
      <vt:lpstr>Countries of Birth Among Foreign-Born people† Diagnosed with HIV* Minnesota, 2023</vt:lpstr>
      <vt:lpstr>Hispanic People Newly Diagnosed with HIV Region of Birth  Year 2014–2023</vt:lpstr>
      <vt:lpstr>Late-Testers (AIDS Diagnosis within one year of initial HIV Diagnosis)</vt:lpstr>
      <vt:lpstr>Time of Progression to AIDS for HIV Diagnoses* Among Foreign-born people Minnesota 2014–2023 †</vt:lpstr>
      <vt:lpstr>Progression to AIDS within 1 year of initial HIV Diagnosis* by Sex Assigned at Birth 2014–2023†</vt:lpstr>
      <vt:lpstr>Progression to AIDS within 1 year of initial HIV Diagnoses*  by Race/Ethnicity^ 2014–2023†</vt:lpstr>
      <vt:lpstr>Progression to AIDS within 1 year of initial HIV Diagnosis* by Age 2014–2023†</vt:lpstr>
      <vt:lpstr>Progression to AIDS within 1 year of initial HIV Diagnosis* by Mode of Transmission 2014–2023†</vt:lpstr>
      <vt:lpstr>Adolescents &amp; Young Adults (Ages 13-24)*</vt:lpstr>
      <vt:lpstr>HIV Diagnoses* Among Adolescents and Young Adults† by Sex Assigned at Birth and Year 2013–2023</vt:lpstr>
      <vt:lpstr>HIV Diagnoses* Among Adolescents and Young Adults† by Sex Assigned at Birth and Race/Ethnicity, 2021–2023 Combined</vt:lpstr>
      <vt:lpstr>HIV Diagnoses* Among Adolescents and Young Adult† Males  Race/Ethnicity, 2021–2023 Combined &amp; 2023 Alone</vt:lpstr>
      <vt:lpstr>HIV Diagnoses* Among Adolescents and Young Adults† by Sex at Birth and Exposure Group 2021–2023 Combined</vt:lpstr>
      <vt:lpstr>Additional Topics</vt:lpstr>
      <vt:lpstr>HIV Outbreak in Hennepin/Ramsey Counties </vt:lpstr>
      <vt:lpstr>HIV Outbreak in Duluth Region</vt:lpstr>
      <vt:lpstr>Updated webpage: Outbreak Data e-Resources </vt:lpstr>
      <vt:lpstr>Molecular Tools for Outbreak Monitoring</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Highlights from the Minnesota  HIV Surveillance Report, 2020</dc:title>
  <dc:subject/>
  <dc:creator>Mn Dept of Health</dc:creator>
  <cp:keywords/>
  <dc:description>version 2.3 _x000d_
03/16/2021_x000d_
added land management slide</dc:description>
  <cp:lastModifiedBy>Steffenhagen, Harry (He/Him/His) (MDH)</cp:lastModifiedBy>
  <cp:revision>506</cp:revision>
  <cp:lastPrinted>2017-03-14T16:27:36Z</cp:lastPrinted>
  <dcterms:created xsi:type="dcterms:W3CDTF">2021-05-14T14:24:44Z</dcterms:created>
  <dcterms:modified xsi:type="dcterms:W3CDTF">2024-04-24T19:23:23Z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0x010100A882B80E85798B498881C0CB36871F5B</vt:lpwstr>
  </property>
  <property fmtid="{D5CDD505-2E9C-101B-9397-08002B2CF9AE}" pid="4" name="_dlc_DocIdItemGuid">
    <vt:lpwstr>cbf8f2fd-e28c-4afa-91a9-23cfe54aec52</vt:lpwstr>
  </property>
</Properties>
</file>