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5"/>
  </p:sldMasterIdLst>
  <p:notesMasterIdLst>
    <p:notesMasterId r:id="rId27"/>
  </p:notesMasterIdLst>
  <p:handoutMasterIdLst>
    <p:handoutMasterId r:id="rId28"/>
  </p:handoutMasterIdLst>
  <p:sldIdLst>
    <p:sldId id="256" r:id="rId6"/>
    <p:sldId id="258" r:id="rId7"/>
    <p:sldId id="259" r:id="rId8"/>
    <p:sldId id="284" r:id="rId9"/>
    <p:sldId id="322" r:id="rId10"/>
    <p:sldId id="270" r:id="rId11"/>
    <p:sldId id="271" r:id="rId12"/>
    <p:sldId id="272" r:id="rId13"/>
    <p:sldId id="312" r:id="rId14"/>
    <p:sldId id="313" r:id="rId15"/>
    <p:sldId id="273" r:id="rId16"/>
    <p:sldId id="305" r:id="rId17"/>
    <p:sldId id="308" r:id="rId18"/>
    <p:sldId id="306" r:id="rId19"/>
    <p:sldId id="309" r:id="rId20"/>
    <p:sldId id="307" r:id="rId21"/>
    <p:sldId id="276" r:id="rId22"/>
    <p:sldId id="310" r:id="rId23"/>
    <p:sldId id="277" r:id="rId24"/>
    <p:sldId id="291" r:id="rId25"/>
    <p:sldId id="28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3865"/>
    <a:srgbClr val="78BE21"/>
    <a:srgbClr val="0D0D0D"/>
    <a:srgbClr val="E8E8E8"/>
    <a:srgbClr val="B20738"/>
    <a:srgbClr val="00A3E2"/>
    <a:srgbClr val="2C2C2C"/>
    <a:srgbClr val="F5F5F5"/>
    <a:srgbClr val="3838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15" autoAdjust="0"/>
    <p:restoredTop sz="79201" autoAdjust="0"/>
  </p:normalViewPr>
  <p:slideViewPr>
    <p:cSldViewPr snapToGrid="0">
      <p:cViewPr>
        <p:scale>
          <a:sx n="100" d="100"/>
          <a:sy n="100" d="100"/>
        </p:scale>
        <p:origin x="696" y="72"/>
      </p:cViewPr>
      <p:guideLst/>
    </p:cSldViewPr>
  </p:slideViewPr>
  <p:outlineViewPr>
    <p:cViewPr>
      <p:scale>
        <a:sx n="33" d="100"/>
        <a:sy n="33" d="100"/>
      </p:scale>
      <p:origin x="0" y="-2028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90" d="100"/>
          <a:sy n="90" d="100"/>
        </p:scale>
        <p:origin x="260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K:\FWVZD\Vectorborne\Health%20Promotion%20&amp;%20Outreach\Website\Cases%20by%20Disease%20and%20Year.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1" i="0" u="none" strike="noStrike" kern="1200" spc="0" baseline="0">
                <a:solidFill>
                  <a:schemeClr val="accent1"/>
                </a:solidFill>
                <a:latin typeface="+mn-lt"/>
                <a:ea typeface="+mn-ea"/>
                <a:cs typeface="+mn-cs"/>
              </a:defRPr>
            </a:pPr>
            <a:r>
              <a:rPr lang="en-US" sz="3600" b="1" dirty="0">
                <a:solidFill>
                  <a:schemeClr val="accent1"/>
                </a:solidFill>
              </a:rPr>
              <a:t>Reported</a:t>
            </a:r>
            <a:r>
              <a:rPr lang="en-US" sz="3600" b="1" baseline="0" dirty="0">
                <a:solidFill>
                  <a:schemeClr val="accent1"/>
                </a:solidFill>
              </a:rPr>
              <a:t> Mosquitoborne Disease Cases in Minnesota, 2002-2021</a:t>
            </a:r>
            <a:endParaRPr lang="en-US" sz="3600" b="1" dirty="0">
              <a:solidFill>
                <a:schemeClr val="accent1"/>
              </a:solidFill>
              <a:highlight>
                <a:srgbClr val="FFFF00"/>
              </a:highlight>
            </a:endParaRPr>
          </a:p>
        </c:rich>
      </c:tx>
      <c:overlay val="0"/>
      <c:spPr>
        <a:noFill/>
        <a:ln>
          <a:noFill/>
        </a:ln>
        <a:effectLst/>
      </c:spPr>
      <c:txPr>
        <a:bodyPr rot="0" spcFirstLastPara="1" vertOverflow="ellipsis" vert="horz" wrap="square" anchor="ctr" anchorCtr="1"/>
        <a:lstStyle/>
        <a:p>
          <a:pPr>
            <a:defRPr sz="3600" b="1" i="0" u="none" strike="noStrike" kern="1200" spc="0" baseline="0">
              <a:solidFill>
                <a:schemeClr val="accent1"/>
              </a:solidFill>
              <a:latin typeface="+mn-lt"/>
              <a:ea typeface="+mn-ea"/>
              <a:cs typeface="+mn-cs"/>
            </a:defRPr>
          </a:pPr>
          <a:endParaRPr lang="en-US"/>
        </a:p>
      </c:txPr>
    </c:title>
    <c:autoTitleDeleted val="0"/>
    <c:plotArea>
      <c:layout>
        <c:manualLayout>
          <c:layoutTarget val="inner"/>
          <c:xMode val="edge"/>
          <c:yMode val="edge"/>
          <c:x val="7.8196276246719168E-2"/>
          <c:y val="0.21562029746281713"/>
          <c:w val="0.90617872375328079"/>
          <c:h val="0.60192257217847767"/>
        </c:manualLayout>
      </c:layout>
      <c:lineChart>
        <c:grouping val="standard"/>
        <c:varyColors val="0"/>
        <c:ser>
          <c:idx val="0"/>
          <c:order val="0"/>
          <c:tx>
            <c:strRef>
              <c:f>WNV!$B$1</c:f>
              <c:strCache>
                <c:ptCount val="1"/>
                <c:pt idx="0">
                  <c:v>West Nile Virus</c:v>
                </c:pt>
              </c:strCache>
            </c:strRef>
          </c:tx>
          <c:spPr>
            <a:ln w="28575" cap="rnd">
              <a:solidFill>
                <a:schemeClr val="accent1"/>
              </a:solidFill>
              <a:round/>
            </a:ln>
            <a:effectLst/>
          </c:spPr>
          <c:marker>
            <c:symbol val="none"/>
          </c:marker>
          <c:cat>
            <c:strRef>
              <c:f>WNV!$A$2:$A$21</c:f>
              <c:strCache>
                <c:ptCount val="20"/>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strCache>
            </c:strRef>
          </c:cat>
          <c:val>
            <c:numRef>
              <c:f>WNV!$B$2:$B$21</c:f>
              <c:numCache>
                <c:formatCode>General</c:formatCode>
                <c:ptCount val="20"/>
                <c:pt idx="0">
                  <c:v>48</c:v>
                </c:pt>
                <c:pt idx="1">
                  <c:v>148</c:v>
                </c:pt>
                <c:pt idx="2">
                  <c:v>34</c:v>
                </c:pt>
                <c:pt idx="3">
                  <c:v>45</c:v>
                </c:pt>
                <c:pt idx="4">
                  <c:v>65</c:v>
                </c:pt>
                <c:pt idx="5">
                  <c:v>101</c:v>
                </c:pt>
                <c:pt idx="6">
                  <c:v>10</c:v>
                </c:pt>
                <c:pt idx="7">
                  <c:v>4</c:v>
                </c:pt>
                <c:pt idx="8">
                  <c:v>8</c:v>
                </c:pt>
                <c:pt idx="9">
                  <c:v>2</c:v>
                </c:pt>
                <c:pt idx="10">
                  <c:v>70</c:v>
                </c:pt>
                <c:pt idx="11">
                  <c:v>80</c:v>
                </c:pt>
                <c:pt idx="12">
                  <c:v>21</c:v>
                </c:pt>
                <c:pt idx="13">
                  <c:v>9</c:v>
                </c:pt>
                <c:pt idx="14">
                  <c:v>83</c:v>
                </c:pt>
                <c:pt idx="15">
                  <c:v>30</c:v>
                </c:pt>
                <c:pt idx="16">
                  <c:v>63</c:v>
                </c:pt>
                <c:pt idx="17">
                  <c:v>5</c:v>
                </c:pt>
                <c:pt idx="18">
                  <c:v>#N/A</c:v>
                </c:pt>
                <c:pt idx="19">
                  <c:v>36</c:v>
                </c:pt>
              </c:numCache>
            </c:numRef>
          </c:val>
          <c:smooth val="0"/>
          <c:extLst>
            <c:ext xmlns:c16="http://schemas.microsoft.com/office/drawing/2014/chart" uri="{C3380CC4-5D6E-409C-BE32-E72D297353CC}">
              <c16:uniqueId val="{00000000-E40A-4C6D-88C0-EBD18EA6E50A}"/>
            </c:ext>
          </c:extLst>
        </c:ser>
        <c:ser>
          <c:idx val="1"/>
          <c:order val="1"/>
          <c:tx>
            <c:strRef>
              <c:f>WNV!$C$1</c:f>
              <c:strCache>
                <c:ptCount val="1"/>
                <c:pt idx="0">
                  <c:v>La Crosse Virus</c:v>
                </c:pt>
              </c:strCache>
            </c:strRef>
          </c:tx>
          <c:spPr>
            <a:ln w="28575" cap="rnd">
              <a:solidFill>
                <a:schemeClr val="accent2"/>
              </a:solidFill>
              <a:round/>
            </a:ln>
            <a:effectLst/>
          </c:spPr>
          <c:marker>
            <c:symbol val="none"/>
          </c:marker>
          <c:cat>
            <c:strRef>
              <c:f>WNV!$A$2:$A$21</c:f>
              <c:strCache>
                <c:ptCount val="20"/>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strCache>
            </c:strRef>
          </c:cat>
          <c:val>
            <c:numRef>
              <c:f>WNV!$C$2:$C$21</c:f>
              <c:numCache>
                <c:formatCode>General</c:formatCode>
                <c:ptCount val="20"/>
                <c:pt idx="0">
                  <c:v>13</c:v>
                </c:pt>
                <c:pt idx="1">
                  <c:v>3</c:v>
                </c:pt>
                <c:pt idx="2">
                  <c:v>2</c:v>
                </c:pt>
                <c:pt idx="3">
                  <c:v>2</c:v>
                </c:pt>
                <c:pt idx="4">
                  <c:v>1</c:v>
                </c:pt>
                <c:pt idx="5">
                  <c:v>1</c:v>
                </c:pt>
                <c:pt idx="6">
                  <c:v>1</c:v>
                </c:pt>
                <c:pt idx="7">
                  <c:v>0</c:v>
                </c:pt>
                <c:pt idx="8">
                  <c:v>1</c:v>
                </c:pt>
                <c:pt idx="9">
                  <c:v>1</c:v>
                </c:pt>
                <c:pt idx="10">
                  <c:v>4</c:v>
                </c:pt>
                <c:pt idx="11">
                  <c:v>5</c:v>
                </c:pt>
                <c:pt idx="12">
                  <c:v>4</c:v>
                </c:pt>
                <c:pt idx="13">
                  <c:v>1</c:v>
                </c:pt>
                <c:pt idx="14">
                  <c:v>3</c:v>
                </c:pt>
                <c:pt idx="15">
                  <c:v>1</c:v>
                </c:pt>
                <c:pt idx="16">
                  <c:v>0</c:v>
                </c:pt>
                <c:pt idx="17">
                  <c:v>1</c:v>
                </c:pt>
                <c:pt idx="18">
                  <c:v>#N/A</c:v>
                </c:pt>
                <c:pt idx="19">
                  <c:v>0</c:v>
                </c:pt>
              </c:numCache>
            </c:numRef>
          </c:val>
          <c:smooth val="0"/>
          <c:extLst>
            <c:ext xmlns:c16="http://schemas.microsoft.com/office/drawing/2014/chart" uri="{C3380CC4-5D6E-409C-BE32-E72D297353CC}">
              <c16:uniqueId val="{00000001-E40A-4C6D-88C0-EBD18EA6E50A}"/>
            </c:ext>
          </c:extLst>
        </c:ser>
        <c:ser>
          <c:idx val="2"/>
          <c:order val="2"/>
          <c:tx>
            <c:strRef>
              <c:f>WNV!$D$1</c:f>
              <c:strCache>
                <c:ptCount val="1"/>
                <c:pt idx="0">
                  <c:v>Jamestown Canyon Virus</c:v>
                </c:pt>
              </c:strCache>
            </c:strRef>
          </c:tx>
          <c:spPr>
            <a:ln w="28575" cap="rnd">
              <a:solidFill>
                <a:schemeClr val="accent3"/>
              </a:solidFill>
              <a:round/>
            </a:ln>
            <a:effectLst/>
          </c:spPr>
          <c:marker>
            <c:symbol val="none"/>
          </c:marker>
          <c:cat>
            <c:strRef>
              <c:f>WNV!$A$2:$A$21</c:f>
              <c:strCache>
                <c:ptCount val="20"/>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strCache>
            </c:strRef>
          </c:cat>
          <c:val>
            <c:numRef>
              <c:f>WNV!$D$2:$D$21</c:f>
              <c:numCache>
                <c:formatCode>General</c:formatCode>
                <c:ptCount val="20"/>
                <c:pt idx="0">
                  <c:v>1</c:v>
                </c:pt>
                <c:pt idx="1">
                  <c:v>0</c:v>
                </c:pt>
                <c:pt idx="2">
                  <c:v>0</c:v>
                </c:pt>
                <c:pt idx="3">
                  <c:v>0</c:v>
                </c:pt>
                <c:pt idx="4">
                  <c:v>0</c:v>
                </c:pt>
                <c:pt idx="5">
                  <c:v>0</c:v>
                </c:pt>
                <c:pt idx="6">
                  <c:v>0</c:v>
                </c:pt>
                <c:pt idx="7">
                  <c:v>0</c:v>
                </c:pt>
                <c:pt idx="8">
                  <c:v>0</c:v>
                </c:pt>
                <c:pt idx="9">
                  <c:v>0</c:v>
                </c:pt>
                <c:pt idx="10">
                  <c:v>0</c:v>
                </c:pt>
                <c:pt idx="11">
                  <c:v>1</c:v>
                </c:pt>
                <c:pt idx="12">
                  <c:v>4</c:v>
                </c:pt>
                <c:pt idx="13">
                  <c:v>2</c:v>
                </c:pt>
                <c:pt idx="14">
                  <c:v>6</c:v>
                </c:pt>
                <c:pt idx="15">
                  <c:v>22</c:v>
                </c:pt>
                <c:pt idx="16">
                  <c:v>11</c:v>
                </c:pt>
                <c:pt idx="17">
                  <c:v>21</c:v>
                </c:pt>
                <c:pt idx="18">
                  <c:v>#N/A</c:v>
                </c:pt>
                <c:pt idx="19">
                  <c:v>6</c:v>
                </c:pt>
              </c:numCache>
            </c:numRef>
          </c:val>
          <c:smooth val="0"/>
          <c:extLst>
            <c:ext xmlns:c16="http://schemas.microsoft.com/office/drawing/2014/chart" uri="{C3380CC4-5D6E-409C-BE32-E72D297353CC}">
              <c16:uniqueId val="{00000002-E40A-4C6D-88C0-EBD18EA6E50A}"/>
            </c:ext>
          </c:extLst>
        </c:ser>
        <c:dLbls>
          <c:showLegendKey val="0"/>
          <c:showVal val="0"/>
          <c:showCatName val="0"/>
          <c:showSerName val="0"/>
          <c:showPercent val="0"/>
          <c:showBubbleSize val="0"/>
        </c:dLbls>
        <c:smooth val="0"/>
        <c:axId val="479598752"/>
        <c:axId val="479599408"/>
      </c:lineChart>
      <c:catAx>
        <c:axId val="479598752"/>
        <c:scaling>
          <c:orientation val="minMax"/>
        </c:scaling>
        <c:delete val="0"/>
        <c:axPos val="b"/>
        <c:title>
          <c:tx>
            <c:rich>
              <a:bodyPr rot="0" spcFirstLastPara="1" vertOverflow="ellipsis" vert="horz" wrap="square" anchor="ctr" anchorCtr="1"/>
              <a:lstStyle/>
              <a:p>
                <a:pPr>
                  <a:defRPr sz="2400" b="1" i="0" u="none" strike="noStrike" kern="1200" baseline="0">
                    <a:solidFill>
                      <a:schemeClr val="accent1"/>
                    </a:solidFill>
                    <a:latin typeface="+mn-lt"/>
                    <a:ea typeface="+mn-ea"/>
                    <a:cs typeface="+mn-cs"/>
                  </a:defRPr>
                </a:pPr>
                <a:r>
                  <a:rPr lang="en-US" sz="2400" b="1">
                    <a:solidFill>
                      <a:schemeClr val="accent1"/>
                    </a:solidFill>
                  </a:rPr>
                  <a:t>Year</a:t>
                </a:r>
              </a:p>
            </c:rich>
          </c:tx>
          <c:overlay val="0"/>
          <c:spPr>
            <a:noFill/>
            <a:ln>
              <a:noFill/>
            </a:ln>
            <a:effectLst/>
          </c:spPr>
          <c:txPr>
            <a:bodyPr rot="0" spcFirstLastPara="1" vertOverflow="ellipsis" vert="horz" wrap="square" anchor="ctr" anchorCtr="1"/>
            <a:lstStyle/>
            <a:p>
              <a:pPr>
                <a:defRPr sz="2400" b="1" i="0" u="none" strike="noStrike" kern="1200" baseline="0">
                  <a:solidFill>
                    <a:schemeClr val="accent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479599408"/>
        <c:crosses val="autoZero"/>
        <c:auto val="1"/>
        <c:lblAlgn val="ctr"/>
        <c:lblOffset val="100"/>
        <c:noMultiLvlLbl val="0"/>
      </c:catAx>
      <c:valAx>
        <c:axId val="479599408"/>
        <c:scaling>
          <c:orientation val="minMax"/>
          <c:max val="16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1" i="0" u="none" strike="noStrike" kern="1200" baseline="0">
                    <a:solidFill>
                      <a:schemeClr val="accent1"/>
                    </a:solidFill>
                    <a:latin typeface="+mn-lt"/>
                    <a:ea typeface="+mn-ea"/>
                    <a:cs typeface="+mn-cs"/>
                  </a:defRPr>
                </a:pPr>
                <a:r>
                  <a:rPr lang="en-US" sz="2400" b="1">
                    <a:solidFill>
                      <a:schemeClr val="accent1"/>
                    </a:solidFill>
                  </a:rPr>
                  <a:t>Number</a:t>
                </a:r>
                <a:r>
                  <a:rPr lang="en-US" sz="2400" b="1" baseline="0">
                    <a:solidFill>
                      <a:schemeClr val="accent1"/>
                    </a:solidFill>
                  </a:rPr>
                  <a:t> of Cases</a:t>
                </a:r>
                <a:endParaRPr lang="en-US" sz="2400" b="1">
                  <a:solidFill>
                    <a:schemeClr val="accent1"/>
                  </a:solidFill>
                </a:endParaRPr>
              </a:p>
            </c:rich>
          </c:tx>
          <c:overlay val="0"/>
          <c:spPr>
            <a:noFill/>
            <a:ln>
              <a:noFill/>
            </a:ln>
            <a:effectLst/>
          </c:spPr>
          <c:txPr>
            <a:bodyPr rot="-5400000" spcFirstLastPara="1" vertOverflow="ellipsis" vert="horz" wrap="square" anchor="ctr" anchorCtr="1"/>
            <a:lstStyle/>
            <a:p>
              <a:pPr>
                <a:defRPr sz="2400" b="1" i="0" u="none" strike="noStrike" kern="1200" baseline="0">
                  <a:solidFill>
                    <a:schemeClr val="accent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479598752"/>
        <c:crosses val="autoZero"/>
        <c:crossBetween val="between"/>
        <c:majorUnit val="20"/>
        <c:min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accent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0.84401</cdr:x>
      <cdr:y>0.90235</cdr:y>
    </cdr:from>
    <cdr:to>
      <cdr:x>1</cdr:x>
      <cdr:y>1</cdr:y>
    </cdr:to>
    <cdr:sp macro="" textlink="">
      <cdr:nvSpPr>
        <cdr:cNvPr id="2" name="TextBox 1">
          <a:extLst xmlns:a="http://schemas.openxmlformats.org/drawingml/2006/main">
            <a:ext uri="{FF2B5EF4-FFF2-40B4-BE49-F238E27FC236}">
              <a16:creationId xmlns:a16="http://schemas.microsoft.com/office/drawing/2014/main" id="{6FB16636-8D73-F313-9E6C-02A9234B7548}"/>
            </a:ext>
          </a:extLst>
        </cdr:cNvPr>
        <cdr:cNvSpPr txBox="1"/>
      </cdr:nvSpPr>
      <cdr:spPr>
        <a:xfrm xmlns:a="http://schemas.openxmlformats.org/drawingml/2006/main">
          <a:off x="10290221" y="6188297"/>
          <a:ext cx="1901779" cy="66970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dirty="0"/>
            <a:t>*Mosquitoborne disease case data not available for 2020</a:t>
          </a:r>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NeueHaasGroteskText Std" panose="020B05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2A04DE5-F1A9-4D45-BF54-BEFDBA739CA2}" type="datetimeFigureOut">
              <a:rPr lang="en-US" smtClean="0">
                <a:latin typeface="NeueHaasGroteskText Std" panose="020B0504020202020204" pitchFamily="34" charset="0"/>
              </a:rPr>
              <a:t>05/15/2023</a:t>
            </a:fld>
            <a:endParaRPr lang="en-US" dirty="0">
              <a:latin typeface="NeueHaasGroteskText Std" panose="020B05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NeueHaasGroteskText Std" panose="020B05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886E1E-70B3-41D2-AD41-BEE4979EC759}" type="slidenum">
              <a:rPr lang="en-US" smtClean="0">
                <a:latin typeface="NeueHaasGroteskText Std" panose="020B0504020202020204" pitchFamily="34" charset="0"/>
              </a:rPr>
              <a:t>‹#›</a:t>
            </a:fld>
            <a:endParaRPr lang="en-US" dirty="0">
              <a:latin typeface="NeueHaasGroteskText Std" panose="020B050402020202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NeueHaasGroteskText Std" panose="020B05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NeueHaasGroteskText Std" panose="020B0504020202020204" pitchFamily="34" charset="0"/>
              </a:defRPr>
            </a:lvl1pPr>
          </a:lstStyle>
          <a:p>
            <a:fld id="{A50CD39D-89B0-4C68-805A-35C75A7C20C8}" type="datetimeFigureOut">
              <a:rPr lang="en-US" smtClean="0"/>
              <a:pPr/>
              <a:t>05/15/2023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NeueHaasGroteskText Std" panose="020B05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NeueHaasGroteskText Std" panose="020B0504020202020204" pitchFamily="34" charset="0"/>
              </a:defRPr>
            </a:lvl1pPr>
          </a:lstStyle>
          <a:p>
            <a:fld id="{F9F08466-AEA7-4FC0-9459-6A32F61DA297}" type="slidenum">
              <a:rPr lang="en-US" smtClean="0"/>
              <a:pPr/>
              <a:t>‹#›</a:t>
            </a:fld>
            <a:endParaRPr lang="en-US" dirty="0"/>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NeueHaasGroteskText Std" panose="020B0504020202020204" pitchFamily="34" charset="0"/>
        <a:ea typeface="+mn-ea"/>
        <a:cs typeface="+mn-cs"/>
      </a:defRPr>
    </a:lvl1pPr>
    <a:lvl2pPr marL="457200" algn="l" defTabSz="914400" rtl="0" eaLnBrk="1" latinLnBrk="0" hangingPunct="1">
      <a:defRPr sz="1200" kern="1200">
        <a:solidFill>
          <a:schemeClr val="tx1"/>
        </a:solidFill>
        <a:latin typeface="NeueHaasGroteskText Std" panose="020B0504020202020204" pitchFamily="34" charset="0"/>
        <a:ea typeface="+mn-ea"/>
        <a:cs typeface="+mn-cs"/>
      </a:defRPr>
    </a:lvl2pPr>
    <a:lvl3pPr marL="914400" algn="l" defTabSz="914400" rtl="0" eaLnBrk="1" latinLnBrk="0" hangingPunct="1">
      <a:defRPr sz="1200" kern="1200">
        <a:solidFill>
          <a:schemeClr val="tx1"/>
        </a:solidFill>
        <a:latin typeface="NeueHaasGroteskText Std" panose="020B0504020202020204" pitchFamily="34" charset="0"/>
        <a:ea typeface="+mn-ea"/>
        <a:cs typeface="+mn-cs"/>
      </a:defRPr>
    </a:lvl3pPr>
    <a:lvl4pPr marL="1371600" algn="l" defTabSz="914400" rtl="0" eaLnBrk="1" latinLnBrk="0" hangingPunct="1">
      <a:defRPr sz="1200" kern="1200">
        <a:solidFill>
          <a:schemeClr val="tx1"/>
        </a:solidFill>
        <a:latin typeface="NeueHaasGroteskText Std" panose="020B0504020202020204" pitchFamily="34" charset="0"/>
        <a:ea typeface="+mn-ea"/>
        <a:cs typeface="+mn-cs"/>
      </a:defRPr>
    </a:lvl4pPr>
    <a:lvl5pPr marL="1828800" algn="l" defTabSz="914400" rtl="0" eaLnBrk="1" latinLnBrk="0" hangingPunct="1">
      <a:defRPr sz="1200" kern="1200">
        <a:solidFill>
          <a:schemeClr val="tx1"/>
        </a:solidFill>
        <a:latin typeface="NeueHaasGroteskText Std" panose="020B05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nc.cdc.gov/travel"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health.state.mn.us/people/immunize/basics/travel/yfclinic.html"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health.state.mn.us/diseases/mosquitoborne/video.html"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health.state.mn.us/diseases/mosquitoborne/video.html"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Welcome! We are pleased to present you with information about mosquitoes and the</a:t>
            </a:r>
            <a:r>
              <a:rPr lang="en-US" altLang="en-US" baseline="0" dirty="0"/>
              <a:t> </a:t>
            </a:r>
            <a:r>
              <a:rPr lang="en-US" altLang="en-US" dirty="0"/>
              <a:t>diseases spread by mosquitoes in Minnesota.</a:t>
            </a:r>
            <a:endParaRPr lang="en-US" altLang="en-US" baseline="0" dirty="0"/>
          </a:p>
          <a:p>
            <a:pPr eaLnBrk="1" hangingPunct="1">
              <a:spcBef>
                <a:spcPct val="0"/>
              </a:spcBef>
            </a:pPr>
            <a:endParaRPr lang="en-US" altLang="en-US" baseline="0" dirty="0"/>
          </a:p>
          <a:p>
            <a:pPr eaLnBrk="1" hangingPunct="1">
              <a:spcBef>
                <a:spcPct val="0"/>
              </a:spcBef>
            </a:pPr>
            <a:r>
              <a:rPr lang="en-US" altLang="en-US" dirty="0"/>
              <a:t>This slide presentation and script are part of the ongoing public education efforts of the Minnesota Department of Health’s </a:t>
            </a:r>
            <a:r>
              <a:rPr lang="en-US" altLang="en-US" dirty="0" err="1"/>
              <a:t>Vectorborne</a:t>
            </a:r>
            <a:r>
              <a:rPr lang="en-US" altLang="en-US" dirty="0"/>
              <a:t> Diseases Unit.</a:t>
            </a:r>
          </a:p>
          <a:p>
            <a:pPr eaLnBrk="1" hangingPunct="1">
              <a:spcBef>
                <a:spcPct val="0"/>
              </a:spcBef>
            </a:pPr>
            <a:endParaRPr lang="en-US" altLang="en-US" dirty="0"/>
          </a:p>
          <a:p>
            <a:pPr eaLnBrk="1" hangingPunct="1">
              <a:spcBef>
                <a:spcPct val="0"/>
              </a:spcBef>
            </a:pPr>
            <a:r>
              <a:rPr lang="en-US" altLang="en-US" dirty="0"/>
              <a:t>The photos used in this presentation are property of the Centers for Disease Control</a:t>
            </a:r>
            <a:r>
              <a:rPr lang="en-US" altLang="en-US" baseline="0" dirty="0"/>
              <a:t> and Prevention’s </a:t>
            </a:r>
            <a:r>
              <a:rPr lang="en-US" altLang="en-US" dirty="0"/>
              <a:t>(CDC) public image library or property of the Minnesota Department of Health (MDH). Explicit permission was granted and credited for use of images not property of CDC or MDH. </a:t>
            </a:r>
          </a:p>
        </p:txBody>
      </p:sp>
      <p:sp>
        <p:nvSpPr>
          <p:cNvPr id="4" name="Slide Number Placeholder 3"/>
          <p:cNvSpPr>
            <a:spLocks noGrp="1"/>
          </p:cNvSpPr>
          <p:nvPr>
            <p:ph type="sldNum" sz="quarter" idx="10"/>
          </p:nvPr>
        </p:nvSpPr>
        <p:spPr/>
        <p:txBody>
          <a:bodyPr/>
          <a:lstStyle/>
          <a:p>
            <a:fld id="{F9F08466-AEA7-4FC0-9459-6A32F61DA297}" type="slidenum">
              <a:rPr lang="en-US" smtClean="0"/>
              <a:pPr/>
              <a:t>1</a:t>
            </a:fld>
            <a:endParaRPr lang="en-US" dirty="0"/>
          </a:p>
        </p:txBody>
      </p:sp>
    </p:spTree>
    <p:extLst>
      <p:ext uri="{BB962C8B-B14F-4D97-AF65-F5344CB8AC3E}">
        <p14:creationId xmlns:p14="http://schemas.microsoft.com/office/powerpoint/2010/main" val="3579203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highlight>
                  <a:srgbClr val="FFFF00"/>
                </a:highlight>
              </a:rPr>
              <a:t>The </a:t>
            </a:r>
            <a:r>
              <a:rPr lang="en-US" baseline="0" dirty="0"/>
              <a:t>number of reported cases is highly variable from year to year as mosquitoes are influenced by weather factors such as rain and temperature. </a:t>
            </a:r>
          </a:p>
          <a:p>
            <a:endParaRPr lang="en-US" baseline="0" dirty="0"/>
          </a:p>
          <a:p>
            <a:r>
              <a:rPr lang="en-US" baseline="0" dirty="0"/>
              <a:t>One note to add when looking at this chart is that while the number of cases reported per year may appear small, these cases typically involve serious illnesses from patients who sought medical treatment and diagnosis. Mild cases of illness from people who have no symptoms or just a mild illness to seek typically do not see a medical provider in order to get diagnosed and reported to us. Thus, many more cases of </a:t>
            </a:r>
            <a:r>
              <a:rPr lang="en-US" baseline="0" dirty="0" err="1"/>
              <a:t>mosquitoborne</a:t>
            </a:r>
            <a:r>
              <a:rPr lang="en-US" baseline="0" dirty="0"/>
              <a:t> disease occur in Minnesota but are not reflected in this graph.</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21085608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defRPr/>
            </a:pPr>
            <a:r>
              <a:rPr lang="en-US" sz="2400" dirty="0"/>
              <a:t>West Nile</a:t>
            </a:r>
            <a:r>
              <a:rPr lang="en-US" sz="2400" baseline="0" dirty="0"/>
              <a:t> virus disease is the most commonly reported </a:t>
            </a:r>
            <a:r>
              <a:rPr lang="en-US" sz="2400" baseline="0" dirty="0" err="1"/>
              <a:t>mosquitoborne</a:t>
            </a:r>
            <a:r>
              <a:rPr lang="en-US" sz="2400" baseline="0" dirty="0"/>
              <a:t> disease in Minnesota. This virus was first found in the United States in 1999 in New York and Minnesota’s first case was identified in 2002. Since then, the disease has become established and human cases have occurred every year. </a:t>
            </a:r>
          </a:p>
          <a:p>
            <a:pPr>
              <a:spcAft>
                <a:spcPts val="600"/>
              </a:spcAft>
              <a:defRPr/>
            </a:pPr>
            <a:endParaRPr lang="en-US" sz="2400" baseline="0" dirty="0"/>
          </a:p>
          <a:p>
            <a:pPr>
              <a:spcAft>
                <a:spcPts val="600"/>
              </a:spcAft>
              <a:defRPr/>
            </a:pPr>
            <a:r>
              <a:rPr lang="en-US" sz="2400" baseline="0" dirty="0"/>
              <a:t>The main mosquito species of concern for this disease in Minnesota is </a:t>
            </a:r>
            <a:r>
              <a:rPr lang="en-US" sz="2400" i="1" baseline="0" dirty="0" err="1"/>
              <a:t>Culex</a:t>
            </a:r>
            <a:r>
              <a:rPr lang="en-US" sz="2400" i="1" baseline="0" dirty="0"/>
              <a:t> </a:t>
            </a:r>
            <a:r>
              <a:rPr lang="en-US" sz="2400" i="1" baseline="0" dirty="0" err="1"/>
              <a:t>tarsalis</a:t>
            </a:r>
            <a:r>
              <a:rPr lang="en-US" sz="2400" baseline="0" dirty="0"/>
              <a:t>. This mosquito is abundant west of the Mississippi River as it’s preferred habitat is open areas, such as farmland and prairie. This mosquito uses large, stagnant water sources to breed and will lay its eggs in drainage ditches and flooded fields. Adult mosquitoes can fly long distances and will seek shelter during the day in wooded or shady areas. People may come into contact with the mosquitoes as the mosquitoes rest in shelter belts of planted trees and bushes close to homes,. These mosquitoes primarily feed at dusk and dawn.</a:t>
            </a:r>
            <a:endParaRPr lang="en-US" sz="2400" dirty="0"/>
          </a:p>
          <a:p>
            <a:pPr>
              <a:spcAft>
                <a:spcPts val="600"/>
              </a:spcAft>
              <a:defRPr/>
            </a:pPr>
            <a:endParaRPr lang="en-US" sz="2400" dirty="0"/>
          </a:p>
          <a:p>
            <a:pPr>
              <a:spcAft>
                <a:spcPts val="600"/>
              </a:spcAft>
              <a:defRPr/>
            </a:pPr>
            <a:r>
              <a:rPr lang="en-US" sz="2400" dirty="0"/>
              <a:t>Persons of any age may become sick with West Nile virus;</a:t>
            </a:r>
            <a:r>
              <a:rPr lang="en-US" sz="2400" baseline="0" dirty="0"/>
              <a:t> however, </a:t>
            </a:r>
            <a:r>
              <a:rPr lang="en-US" sz="2400" dirty="0"/>
              <a:t>more severe disease is often found in older patients or those with weakened immune systems.</a:t>
            </a:r>
            <a:r>
              <a:rPr lang="en-US" sz="2400" baseline="0" dirty="0"/>
              <a:t> </a:t>
            </a:r>
            <a:r>
              <a:rPr lang="en-US" sz="2400" dirty="0"/>
              <a:t>Most cases occur later in the summer (July, August, and September) when infected mosquitoes are at their highest</a:t>
            </a:r>
            <a:r>
              <a:rPr lang="en-US" sz="2400" baseline="0" dirty="0"/>
              <a:t> </a:t>
            </a:r>
            <a:r>
              <a:rPr lang="en-US" sz="2400" dirty="0"/>
              <a:t>level.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11</a:t>
            </a:fld>
            <a:endParaRPr lang="en-US" dirty="0"/>
          </a:p>
        </p:txBody>
      </p:sp>
    </p:spTree>
    <p:extLst>
      <p:ext uri="{BB962C8B-B14F-4D97-AF65-F5344CB8AC3E}">
        <p14:creationId xmlns:p14="http://schemas.microsoft.com/office/powerpoint/2010/main" val="21586187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Minnesota, West Nile virus</a:t>
            </a:r>
            <a:r>
              <a:rPr lang="en-US" baseline="0" dirty="0"/>
              <a:t> disease risk is highest in the central and western parts of the state, where agricultural land and prairie habitat are most abundant, as seen in the image on the left of the natural biomes of the state. This region of the state supplies the preferred habitat for </a:t>
            </a:r>
            <a:r>
              <a:rPr lang="en-US" i="1" baseline="0" dirty="0" err="1"/>
              <a:t>Culex</a:t>
            </a:r>
            <a:r>
              <a:rPr lang="en-US" i="1" baseline="0" dirty="0"/>
              <a:t> </a:t>
            </a:r>
            <a:r>
              <a:rPr lang="en-US" i="1" baseline="0" dirty="0" err="1"/>
              <a:t>tarsalis</a:t>
            </a:r>
            <a:r>
              <a:rPr lang="en-US" i="1" baseline="0" dirty="0"/>
              <a:t> </a:t>
            </a:r>
            <a:r>
              <a:rPr lang="en-US" baseline="0" dirty="0"/>
              <a:t>and is where cases are most commonly reported. </a:t>
            </a:r>
          </a:p>
          <a:p>
            <a:endParaRPr lang="en-US" baseline="0" dirty="0"/>
          </a:p>
          <a:p>
            <a:r>
              <a:rPr lang="en-US" baseline="0" dirty="0"/>
              <a:t>Footnote: The map on the right shows the average incidence of West Nile virus disease cases (cases per 100,000 population) reported to the Minnesota Department of Health from 2002 through 2021 by the patient’s county of residence. The lightest blue color is the lowest risk level and encompasses the eastern half of Minnesota. The darkest blue is the highest risk level and encompasses much of the western edge of counties in the state. The moderate risk level is the shade of blue in between the other colors and fills in much of western Minnesota.</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12</a:t>
            </a:fld>
            <a:endParaRPr lang="en-US" dirty="0"/>
          </a:p>
        </p:txBody>
      </p:sp>
    </p:spTree>
    <p:extLst>
      <p:ext uri="{BB962C8B-B14F-4D97-AF65-F5344CB8AC3E}">
        <p14:creationId xmlns:p14="http://schemas.microsoft.com/office/powerpoint/2010/main" val="12100895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defRPr/>
            </a:pPr>
            <a:r>
              <a:rPr lang="en-US" sz="2400" dirty="0"/>
              <a:t>La Crosse</a:t>
            </a:r>
            <a:r>
              <a:rPr lang="en-US" sz="2400" baseline="0" dirty="0"/>
              <a:t> v</a:t>
            </a:r>
            <a:r>
              <a:rPr lang="en-US" sz="2400" dirty="0"/>
              <a:t>irus was identified for the first time in the early 1960’s in a Houston County, Minnesota resident. The child died in a La Crosse, Wisconsin hospital and the virus was subsequently named after this city.</a:t>
            </a:r>
            <a:r>
              <a:rPr lang="en-US" sz="2400" baseline="0" dirty="0"/>
              <a:t> </a:t>
            </a:r>
            <a:r>
              <a:rPr lang="en-US" sz="2400" i="0" dirty="0"/>
              <a:t>The main</a:t>
            </a:r>
            <a:r>
              <a:rPr lang="en-US" sz="2400" i="0" baseline="0" dirty="0"/>
              <a:t> mosquito species of concern in Minnesota is </a:t>
            </a:r>
            <a:r>
              <a:rPr lang="en-US" sz="2400" i="1" dirty="0" err="1"/>
              <a:t>Aedes</a:t>
            </a:r>
            <a:r>
              <a:rPr lang="en-US" sz="2400" i="1" dirty="0"/>
              <a:t> </a:t>
            </a:r>
            <a:r>
              <a:rPr lang="en-US" sz="2400" i="1" dirty="0" err="1"/>
              <a:t>triseriatus</a:t>
            </a:r>
            <a:r>
              <a:rPr lang="en-US" sz="2400" i="1" dirty="0"/>
              <a:t>, </a:t>
            </a:r>
            <a:r>
              <a:rPr lang="en-US" sz="2400" i="0" dirty="0"/>
              <a:t>commonly</a:t>
            </a:r>
            <a:r>
              <a:rPr lang="en-US" sz="2400" i="0" baseline="0" dirty="0"/>
              <a:t> known as the </a:t>
            </a:r>
            <a:r>
              <a:rPr lang="en-US" sz="2400" i="0" baseline="0" dirty="0" err="1"/>
              <a:t>treehole</a:t>
            </a:r>
            <a:r>
              <a:rPr lang="en-US" sz="2400" i="0" baseline="0" dirty="0"/>
              <a:t> mosquito</a:t>
            </a:r>
            <a:r>
              <a:rPr lang="en-US" sz="2400" i="1" dirty="0"/>
              <a:t>.</a:t>
            </a:r>
            <a:r>
              <a:rPr lang="en-US" sz="2400" dirty="0"/>
              <a:t> Naturally-occurring</a:t>
            </a:r>
            <a:r>
              <a:rPr lang="en-US" sz="2400" baseline="0" dirty="0"/>
              <a:t> </a:t>
            </a:r>
            <a:r>
              <a:rPr lang="en-US" sz="2400" baseline="0" dirty="0" err="1"/>
              <a:t>t</a:t>
            </a:r>
            <a:r>
              <a:rPr lang="en-US" sz="2400" dirty="0" err="1"/>
              <a:t>reeholes</a:t>
            </a:r>
            <a:r>
              <a:rPr lang="en-US" sz="2400" dirty="0"/>
              <a:t> and other water-holding containers in wooded or shaded areas provide the</a:t>
            </a:r>
            <a:r>
              <a:rPr lang="en-US" sz="2400" baseline="0" dirty="0"/>
              <a:t> preferred habitat for this mosquito to lay its eggs. As an adult, this mosquito usually won’t fly far from where it developed so risk tends to be heavily localized to the mosquito’s breeding site. </a:t>
            </a:r>
            <a:r>
              <a:rPr lang="en-US" sz="2400" dirty="0"/>
              <a:t>Persons of any age may become sick although the disease primarily affects children</a:t>
            </a:r>
            <a:r>
              <a:rPr lang="en-US" sz="2400" baseline="0" dirty="0"/>
              <a:t> 16 years of age or younger. Cases reported to the Minnesota Department of Health are typically severe and long-term neurologic effects are common. </a:t>
            </a:r>
            <a:r>
              <a:rPr lang="en-US" sz="2400" dirty="0"/>
              <a:t>Most cases occur later in the summer (July, August, and September) when infected mosquitoes are at their highest</a:t>
            </a:r>
            <a:r>
              <a:rPr lang="en-US" sz="2400" baseline="0" dirty="0"/>
              <a:t> level.</a:t>
            </a:r>
            <a:endParaRPr lang="en-US" sz="24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13</a:t>
            </a:fld>
            <a:endParaRPr lang="en-US" dirty="0"/>
          </a:p>
        </p:txBody>
      </p:sp>
    </p:spTree>
    <p:extLst>
      <p:ext uri="{BB962C8B-B14F-4D97-AF65-F5344CB8AC3E}">
        <p14:creationId xmlns:p14="http://schemas.microsoft.com/office/powerpoint/2010/main" val="3320044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All reported cases of La Crosse encephalitis in Minnesota have occurred in the southeastern area of the state where risk for this disease is highest. The hardwood forests that make up this region of the state provide the wooded and shaded habitat that the </a:t>
            </a:r>
            <a:r>
              <a:rPr lang="en-US" baseline="0" dirty="0" err="1"/>
              <a:t>treehole</a:t>
            </a:r>
            <a:r>
              <a:rPr lang="en-US" baseline="0" dirty="0"/>
              <a:t> mosquito prefers. On a national level, Stearns county in Minnesota represents the furthest north and west that this disease has ever been reported in the United States. </a:t>
            </a:r>
          </a:p>
          <a:p>
            <a:endParaRPr lang="en-US" baseline="0" dirty="0"/>
          </a:p>
          <a:p>
            <a:r>
              <a:rPr lang="en-US" baseline="0" dirty="0"/>
              <a:t>Footnote: The image on the right shows the county of residence of all cases from1985 through 2021. The blue color gradient spans case counts from zero (light blue) up to 23 cases (dark blue) per county cumulatively over the time period.</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14</a:t>
            </a:fld>
            <a:endParaRPr lang="en-US" dirty="0"/>
          </a:p>
        </p:txBody>
      </p:sp>
    </p:spTree>
    <p:extLst>
      <p:ext uri="{BB962C8B-B14F-4D97-AF65-F5344CB8AC3E}">
        <p14:creationId xmlns:p14="http://schemas.microsoft.com/office/powerpoint/2010/main" val="10638513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defRPr/>
            </a:pPr>
            <a:r>
              <a:rPr lang="en-US" sz="2200" dirty="0">
                <a:solidFill>
                  <a:schemeClr val="accent1"/>
                </a:solidFill>
              </a:rPr>
              <a:t>Jamestown</a:t>
            </a:r>
            <a:r>
              <a:rPr lang="en-US" sz="2200" baseline="0" dirty="0">
                <a:solidFill>
                  <a:schemeClr val="accent1"/>
                </a:solidFill>
              </a:rPr>
              <a:t> Canyon</a:t>
            </a:r>
            <a:r>
              <a:rPr lang="en-US" sz="2200" dirty="0">
                <a:solidFill>
                  <a:schemeClr val="accent1"/>
                </a:solidFill>
              </a:rPr>
              <a:t> virus was first identified in Jamestown Canyon, Colorado in 1961.</a:t>
            </a:r>
            <a:r>
              <a:rPr lang="en-US" sz="2200" baseline="0" dirty="0">
                <a:solidFill>
                  <a:schemeClr val="accent1"/>
                </a:solidFill>
              </a:rPr>
              <a:t> Though it has likely been present in Minnesota for many years, testing was not widely available until 2013. </a:t>
            </a:r>
            <a:r>
              <a:rPr lang="en-US" sz="1900" dirty="0">
                <a:solidFill>
                  <a:schemeClr val="accent1"/>
                </a:solidFill>
              </a:rPr>
              <a:t>Since then, small numbers of cases have been reported each</a:t>
            </a:r>
            <a:r>
              <a:rPr lang="en-US" sz="1900" baseline="0" dirty="0">
                <a:solidFill>
                  <a:schemeClr val="accent1"/>
                </a:solidFill>
              </a:rPr>
              <a:t> year. </a:t>
            </a:r>
            <a:r>
              <a:rPr lang="en-US" sz="1900" dirty="0">
                <a:solidFill>
                  <a:schemeClr val="accent1"/>
                </a:solidFill>
              </a:rPr>
              <a:t>The total spectrum of illness is still being described for this emerging disease.</a:t>
            </a:r>
          </a:p>
          <a:p>
            <a:pPr>
              <a:spcAft>
                <a:spcPts val="600"/>
              </a:spcAft>
              <a:defRPr/>
            </a:pPr>
            <a:endParaRPr lang="en-US" sz="2200" dirty="0">
              <a:solidFill>
                <a:schemeClr val="accent1"/>
              </a:solidFill>
            </a:endParaRPr>
          </a:p>
          <a:p>
            <a:pPr>
              <a:spcAft>
                <a:spcPts val="600"/>
              </a:spcAft>
              <a:defRPr/>
            </a:pPr>
            <a:r>
              <a:rPr lang="en-US" sz="2200" dirty="0">
                <a:solidFill>
                  <a:schemeClr val="accent1"/>
                </a:solidFill>
              </a:rPr>
              <a:t>Several species of mosquitoes</a:t>
            </a:r>
            <a:r>
              <a:rPr lang="en-US" sz="2200" baseline="0" dirty="0">
                <a:solidFill>
                  <a:schemeClr val="accent1"/>
                </a:solidFill>
              </a:rPr>
              <a:t> may be attributed to spreading this disease in Minnesota; however, “s</a:t>
            </a:r>
            <a:r>
              <a:rPr lang="en-US" sz="2200" dirty="0">
                <a:solidFill>
                  <a:schemeClr val="accent1"/>
                </a:solidFill>
              </a:rPr>
              <a:t>nowmelt </a:t>
            </a:r>
            <a:r>
              <a:rPr lang="en-US" sz="2200" i="1" dirty="0" err="1">
                <a:solidFill>
                  <a:schemeClr val="accent1"/>
                </a:solidFill>
              </a:rPr>
              <a:t>Aedes</a:t>
            </a:r>
            <a:r>
              <a:rPr lang="en-US" sz="2200" i="1" dirty="0">
                <a:solidFill>
                  <a:schemeClr val="accent1"/>
                </a:solidFill>
              </a:rPr>
              <a:t>” </a:t>
            </a:r>
            <a:r>
              <a:rPr lang="en-US" sz="2200" dirty="0">
                <a:solidFill>
                  <a:schemeClr val="accent1"/>
                </a:solidFill>
              </a:rPr>
              <a:t>mosquitoes are likely the main species of concern. The</a:t>
            </a:r>
            <a:r>
              <a:rPr lang="en-US" sz="2200" baseline="0" dirty="0">
                <a:solidFill>
                  <a:schemeClr val="accent1"/>
                </a:solidFill>
              </a:rPr>
              <a:t> eggs of this group of </a:t>
            </a:r>
            <a:r>
              <a:rPr lang="en-US" sz="2200" dirty="0">
                <a:solidFill>
                  <a:schemeClr val="accent1"/>
                </a:solidFill>
              </a:rPr>
              <a:t>mosquitoes</a:t>
            </a:r>
            <a:r>
              <a:rPr lang="en-US" sz="2200" baseline="0" dirty="0">
                <a:solidFill>
                  <a:schemeClr val="accent1"/>
                </a:solidFill>
              </a:rPr>
              <a:t> are able to overwinter in Minnesota and develop in pools of snowmelt in the early spring.</a:t>
            </a:r>
          </a:p>
          <a:p>
            <a:pPr>
              <a:spcAft>
                <a:spcPts val="600"/>
              </a:spcAft>
              <a:defRPr/>
            </a:pPr>
            <a:endParaRPr lang="en-US" sz="1900" dirty="0">
              <a:solidFill>
                <a:schemeClr val="accent1"/>
              </a:solidFill>
            </a:endParaRPr>
          </a:p>
          <a:p>
            <a:pPr>
              <a:spcAft>
                <a:spcPts val="600"/>
              </a:spcAft>
              <a:defRPr/>
            </a:pPr>
            <a:r>
              <a:rPr lang="en-US" sz="2200" dirty="0">
                <a:solidFill>
                  <a:schemeClr val="accent1"/>
                </a:solidFill>
              </a:rPr>
              <a:t>Persons of any age may become sick with Jamestown</a:t>
            </a:r>
            <a:r>
              <a:rPr lang="en-US" sz="2200" baseline="0" dirty="0">
                <a:solidFill>
                  <a:schemeClr val="accent1"/>
                </a:solidFill>
              </a:rPr>
              <a:t> Canyon virus,</a:t>
            </a:r>
            <a:r>
              <a:rPr lang="en-US" sz="2200" dirty="0">
                <a:solidFill>
                  <a:schemeClr val="accent1"/>
                </a:solidFill>
              </a:rPr>
              <a:t> although more severe disease may</a:t>
            </a:r>
            <a:r>
              <a:rPr lang="en-US" sz="2200" baseline="0" dirty="0">
                <a:solidFill>
                  <a:schemeClr val="accent1"/>
                </a:solidFill>
              </a:rPr>
              <a:t> be</a:t>
            </a:r>
            <a:r>
              <a:rPr lang="en-US" sz="2200" dirty="0">
                <a:solidFill>
                  <a:schemeClr val="accent1"/>
                </a:solidFill>
              </a:rPr>
              <a:t> found in older patients or those with weakened immune systems.</a:t>
            </a:r>
            <a:r>
              <a:rPr lang="en-US" sz="2200" baseline="0" dirty="0">
                <a:solidFill>
                  <a:schemeClr val="accent1"/>
                </a:solidFill>
              </a:rPr>
              <a:t> Since several different types of mosquitoes may spread this illness, people </a:t>
            </a:r>
            <a:r>
              <a:rPr lang="en-US" sz="2200" dirty="0">
                <a:solidFill>
                  <a:schemeClr val="accent1"/>
                </a:solidFill>
              </a:rPr>
              <a:t>may get sick from</a:t>
            </a:r>
            <a:r>
              <a:rPr lang="en-US" sz="2200" baseline="0" dirty="0">
                <a:solidFill>
                  <a:schemeClr val="accent1"/>
                </a:solidFill>
              </a:rPr>
              <a:t> this virus earlier in the season compared to West Nile virus and La Crosse encephalitis virus, </a:t>
            </a:r>
            <a:r>
              <a:rPr lang="en-US" sz="2200" dirty="0">
                <a:solidFill>
                  <a:schemeClr val="accent1"/>
                </a:solidFill>
              </a:rPr>
              <a:t>most commonly between May and September.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15</a:t>
            </a:fld>
            <a:endParaRPr lang="en-US" dirty="0"/>
          </a:p>
        </p:txBody>
      </p:sp>
    </p:spTree>
    <p:extLst>
      <p:ext uri="{BB962C8B-B14F-4D97-AF65-F5344CB8AC3E}">
        <p14:creationId xmlns:p14="http://schemas.microsoft.com/office/powerpoint/2010/main" val="6335952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1"/>
                </a:solidFill>
              </a:rPr>
              <a:t>With</a:t>
            </a:r>
            <a:r>
              <a:rPr lang="en-US" sz="1200" baseline="0" dirty="0">
                <a:solidFill>
                  <a:schemeClr val="accent1"/>
                </a:solidFill>
              </a:rPr>
              <a:t> the information we currently know about Jamestown Canyon virus disease, the h</a:t>
            </a:r>
            <a:r>
              <a:rPr lang="en-US" sz="1200" dirty="0">
                <a:solidFill>
                  <a:schemeClr val="accent1"/>
                </a:solidFill>
              </a:rPr>
              <a:t>ighest risk areas in Minnesota include the north-central and northeastern regions. However, the virus is likely widespread throughout the state.</a:t>
            </a:r>
            <a:r>
              <a:rPr lang="en-US" sz="1200" baseline="0" dirty="0">
                <a:solidFill>
                  <a:schemeClr val="accent1"/>
                </a:solidFill>
              </a:rPr>
              <a:t> </a:t>
            </a:r>
            <a:r>
              <a:rPr lang="en-US" sz="1200" dirty="0">
                <a:solidFill>
                  <a:schemeClr val="accent1"/>
                </a:solidFill>
              </a:rPr>
              <a:t>Wooded and shaded areas provide the best habitat for these mosquitoes which may explain</a:t>
            </a:r>
            <a:r>
              <a:rPr lang="en-US" sz="1200" baseline="0" dirty="0">
                <a:solidFill>
                  <a:schemeClr val="accent1"/>
                </a:solidFill>
              </a:rPr>
              <a:t> why all of our cases to date have largely occurred in the forested regions of the state</a:t>
            </a:r>
            <a:r>
              <a:rPr lang="en-US" sz="1200" dirty="0">
                <a:solidFill>
                  <a:schemeClr val="accent1"/>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accent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1"/>
                </a:solidFill>
              </a:rPr>
              <a:t>Footnote: the map on the right shows</a:t>
            </a:r>
            <a:r>
              <a:rPr lang="en-US" sz="1200" baseline="0" dirty="0">
                <a:solidFill>
                  <a:schemeClr val="accent1"/>
                </a:solidFill>
              </a:rPr>
              <a:t> the cumulative number of Jamestown canyon virus disease cases reported to the Minnesota Department of Health from 2013 through 2021, based on county of patient residence. </a:t>
            </a:r>
            <a:r>
              <a:rPr lang="en-US" baseline="0" dirty="0"/>
              <a:t>The blue color gradient spans case counts from zero (light blue) up to 14 cases (dark blue) per county cumulatively over the time period.</a:t>
            </a:r>
            <a:r>
              <a:rPr lang="en-US" sz="1200" baseline="0" dirty="0">
                <a:solidFill>
                  <a:schemeClr val="accent1"/>
                </a:solidFill>
              </a:rPr>
              <a:t> </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16</a:t>
            </a:fld>
            <a:endParaRPr lang="en-US" dirty="0"/>
          </a:p>
        </p:txBody>
      </p:sp>
    </p:spTree>
    <p:extLst>
      <p:ext uri="{BB962C8B-B14F-4D97-AF65-F5344CB8AC3E}">
        <p14:creationId xmlns:p14="http://schemas.microsoft.com/office/powerpoint/2010/main" val="3522711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 three </a:t>
            </a:r>
            <a:r>
              <a:rPr lang="en-US" dirty="0" err="1"/>
              <a:t>mosquitoborne</a:t>
            </a:r>
            <a:r>
              <a:rPr lang="en-US" dirty="0"/>
              <a:t> diseases previously covered, several other</a:t>
            </a:r>
            <a:r>
              <a:rPr lang="en-US" baseline="0" dirty="0"/>
              <a:t> diseases may be spread by mosquito species found here in Minnesota. Eastern equine encephalitis, St. Louis encephalitis, and western equine encephalitis are all viruses found within the United States. These diseases occur rarely and sporadically throughout the country, yet there is the potential for them to occur here in Minnesota. However, Minnesota’s location in the upper Midwestern region of the country is along the edge of the historic distribution ranges associated with each of these diseases.</a:t>
            </a:r>
            <a:endParaRPr lang="en-US" alt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17</a:t>
            </a:fld>
            <a:endParaRPr lang="en-US" dirty="0"/>
          </a:p>
        </p:txBody>
      </p:sp>
    </p:spTree>
    <p:extLst>
      <p:ext uri="{BB962C8B-B14F-4D97-AF65-F5344CB8AC3E}">
        <p14:creationId xmlns:p14="http://schemas.microsoft.com/office/powerpoint/2010/main" val="31962323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It’s also important to remember that </a:t>
            </a:r>
            <a:r>
              <a:rPr lang="en-US" altLang="en-US" dirty="0" err="1"/>
              <a:t>mosquitoborne</a:t>
            </a:r>
            <a:r>
              <a:rPr lang="en-US" altLang="en-US" baseline="0" dirty="0"/>
              <a:t> disease can also affect Minnesotans who travel. Some of the diseases previously mentioned may be found in other areas of the United States so it’s wise to be aware of any potential disease threats in the areas in which we travel. In addition, some diseases that commonly affect Minnesota residents who travel abroad each year include chikungunya virus, dengue virus, malaria, yellow fever virus, and </a:t>
            </a:r>
            <a:r>
              <a:rPr lang="en-US" altLang="en-US" baseline="0" dirty="0" err="1"/>
              <a:t>Zika</a:t>
            </a:r>
            <a:r>
              <a:rPr lang="en-US" altLang="en-US" baseline="0" dirty="0"/>
              <a:t> virus. Each disease varies by geography, severity, treatment, and available preventative measures. </a:t>
            </a:r>
          </a:p>
          <a:p>
            <a:endParaRPr lang="en-US" altLang="en-US" baseline="0" dirty="0"/>
          </a:p>
          <a:p>
            <a:r>
              <a:rPr lang="en-US" altLang="en-US" baseline="0" dirty="0"/>
              <a:t>We strongly encourage people to seek advice from their health care provider and visit a travel clinic at least a month before traveling. This will ensure you have enough time to get any necessary vaccines or medicines before travel. You should visit the Centers for Disease Control and Prevention website on Traveler’s Health, </a:t>
            </a:r>
            <a:r>
              <a:rPr lang="en-US" dirty="0">
                <a:hlinkClick r:id="rId3"/>
              </a:rPr>
              <a:t>https://wwwnc.cdc.gov/travel</a:t>
            </a:r>
            <a:r>
              <a:rPr lang="en-US" dirty="0"/>
              <a:t>, for specific recommendations and travel advisories pertaining to the country</a:t>
            </a:r>
            <a:r>
              <a:rPr lang="en-US" baseline="0" dirty="0"/>
              <a:t> in which you are traveling. You can also visit the MDH’s website, International Travel Health Clinics Serving Minnesota Residents, to find a travel clinic closest to you: </a:t>
            </a:r>
            <a:r>
              <a:rPr lang="en-US" dirty="0">
                <a:hlinkClick r:id="rId4"/>
              </a:rPr>
              <a:t>https://www.health.state.mn.us/people/immunize/basics/travel/yfclinic.html</a:t>
            </a:r>
            <a:r>
              <a:rPr lang="en-US" dirty="0"/>
              <a:t>.</a:t>
            </a:r>
            <a:endParaRPr lang="en-US" altLang="en-US" baseline="0"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18</a:t>
            </a:fld>
            <a:endParaRPr lang="en-US" dirty="0"/>
          </a:p>
        </p:txBody>
      </p:sp>
    </p:spTree>
    <p:extLst>
      <p:ext uri="{BB962C8B-B14F-4D97-AF65-F5344CB8AC3E}">
        <p14:creationId xmlns:p14="http://schemas.microsoft.com/office/powerpoint/2010/main" val="31436551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Now that you know</a:t>
            </a:r>
            <a:r>
              <a:rPr lang="en-US" altLang="en-US" baseline="0" dirty="0"/>
              <a:t> more about </a:t>
            </a:r>
            <a:r>
              <a:rPr lang="en-US" altLang="en-US" baseline="0" dirty="0" err="1"/>
              <a:t>mosquitoborne</a:t>
            </a:r>
            <a:r>
              <a:rPr lang="en-US" altLang="en-US" baseline="0" dirty="0"/>
              <a:t> diseases, it’s important to know how to protect yourself from mosquito bites and the diseases they may carry.</a:t>
            </a:r>
            <a:endParaRPr lang="en-US" altLang="en-US" dirty="0"/>
          </a:p>
          <a:p>
            <a:endParaRPr lang="en-US" altLang="en-US" dirty="0"/>
          </a:p>
          <a:p>
            <a:r>
              <a:rPr lang="en-US" altLang="en-US" dirty="0"/>
              <a:t>First</a:t>
            </a:r>
            <a:r>
              <a:rPr lang="en-US" altLang="en-US" baseline="0" dirty="0"/>
              <a:t> of all, knowledge is power.</a:t>
            </a:r>
            <a:r>
              <a:rPr lang="en-US" altLang="en-US" dirty="0"/>
              <a:t> Know when</a:t>
            </a:r>
            <a:r>
              <a:rPr lang="en-US" altLang="en-US" baseline="0" dirty="0"/>
              <a:t> and where you are at risk. Mosquitoes are abundant throughout Minnesota but many are just pest mosquitoes. To summarize the information we covered in previous slides, be especially aware of </a:t>
            </a:r>
            <a:r>
              <a:rPr lang="en-US" altLang="en-US" baseline="0" dirty="0" err="1"/>
              <a:t>mosquitoborne</a:t>
            </a:r>
            <a:r>
              <a:rPr lang="en-US" altLang="en-US" baseline="0" dirty="0"/>
              <a:t> disease risk from July through August. Open, agricultural areas are most at risk for West Nile virus while wooded and shady areas are more at risk for La Crosse and Jamestown Canyon viruses.</a:t>
            </a:r>
          </a:p>
          <a:p>
            <a:endParaRPr lang="en-US" altLang="en-US" dirty="0"/>
          </a:p>
          <a:p>
            <a:r>
              <a:rPr lang="en-US" altLang="en-US" dirty="0"/>
              <a:t>Second, wear bug</a:t>
            </a:r>
            <a:r>
              <a:rPr lang="en-US" altLang="en-US" baseline="0" dirty="0"/>
              <a:t> spray that has been registered with the EPA (Environmental Protection Agency). You can typically find an EPA-reg. number in small font near the product’s barcode.</a:t>
            </a:r>
            <a:r>
              <a:rPr lang="en-US" altLang="en-US" dirty="0"/>
              <a:t> By choosing EPA-registered products, you can feel assured that the product is safe and effective for what it’s label</a:t>
            </a:r>
            <a:r>
              <a:rPr lang="en-US" altLang="en-US" baseline="0" dirty="0"/>
              <a:t> claims. </a:t>
            </a:r>
            <a:r>
              <a:rPr lang="en-US" altLang="en-US" dirty="0"/>
              <a:t>Repellents containing 20</a:t>
            </a:r>
            <a:r>
              <a:rPr lang="en-US" altLang="en-US" baseline="0" dirty="0"/>
              <a:t> to </a:t>
            </a:r>
            <a:r>
              <a:rPr lang="en-US" altLang="en-US" dirty="0"/>
              <a:t>30% DEET are effective at deterring mosquitoes</a:t>
            </a:r>
            <a:r>
              <a:rPr lang="en-US" altLang="en-US" baseline="0" dirty="0"/>
              <a:t> </a:t>
            </a:r>
            <a:r>
              <a:rPr lang="en-US" altLang="en-US" dirty="0"/>
              <a:t>from biting your skin. DEET is safe to apply directly on exposed skin or clothing. Products containing 0.5% permethrin is also recommended for people who spend a lot of time in the woods and can actually kill mosquitoes upon contact. Permethrin is NOT safe to use directly on the skin, but is safe to treat clothing or gear and will last through multiple washes. Other effective ingredients are available but again, be sure to only</a:t>
            </a:r>
            <a:r>
              <a:rPr lang="en-US" altLang="en-US" baseline="0" dirty="0"/>
              <a:t> use products that are registered by the EPA. </a:t>
            </a:r>
            <a:r>
              <a:rPr lang="en-US" altLang="en-US" dirty="0"/>
              <a:t>Always follow the product label’s instructions</a:t>
            </a:r>
            <a:r>
              <a:rPr lang="en-US" altLang="en-US" baseline="0" dirty="0"/>
              <a:t> and w</a:t>
            </a:r>
            <a:r>
              <a:rPr lang="en-US" altLang="en-US" dirty="0"/>
              <a:t>ash yourself </a:t>
            </a:r>
            <a:r>
              <a:rPr lang="en-US" altLang="en-US" baseline="0" dirty="0"/>
              <a:t>after coming in from the outdoors </a:t>
            </a:r>
            <a:r>
              <a:rPr lang="en-US" altLang="en-US" dirty="0"/>
              <a:t>to</a:t>
            </a:r>
            <a:r>
              <a:rPr lang="en-US" altLang="en-US" baseline="0" dirty="0"/>
              <a:t> remove any product remaining on your skin. The picture shown here is linked to a short video on the MDH website that shows you how to choose and use bug spray. You can also find the video here: </a:t>
            </a:r>
            <a:r>
              <a:rPr lang="en-US" dirty="0">
                <a:hlinkClick r:id="rId3"/>
              </a:rPr>
              <a:t>https://www.health.state.mn.us/diseases/mosquitoborne/video.html</a:t>
            </a:r>
            <a:r>
              <a:rPr lang="en-US" dirty="0"/>
              <a:t>.</a:t>
            </a:r>
            <a:endParaRPr lang="en-US" altLang="en-US" baseline="0" dirty="0"/>
          </a:p>
          <a:p>
            <a:endParaRPr lang="en-US" altLang="en-US" baseline="0" dirty="0"/>
          </a:p>
          <a:p>
            <a:r>
              <a:rPr lang="en-US" altLang="en-US" baseline="0" dirty="0"/>
              <a:t>Lastly, you can prevent mosquito bites by simply dressing in comfortable clothing when in areas where mosquitoes are active. Since mosquitoes can bite through tight-fitting fabric, wear loose-fitting, long-sleeved shirts and pants to cover exposed skin.</a:t>
            </a:r>
            <a:endParaRPr lang="en-US" alt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19</a:t>
            </a:fld>
            <a:endParaRPr lang="en-US" dirty="0"/>
          </a:p>
        </p:txBody>
      </p:sp>
    </p:spTree>
    <p:extLst>
      <p:ext uri="{BB962C8B-B14F-4D97-AF65-F5344CB8AC3E}">
        <p14:creationId xmlns:p14="http://schemas.microsoft.com/office/powerpoint/2010/main" val="3780413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of this slide show is to educate people who live, work, and travel to Minnesota about the importance</a:t>
            </a:r>
            <a:r>
              <a:rPr lang="en-US" baseline="0" dirty="0"/>
              <a:t> of being aware of mosquitoes and </a:t>
            </a:r>
            <a:r>
              <a:rPr lang="en-US" baseline="0" dirty="0" err="1"/>
              <a:t>mosquitoborne</a:t>
            </a:r>
            <a:r>
              <a:rPr lang="en-US" baseline="0" dirty="0"/>
              <a:t> diseases. A </a:t>
            </a:r>
            <a:r>
              <a:rPr lang="en-US" baseline="0" dirty="0" err="1"/>
              <a:t>mosquitoborne</a:t>
            </a:r>
            <a:r>
              <a:rPr lang="en-US" baseline="0" dirty="0"/>
              <a:t> disease is an illness that people or animals can get when they are bitten by a mosquito that is infected with a disease agent, like a virus. Mosquitoborne diseases are a large threat to human health around the world, including right here in Minnesota. In the following slides, we will help you and your family stay </a:t>
            </a:r>
            <a:r>
              <a:rPr lang="en-US" dirty="0"/>
              <a:t>safe from mosquito bites and the diseases they carry </a:t>
            </a:r>
            <a:r>
              <a:rPr lang="en-US" baseline="0" dirty="0"/>
              <a:t>while you enjoy the great outdoors.</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a:t>
            </a:fld>
            <a:endParaRPr lang="en-US" dirty="0"/>
          </a:p>
        </p:txBody>
      </p:sp>
    </p:spTree>
    <p:extLst>
      <p:ext uri="{BB962C8B-B14F-4D97-AF65-F5344CB8AC3E}">
        <p14:creationId xmlns:p14="http://schemas.microsoft.com/office/powerpoint/2010/main" val="7199759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also important to protect your home and property</a:t>
            </a:r>
            <a:r>
              <a:rPr lang="en-US" baseline="0" dirty="0"/>
              <a:t> from mosquitoes that may use water sources around you to breed. As discussed, mosquitoes need water to lay their eggs. So, adult female mosquitoes may seek out water-holding containers (such as tires, flower pots, kiddie pools, bird baths, dog bowls, etc.) that are holding water. In order to prevent mosquitoes from breeding around your home, frequently empty these water-holding containers, get rid of them, or store them in a dry location. If you have tires, you can take them to your local recycling center, drill a hole in the bottom for drainage, or place them in a sunny spot on the property so mosquitoes are less likely to lay their eggs in them. Gutters should be regularly cleared of debris to prevent water becoming stagnant. Lastly, tarps on wood piles or equipment should be pulled tight to prevent water pooling in the folds.</a:t>
            </a:r>
          </a:p>
          <a:p>
            <a:endParaRPr lang="en-US" baseline="0" dirty="0"/>
          </a:p>
          <a:p>
            <a:r>
              <a:rPr lang="en-US" baseline="0" dirty="0"/>
              <a:t>To demonstrate some of these prevention tips, you can watch a short video from the MDH website on how to keep mosquitoes away from your home. Click on the image above or visit the following link: </a:t>
            </a:r>
            <a:r>
              <a:rPr lang="en-US" dirty="0">
                <a:hlinkClick r:id="rId3"/>
              </a:rPr>
              <a:t>https://www.health.state.mn.us/diseases/mosquitoborne/video.html</a:t>
            </a:r>
            <a:r>
              <a:rPr lang="en-US" dirty="0"/>
              <a:t>.</a:t>
            </a:r>
          </a:p>
        </p:txBody>
      </p:sp>
      <p:sp>
        <p:nvSpPr>
          <p:cNvPr id="4" name="Slide Number Placeholder 3"/>
          <p:cNvSpPr>
            <a:spLocks noGrp="1"/>
          </p:cNvSpPr>
          <p:nvPr>
            <p:ph type="sldNum" sz="quarter" idx="10"/>
          </p:nvPr>
        </p:nvSpPr>
        <p:spPr/>
        <p:txBody>
          <a:bodyPr/>
          <a:lstStyle/>
          <a:p>
            <a:fld id="{F9F08466-AEA7-4FC0-9459-6A32F61DA297}" type="slidenum">
              <a:rPr lang="en-US" smtClean="0"/>
              <a:pPr/>
              <a:t>20</a:t>
            </a:fld>
            <a:endParaRPr lang="en-US" dirty="0"/>
          </a:p>
        </p:txBody>
      </p:sp>
    </p:spTree>
    <p:extLst>
      <p:ext uri="{BB962C8B-B14F-4D97-AF65-F5344CB8AC3E}">
        <p14:creationId xmlns:p14="http://schemas.microsoft.com/office/powerpoint/2010/main" val="25822655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Thank</a:t>
            </a:r>
            <a:r>
              <a:rPr lang="en-US" altLang="en-US" baseline="0" dirty="0"/>
              <a:t> you very much</a:t>
            </a:r>
            <a:r>
              <a:rPr lang="en-US" altLang="en-US" dirty="0"/>
              <a:t> for your attention today! We hope you found this information useful. Contact the MDH Vectorborne Diseases Unit if you have any questions.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You may also visit the MDH and CDC websites</a:t>
            </a:r>
            <a:r>
              <a:rPr lang="en-US" altLang="en-US" baseline="0" dirty="0"/>
              <a:t> </a:t>
            </a:r>
            <a:r>
              <a:rPr lang="en-US" altLang="en-US" dirty="0"/>
              <a:t>for additional information</a:t>
            </a:r>
            <a:r>
              <a:rPr lang="en-US" altLang="en-US" sz="1200" baseline="0" dirty="0"/>
              <a:t>:</a:t>
            </a:r>
          </a:p>
          <a:p>
            <a:r>
              <a:rPr lang="en-US" dirty="0"/>
              <a:t>www.health.state.mn.us/mosquitoes</a:t>
            </a:r>
          </a:p>
          <a:p>
            <a:r>
              <a:rPr lang="en-US" dirty="0"/>
              <a:t>www.cdc.gov/features/stopmosquitoes/index.html</a:t>
            </a:r>
          </a:p>
        </p:txBody>
      </p:sp>
      <p:sp>
        <p:nvSpPr>
          <p:cNvPr id="4" name="Slide Number Placeholder 3"/>
          <p:cNvSpPr>
            <a:spLocks noGrp="1"/>
          </p:cNvSpPr>
          <p:nvPr>
            <p:ph type="sldNum" sz="quarter" idx="10"/>
          </p:nvPr>
        </p:nvSpPr>
        <p:spPr/>
        <p:txBody>
          <a:bodyPr/>
          <a:lstStyle/>
          <a:p>
            <a:fld id="{F9F08466-AEA7-4FC0-9459-6A32F61DA297}" type="slidenum">
              <a:rPr lang="en-US" smtClean="0"/>
              <a:pPr/>
              <a:t>21</a:t>
            </a:fld>
            <a:endParaRPr lang="en-US" dirty="0"/>
          </a:p>
        </p:txBody>
      </p:sp>
    </p:spTree>
    <p:extLst>
      <p:ext uri="{BB962C8B-B14F-4D97-AF65-F5344CB8AC3E}">
        <p14:creationId xmlns:p14="http://schemas.microsoft.com/office/powerpoint/2010/main" val="1741276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By the end of this presentation, you will:</a:t>
            </a:r>
          </a:p>
          <a:p>
            <a:pPr eaLnBrk="1" hangingPunct="1">
              <a:spcBef>
                <a:spcPct val="0"/>
              </a:spcBef>
              <a:buFontTx/>
              <a:buChar char="•"/>
            </a:pPr>
            <a:r>
              <a:rPr lang="en-US" altLang="en-US" dirty="0"/>
              <a:t>Understand how mosquitoes live,</a:t>
            </a:r>
          </a:p>
          <a:p>
            <a:pPr eaLnBrk="1" hangingPunct="1">
              <a:spcBef>
                <a:spcPct val="0"/>
              </a:spcBef>
              <a:buFontTx/>
              <a:buChar char="•"/>
            </a:pPr>
            <a:r>
              <a:rPr lang="en-US" altLang="en-US" dirty="0"/>
              <a:t>Be aware of diseases spread by mosquitoes in Minnesota,</a:t>
            </a:r>
          </a:p>
          <a:p>
            <a:pPr eaLnBrk="1" hangingPunct="1">
              <a:spcBef>
                <a:spcPct val="0"/>
              </a:spcBef>
              <a:buFontTx/>
              <a:buChar char="•"/>
            </a:pPr>
            <a:r>
              <a:rPr lang="en-US" altLang="en-US" dirty="0"/>
              <a:t>Recognize basic signs and symptoms,</a:t>
            </a:r>
          </a:p>
          <a:p>
            <a:pPr eaLnBrk="1" hangingPunct="1">
              <a:spcBef>
                <a:spcPct val="0"/>
              </a:spcBef>
              <a:buFontTx/>
              <a:buChar char="•"/>
            </a:pPr>
            <a:r>
              <a:rPr lang="en-US" altLang="en-US" dirty="0"/>
              <a:t>Seek early diagnosis and treatment,</a:t>
            </a:r>
          </a:p>
          <a:p>
            <a:pPr eaLnBrk="1" hangingPunct="1">
              <a:spcBef>
                <a:spcPct val="0"/>
              </a:spcBef>
              <a:buFontTx/>
              <a:buChar char="•"/>
            </a:pPr>
            <a:r>
              <a:rPr lang="en-US" altLang="en-US" dirty="0"/>
              <a:t>Know when and where </a:t>
            </a:r>
            <a:r>
              <a:rPr lang="en-US" altLang="en-US" dirty="0" err="1"/>
              <a:t>mosquitoborne</a:t>
            </a:r>
            <a:r>
              <a:rPr lang="en-US" altLang="en-US" dirty="0"/>
              <a:t> disease risk is highest,</a:t>
            </a:r>
          </a:p>
          <a:p>
            <a:pPr eaLnBrk="1" hangingPunct="1">
              <a:spcBef>
                <a:spcPct val="0"/>
              </a:spcBef>
              <a:buFontTx/>
              <a:buChar char="•"/>
            </a:pPr>
            <a:r>
              <a:rPr lang="en-US" altLang="en-US" dirty="0"/>
              <a:t>Practice mosquito bite prevention </a:t>
            </a:r>
            <a:r>
              <a:rPr lang="en-US" altLang="en-US" baseline="0" dirty="0"/>
              <a:t>methods</a:t>
            </a:r>
            <a:r>
              <a:rPr lang="en-US" altLang="en-US" dirty="0"/>
              <a:t>, and</a:t>
            </a:r>
          </a:p>
          <a:p>
            <a:pPr eaLnBrk="1" hangingPunct="1">
              <a:spcBef>
                <a:spcPct val="0"/>
              </a:spcBef>
              <a:buFontTx/>
              <a:buChar char="•"/>
            </a:pPr>
            <a:r>
              <a:rPr lang="en-US" altLang="en-US" dirty="0"/>
              <a:t>Know who to contact for more information.</a:t>
            </a:r>
          </a:p>
        </p:txBody>
      </p:sp>
      <p:sp>
        <p:nvSpPr>
          <p:cNvPr id="4" name="Slide Number Placeholder 3"/>
          <p:cNvSpPr>
            <a:spLocks noGrp="1"/>
          </p:cNvSpPr>
          <p:nvPr>
            <p:ph type="sldNum" sz="quarter" idx="10"/>
          </p:nvPr>
        </p:nvSpPr>
        <p:spPr/>
        <p:txBody>
          <a:bodyPr/>
          <a:lstStyle/>
          <a:p>
            <a:fld id="{F9F08466-AEA7-4FC0-9459-6A32F61DA297}" type="slidenum">
              <a:rPr lang="en-US" smtClean="0"/>
              <a:pPr/>
              <a:t>3</a:t>
            </a:fld>
            <a:endParaRPr lang="en-US" dirty="0"/>
          </a:p>
        </p:txBody>
      </p:sp>
    </p:spTree>
    <p:extLst>
      <p:ext uri="{BB962C8B-B14F-4D97-AF65-F5344CB8AC3E}">
        <p14:creationId xmlns:p14="http://schemas.microsoft.com/office/powerpoint/2010/main" val="4234723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To fully understand your risk of getting sick with a </a:t>
            </a:r>
            <a:r>
              <a:rPr lang="en-US" baseline="0" dirty="0" err="1"/>
              <a:t>mosquitoborne</a:t>
            </a:r>
            <a:r>
              <a:rPr lang="en-US" baseline="0" dirty="0"/>
              <a:t> disease, it’s important to understand how mosquitoes live and spread disease to us. Did you know Minnesota is home to about 51 species of mosquitoes? Fortunately, only about half of them will feed on people. Many types of mosquitoes in Minnesota prefer to feed on birds and other animals instead of people. Of those species that feed on us, many are considered just pests and only a few can actually spread disease.   </a:t>
            </a:r>
          </a:p>
        </p:txBody>
      </p:sp>
      <p:sp>
        <p:nvSpPr>
          <p:cNvPr id="4" name="Slide Number Placeholder 3"/>
          <p:cNvSpPr>
            <a:spLocks noGrp="1"/>
          </p:cNvSpPr>
          <p:nvPr>
            <p:ph type="sldNum" sz="quarter" idx="10"/>
          </p:nvPr>
        </p:nvSpPr>
        <p:spPr/>
        <p:txBody>
          <a:bodyPr/>
          <a:lstStyle/>
          <a:p>
            <a:fld id="{F9F08466-AEA7-4FC0-9459-6A32F61DA297}" type="slidenum">
              <a:rPr lang="en-US" smtClean="0"/>
              <a:pPr/>
              <a:t>4</a:t>
            </a:fld>
            <a:endParaRPr lang="en-US" dirty="0"/>
          </a:p>
        </p:txBody>
      </p:sp>
    </p:spTree>
    <p:extLst>
      <p:ext uri="{BB962C8B-B14F-4D97-AF65-F5344CB8AC3E}">
        <p14:creationId xmlns:p14="http://schemas.microsoft.com/office/powerpoint/2010/main" val="3306993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Water</a:t>
            </a:r>
            <a:r>
              <a:rPr lang="en-US" baseline="0" dirty="0"/>
              <a:t> is a key part of the mosquito life cycle. Here you can see the four stages of the life cycle and the importance of water. As we’ll discuss later on, some types of mosquitoes prefer to lay their eggs in larger water sources such as ditches and flooded fields. Other mosquitoes prefer to lay their eggs in small, manmade containers or naturally occurring tree holes.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406588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NeueHaasGroteskText Std" panose="020B0504020202020204" pitchFamily="34" charset="0"/>
                <a:ea typeface="+mn-ea"/>
                <a:cs typeface="+mn-cs"/>
              </a:rPr>
              <a:t>Many </a:t>
            </a:r>
            <a:r>
              <a:rPr lang="en-US" sz="1200" b="0" i="0" u="none" strike="noStrike" kern="1200" baseline="0" dirty="0" err="1">
                <a:solidFill>
                  <a:schemeClr val="tx1"/>
                </a:solidFill>
                <a:latin typeface="NeueHaasGroteskText Std" panose="020B0504020202020204" pitchFamily="34" charset="0"/>
                <a:ea typeface="+mn-ea"/>
                <a:cs typeface="+mn-cs"/>
              </a:rPr>
              <a:t>mosquitoborne</a:t>
            </a:r>
            <a:r>
              <a:rPr lang="en-US" sz="1200" b="0" i="0" u="none" strike="noStrike" kern="1200" baseline="0" dirty="0">
                <a:solidFill>
                  <a:schemeClr val="tx1"/>
                </a:solidFill>
                <a:latin typeface="NeueHaasGroteskText Std" panose="020B0504020202020204" pitchFamily="34" charset="0"/>
                <a:ea typeface="+mn-ea"/>
                <a:cs typeface="+mn-cs"/>
              </a:rPr>
              <a:t> diseases cause similar symptoms, though most people who become infected have no symptoms at all. Symptoms usually show up within a few days or up to two weeks after being bitten by an infected mosquito. </a:t>
            </a:r>
          </a:p>
          <a:p>
            <a:endParaRPr lang="en-US" sz="1200" b="0" i="0" u="none" strike="noStrike" kern="1200" baseline="0" dirty="0">
              <a:solidFill>
                <a:schemeClr val="tx1"/>
              </a:solidFill>
              <a:latin typeface="NeueHaasGroteskText Std" panose="020B0504020202020204" pitchFamily="34" charset="0"/>
              <a:ea typeface="+mn-ea"/>
              <a:cs typeface="+mn-cs"/>
            </a:endParaRPr>
          </a:p>
          <a:p>
            <a:r>
              <a:rPr lang="en-US" sz="1200" b="0" i="0" u="none" strike="noStrike" kern="1200" baseline="0" dirty="0">
                <a:solidFill>
                  <a:schemeClr val="tx1"/>
                </a:solidFill>
                <a:latin typeface="NeueHaasGroteskText Std" panose="020B0504020202020204" pitchFamily="34" charset="0"/>
                <a:ea typeface="+mn-ea"/>
                <a:cs typeface="+mn-cs"/>
              </a:rPr>
              <a:t>Watch for symptoms like: </a:t>
            </a:r>
          </a:p>
          <a:p>
            <a:pPr marL="171450" indent="-171450">
              <a:buFont typeface="Arial" panose="020B0604020202020204" pitchFamily="34" charset="0"/>
              <a:buChar char="•"/>
            </a:pPr>
            <a:r>
              <a:rPr lang="en-US" sz="1200" b="0" i="0" u="none" strike="noStrike" kern="1200" baseline="0" dirty="0">
                <a:solidFill>
                  <a:schemeClr val="tx1"/>
                </a:solidFill>
                <a:latin typeface="NeueHaasGroteskText Std" panose="020B0504020202020204" pitchFamily="34" charset="0"/>
                <a:ea typeface="+mn-ea"/>
                <a:cs typeface="+mn-cs"/>
              </a:rPr>
              <a:t>Fever</a:t>
            </a:r>
          </a:p>
          <a:p>
            <a:pPr marL="171450" indent="-171450">
              <a:buFont typeface="Arial" panose="020B0604020202020204" pitchFamily="34" charset="0"/>
              <a:buChar char="•"/>
            </a:pPr>
            <a:r>
              <a:rPr lang="en-US" sz="1200" b="0" i="0" u="none" strike="noStrike" kern="1200" baseline="0" dirty="0">
                <a:solidFill>
                  <a:schemeClr val="tx1"/>
                </a:solidFill>
                <a:latin typeface="NeueHaasGroteskText Std" panose="020B0504020202020204" pitchFamily="34" charset="0"/>
                <a:ea typeface="+mn-ea"/>
                <a:cs typeface="+mn-cs"/>
              </a:rPr>
              <a:t>Headache</a:t>
            </a:r>
          </a:p>
          <a:p>
            <a:pPr marL="171450" indent="-171450">
              <a:buFont typeface="Arial" panose="020B0604020202020204" pitchFamily="34" charset="0"/>
              <a:buChar char="•"/>
            </a:pPr>
            <a:r>
              <a:rPr lang="en-US" sz="1200" b="0" i="0" u="none" strike="noStrike" kern="1200" baseline="0" dirty="0">
                <a:solidFill>
                  <a:schemeClr val="tx1"/>
                </a:solidFill>
                <a:latin typeface="NeueHaasGroteskText Std" panose="020B0504020202020204" pitchFamily="34" charset="0"/>
                <a:ea typeface="+mn-ea"/>
                <a:cs typeface="+mn-cs"/>
              </a:rPr>
              <a:t>Stiff neck</a:t>
            </a:r>
          </a:p>
          <a:p>
            <a:pPr marL="171450" indent="-171450">
              <a:buFont typeface="Arial" panose="020B0604020202020204" pitchFamily="34" charset="0"/>
              <a:buChar char="•"/>
            </a:pPr>
            <a:r>
              <a:rPr lang="en-US" sz="1200" b="0" i="0" u="none" strike="noStrike" kern="1200" baseline="0" dirty="0">
                <a:solidFill>
                  <a:schemeClr val="tx1"/>
                </a:solidFill>
                <a:latin typeface="NeueHaasGroteskText Std" panose="020B0504020202020204" pitchFamily="34" charset="0"/>
                <a:ea typeface="+mn-ea"/>
                <a:cs typeface="+mn-cs"/>
              </a:rPr>
              <a:t>Rash</a:t>
            </a:r>
          </a:p>
          <a:p>
            <a:pPr marL="171450" indent="-171450">
              <a:buFont typeface="Arial" panose="020B0604020202020204" pitchFamily="34" charset="0"/>
              <a:buChar char="•"/>
            </a:pPr>
            <a:r>
              <a:rPr lang="en-US" sz="1200" b="0" i="0" u="none" strike="noStrike" kern="1200" baseline="0" dirty="0">
                <a:solidFill>
                  <a:schemeClr val="tx1"/>
                </a:solidFill>
                <a:latin typeface="NeueHaasGroteskText Std" panose="020B0504020202020204" pitchFamily="34" charset="0"/>
                <a:ea typeface="+mn-ea"/>
                <a:cs typeface="+mn-cs"/>
              </a:rPr>
              <a:t>Disorientation</a:t>
            </a:r>
          </a:p>
          <a:p>
            <a:pPr marL="171450" indent="-171450">
              <a:buFont typeface="Arial" panose="020B0604020202020204" pitchFamily="34" charset="0"/>
              <a:buChar char="•"/>
            </a:pPr>
            <a:r>
              <a:rPr lang="en-US" sz="1200" b="0" i="0" u="none" strike="noStrike" kern="1200" baseline="0" dirty="0">
                <a:solidFill>
                  <a:schemeClr val="tx1"/>
                </a:solidFill>
                <a:latin typeface="NeueHaasGroteskText Std" panose="020B0504020202020204" pitchFamily="34" charset="0"/>
                <a:ea typeface="+mn-ea"/>
                <a:cs typeface="+mn-cs"/>
              </a:rPr>
              <a:t>Seizures</a:t>
            </a:r>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6</a:t>
            </a:fld>
            <a:endParaRPr lang="en-US" dirty="0"/>
          </a:p>
        </p:txBody>
      </p:sp>
    </p:spTree>
    <p:extLst>
      <p:ext uri="{BB962C8B-B14F-4D97-AF65-F5344CB8AC3E}">
        <p14:creationId xmlns:p14="http://schemas.microsoft.com/office/powerpoint/2010/main" val="2601138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NeueHaasGroteskText Std" panose="020B0504020202020204" pitchFamily="34" charset="0"/>
                <a:ea typeface="+mn-ea"/>
                <a:cs typeface="+mn-cs"/>
              </a:rPr>
              <a:t>If you think that you could have a </a:t>
            </a:r>
            <a:r>
              <a:rPr lang="en-US" sz="1200" b="0" i="0" u="none" strike="noStrike" kern="1200" baseline="0" dirty="0" err="1">
                <a:solidFill>
                  <a:schemeClr val="tx1"/>
                </a:solidFill>
                <a:latin typeface="NeueHaasGroteskText Std" panose="020B0504020202020204" pitchFamily="34" charset="0"/>
                <a:ea typeface="+mn-ea"/>
                <a:cs typeface="+mn-cs"/>
              </a:rPr>
              <a:t>mosquitoborne</a:t>
            </a:r>
            <a:r>
              <a:rPr lang="en-US" sz="1200" b="0" i="0" u="none" strike="noStrike" kern="1200" baseline="0" dirty="0">
                <a:solidFill>
                  <a:schemeClr val="tx1"/>
                </a:solidFill>
                <a:latin typeface="NeueHaasGroteskText Std" panose="020B0504020202020204" pitchFamily="34" charset="0"/>
                <a:ea typeface="+mn-ea"/>
                <a:cs typeface="+mn-cs"/>
              </a:rPr>
              <a:t> disease, you should contact your health care provider as soon as possible. Your health care provider can determine if you have a  </a:t>
            </a:r>
            <a:r>
              <a:rPr lang="en-US" sz="1200" b="0" i="0" u="none" strike="noStrike" kern="1200" baseline="0" dirty="0" err="1">
                <a:solidFill>
                  <a:schemeClr val="tx1"/>
                </a:solidFill>
                <a:latin typeface="NeueHaasGroteskText Std" panose="020B0504020202020204" pitchFamily="34" charset="0"/>
                <a:ea typeface="+mn-ea"/>
                <a:cs typeface="+mn-cs"/>
              </a:rPr>
              <a:t>mosquitoborne</a:t>
            </a:r>
            <a:r>
              <a:rPr lang="en-US" sz="1200" b="0" i="0" u="none" strike="noStrike" kern="1200" baseline="0" dirty="0">
                <a:solidFill>
                  <a:schemeClr val="tx1"/>
                </a:solidFill>
                <a:latin typeface="NeueHaasGroteskText Std" panose="020B0504020202020204" pitchFamily="34" charset="0"/>
                <a:ea typeface="+mn-ea"/>
                <a:cs typeface="+mn-cs"/>
              </a:rPr>
              <a:t> disease based on your history of spending time outside, a physical exam, and blood tests.</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7</a:t>
            </a:fld>
            <a:endParaRPr lang="en-US" dirty="0"/>
          </a:p>
        </p:txBody>
      </p:sp>
    </p:spTree>
    <p:extLst>
      <p:ext uri="{BB962C8B-B14F-4D97-AF65-F5344CB8AC3E}">
        <p14:creationId xmlns:p14="http://schemas.microsoft.com/office/powerpoint/2010/main" val="289294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Unfortunately, </a:t>
            </a:r>
            <a:r>
              <a:rPr lang="en-US" dirty="0" err="1"/>
              <a:t>mosquitoborne</a:t>
            </a:r>
            <a:r>
              <a:rPr lang="en-US" dirty="0"/>
              <a:t> diseases that are spread here in Minnesota are all caused by viruses so no specific treatments are available.</a:t>
            </a:r>
            <a:r>
              <a:rPr lang="en-US" baseline="0" dirty="0"/>
              <a:t> </a:t>
            </a:r>
            <a:r>
              <a:rPr lang="en-US" dirty="0"/>
              <a:t>Instead, </a:t>
            </a:r>
            <a:r>
              <a:rPr lang="en-US" sz="2400" dirty="0"/>
              <a:t>symptoms are treated with supportive care only.</a:t>
            </a:r>
            <a:r>
              <a:rPr lang="en-US" sz="2400" baseline="0" dirty="0"/>
              <a:t> </a:t>
            </a:r>
            <a:r>
              <a:rPr lang="en-US" sz="2400" dirty="0"/>
              <a:t>People with mild illness typically recover on their own.</a:t>
            </a:r>
            <a:r>
              <a:rPr lang="en-US" sz="2400" baseline="0" dirty="0"/>
              <a:t> T</a:t>
            </a:r>
            <a:r>
              <a:rPr lang="en-US" sz="2400" dirty="0"/>
              <a:t>hose with serious symptoms,</a:t>
            </a:r>
            <a:r>
              <a:rPr lang="en-US" sz="2400" baseline="0" dirty="0"/>
              <a:t> like those affecting the brain, </a:t>
            </a:r>
            <a:r>
              <a:rPr lang="en-US" sz="2400" dirty="0"/>
              <a:t>may require hospitalization</a:t>
            </a:r>
            <a:r>
              <a:rPr lang="en-US" sz="2400" baseline="0" dirty="0"/>
              <a:t> and care under medical providers. L</a:t>
            </a:r>
            <a:r>
              <a:rPr lang="en-US" sz="2400" dirty="0"/>
              <a:t>ong-term nerve damage and death may occur in those with severe illness.</a:t>
            </a:r>
          </a:p>
        </p:txBody>
      </p:sp>
      <p:sp>
        <p:nvSpPr>
          <p:cNvPr id="4" name="Slide Number Placeholder 3"/>
          <p:cNvSpPr>
            <a:spLocks noGrp="1"/>
          </p:cNvSpPr>
          <p:nvPr>
            <p:ph type="sldNum" sz="quarter" idx="10"/>
          </p:nvPr>
        </p:nvSpPr>
        <p:spPr/>
        <p:txBody>
          <a:bodyPr/>
          <a:lstStyle/>
          <a:p>
            <a:fld id="{F9F08466-AEA7-4FC0-9459-6A32F61DA297}" type="slidenum">
              <a:rPr lang="en-US" smtClean="0"/>
              <a:pPr/>
              <a:t>8</a:t>
            </a:fld>
            <a:endParaRPr lang="en-US" dirty="0"/>
          </a:p>
        </p:txBody>
      </p:sp>
    </p:spTree>
    <p:extLst>
      <p:ext uri="{BB962C8B-B14F-4D97-AF65-F5344CB8AC3E}">
        <p14:creationId xmlns:p14="http://schemas.microsoft.com/office/powerpoint/2010/main" val="3936636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you have learned about mosquitoes</a:t>
            </a:r>
            <a:r>
              <a:rPr lang="en-US" baseline="0" dirty="0"/>
              <a:t> and how they spread diseases, let’s cover the most common diseases spread by mosquitoes in Minnesota. Here i</a:t>
            </a:r>
            <a:r>
              <a:rPr lang="en-US" dirty="0"/>
              <a:t>n our state,</a:t>
            </a:r>
            <a:r>
              <a:rPr lang="en-US" baseline="0" dirty="0"/>
              <a:t> the three most commonly reported </a:t>
            </a:r>
            <a:r>
              <a:rPr lang="en-US" baseline="0" dirty="0" err="1"/>
              <a:t>mosquitoborne</a:t>
            </a:r>
            <a:r>
              <a:rPr lang="en-US" baseline="0" dirty="0"/>
              <a:t> diseases include West Nile virus disease, La Crosse encephalitis, and Jamestown Canyon virus disease. </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9</a:t>
            </a:fld>
            <a:endParaRPr lang="en-US" dirty="0"/>
          </a:p>
        </p:txBody>
      </p:sp>
    </p:spTree>
    <p:extLst>
      <p:ext uri="{BB962C8B-B14F-4D97-AF65-F5344CB8AC3E}">
        <p14:creationId xmlns:p14="http://schemas.microsoft.com/office/powerpoint/2010/main" val="1395628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dirty="0"/>
              <a:t>Click to enter the slideshow title</a:t>
            </a:r>
          </a:p>
        </p:txBody>
      </p:sp>
      <p:sp>
        <p:nvSpPr>
          <p:cNvPr id="3" name="Rectangle 2"/>
          <p:cNvSpPr/>
          <p:nvPr userDrawn="1"/>
        </p:nvSpPr>
        <p:spPr>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t>05/15/2023</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697389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12192000" cy="5638802"/>
          </a:xfrm>
        </p:spPr>
        <p:txBody>
          <a:bodyPr/>
          <a:lstStyle/>
          <a:p>
            <a:r>
              <a:rPr lang="en-US" dirty="0"/>
              <a:t>Click Icon to add picture</a:t>
            </a:r>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2E8677-C648-465D-82CD-E88587B4845D}" type="datetime1">
              <a:rPr lang="en-US" smtClean="0"/>
              <a:t>05/15/2023</a:t>
            </a:fld>
            <a:endParaRPr lang="en-US" dirty="0"/>
          </a:p>
        </p:txBody>
      </p:sp>
      <p:sp>
        <p:nvSpPr>
          <p:cNvPr id="13"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7623397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12192000" cy="5638802"/>
          </a:xfrm>
        </p:spPr>
        <p:txBody>
          <a:bodyPr/>
          <a:lstStyle>
            <a:lvl1pPr>
              <a:defRPr baseline="0"/>
            </a:lvl1pPr>
          </a:lstStyle>
          <a:p>
            <a:r>
              <a:rPr lang="en-US" dirty="0"/>
              <a:t>Click Icon to add picture</a:t>
            </a:r>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a:solidFill>
                  <a:schemeClr val="bg1"/>
                </a:solidFill>
              </a:defRPr>
            </a:lvl1pPr>
            <a:lvl2pPr marL="1143000" indent="-228600">
              <a:lnSpc>
                <a:spcPct val="100000"/>
              </a:lnSpc>
              <a:buClr>
                <a:schemeClr val="accent2"/>
              </a:buClr>
              <a:defRPr>
                <a:solidFill>
                  <a:schemeClr val="bg1"/>
                </a:solidFill>
              </a:defRPr>
            </a:lvl2pPr>
            <a:lvl3pPr marL="1600200" indent="-228600">
              <a:lnSpc>
                <a:spcPct val="100000"/>
              </a:lnSpc>
              <a:buClr>
                <a:schemeClr val="accent2"/>
              </a:buClr>
              <a:defRPr>
                <a:solidFill>
                  <a:schemeClr val="bg1"/>
                </a:solidFill>
              </a:defRPr>
            </a:lvl3pPr>
            <a:lvl4pPr marL="2057400" indent="-228600">
              <a:lnSpc>
                <a:spcPct val="100000"/>
              </a:lnSpc>
              <a:buClr>
                <a:schemeClr val="accent2"/>
              </a:buClr>
              <a:defRPr>
                <a:solidFill>
                  <a:schemeClr val="bg1"/>
                </a:solidFill>
              </a:defRPr>
            </a:lvl4pPr>
            <a:lvl5pPr marL="2514600" indent="-228600">
              <a:lnSpc>
                <a:spcPct val="100000"/>
              </a:lnSpc>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0D07D7-46FB-4D7C-9C8F-0C340D091257}" type="datetime1">
              <a:rPr lang="en-US" smtClean="0"/>
              <a:t>05/15/2023</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24948801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p>
            <a:fld id="{66C283A4-7960-4BFD-B3A5-A2CC5BB2A473}" type="datetime1">
              <a:rPr lang="en-US" smtClean="0"/>
              <a:t>05/15/2023</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597657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05/15/2023</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679810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05/15/2023</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30257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05/15/2023</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824870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05/15/2023</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38987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0"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05/15/2023</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945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Content Placeholder 4"/>
          <p:cNvSpPr>
            <a:spLocks noGrp="1"/>
          </p:cNvSpPr>
          <p:nvPr>
            <p:ph sz="quarter" idx="10"/>
          </p:nvPr>
        </p:nvSpPr>
        <p:spPr>
          <a:xfrm>
            <a:off x="838200" y="1366345"/>
            <a:ext cx="6234953"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2"/>
          <p:cNvSpPr>
            <a:spLocks noGrp="1"/>
          </p:cNvSpPr>
          <p:nvPr>
            <p:ph type="pic" sz="quarter" idx="13"/>
          </p:nvPr>
        </p:nvSpPr>
        <p:spPr>
          <a:xfrm>
            <a:off x="7653566" y="1364826"/>
            <a:ext cx="4538434" cy="4538434"/>
          </a:xfrm>
        </p:spPr>
        <p:txBody>
          <a:bodyPr/>
          <a:lstStyle>
            <a:lvl1pPr>
              <a:buClr>
                <a:schemeClr val="tx1"/>
              </a:buClr>
              <a:defRPr>
                <a:solidFill>
                  <a:schemeClr val="tx1"/>
                </a:solidFill>
              </a:defRPr>
            </a:lvl1pPr>
          </a:lstStyle>
          <a:p>
            <a:r>
              <a:rPr lang="en-US"/>
              <a:t>Click icon to add picture</a:t>
            </a:r>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05/15/2023</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864900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age (4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581719"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6261407"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4" name="Picture Placeholder 2"/>
          <p:cNvSpPr>
            <a:spLocks noGrp="1"/>
          </p:cNvSpPr>
          <p:nvPr>
            <p:ph type="pic" sz="quarter" idx="20" hasCustomPrompt="1"/>
          </p:nvPr>
        </p:nvSpPr>
        <p:spPr>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3" name="Date Placeholder 2"/>
          <p:cNvSpPr>
            <a:spLocks noGrp="1"/>
          </p:cNvSpPr>
          <p:nvPr>
            <p:ph type="dt" sz="half" idx="10"/>
          </p:nvPr>
        </p:nvSpPr>
        <p:spPr/>
        <p:txBody>
          <a:bodyPr/>
          <a:lstStyle/>
          <a:p>
            <a:fld id="{936DB2D6-5DF4-4264-A4A1-7D3EAF38D255}" type="datetime1">
              <a:rPr lang="en-US" smtClean="0"/>
              <a:t>05/15/2023</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32780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a:t>Click to enter the slideshow title</a:t>
            </a:r>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t>05/15/2023</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4" name="MN.IT Services Logo" descr="Minnesota Department of Health"/>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2377" y="1776213"/>
            <a:ext cx="5447246" cy="778956"/>
          </a:xfrm>
          <a:prstGeom prst="rect">
            <a:avLst/>
          </a:prstGeom>
        </p:spPr>
      </p:pic>
    </p:spTree>
    <p:extLst>
      <p:ext uri="{BB962C8B-B14F-4D97-AF65-F5344CB8AC3E}">
        <p14:creationId xmlns:p14="http://schemas.microsoft.com/office/powerpoint/2010/main" val="33681191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3" name="Date Placeholder 2"/>
          <p:cNvSpPr>
            <a:spLocks noGrp="1"/>
          </p:cNvSpPr>
          <p:nvPr>
            <p:ph type="dt" sz="half" idx="10"/>
          </p:nvPr>
        </p:nvSpPr>
        <p:spPr/>
        <p:txBody>
          <a:bodyPr/>
          <a:lstStyle/>
          <a:p>
            <a:fld id="{936DB2D6-5DF4-4264-A4A1-7D3EAF38D255}" type="datetime1">
              <a:rPr lang="en-US" smtClean="0"/>
              <a:t>05/15/2023</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9608245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Page 4-Up White Vertic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6" name="Picture Placeholder 2"/>
          <p:cNvSpPr>
            <a:spLocks noGrp="1"/>
          </p:cNvSpPr>
          <p:nvPr>
            <p:ph type="pic" sz="quarter" idx="13" hasCustomPrompt="1"/>
          </p:nvPr>
        </p:nvSpPr>
        <p:spPr>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2"/>
          <p:cNvSpPr>
            <a:spLocks noGrp="1"/>
          </p:cNvSpPr>
          <p:nvPr>
            <p:ph type="pic" sz="quarter" idx="16" hasCustomPrompt="1"/>
          </p:nvPr>
        </p:nvSpPr>
        <p:spPr>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2"/>
          <p:cNvSpPr>
            <a:spLocks noGrp="1"/>
          </p:cNvSpPr>
          <p:nvPr>
            <p:ph type="pic" sz="quarter" idx="18" hasCustomPrompt="1"/>
          </p:nvPr>
        </p:nvSpPr>
        <p:spPr>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4" name="Picture Placeholder 2"/>
          <p:cNvSpPr>
            <a:spLocks noGrp="1"/>
          </p:cNvSpPr>
          <p:nvPr>
            <p:ph type="pic" sz="quarter" idx="20" hasCustomPrompt="1"/>
          </p:nvPr>
        </p:nvSpPr>
        <p:spPr>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3" name="Date Placeholder 2"/>
          <p:cNvSpPr>
            <a:spLocks noGrp="1"/>
          </p:cNvSpPr>
          <p:nvPr>
            <p:ph type="dt" sz="half" idx="10"/>
          </p:nvPr>
        </p:nvSpPr>
        <p:spPr/>
        <p:txBody>
          <a:bodyPr/>
          <a:lstStyle/>
          <a:p>
            <a:fld id="{4B4EEDC6-36CA-4209-B482-2ED76AA0BF08}" type="datetime1">
              <a:rPr lang="en-US" smtClean="0"/>
              <a:t>05/15/2023</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9" name="Rectangle 1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236465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3" name="Picture Placeholder 2"/>
          <p:cNvSpPr>
            <a:spLocks noGrp="1"/>
          </p:cNvSpPr>
          <p:nvPr>
            <p:ph type="pic" sz="quarter" idx="14" hasCustomPrompt="1"/>
          </p:nvPr>
        </p:nvSpPr>
        <p:spPr>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4" name="Text Placeholder 3"/>
          <p:cNvSpPr>
            <a:spLocks noGrp="1"/>
          </p:cNvSpPr>
          <p:nvPr>
            <p:ph type="body" sz="quarter" idx="15"/>
          </p:nvPr>
        </p:nvSpPr>
        <p:spPr>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5" name="Picture Placeholder 2"/>
          <p:cNvSpPr>
            <a:spLocks noGrp="1"/>
          </p:cNvSpPr>
          <p:nvPr>
            <p:ph type="pic" sz="quarter" idx="17" hasCustomPrompt="1"/>
          </p:nvPr>
        </p:nvSpPr>
        <p:spPr>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7" name="Picture Placeholder 2"/>
          <p:cNvSpPr>
            <a:spLocks noGrp="1"/>
          </p:cNvSpPr>
          <p:nvPr>
            <p:ph type="pic" sz="quarter" idx="19" hasCustomPrompt="1"/>
          </p:nvPr>
        </p:nvSpPr>
        <p:spPr>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8" name="Text Placeholder 3"/>
          <p:cNvSpPr>
            <a:spLocks noGrp="1"/>
          </p:cNvSpPr>
          <p:nvPr>
            <p:ph type="body" sz="quarter" idx="20"/>
          </p:nvPr>
        </p:nvSpPr>
        <p:spPr>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3" name="Date Placeholder 2"/>
          <p:cNvSpPr>
            <a:spLocks noGrp="1"/>
          </p:cNvSpPr>
          <p:nvPr>
            <p:ph type="dt" sz="half" idx="10"/>
          </p:nvPr>
        </p:nvSpPr>
        <p:spPr/>
        <p:txBody>
          <a:bodyPr/>
          <a:lstStyle/>
          <a:p>
            <a:fld id="{8DC79626-CE5A-4834-975C-E7305BA2E281}" type="datetime1">
              <a:rPr lang="en-US" smtClean="0"/>
              <a:t>05/15/2023</a:t>
            </a:fld>
            <a:endParaRPr lang="en-US" dirty="0"/>
          </a:p>
        </p:txBody>
      </p:sp>
      <p:sp>
        <p:nvSpPr>
          <p:cNvPr id="2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2632564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3" name="Picture Placeholder 2"/>
          <p:cNvSpPr>
            <a:spLocks noGrp="1"/>
          </p:cNvSpPr>
          <p:nvPr>
            <p:ph type="pic" sz="quarter" idx="14" hasCustomPrompt="1"/>
          </p:nvPr>
        </p:nvSpPr>
        <p:spPr>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4" name="Text Placeholder 3"/>
          <p:cNvSpPr>
            <a:spLocks noGrp="1"/>
          </p:cNvSpPr>
          <p:nvPr>
            <p:ph type="body" sz="quarter" idx="15"/>
          </p:nvPr>
        </p:nvSpPr>
        <p:spPr>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6" name="Picture Placeholder 2"/>
          <p:cNvSpPr>
            <a:spLocks noGrp="1"/>
          </p:cNvSpPr>
          <p:nvPr>
            <p:ph type="pic" sz="quarter" idx="17" hasCustomPrompt="1"/>
          </p:nvPr>
        </p:nvSpPr>
        <p:spPr>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8" name="Picture Placeholder 2"/>
          <p:cNvSpPr>
            <a:spLocks noGrp="1"/>
          </p:cNvSpPr>
          <p:nvPr>
            <p:ph type="pic" sz="quarter" idx="19" hasCustomPrompt="1"/>
          </p:nvPr>
        </p:nvSpPr>
        <p:spPr>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9" name="Text Placeholder 3"/>
          <p:cNvSpPr>
            <a:spLocks noGrp="1"/>
          </p:cNvSpPr>
          <p:nvPr>
            <p:ph type="body" sz="quarter" idx="20"/>
          </p:nvPr>
        </p:nvSpPr>
        <p:spPr>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4" name="Date Placeholder 3"/>
          <p:cNvSpPr>
            <a:spLocks noGrp="1"/>
          </p:cNvSpPr>
          <p:nvPr>
            <p:ph type="dt" sz="half" idx="10"/>
          </p:nvPr>
        </p:nvSpPr>
        <p:spPr/>
        <p:txBody>
          <a:bodyPr/>
          <a:lstStyle/>
          <a:p>
            <a:fld id="{1815FB38-58F3-410A-8DA4-4B706967601F}" type="datetime1">
              <a:rPr lang="en-US" smtClean="0"/>
              <a:t>05/15/2023</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020693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5" name="Picture Placeholder 2"/>
          <p:cNvSpPr>
            <a:spLocks noGrp="1"/>
          </p:cNvSpPr>
          <p:nvPr>
            <p:ph type="pic" sz="quarter" idx="17" hasCustomPrompt="1"/>
          </p:nvPr>
        </p:nvSpPr>
        <p:spPr>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3" name="Date Placeholder 2"/>
          <p:cNvSpPr>
            <a:spLocks noGrp="1"/>
          </p:cNvSpPr>
          <p:nvPr>
            <p:ph type="dt" sz="half" idx="10"/>
          </p:nvPr>
        </p:nvSpPr>
        <p:spPr/>
        <p:txBody>
          <a:bodyPr/>
          <a:lstStyle/>
          <a:p>
            <a:fld id="{7F519661-29C3-4FE0-9FC3-375A85A42C46}" type="datetime1">
              <a:rPr lang="en-US" smtClean="0"/>
              <a:t>05/15/2023</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345329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a:xfrm>
            <a:off x="806332"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a:xfrm>
            <a:off x="2876550"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6" name="Picture Placeholder 2"/>
          <p:cNvSpPr>
            <a:spLocks noGrp="1"/>
          </p:cNvSpPr>
          <p:nvPr>
            <p:ph type="pic" sz="quarter" idx="17" hasCustomPrompt="1"/>
          </p:nvPr>
        </p:nvSpPr>
        <p:spPr>
          <a:xfrm>
            <a:off x="6199805"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a:xfrm>
            <a:off x="8270023"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4" name="Date Placeholder 3"/>
          <p:cNvSpPr>
            <a:spLocks noGrp="1"/>
          </p:cNvSpPr>
          <p:nvPr>
            <p:ph type="dt" sz="half" idx="10"/>
          </p:nvPr>
        </p:nvSpPr>
        <p:spPr/>
        <p:txBody>
          <a:bodyPr/>
          <a:lstStyle/>
          <a:p>
            <a:fld id="{0366E0EA-2D80-452F-9963-33FA7A36BC09}" type="datetime1">
              <a:rPr lang="en-US" smtClean="0"/>
              <a:t>05/15/2023</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9228129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8"/>
          </a:xfrm>
        </p:spPr>
        <p:txBody>
          <a:bodyPr/>
          <a:lstStyle/>
          <a:p>
            <a:r>
              <a:rPr lang="en-US"/>
              <a:t>Click icon to add picture</a:t>
            </a:r>
          </a:p>
        </p:txBody>
      </p:sp>
      <p:sp>
        <p:nvSpPr>
          <p:cNvPr id="9" name="Title 1"/>
          <p:cNvSpPr>
            <a:spLocks noGrp="1"/>
          </p:cNvSpPr>
          <p:nvPr>
            <p:ph type="title" hasCustomPrompt="1"/>
          </p:nvPr>
        </p:nvSpPr>
        <p:spPr>
          <a:xfrm>
            <a:off x="1" y="5638801"/>
            <a:ext cx="12192000" cy="1219200"/>
          </a:xfrm>
          <a:solidFill>
            <a:srgbClr val="003865">
              <a:alpha val="87843"/>
            </a:srgbClr>
          </a:solidFill>
        </p:spPr>
        <p:txBody>
          <a:bodyPr>
            <a:normAutofit/>
          </a:bodyPr>
          <a:lstStyle>
            <a:lvl1pPr algn="ctr">
              <a:defRPr sz="3600">
                <a:solidFill>
                  <a:schemeClr val="bg1"/>
                </a:solidFill>
              </a:defRPr>
            </a:lvl1pPr>
          </a:lstStyle>
          <a:p>
            <a:r>
              <a:rPr lang="en-US" dirty="0"/>
              <a:t>Click to edit title</a:t>
            </a:r>
          </a:p>
        </p:txBody>
      </p:sp>
      <p:sp>
        <p:nvSpPr>
          <p:cNvPr id="6" name="Date Placeholder 3"/>
          <p:cNvSpPr>
            <a:spLocks noGrp="1"/>
          </p:cNvSpPr>
          <p:nvPr>
            <p:ph type="dt" sz="half" idx="11"/>
          </p:nvPr>
        </p:nvSpPr>
        <p:spPr>
          <a:xfrm>
            <a:off x="838200" y="6356350"/>
            <a:ext cx="1358590" cy="365125"/>
          </a:xfrm>
        </p:spPr>
        <p:txBody>
          <a:bodyPr/>
          <a:lstStyle/>
          <a:p>
            <a:fld id="{4D564EB3-B268-4748-86E7-9F55DF9078D1}" type="datetime1">
              <a:rPr lang="en-US" smtClean="0"/>
              <a:t>05/15/2023</a:t>
            </a:fld>
            <a:endParaRPr lang="en-US" dirty="0"/>
          </a:p>
        </p:txBody>
      </p:sp>
      <p:sp>
        <p:nvSpPr>
          <p:cNvPr id="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2"/>
                </a:solidFill>
              </a:rPr>
              <a:t>|</a:t>
            </a:r>
            <a:r>
              <a:rPr lang="en-US"/>
              <a:t> mn.gov/websiteurl</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45112619"/>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a:t>Click icon to add picture</a:t>
            </a:r>
          </a:p>
        </p:txBody>
      </p:sp>
      <p:sp>
        <p:nvSpPr>
          <p:cNvPr id="9" name="Title 1"/>
          <p:cNvSpPr>
            <a:spLocks noGrp="1"/>
          </p:cNvSpPr>
          <p:nvPr>
            <p:ph type="title" hasCustomPrompt="1"/>
          </p:nvPr>
        </p:nvSpPr>
        <p:spPr>
          <a:xfrm>
            <a:off x="1" y="5638801"/>
            <a:ext cx="12192000" cy="1219200"/>
          </a:xfrm>
          <a:solidFill>
            <a:srgbClr val="0D0D0D">
              <a:alpha val="87843"/>
            </a:srgbClr>
          </a:solidFill>
        </p:spPr>
        <p:txBody>
          <a:bodyPr>
            <a:normAutofit/>
          </a:bodyPr>
          <a:lstStyle>
            <a:lvl1pPr algn="ctr">
              <a:defRPr sz="3600">
                <a:solidFill>
                  <a:schemeClr val="bg1"/>
                </a:solidFill>
              </a:defRPr>
            </a:lvl1pPr>
          </a:lstStyle>
          <a:p>
            <a:r>
              <a:rPr lang="en-US" dirty="0"/>
              <a:t>Click to edit title</a:t>
            </a:r>
          </a:p>
        </p:txBody>
      </p:sp>
      <p:sp>
        <p:nvSpPr>
          <p:cNvPr id="6" name="Date Placeholder 3"/>
          <p:cNvSpPr>
            <a:spLocks noGrp="1"/>
          </p:cNvSpPr>
          <p:nvPr>
            <p:ph type="dt" sz="half" idx="11"/>
          </p:nvPr>
        </p:nvSpPr>
        <p:spPr>
          <a:xfrm>
            <a:off x="838200" y="6356350"/>
            <a:ext cx="1358590" cy="365125"/>
          </a:xfrm>
        </p:spPr>
        <p:txBody>
          <a:bodyPr/>
          <a:lstStyle>
            <a:lvl1pPr>
              <a:defRPr>
                <a:solidFill>
                  <a:schemeClr val="bg1"/>
                </a:solidFill>
              </a:defRPr>
            </a:lvl1pPr>
          </a:lstStyle>
          <a:p>
            <a:fld id="{4D564EB3-B268-4748-86E7-9F55DF9078D1}" type="datetime1">
              <a:rPr lang="en-US" smtClean="0"/>
              <a:pPr/>
              <a:t>05/15/2023</a:t>
            </a:fld>
            <a:endParaRPr lang="en-US" dirty="0"/>
          </a:p>
        </p:txBody>
      </p:sp>
      <p:sp>
        <p:nvSpPr>
          <p:cNvPr id="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Here | mn.gov/websiteurl</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97887301"/>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a:t>Click icon to add picture</a:t>
            </a:r>
          </a:p>
        </p:txBody>
      </p:sp>
      <p:sp>
        <p:nvSpPr>
          <p:cNvPr id="9" name="Title 1"/>
          <p:cNvSpPr>
            <a:spLocks noGrp="1"/>
          </p:cNvSpPr>
          <p:nvPr>
            <p:ph type="title" hasCustomPrompt="1"/>
          </p:nvPr>
        </p:nvSpPr>
        <p:spPr>
          <a:xfrm>
            <a:off x="1" y="5638800"/>
            <a:ext cx="12192000" cy="1219200"/>
          </a:xfrm>
          <a:solidFill>
            <a:srgbClr val="78BE21">
              <a:alpha val="87843"/>
            </a:srgbClr>
          </a:solidFill>
        </p:spPr>
        <p:txBody>
          <a:bodyPr>
            <a:normAutofit/>
          </a:bodyPr>
          <a:lstStyle>
            <a:lvl1pPr algn="ctr">
              <a:defRPr sz="3600">
                <a:solidFill>
                  <a:schemeClr val="tx2"/>
                </a:solidFill>
              </a:defRPr>
            </a:lvl1pPr>
          </a:lstStyle>
          <a:p>
            <a:r>
              <a:rPr lang="en-US" dirty="0"/>
              <a:t>Click to edit title</a:t>
            </a:r>
          </a:p>
        </p:txBody>
      </p:sp>
      <p:sp>
        <p:nvSpPr>
          <p:cNvPr id="8" name="Date Placeholder 3"/>
          <p:cNvSpPr>
            <a:spLocks noGrp="1"/>
          </p:cNvSpPr>
          <p:nvPr>
            <p:ph type="dt" sz="half" idx="11"/>
          </p:nvPr>
        </p:nvSpPr>
        <p:spPr>
          <a:xfrm>
            <a:off x="838200" y="6356350"/>
            <a:ext cx="1358590" cy="365125"/>
          </a:xfrm>
        </p:spPr>
        <p:txBody>
          <a:bodyPr/>
          <a:lstStyle/>
          <a:p>
            <a:fld id="{5CAE31FF-A086-40D5-909F-A9E138181237}" type="datetime1">
              <a:rPr lang="en-US" smtClean="0"/>
              <a:t>05/15/2023</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0"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34237328"/>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de - Gray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0" name="Table Placeholder 8"/>
          <p:cNvSpPr>
            <a:spLocks noGrp="1"/>
          </p:cNvSpPr>
          <p:nvPr>
            <p:ph type="tbl" sz="quarter" idx="13"/>
          </p:nvPr>
        </p:nvSpPr>
        <p:spPr>
          <a:xfrm>
            <a:off x="2032000" y="2233262"/>
            <a:ext cx="8128000" cy="2966751"/>
          </a:xfrm>
        </p:spPr>
        <p:txBody>
          <a:bodyPr/>
          <a:lstStyle/>
          <a:p>
            <a:r>
              <a:rPr lang="en-US"/>
              <a:t>Click icon to add table</a:t>
            </a:r>
          </a:p>
        </p:txBody>
      </p:sp>
      <p:sp>
        <p:nvSpPr>
          <p:cNvPr id="8" name="Date Placeholder 4"/>
          <p:cNvSpPr>
            <a:spLocks noGrp="1"/>
          </p:cNvSpPr>
          <p:nvPr>
            <p:ph type="dt" sz="half" idx="11"/>
          </p:nvPr>
        </p:nvSpPr>
        <p:spPr>
          <a:xfrm>
            <a:off x="838200" y="6356350"/>
            <a:ext cx="1358590" cy="365125"/>
          </a:xfrm>
        </p:spPr>
        <p:txBody>
          <a:bodyPr/>
          <a:lstStyle/>
          <a:p>
            <a:fld id="{06B78D62-7A3F-4136-9CF2-CB03510DA06A}" type="datetime1">
              <a:rPr lang="en-US" smtClean="0"/>
              <a:t>05/15/2023</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549061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477837"/>
            <a:ext cx="12192000" cy="1295182"/>
          </a:xfrm>
          <a:solidFill>
            <a:schemeClr val="accent1"/>
          </a:solidFill>
        </p:spPr>
        <p:txBody>
          <a:bodyPr wrap="square" lIns="182880" tIns="91440" rIns="182880" bIns="91440" anchor="ctr">
            <a:normAutofit/>
          </a:bodyPr>
          <a:lstStyle>
            <a:lvl1pPr algn="ctr">
              <a:defRPr sz="3600">
                <a:solidFill>
                  <a:schemeClr val="bg1"/>
                </a:solidFill>
              </a:defRPr>
            </a:lvl1pPr>
          </a:lstStyle>
          <a:p>
            <a:r>
              <a:rPr lang="en-US" dirty="0"/>
              <a:t>Click to enter the slideshow title</a:t>
            </a:r>
          </a:p>
        </p:txBody>
      </p:sp>
      <p:sp>
        <p:nvSpPr>
          <p:cNvPr id="3" name="Rectangle 2"/>
          <p:cNvSpPr/>
          <p:nvPr userDrawn="1"/>
        </p:nvSpPr>
        <p:spPr>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041204"/>
            <a:ext cx="6587067" cy="1097128"/>
          </a:xfrm>
        </p:spPr>
        <p:txBody>
          <a:bodyPr>
            <a:normAutofit/>
          </a:bodyPr>
          <a:lstStyle>
            <a:lvl1pPr marL="0" indent="0" algn="ctr">
              <a:spcBef>
                <a:spcPts val="0"/>
              </a:spcBef>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pic>
        <p:nvPicPr>
          <p:cNvPr id="4"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8553" y="5964408"/>
            <a:ext cx="2968836" cy="424119"/>
          </a:xfrm>
          <a:prstGeom prst="rect">
            <a:avLst/>
          </a:prstGeom>
        </p:spPr>
      </p:pic>
      <p:sp>
        <p:nvSpPr>
          <p:cNvPr id="9" name="Footer Placeholder 4"/>
          <p:cNvSpPr>
            <a:spLocks noGrp="1"/>
          </p:cNvSpPr>
          <p:nvPr>
            <p:ph type="ftr" sz="quarter" idx="3"/>
          </p:nvPr>
        </p:nvSpPr>
        <p:spPr>
          <a:xfrm>
            <a:off x="6253560" y="6138332"/>
            <a:ext cx="5587647" cy="365125"/>
          </a:xfrm>
          <a:prstGeom prst="rect">
            <a:avLst/>
          </a:prstGeom>
        </p:spPr>
        <p:txBody>
          <a:bodyPr anchor="b"/>
          <a:lstStyle>
            <a:lvl1pPr algn="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Picture Placeholder 5"/>
          <p:cNvSpPr>
            <a:spLocks noGrp="1"/>
          </p:cNvSpPr>
          <p:nvPr>
            <p:ph type="pic" sz="quarter" idx="17"/>
          </p:nvPr>
        </p:nvSpPr>
        <p:spPr>
          <a:xfrm>
            <a:off x="0" y="0"/>
            <a:ext cx="12192000" cy="3380732"/>
          </a:xfrm>
        </p:spPr>
        <p:txBody>
          <a:bodyPr/>
          <a:lstStyle/>
          <a:p>
            <a:r>
              <a:rPr lang="en-US"/>
              <a:t>Click icon to add picture</a:t>
            </a:r>
            <a:endParaRPr lang="en-US" dirty="0"/>
          </a:p>
        </p:txBody>
      </p:sp>
    </p:spTree>
    <p:extLst>
      <p:ext uri="{BB962C8B-B14F-4D97-AF65-F5344CB8AC3E}">
        <p14:creationId xmlns:p14="http://schemas.microsoft.com/office/powerpoint/2010/main" val="17888243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4" name="Table Placeholder 8"/>
          <p:cNvSpPr>
            <a:spLocks noGrp="1"/>
          </p:cNvSpPr>
          <p:nvPr>
            <p:ph type="tbl" sz="quarter" idx="13"/>
          </p:nvPr>
        </p:nvSpPr>
        <p:spPr>
          <a:xfrm>
            <a:off x="2032000" y="2233262"/>
            <a:ext cx="8128000" cy="2966751"/>
          </a:xfrm>
        </p:spPr>
        <p:txBody>
          <a:bodyPr/>
          <a:lstStyle>
            <a:lvl1pPr>
              <a:buClr>
                <a:schemeClr val="accent2"/>
              </a:buClr>
              <a:defRPr>
                <a:solidFill>
                  <a:schemeClr val="bg1"/>
                </a:solidFill>
              </a:defRPr>
            </a:lvl1pPr>
          </a:lstStyle>
          <a:p>
            <a:r>
              <a:rPr lang="en-US"/>
              <a:t>Click icon to add table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05/15/2023</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1305128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05/15/2023</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556012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6" name="Date Placeholder 3"/>
          <p:cNvSpPr>
            <a:spLocks noGrp="1"/>
          </p:cNvSpPr>
          <p:nvPr>
            <p:ph type="dt" sz="half" idx="14"/>
          </p:nvPr>
        </p:nvSpPr>
        <p:spPr>
          <a:xfrm>
            <a:off x="838200" y="6356350"/>
            <a:ext cx="1358590" cy="365125"/>
          </a:xfrm>
        </p:spPr>
        <p:txBody>
          <a:bodyPr/>
          <a:lstStyle/>
          <a:p>
            <a:fld id="{822F9B27-DC73-4098-8FAC-5370DAFF133B}" type="datetime1">
              <a:rPr lang="en-US" smtClean="0"/>
              <a:t>05/15/2023</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8"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39915943"/>
      </p:ext>
    </p:extLst>
  </p:cSld>
  <p:clrMapOvr>
    <a:masterClrMapping/>
  </p:clrMapOvr>
  <p:hf sldNum="0" hdr="0" ftr="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15897" y="287066"/>
            <a:ext cx="3521927" cy="2734914"/>
          </a:xfrm>
        </p:spPr>
        <p:txBody>
          <a:bodyPr/>
          <a:lstStyle>
            <a:lvl1pPr>
              <a:defRPr>
                <a:solidFill>
                  <a:schemeClr val="accent1"/>
                </a:solidFill>
              </a:defRPr>
            </a:lvl1pPr>
          </a:lstStyle>
          <a:p>
            <a:r>
              <a:rPr lang="en-US" dirty="0"/>
              <a:t>Click to edit title</a:t>
            </a:r>
          </a:p>
        </p:txBody>
      </p:sp>
      <p:sp>
        <p:nvSpPr>
          <p:cNvPr id="4" name="Text Placeholder 3"/>
          <p:cNvSpPr>
            <a:spLocks noGrp="1"/>
          </p:cNvSpPr>
          <p:nvPr>
            <p:ph type="body" sz="quarter" idx="11"/>
          </p:nvPr>
        </p:nvSpPr>
        <p:spPr>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
        <p:nvSpPr>
          <p:cNvPr id="10" name="Date Placeholder 4"/>
          <p:cNvSpPr>
            <a:spLocks noGrp="1"/>
          </p:cNvSpPr>
          <p:nvPr>
            <p:ph type="dt" sz="half" idx="12"/>
          </p:nvPr>
        </p:nvSpPr>
        <p:spPr>
          <a:xfrm>
            <a:off x="838200" y="6356350"/>
            <a:ext cx="1358590" cy="365125"/>
          </a:xfrm>
        </p:spPr>
        <p:txBody>
          <a:bodyPr/>
          <a:lstStyle/>
          <a:p>
            <a:fld id="{5D76A200-3168-4D33-A718-3974884CE863}" type="datetime1">
              <a:rPr lang="en-US" smtClean="0"/>
              <a:t>05/15/2023</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1" name="Slide Number Placeholder 6"/>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090378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Text Placeholder 3"/>
          <p:cNvSpPr>
            <a:spLocks noGrp="1"/>
          </p:cNvSpPr>
          <p:nvPr>
            <p:ph type="body" sz="quarter" idx="11"/>
          </p:nvPr>
        </p:nvSpPr>
        <p:spPr>
          <a:xfrm>
            <a:off x="815895" y="1365203"/>
            <a:ext cx="10555696"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9" name="Date Placeholder 3"/>
          <p:cNvSpPr>
            <a:spLocks noGrp="1"/>
          </p:cNvSpPr>
          <p:nvPr>
            <p:ph type="dt" sz="half" idx="12"/>
          </p:nvPr>
        </p:nvSpPr>
        <p:spPr>
          <a:xfrm>
            <a:off x="838200" y="6356350"/>
            <a:ext cx="1358590" cy="365125"/>
          </a:xfrm>
        </p:spPr>
        <p:txBody>
          <a:bodyPr/>
          <a:lstStyle/>
          <a:p>
            <a:fld id="{0366E0EA-2D80-452F-9963-33FA7A36BC09}" type="datetime1">
              <a:rPr lang="en-US" smtClean="0"/>
              <a:t>05/15/2023</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1" name="Slide Number Placeholder 5"/>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894290563"/>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sp>
        <p:nvSpPr>
          <p:cNvPr id="16"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a:xfrm>
            <a:off x="4976787" y="691882"/>
            <a:ext cx="6300787" cy="3411537"/>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05/15/2023</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17523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05/15/2023</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19693263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4"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05/15/2023</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8"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34028452"/>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8"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05/15/2023</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539662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15"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05/15/2023</a:t>
            </a:fld>
            <a:endParaRPr lang="en-US" dirty="0"/>
          </a:p>
        </p:txBody>
      </p:sp>
      <p:sp>
        <p:nvSpPr>
          <p:cNvPr id="1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1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3441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Agenda</a:t>
            </a:r>
          </a:p>
        </p:txBody>
      </p:sp>
      <p:sp>
        <p:nvSpPr>
          <p:cNvPr id="12" name="Table Placeholder 9"/>
          <p:cNvSpPr>
            <a:spLocks noGrp="1"/>
          </p:cNvSpPr>
          <p:nvPr>
            <p:ph type="tbl" sz="quarter" idx="13"/>
          </p:nvPr>
        </p:nvSpPr>
        <p:spPr>
          <a:xfrm>
            <a:off x="838200" y="1335088"/>
            <a:ext cx="10515600" cy="4841875"/>
          </a:xfrm>
        </p:spPr>
        <p:txBody>
          <a:bodyPr/>
          <a:lstStyle/>
          <a:p>
            <a:r>
              <a:rPr lang="en-US"/>
              <a:t>Click icon to add table</a:t>
            </a:r>
          </a:p>
        </p:txBody>
      </p:sp>
      <p:sp>
        <p:nvSpPr>
          <p:cNvPr id="4" name="Date Placeholder 3"/>
          <p:cNvSpPr>
            <a:spLocks noGrp="1"/>
          </p:cNvSpPr>
          <p:nvPr>
            <p:ph type="dt" sz="half" idx="10"/>
          </p:nvPr>
        </p:nvSpPr>
        <p:spPr/>
        <p:txBody>
          <a:bodyPr/>
          <a:lstStyle/>
          <a:p>
            <a:fld id="{9A198C9B-0587-4A1E-9E03-E4C9FE222F08}" type="datetime1">
              <a:rPr lang="en-US" smtClean="0"/>
              <a:t>05/15/2023</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799644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r>
              <a:rPr lang="en-US"/>
              <a:t>Click icon to add picture</a:t>
            </a:r>
            <a:endParaRPr lang="en-US" dirty="0"/>
          </a:p>
        </p:txBody>
      </p:sp>
      <p:sp>
        <p:nvSpPr>
          <p:cNvPr id="2" name="Title 1"/>
          <p:cNvSpPr>
            <a:spLocks noGrp="1"/>
          </p:cNvSpPr>
          <p:nvPr>
            <p:ph type="title" hasCustomPrompt="1"/>
          </p:nvPr>
        </p:nvSpPr>
        <p:spPr>
          <a:xfrm>
            <a:off x="6146624"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a:t>Click to edit title</a:t>
            </a:r>
          </a:p>
        </p:txBody>
      </p:sp>
      <p:sp>
        <p:nvSpPr>
          <p:cNvPr id="3" name="Date Placeholder 2"/>
          <p:cNvSpPr>
            <a:spLocks noGrp="1"/>
          </p:cNvSpPr>
          <p:nvPr>
            <p:ph type="dt" sz="half" idx="10"/>
          </p:nvPr>
        </p:nvSpPr>
        <p:spPr/>
        <p:txBody>
          <a:bodyPr/>
          <a:lstStyle>
            <a:lvl1pPr>
              <a:defRPr>
                <a:solidFill>
                  <a:schemeClr val="bg1"/>
                </a:solidFill>
              </a:defRPr>
            </a:lvl1pPr>
          </a:lstStyle>
          <a:p>
            <a:fld id="{37C3B6E0-E413-4EA2-9B23-AF69A1623F89}" type="datetime1">
              <a:rPr lang="en-US" smtClean="0"/>
              <a:t>05/15/2023</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92258399"/>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a:xfrm>
            <a:off x="0" y="0"/>
            <a:ext cx="12192000" cy="6858000"/>
          </a:xfrm>
        </p:spPr>
        <p:txBody>
          <a:bodyPr/>
          <a:lstStyle/>
          <a:p>
            <a:r>
              <a:rPr lang="en-US"/>
              <a:t>Click icon to add picture</a:t>
            </a:r>
            <a:endParaRPr lang="en-US" dirty="0"/>
          </a:p>
        </p:txBody>
      </p:sp>
      <p:sp>
        <p:nvSpPr>
          <p:cNvPr id="2" name="Title 1"/>
          <p:cNvSpPr>
            <a:spLocks noGrp="1"/>
          </p:cNvSpPr>
          <p:nvPr>
            <p:ph type="title" hasCustomPrompt="1"/>
          </p:nvPr>
        </p:nvSpPr>
        <p:spPr>
          <a:xfrm>
            <a:off x="5720397" y="912530"/>
            <a:ext cx="4661388" cy="4661388"/>
          </a:xfrm>
          <a:prstGeom prst="ellipse">
            <a:avLst/>
          </a:prstGeom>
          <a:solidFill>
            <a:srgbClr val="003865">
              <a:alpha val="87843"/>
            </a:srgbClr>
          </a:solidFill>
        </p:spPr>
        <p:txBody>
          <a:bodyPr>
            <a:noAutofit/>
          </a:bodyPr>
          <a:lstStyle>
            <a:lvl1pPr algn="ctr">
              <a:tabLst>
                <a:tab pos="3770313" algn="l"/>
              </a:tabLst>
              <a:defRPr sz="4500" baseline="0">
                <a:solidFill>
                  <a:schemeClr val="bg1"/>
                </a:solidFill>
              </a:defRPr>
            </a:lvl1pPr>
          </a:lstStyle>
          <a:p>
            <a:r>
              <a:rPr lang="en-US" dirty="0"/>
              <a:t>Click to edit title</a:t>
            </a:r>
          </a:p>
        </p:txBody>
      </p:sp>
      <p:sp>
        <p:nvSpPr>
          <p:cNvPr id="9" name="Text Placeholder 7"/>
          <p:cNvSpPr>
            <a:spLocks noGrp="1"/>
          </p:cNvSpPr>
          <p:nvPr>
            <p:ph type="body" sz="quarter" idx="14" hasCustomPrompt="1"/>
          </p:nvPr>
        </p:nvSpPr>
        <p:spPr>
          <a:xfrm>
            <a:off x="9544816" y="524007"/>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a:t>Second Point</a:t>
            </a:r>
          </a:p>
        </p:txBody>
      </p:sp>
      <p:sp>
        <p:nvSpPr>
          <p:cNvPr id="8" name="Text Placeholder 7"/>
          <p:cNvSpPr>
            <a:spLocks noGrp="1"/>
          </p:cNvSpPr>
          <p:nvPr>
            <p:ph type="body" sz="quarter" idx="13" hasCustomPrompt="1"/>
          </p:nvPr>
        </p:nvSpPr>
        <p:spPr>
          <a:xfrm>
            <a:off x="9251002" y="3581845"/>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a:t>Third Point</a:t>
            </a:r>
          </a:p>
        </p:txBody>
      </p:sp>
      <p:sp>
        <p:nvSpPr>
          <p:cNvPr id="3" name="Date Placeholder 2"/>
          <p:cNvSpPr>
            <a:spLocks noGrp="1"/>
          </p:cNvSpPr>
          <p:nvPr>
            <p:ph type="dt" sz="half" idx="10"/>
          </p:nvPr>
        </p:nvSpPr>
        <p:spPr/>
        <p:txBody>
          <a:bodyPr/>
          <a:lstStyle>
            <a:lvl1pPr>
              <a:defRPr>
                <a:solidFill>
                  <a:schemeClr val="bg1"/>
                </a:solidFill>
              </a:defRPr>
            </a:lvl1pPr>
          </a:lstStyle>
          <a:p>
            <a:fld id="{438A7556-21FA-4204-9DD6-1F6FDEC2C796}" type="datetime1">
              <a:rPr lang="en-US" smtClean="0"/>
              <a:t>05/15/2023</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11004216"/>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r>
              <a:rPr lang="en-US"/>
              <a:t>Click icon to add picture</a:t>
            </a:r>
          </a:p>
        </p:txBody>
      </p:sp>
      <p:sp>
        <p:nvSpPr>
          <p:cNvPr id="2" name="Title 1"/>
          <p:cNvSpPr>
            <a:spLocks noGrp="1"/>
          </p:cNvSpPr>
          <p:nvPr>
            <p:ph type="title" hasCustomPrompt="1"/>
          </p:nvPr>
        </p:nvSpPr>
        <p:spPr>
          <a:xfrm>
            <a:off x="2299475" y="1609867"/>
            <a:ext cx="7593051" cy="3638266"/>
          </a:xfrm>
          <a:solidFill>
            <a:schemeClr val="tx1">
              <a:alpha val="88000"/>
            </a:schemeClr>
          </a:solidFill>
        </p:spPr>
        <p:txBody>
          <a:bodyPr>
            <a:noAutofit/>
          </a:bodyPr>
          <a:lstStyle>
            <a:lvl1pPr algn="ctr">
              <a:spcAft>
                <a:spcPts val="1000"/>
              </a:spcAft>
              <a:tabLst>
                <a:tab pos="3770313" algn="l"/>
              </a:tabLst>
              <a:defRPr sz="7000" baseline="0">
                <a:solidFill>
                  <a:schemeClr val="bg1"/>
                </a:solidFill>
              </a:defRPr>
            </a:lvl1pPr>
          </a:lstStyle>
          <a:p>
            <a:r>
              <a:rPr lang="en-US" dirty="0"/>
              <a:t>Quote or </a:t>
            </a:r>
            <a:br>
              <a:rPr lang="en-US" dirty="0"/>
            </a:br>
            <a:r>
              <a:rPr lang="en-US" dirty="0"/>
              <a:t>Statement</a:t>
            </a:r>
          </a:p>
        </p:txBody>
      </p:sp>
      <p:sp>
        <p:nvSpPr>
          <p:cNvPr id="3" name="Date Placeholder 2"/>
          <p:cNvSpPr>
            <a:spLocks noGrp="1"/>
          </p:cNvSpPr>
          <p:nvPr>
            <p:ph type="dt" sz="half" idx="10"/>
          </p:nvPr>
        </p:nvSpPr>
        <p:spPr/>
        <p:txBody>
          <a:bodyPr/>
          <a:lstStyle>
            <a:lvl1pPr>
              <a:defRPr>
                <a:solidFill>
                  <a:schemeClr val="bg1"/>
                </a:solidFill>
              </a:defRPr>
            </a:lvl1pPr>
          </a:lstStyle>
          <a:p>
            <a:fld id="{0EB49D9C-C4C1-46A9-AED8-599F8B47287F}" type="datetime1">
              <a:rPr lang="en-US" smtClean="0"/>
              <a:t>05/15/2023</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6771762"/>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10"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chemeClr val="bg1"/>
                </a:solidFill>
              </a:defRPr>
            </a:lvl1pPr>
          </a:lstStyle>
          <a:p>
            <a:fld id="{D094F804-653A-41F1-A565-1098D9DEB37A}" type="datetime1">
              <a:rPr lang="en-US" smtClean="0"/>
              <a:t>05/15/2023</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795370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389685"/>
            <a:ext cx="12192000" cy="1340989"/>
          </a:xfrm>
          <a:solidFill>
            <a:schemeClr val="tx1"/>
          </a:solidFill>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8"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p>
            <a:fld id="{466A75E6-E45B-4C5D-981E-7C8ED0C72F5D}" type="datetime1">
              <a:rPr lang="en-US" smtClean="0"/>
              <a:t>05/15/2023</a:t>
            </a:fld>
            <a:endParaRPr lang="en-US" dirty="0"/>
          </a:p>
        </p:txBody>
      </p:sp>
      <p:sp>
        <p:nvSpPr>
          <p:cNvPr id="5" name="Footer Placeholder 4"/>
          <p:cNvSpPr>
            <a:spLocks noGrp="1"/>
          </p:cNvSpPr>
          <p:nvPr>
            <p:ph type="ftr" sz="quarter" idx="12"/>
          </p:nvPr>
        </p:nvSpPr>
        <p:spPr/>
        <p:txBody>
          <a:bodyPr/>
          <a:lstStyle>
            <a:lvl1pPr>
              <a:defRPr>
                <a:solidFill>
                  <a:schemeClr val="tx2"/>
                </a:solidFill>
              </a:defRPr>
            </a:lvl1pPr>
          </a:lstStyle>
          <a:p>
            <a:r>
              <a:rPr lang="en-US"/>
              <a:t>Optional Tagline Goes Here | mn.gov/websiteurl</a:t>
            </a:r>
            <a:endParaRPr lang="en-US" dirty="0"/>
          </a:p>
        </p:txBody>
      </p:sp>
      <p:sp>
        <p:nvSpPr>
          <p:cNvPr id="4" name="Slide Number Placeholder 3"/>
          <p:cNvSpPr>
            <a:spLocks noGrp="1"/>
          </p:cNvSpPr>
          <p:nvPr>
            <p:ph type="sldNum" sz="quarter" idx="11"/>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309155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Full Image Background">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0" y="0"/>
            <a:ext cx="12192000" cy="6858000"/>
          </a:xfrm>
        </p:spPr>
        <p:txBody>
          <a:bodyPr/>
          <a:lstStyle>
            <a:lvl1pPr>
              <a:defRPr/>
            </a:lvl1pPr>
          </a:lstStyle>
          <a:p>
            <a:r>
              <a:rPr lang="en-US" dirty="0"/>
              <a:t>Click icon to edit background picture</a:t>
            </a:r>
          </a:p>
        </p:txBody>
      </p:sp>
      <p:sp>
        <p:nvSpPr>
          <p:cNvPr id="12"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bg1"/>
                </a:solidFill>
              </a:defRPr>
            </a:lvl1pPr>
          </a:lstStyle>
          <a:p>
            <a:r>
              <a:rPr lang="en-US" dirty="0"/>
              <a:t>Quote or Statement</a:t>
            </a:r>
          </a:p>
        </p:txBody>
      </p:sp>
      <p:sp>
        <p:nvSpPr>
          <p:cNvPr id="13"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chemeClr val="bg1"/>
                </a:solidFill>
              </a:defRPr>
            </a:lvl1pPr>
          </a:lstStyle>
          <a:p>
            <a:fld id="{F8B25D9D-5365-41CD-BF43-4FFFCBF4BBDA}" type="datetime1">
              <a:rPr lang="en-US" smtClean="0"/>
              <a:t>05/15/2023</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947260539"/>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g Number - Image Background">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0"/>
            <a:ext cx="12192000" cy="6858000"/>
          </a:xfrm>
        </p:spPr>
        <p:txBody>
          <a:bodyPr/>
          <a:lstStyle/>
          <a:p>
            <a:r>
              <a:rPr lang="en-US"/>
              <a:t>Click icon to add picture</a:t>
            </a:r>
          </a:p>
        </p:txBody>
      </p:sp>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a:t>Click to edit title.</a:t>
            </a:r>
          </a:p>
        </p:txBody>
      </p:sp>
      <p:sp>
        <p:nvSpPr>
          <p:cNvPr id="9"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chemeClr val="bg1"/>
                </a:solidFill>
              </a:defRPr>
            </a:lvl1pPr>
          </a:lstStyle>
          <a:p>
            <a:fld id="{8CC894EF-7DC0-4B7C-83F8-29D989AA60F6}" type="datetime1">
              <a:rPr lang="en-US" smtClean="0"/>
              <a:t>05/15/2023</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76447323"/>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g Number -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a:t>Click to edit title.</a:t>
            </a:r>
          </a:p>
        </p:txBody>
      </p:sp>
      <p:sp>
        <p:nvSpPr>
          <p:cNvPr id="10"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chemeClr val="bg1"/>
                </a:solidFill>
              </a:defRPr>
            </a:lvl1pPr>
          </a:lstStyle>
          <a:p>
            <a:fld id="{578DBCF0-11C3-4F19-90D9-2EE7F00784FE}" type="datetime1">
              <a:rPr lang="en-US" smtClean="0"/>
              <a:t>05/15/2023</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882116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8200" y="2212733"/>
            <a:ext cx="10515600" cy="1472163"/>
          </a:xfrm>
        </p:spPr>
        <p:txBody>
          <a:bodyPr>
            <a:noAutofit/>
          </a:bodyPr>
          <a:lstStyle>
            <a:lvl1pPr algn="ctr">
              <a:tabLst>
                <a:tab pos="3770313" algn="l"/>
              </a:tabLst>
              <a:defRPr sz="7000">
                <a:solidFill>
                  <a:schemeClr val="bg1"/>
                </a:solidFill>
              </a:defRPr>
            </a:lvl1pPr>
          </a:lstStyle>
          <a:p>
            <a:r>
              <a:rPr lang="en-US" dirty="0"/>
              <a:t>Thank you!</a:t>
            </a:r>
          </a:p>
        </p:txBody>
      </p:sp>
      <p:sp>
        <p:nvSpPr>
          <p:cNvPr id="11" name="Text Placeholder 6"/>
          <p:cNvSpPr>
            <a:spLocks noGrp="1"/>
          </p:cNvSpPr>
          <p:nvPr>
            <p:ph type="body" sz="quarter" idx="13" hasCustomPrompt="1"/>
          </p:nvPr>
        </p:nvSpPr>
        <p:spPr>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bg1"/>
                </a:solidFill>
              </a:defRPr>
            </a:lvl1pPr>
          </a:lstStyle>
          <a:p>
            <a:fld id="{D094F804-653A-41F1-A565-1098D9DEB37A}" type="datetime1">
              <a:rPr lang="en-US" smtClean="0"/>
              <a:t>05/15/2023</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5559638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651380"/>
            <a:ext cx="12192000" cy="1733266"/>
          </a:xfrm>
          <a:solidFill>
            <a:schemeClr val="tx1"/>
          </a:solidFill>
        </p:spPr>
        <p:txBody>
          <a:bodyPr>
            <a:noAutofit/>
          </a:bodyPr>
          <a:lstStyle>
            <a:lvl1pPr algn="ctr">
              <a:tabLst>
                <a:tab pos="3770313" algn="l"/>
              </a:tabLst>
              <a:defRPr sz="7000">
                <a:solidFill>
                  <a:schemeClr val="bg1"/>
                </a:solidFill>
              </a:defRPr>
            </a:lvl1pPr>
          </a:lstStyle>
          <a:p>
            <a:r>
              <a:rPr lang="en-US" dirty="0"/>
              <a:t>Thank you!</a:t>
            </a:r>
          </a:p>
        </p:txBody>
      </p:sp>
      <p:sp>
        <p:nvSpPr>
          <p:cNvPr id="8" name="Text Placeholder 6"/>
          <p:cNvSpPr>
            <a:spLocks noGrp="1"/>
          </p:cNvSpPr>
          <p:nvPr>
            <p:ph type="body" sz="quarter" idx="13" hasCustomPrompt="1"/>
          </p:nvPr>
        </p:nvSpPr>
        <p:spPr>
          <a:xfrm>
            <a:off x="838200" y="3521123"/>
            <a:ext cx="105156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tx2"/>
                </a:solidFill>
              </a:defRPr>
            </a:lvl1pPr>
          </a:lstStyle>
          <a:p>
            <a:fld id="{466A75E6-E45B-4C5D-981E-7C8ED0C72F5D}" type="datetime1">
              <a:rPr lang="en-US" smtClean="0"/>
              <a:pPr/>
              <a:t>05/15/2023</a:t>
            </a:fld>
            <a:endParaRPr lang="en-US" dirty="0"/>
          </a:p>
        </p:txBody>
      </p:sp>
      <p:sp>
        <p:nvSpPr>
          <p:cNvPr id="5" name="Footer Placeholder 4"/>
          <p:cNvSpPr>
            <a:spLocks noGrp="1"/>
          </p:cNvSpPr>
          <p:nvPr>
            <p:ph type="ftr" sz="quarter" idx="12"/>
          </p:nvPr>
        </p:nvSpPr>
        <p:spPr/>
        <p:txBody>
          <a:bodyPr/>
          <a:lstStyle>
            <a:lvl1pPr>
              <a:defRPr>
                <a:solidFill>
                  <a:schemeClr val="tx1"/>
                </a:solidFill>
              </a:defRPr>
            </a:lvl1pPr>
          </a:lstStyle>
          <a:p>
            <a:r>
              <a:rPr lang="en-US">
                <a:solidFill>
                  <a:schemeClr val="tx2"/>
                </a:solidFill>
              </a:rPr>
              <a:t>Optional Tagline Goes Here</a:t>
            </a:r>
            <a:r>
              <a:rPr lang="en-US"/>
              <a:t> </a:t>
            </a:r>
            <a:r>
              <a:rPr lang="en-US">
                <a:solidFill>
                  <a:schemeClr val="accent1"/>
                </a:solidFill>
              </a:rPr>
              <a:t>|</a:t>
            </a:r>
            <a:r>
              <a:rPr lang="en-US"/>
              <a:t> </a:t>
            </a:r>
            <a:r>
              <a:rPr lang="en-US">
                <a:solidFill>
                  <a:schemeClr val="tx2"/>
                </a:solidFill>
              </a:rPr>
              <a:t>mn.gov/websiteurl</a:t>
            </a:r>
            <a:endParaRPr lang="en-US" dirty="0">
              <a:solidFill>
                <a:schemeClr val="tx2"/>
              </a:solidFill>
            </a:endParaRPr>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48F63A3B-78C7-47BE-AE5E-E10140E04643}" type="slidenum">
              <a:rPr lang="en-US" smtClean="0"/>
              <a:pPr/>
              <a:t>‹#›</a:t>
            </a:fld>
            <a:endParaRPr lang="en-US" dirty="0"/>
          </a:p>
        </p:txBody>
      </p:sp>
      <p:sp>
        <p:nvSpPr>
          <p:cNvPr id="6" name="Rectangle 5"/>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229089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anchor="ctr">
            <a:normAutofit/>
          </a:bodyPr>
          <a:lstStyle>
            <a:lvl1pPr algn="ctr">
              <a:defRPr sz="3600">
                <a:solidFill>
                  <a:schemeClr val="bg1"/>
                </a:solidFill>
              </a:defRPr>
            </a:lvl1pPr>
          </a:lstStyle>
          <a:p>
            <a:r>
              <a:rPr lang="en-US" dirty="0"/>
              <a:t>Click to edit section title</a:t>
            </a:r>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440970"/>
          </a:xfrm>
        </p:spPr>
        <p:txBody>
          <a:bodyPr>
            <a:normAutofit/>
          </a:bodyPr>
          <a:lstStyle>
            <a:lvl1pPr marL="0" indent="0" algn="ctr">
              <a:buNone/>
              <a:defRPr sz="1800" baseline="0"/>
            </a:lvl1pPr>
          </a:lstStyle>
          <a:p>
            <a:r>
              <a:rPr lang="en-US" sz="1800" dirty="0" err="1"/>
              <a:t>Firstname</a:t>
            </a:r>
            <a:r>
              <a:rPr lang="en-US" sz="1800" dirty="0"/>
              <a:t> </a:t>
            </a:r>
            <a:r>
              <a:rPr lang="en-US" sz="1800" dirty="0" err="1"/>
              <a:t>Lastname</a:t>
            </a:r>
            <a:r>
              <a:rPr lang="en-US" sz="1800" dirty="0"/>
              <a:t> | Job Title</a:t>
            </a:r>
          </a:p>
        </p:txBody>
      </p:sp>
      <p:sp>
        <p:nvSpPr>
          <p:cNvPr id="11" name="Picture Placeholder 2"/>
          <p:cNvSpPr>
            <a:spLocks noGrp="1"/>
          </p:cNvSpPr>
          <p:nvPr>
            <p:ph type="pic" sz="quarter" idx="13" hasCustomPrompt="1"/>
          </p:nvPr>
        </p:nvSpPr>
        <p:spPr>
          <a:xfrm>
            <a:off x="0" y="1789113"/>
            <a:ext cx="12192000" cy="2298700"/>
          </a:xfrm>
        </p:spPr>
        <p:txBody>
          <a:bodyPr/>
          <a:lstStyle/>
          <a:p>
            <a:r>
              <a:rPr lang="en-US" dirty="0"/>
              <a:t>Click Icon to add picture</a:t>
            </a:r>
          </a:p>
        </p:txBody>
      </p:sp>
      <p:sp>
        <p:nvSpPr>
          <p:cNvPr id="18" name="Date Placeholder 17"/>
          <p:cNvSpPr>
            <a:spLocks noGrp="1"/>
          </p:cNvSpPr>
          <p:nvPr>
            <p:ph type="dt" sz="half" idx="15"/>
          </p:nvPr>
        </p:nvSpPr>
        <p:spPr/>
        <p:txBody>
          <a:bodyPr/>
          <a:lstStyle/>
          <a:p>
            <a:fld id="{A8CA1A9B-139F-4606-AD0A-F3253110DAE5}" type="datetime1">
              <a:rPr lang="en-US" smtClean="0"/>
              <a:t>05/15/2023</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14"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208225022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05/15/2023</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32499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C198DD1-C477-482D-A126-3FBDD1778E48}" type="datetime1">
              <a:rPr lang="en-US" smtClean="0"/>
              <a:t>05/15/2023</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10" name="Rectangle 9"/>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716610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a:xfrm>
            <a:off x="838200" y="1335281"/>
            <a:ext cx="10515600" cy="4841682"/>
          </a:xfrm>
          <a:solidFill>
            <a:schemeClr val="bg1"/>
          </a:solidFill>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198C9B-0587-4A1E-9E03-E4C9FE222F08}" type="datetime1">
              <a:rPr lang="en-US" smtClean="0"/>
              <a:t>05/15/2023</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8584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p:bgPr>
        <a:solidFill>
          <a:srgbClr val="E8E8E8"/>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85A5BA-A5F9-4138-9E4B-FFD626F6437A}" type="datetime1">
              <a:rPr lang="en-US" smtClean="0"/>
              <a:t>05/15/2023</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5380107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068C556E-7101-4471-A958-3911E20944AB}" type="datetime1">
              <a:rPr lang="en-US" smtClean="0"/>
              <a:t>05/15/2023</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88" r:id="rId1"/>
    <p:sldLayoutId id="2147483799" r:id="rId2"/>
    <p:sldLayoutId id="2147483787" r:id="rId3"/>
    <p:sldLayoutId id="2147483795" r:id="rId4"/>
    <p:sldLayoutId id="2147483711" r:id="rId5"/>
    <p:sldLayoutId id="2147483712" r:id="rId6"/>
    <p:sldLayoutId id="2147483790" r:id="rId7"/>
    <p:sldLayoutId id="2147483789" r:id="rId8"/>
    <p:sldLayoutId id="2147483714" r:id="rId9"/>
    <p:sldLayoutId id="2147483738" r:id="rId10"/>
    <p:sldLayoutId id="2147483739" r:id="rId11"/>
    <p:sldLayoutId id="2147483780" r:id="rId12"/>
    <p:sldLayoutId id="2147483773" r:id="rId13"/>
    <p:sldLayoutId id="2147483800" r:id="rId14"/>
    <p:sldLayoutId id="2147483688" r:id="rId15"/>
    <p:sldLayoutId id="2147483801" r:id="rId16"/>
    <p:sldLayoutId id="2147483802" r:id="rId17"/>
    <p:sldLayoutId id="2147483803" r:id="rId18"/>
    <p:sldLayoutId id="2147483744" r:id="rId19"/>
    <p:sldLayoutId id="2147483793" r:id="rId20"/>
    <p:sldLayoutId id="2147483772" r:id="rId21"/>
    <p:sldLayoutId id="2147483767" r:id="rId22"/>
    <p:sldLayoutId id="2147483769" r:id="rId23"/>
    <p:sldLayoutId id="2147483771" r:id="rId24"/>
    <p:sldLayoutId id="2147483770" r:id="rId25"/>
    <p:sldLayoutId id="2147483732" r:id="rId26"/>
    <p:sldLayoutId id="2147483794" r:id="rId27"/>
    <p:sldLayoutId id="2147483733" r:id="rId28"/>
    <p:sldLayoutId id="2147483747" r:id="rId29"/>
    <p:sldLayoutId id="2147483818" r:id="rId30"/>
    <p:sldLayoutId id="2147483805" r:id="rId31"/>
    <p:sldLayoutId id="2147483806" r:id="rId32"/>
    <p:sldLayoutId id="2147483750" r:id="rId33"/>
    <p:sldLayoutId id="2147483765" r:id="rId34"/>
    <p:sldLayoutId id="2147483781" r:id="rId35"/>
    <p:sldLayoutId id="2147483809" r:id="rId36"/>
    <p:sldLayoutId id="2147483808" r:id="rId37"/>
    <p:sldLayoutId id="2147483807" r:id="rId38"/>
    <p:sldLayoutId id="2147483819" r:id="rId39"/>
    <p:sldLayoutId id="2147483754" r:id="rId40"/>
    <p:sldLayoutId id="2147483755" r:id="rId41"/>
    <p:sldLayoutId id="2147483759" r:id="rId42"/>
    <p:sldLayoutId id="2147483753" r:id="rId43"/>
    <p:sldLayoutId id="2147483763" r:id="rId44"/>
    <p:sldLayoutId id="2147483762" r:id="rId45"/>
    <p:sldLayoutId id="2147483758" r:id="rId46"/>
    <p:sldLayoutId id="2147483756" r:id="rId47"/>
    <p:sldLayoutId id="2147483798" r:id="rId48"/>
    <p:sldLayoutId id="2147483797" r:id="rId49"/>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time_continue=4&amp;v=X9bYUiH1Wfw"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7.tm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myOhL2iFYSk"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18.tmp"/></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4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0" y="4187952"/>
            <a:ext cx="12192000" cy="1199223"/>
          </a:xfrm>
        </p:spPr>
        <p:txBody>
          <a:bodyPr/>
          <a:lstStyle/>
          <a:p>
            <a:r>
              <a:rPr lang="en-US" b="1" dirty="0"/>
              <a:t>Mosquitoes and Mosquitoborne Diseases of Minnesota</a:t>
            </a:r>
          </a:p>
        </p:txBody>
      </p:sp>
      <p:sp>
        <p:nvSpPr>
          <p:cNvPr id="2" name="Text Placeholder 1"/>
          <p:cNvSpPr>
            <a:spLocks noGrp="1"/>
          </p:cNvSpPr>
          <p:nvPr>
            <p:ph type="body" sz="quarter" idx="14"/>
          </p:nvPr>
        </p:nvSpPr>
        <p:spPr/>
        <p:txBody>
          <a:bodyPr>
            <a:normAutofit/>
          </a:bodyPr>
          <a:lstStyle/>
          <a:p>
            <a:r>
              <a:rPr lang="en-US" dirty="0" err="1"/>
              <a:t>Vectorborne</a:t>
            </a:r>
            <a:r>
              <a:rPr lang="en-US" dirty="0"/>
              <a:t> Diseases Unit</a:t>
            </a:r>
          </a:p>
          <a:p>
            <a:r>
              <a:rPr lang="en-US" dirty="0"/>
              <a:t>Last Updated May 2023</a:t>
            </a:r>
          </a:p>
        </p:txBody>
      </p:sp>
      <p:pic>
        <p:nvPicPr>
          <p:cNvPr id="5" name="MN.IT Services Logo" descr="Minnesota Department of Health"/>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710" y="1775421"/>
            <a:ext cx="5670580" cy="813933"/>
          </a:xfrm>
          <a:prstGeom prst="rect">
            <a:avLst/>
          </a:prstGeom>
        </p:spPr>
      </p:pic>
    </p:spTree>
    <p:extLst>
      <p:ext uri="{BB962C8B-B14F-4D97-AF65-F5344CB8AC3E}">
        <p14:creationId xmlns:p14="http://schemas.microsoft.com/office/powerpoint/2010/main" val="285427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ext uri="{D42A27DB-BD31-4B8C-83A1-F6EECF244321}">
                <p14:modId xmlns:p14="http://schemas.microsoft.com/office/powerpoint/2010/main" val="1637475557"/>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99879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West Nile Virus Disease</a:t>
            </a:r>
          </a:p>
        </p:txBody>
      </p:sp>
      <p:sp>
        <p:nvSpPr>
          <p:cNvPr id="3" name="Content Placeholder 2"/>
          <p:cNvSpPr>
            <a:spLocks noGrp="1"/>
          </p:cNvSpPr>
          <p:nvPr>
            <p:ph sz="quarter" idx="4294967295"/>
          </p:nvPr>
        </p:nvSpPr>
        <p:spPr>
          <a:xfrm>
            <a:off x="441787" y="2454868"/>
            <a:ext cx="6340014" cy="3396064"/>
          </a:xfrm>
        </p:spPr>
        <p:txBody>
          <a:bodyPr>
            <a:noAutofit/>
          </a:bodyPr>
          <a:lstStyle/>
          <a:p>
            <a:pPr>
              <a:spcAft>
                <a:spcPts val="600"/>
              </a:spcAft>
              <a:defRPr/>
            </a:pPr>
            <a:r>
              <a:rPr lang="en-US" sz="2400" dirty="0"/>
              <a:t>First case identified in Minnesota in 2002</a:t>
            </a:r>
          </a:p>
          <a:p>
            <a:pPr>
              <a:spcAft>
                <a:spcPts val="600"/>
              </a:spcAft>
              <a:defRPr/>
            </a:pPr>
            <a:r>
              <a:rPr lang="en-US" sz="2400" i="1" dirty="0" err="1"/>
              <a:t>Culex</a:t>
            </a:r>
            <a:r>
              <a:rPr lang="en-US" sz="2400" i="1" dirty="0"/>
              <a:t> </a:t>
            </a:r>
            <a:r>
              <a:rPr lang="en-US" sz="2400" i="1" dirty="0" err="1"/>
              <a:t>tarsalis</a:t>
            </a:r>
            <a:r>
              <a:rPr lang="en-US" sz="2400" i="1" dirty="0"/>
              <a:t> </a:t>
            </a:r>
            <a:r>
              <a:rPr lang="en-US" sz="2400" dirty="0"/>
              <a:t>is the main mosquito of concern </a:t>
            </a:r>
          </a:p>
          <a:p>
            <a:pPr lvl="1">
              <a:spcAft>
                <a:spcPts val="600"/>
              </a:spcAft>
              <a:defRPr/>
            </a:pPr>
            <a:r>
              <a:rPr lang="en-US" sz="2400" dirty="0"/>
              <a:t>Its habitat includes open agricultural land and prairie</a:t>
            </a:r>
          </a:p>
          <a:p>
            <a:pPr>
              <a:spcAft>
                <a:spcPts val="600"/>
              </a:spcAft>
              <a:defRPr/>
            </a:pPr>
            <a:r>
              <a:rPr lang="en-US" sz="2400" dirty="0"/>
              <a:t>Disease is most severe in elderly patients or those with weakened immune systems </a:t>
            </a:r>
          </a:p>
          <a:p>
            <a:pPr>
              <a:spcAft>
                <a:spcPts val="600"/>
              </a:spcAft>
              <a:defRPr/>
            </a:pPr>
            <a:r>
              <a:rPr lang="en-US" sz="2400" dirty="0"/>
              <a:t>Most cases occur later in the summer</a:t>
            </a:r>
          </a:p>
        </p:txBody>
      </p:sp>
      <p:pic>
        <p:nvPicPr>
          <p:cNvPr id="1026" name="Picture 2" descr="This image shows a flooded drainage ditch between a country road and crop field, which can be a common breeding area for certain types of mosquitoes." title="Flooded drainage dit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2454867"/>
            <a:ext cx="4968615" cy="3265091"/>
          </a:xfrm>
          <a:prstGeom prst="rect">
            <a:avLst/>
          </a:prstGeom>
          <a:noFill/>
          <a:ln w="9525">
            <a:solidFill>
              <a:srgbClr val="0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9405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West Nile Virus Disease Risk in Minnesota</a:t>
            </a:r>
          </a:p>
        </p:txBody>
      </p:sp>
      <p:pic>
        <p:nvPicPr>
          <p:cNvPr id="4" name="Picture 3" descr="Diagram, engineering drawing&#10;&#10;Description automatically generated">
            <a:extLst>
              <a:ext uri="{FF2B5EF4-FFF2-40B4-BE49-F238E27FC236}">
                <a16:creationId xmlns:a16="http://schemas.microsoft.com/office/drawing/2014/main" id="{788D5217-AE98-70C7-9F82-80545A5032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7105" y="1664677"/>
            <a:ext cx="3969725" cy="4480851"/>
          </a:xfrm>
          <a:prstGeom prst="rect">
            <a:avLst/>
          </a:prstGeom>
        </p:spPr>
      </p:pic>
      <p:pic>
        <p:nvPicPr>
          <p:cNvPr id="3" name="Picture 2">
            <a:extLst>
              <a:ext uri="{FF2B5EF4-FFF2-40B4-BE49-F238E27FC236}">
                <a16:creationId xmlns:a16="http://schemas.microsoft.com/office/drawing/2014/main" id="{6D82CCCC-B029-88E1-ED12-8FC2B511551E}"/>
              </a:ext>
            </a:extLst>
          </p:cNvPr>
          <p:cNvPicPr>
            <a:picLocks noChangeAspect="1"/>
          </p:cNvPicPr>
          <p:nvPr/>
        </p:nvPicPr>
        <p:blipFill rotWithShape="1">
          <a:blip r:embed="rId4">
            <a:extLst>
              <a:ext uri="{28A0092B-C50C-407E-A947-70E740481C1C}">
                <a14:useLocalDpi xmlns:a14="http://schemas.microsoft.com/office/drawing/2010/main" val="0"/>
              </a:ext>
            </a:extLst>
          </a:blip>
          <a:srcRect l="4732" t="8041" r="2929" b="7614"/>
          <a:stretch/>
        </p:blipFill>
        <p:spPr>
          <a:xfrm>
            <a:off x="1307045" y="1517297"/>
            <a:ext cx="4039973" cy="4775609"/>
          </a:xfrm>
          <a:prstGeom prst="rect">
            <a:avLst/>
          </a:prstGeom>
        </p:spPr>
      </p:pic>
      <p:sp>
        <p:nvSpPr>
          <p:cNvPr id="5" name="TextBox 4">
            <a:extLst>
              <a:ext uri="{FF2B5EF4-FFF2-40B4-BE49-F238E27FC236}">
                <a16:creationId xmlns:a16="http://schemas.microsoft.com/office/drawing/2014/main" id="{B902762B-313D-896B-518D-E37808A790FA}"/>
              </a:ext>
            </a:extLst>
          </p:cNvPr>
          <p:cNvSpPr txBox="1"/>
          <p:nvPr/>
        </p:nvSpPr>
        <p:spPr>
          <a:xfrm>
            <a:off x="141343" y="6394194"/>
            <a:ext cx="382603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alibri"/>
                <a:ea typeface="+mn-ea"/>
                <a:cs typeface="+mn-cs"/>
              </a:rPr>
              <a:t>Source: Ecological Sections of Minnesota,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alibri"/>
                <a:ea typeface="+mn-ea"/>
                <a:cs typeface="+mn-cs"/>
              </a:rPr>
              <a:t>Minnesota Department of Natural Resources (DNR) </a:t>
            </a:r>
          </a:p>
        </p:txBody>
      </p:sp>
    </p:spTree>
    <p:extLst>
      <p:ext uri="{BB962C8B-B14F-4D97-AF65-F5344CB8AC3E}">
        <p14:creationId xmlns:p14="http://schemas.microsoft.com/office/powerpoint/2010/main" val="21794274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La Crosse Encephalitis</a:t>
            </a:r>
          </a:p>
        </p:txBody>
      </p:sp>
      <p:sp>
        <p:nvSpPr>
          <p:cNvPr id="3" name="Content Placeholder 2"/>
          <p:cNvSpPr>
            <a:spLocks noGrp="1"/>
          </p:cNvSpPr>
          <p:nvPr>
            <p:ph sz="quarter" idx="4294967295"/>
          </p:nvPr>
        </p:nvSpPr>
        <p:spPr>
          <a:xfrm>
            <a:off x="838201" y="1589454"/>
            <a:ext cx="6827196" cy="4787900"/>
          </a:xfrm>
        </p:spPr>
        <p:txBody>
          <a:bodyPr>
            <a:noAutofit/>
          </a:bodyPr>
          <a:lstStyle/>
          <a:p>
            <a:pPr>
              <a:spcAft>
                <a:spcPts val="600"/>
              </a:spcAft>
              <a:defRPr/>
            </a:pPr>
            <a:r>
              <a:rPr lang="en-US" sz="2400" dirty="0"/>
              <a:t>Identified for the first time in 1964</a:t>
            </a:r>
          </a:p>
          <a:p>
            <a:pPr>
              <a:spcAft>
                <a:spcPts val="600"/>
              </a:spcAft>
              <a:defRPr/>
            </a:pPr>
            <a:r>
              <a:rPr lang="en-US" sz="2400" i="1" dirty="0" err="1"/>
              <a:t>Aedes</a:t>
            </a:r>
            <a:r>
              <a:rPr lang="en-US" sz="2400" i="1" dirty="0"/>
              <a:t> </a:t>
            </a:r>
            <a:r>
              <a:rPr lang="en-US" sz="2400" i="1" dirty="0" err="1"/>
              <a:t>triseriatus</a:t>
            </a:r>
            <a:r>
              <a:rPr lang="en-US" sz="2400" i="1" dirty="0"/>
              <a:t> </a:t>
            </a:r>
            <a:r>
              <a:rPr lang="en-US" sz="2400" dirty="0"/>
              <a:t>is main mosquito species of concern in Minnesota</a:t>
            </a:r>
          </a:p>
          <a:p>
            <a:pPr lvl="1">
              <a:spcAft>
                <a:spcPts val="600"/>
              </a:spcAft>
              <a:defRPr/>
            </a:pPr>
            <a:r>
              <a:rPr lang="en-US" sz="2400" dirty="0"/>
              <a:t>Its habitat includes </a:t>
            </a:r>
            <a:r>
              <a:rPr lang="en-US" sz="2400" dirty="0" err="1"/>
              <a:t>treeholes</a:t>
            </a:r>
            <a:r>
              <a:rPr lang="en-US" sz="2400" dirty="0"/>
              <a:t> and other water-holding containers in wooded or shaded areas </a:t>
            </a:r>
          </a:p>
          <a:p>
            <a:pPr>
              <a:spcAft>
                <a:spcPts val="600"/>
              </a:spcAft>
              <a:defRPr/>
            </a:pPr>
            <a:r>
              <a:rPr lang="en-US" sz="2400" dirty="0"/>
              <a:t>The disease primarily affects children 16 years of age or younger</a:t>
            </a:r>
          </a:p>
          <a:p>
            <a:pPr>
              <a:spcAft>
                <a:spcPts val="600"/>
              </a:spcAft>
              <a:defRPr/>
            </a:pPr>
            <a:r>
              <a:rPr lang="en-US" sz="2400" dirty="0"/>
              <a:t>Most cases occur later in the summer</a:t>
            </a:r>
          </a:p>
          <a:p>
            <a:pPr>
              <a:spcAft>
                <a:spcPts val="600"/>
              </a:spcAft>
              <a:defRPr/>
            </a:pPr>
            <a:endParaRPr lang="en-US" sz="2400" dirty="0"/>
          </a:p>
        </p:txBody>
      </p:sp>
      <p:pic>
        <p:nvPicPr>
          <p:cNvPr id="4" name="Picture 3" descr="this image shows a natural treehole in the side of a tree stump. This naturally occurring treehole can potentially hold rainwater and become a breeding site for certain types of mosquitoes." title="Treehole"/>
          <p:cNvPicPr>
            <a:picLocks noChangeAspect="1"/>
          </p:cNvPicPr>
          <p:nvPr/>
        </p:nvPicPr>
        <p:blipFill>
          <a:blip r:embed="rId3"/>
          <a:stretch>
            <a:fillRect/>
          </a:stretch>
        </p:blipFill>
        <p:spPr>
          <a:xfrm>
            <a:off x="8463109" y="1589454"/>
            <a:ext cx="2713971" cy="2061082"/>
          </a:xfrm>
          <a:prstGeom prst="rect">
            <a:avLst/>
          </a:prstGeom>
          <a:ln w="12700">
            <a:solidFill>
              <a:srgbClr val="000000"/>
            </a:solidFill>
          </a:ln>
        </p:spPr>
      </p:pic>
      <p:pic>
        <p:nvPicPr>
          <p:cNvPr id="2050" name="Picture 2" descr="This image shows a pile of tires under the shade of a tree. This type of situation can be a breeding ground for certain types of mosquitoes as rainwater pools in the tires and the shade provides an optimal habitat for their growth and development." title="Tires piled by a tre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63109" y="3894374"/>
            <a:ext cx="2713971" cy="2031602"/>
          </a:xfrm>
          <a:prstGeom prst="rect">
            <a:avLst/>
          </a:prstGeom>
          <a:noFill/>
          <a:ln w="12700">
            <a:solidFill>
              <a:srgbClr val="0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3938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La Crosse Encephalitis Risk in Minnesota </a:t>
            </a:r>
          </a:p>
        </p:txBody>
      </p:sp>
      <p:pic>
        <p:nvPicPr>
          <p:cNvPr id="11" name="Picture 10" descr="This map shows the southeastern corner of Minnesota by county. The blue color gradient spans case counts from zero (light blue) up to 23 cases (dark blue) per county cumulatively over the time period.&#10;" title="Case counts of La Crosse Encephalitis Virus from 1985 through 2018"/>
          <p:cNvPicPr>
            <a:picLocks noChangeAspect="1"/>
          </p:cNvPicPr>
          <p:nvPr/>
        </p:nvPicPr>
        <p:blipFill>
          <a:blip r:embed="rId3"/>
          <a:stretch>
            <a:fillRect/>
          </a:stretch>
        </p:blipFill>
        <p:spPr>
          <a:xfrm>
            <a:off x="6487193" y="2721091"/>
            <a:ext cx="4866607" cy="3374908"/>
          </a:xfrm>
          <a:prstGeom prst="rect">
            <a:avLst/>
          </a:prstGeom>
          <a:ln w="19050">
            <a:solidFill>
              <a:schemeClr val="tx1"/>
            </a:solidFill>
          </a:ln>
        </p:spPr>
      </p:pic>
      <p:sp>
        <p:nvSpPr>
          <p:cNvPr id="4" name="TextBox 3"/>
          <p:cNvSpPr txBox="1"/>
          <p:nvPr/>
        </p:nvSpPr>
        <p:spPr>
          <a:xfrm>
            <a:off x="6096000" y="2203938"/>
            <a:ext cx="5509846" cy="369332"/>
          </a:xfrm>
          <a:prstGeom prst="rect">
            <a:avLst/>
          </a:prstGeom>
          <a:noFill/>
        </p:spPr>
        <p:txBody>
          <a:bodyPr wrap="square" rtlCol="0">
            <a:spAutoFit/>
          </a:bodyPr>
          <a:lstStyle/>
          <a:p>
            <a:pPr algn="ctr"/>
            <a:r>
              <a:rPr lang="en-US" b="1" dirty="0"/>
              <a:t>Minnesota La Crosse Encephalitis Cases, 1985-2021</a:t>
            </a:r>
          </a:p>
        </p:txBody>
      </p:sp>
      <p:pic>
        <p:nvPicPr>
          <p:cNvPr id="3" name="Picture 2">
            <a:extLst>
              <a:ext uri="{FF2B5EF4-FFF2-40B4-BE49-F238E27FC236}">
                <a16:creationId xmlns:a16="http://schemas.microsoft.com/office/drawing/2014/main" id="{A44D4EAE-E4D2-E702-A67F-940557A18032}"/>
              </a:ext>
            </a:extLst>
          </p:cNvPr>
          <p:cNvPicPr>
            <a:picLocks noChangeAspect="1"/>
          </p:cNvPicPr>
          <p:nvPr/>
        </p:nvPicPr>
        <p:blipFill rotWithShape="1">
          <a:blip r:embed="rId4">
            <a:extLst>
              <a:ext uri="{28A0092B-C50C-407E-A947-70E740481C1C}">
                <a14:useLocalDpi xmlns:a14="http://schemas.microsoft.com/office/drawing/2010/main" val="0"/>
              </a:ext>
            </a:extLst>
          </a:blip>
          <a:srcRect l="4732" t="8041" r="2929" b="7614"/>
          <a:stretch/>
        </p:blipFill>
        <p:spPr>
          <a:xfrm>
            <a:off x="1113052" y="1479705"/>
            <a:ext cx="4211344" cy="4978185"/>
          </a:xfrm>
          <a:prstGeom prst="rect">
            <a:avLst/>
          </a:prstGeom>
        </p:spPr>
      </p:pic>
      <p:sp>
        <p:nvSpPr>
          <p:cNvPr id="5" name="TextBox 4">
            <a:extLst>
              <a:ext uri="{FF2B5EF4-FFF2-40B4-BE49-F238E27FC236}">
                <a16:creationId xmlns:a16="http://schemas.microsoft.com/office/drawing/2014/main" id="{0A02ABA0-6D18-4E6B-9FED-11C04504CACC}"/>
              </a:ext>
            </a:extLst>
          </p:cNvPr>
          <p:cNvSpPr txBox="1"/>
          <p:nvPr/>
        </p:nvSpPr>
        <p:spPr>
          <a:xfrm>
            <a:off x="141343" y="6394194"/>
            <a:ext cx="382603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alibri"/>
                <a:ea typeface="+mn-ea"/>
                <a:cs typeface="+mn-cs"/>
              </a:rPr>
              <a:t>Source: Ecological Sections of Minnesota,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alibri"/>
                <a:ea typeface="+mn-ea"/>
                <a:cs typeface="+mn-cs"/>
              </a:rPr>
              <a:t>Minnesota Department of Natural Resources (DNR) </a:t>
            </a:r>
          </a:p>
        </p:txBody>
      </p:sp>
    </p:spTree>
    <p:extLst>
      <p:ext uri="{BB962C8B-B14F-4D97-AF65-F5344CB8AC3E}">
        <p14:creationId xmlns:p14="http://schemas.microsoft.com/office/powerpoint/2010/main" val="3932998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Jamestown Canyon Virus Disease</a:t>
            </a:r>
          </a:p>
        </p:txBody>
      </p:sp>
      <p:sp>
        <p:nvSpPr>
          <p:cNvPr id="3" name="Content Placeholder 2"/>
          <p:cNvSpPr>
            <a:spLocks noGrp="1"/>
          </p:cNvSpPr>
          <p:nvPr>
            <p:ph sz="quarter" idx="4294967295"/>
          </p:nvPr>
        </p:nvSpPr>
        <p:spPr>
          <a:xfrm>
            <a:off x="838200" y="1750335"/>
            <a:ext cx="6885562" cy="4787900"/>
          </a:xfrm>
        </p:spPr>
        <p:txBody>
          <a:bodyPr>
            <a:noAutofit/>
          </a:bodyPr>
          <a:lstStyle/>
          <a:p>
            <a:pPr>
              <a:spcAft>
                <a:spcPts val="600"/>
              </a:spcAft>
              <a:defRPr/>
            </a:pPr>
            <a:r>
              <a:rPr lang="en-US" sz="2400" dirty="0">
                <a:solidFill>
                  <a:schemeClr val="accent1"/>
                </a:solidFill>
              </a:rPr>
              <a:t>The virus was first identified in Colorado in 1961</a:t>
            </a:r>
          </a:p>
          <a:p>
            <a:pPr>
              <a:spcAft>
                <a:spcPts val="600"/>
              </a:spcAft>
              <a:defRPr/>
            </a:pPr>
            <a:r>
              <a:rPr lang="en-US" sz="2400" dirty="0">
                <a:solidFill>
                  <a:schemeClr val="accent1"/>
                </a:solidFill>
              </a:rPr>
              <a:t>Snowmelt </a:t>
            </a:r>
            <a:r>
              <a:rPr lang="en-US" sz="2400" i="1" dirty="0" err="1">
                <a:solidFill>
                  <a:schemeClr val="accent1"/>
                </a:solidFill>
              </a:rPr>
              <a:t>Aedes</a:t>
            </a:r>
            <a:r>
              <a:rPr lang="en-US" sz="2400" i="1" dirty="0">
                <a:solidFill>
                  <a:schemeClr val="accent1"/>
                </a:solidFill>
              </a:rPr>
              <a:t> </a:t>
            </a:r>
            <a:r>
              <a:rPr lang="en-US" sz="2400" dirty="0">
                <a:solidFill>
                  <a:schemeClr val="accent1"/>
                </a:solidFill>
              </a:rPr>
              <a:t>mosquitoes are likely the main species of concern in Minnesota</a:t>
            </a:r>
          </a:p>
          <a:p>
            <a:pPr lvl="1">
              <a:spcAft>
                <a:spcPts val="600"/>
              </a:spcAft>
              <a:defRPr/>
            </a:pPr>
            <a:r>
              <a:rPr lang="en-US" sz="2400" dirty="0">
                <a:solidFill>
                  <a:schemeClr val="accent1"/>
                </a:solidFill>
              </a:rPr>
              <a:t>Wooded and shaded areas provide the best habitat for these mosquitoes</a:t>
            </a:r>
          </a:p>
          <a:p>
            <a:pPr>
              <a:spcAft>
                <a:spcPts val="600"/>
              </a:spcAft>
              <a:defRPr/>
            </a:pPr>
            <a:r>
              <a:rPr lang="en-US" sz="2400" dirty="0">
                <a:solidFill>
                  <a:schemeClr val="accent1"/>
                </a:solidFill>
              </a:rPr>
              <a:t>Persons of any age may become sick </a:t>
            </a:r>
          </a:p>
          <a:p>
            <a:pPr lvl="1">
              <a:spcAft>
                <a:spcPts val="600"/>
              </a:spcAft>
              <a:defRPr/>
            </a:pPr>
            <a:r>
              <a:rPr lang="en-US" sz="2400" dirty="0">
                <a:solidFill>
                  <a:schemeClr val="accent1"/>
                </a:solidFill>
              </a:rPr>
              <a:t>More severe disease may occur in older patients or those with weakened immune systems</a:t>
            </a:r>
          </a:p>
          <a:p>
            <a:pPr>
              <a:spcAft>
                <a:spcPts val="600"/>
              </a:spcAft>
              <a:defRPr/>
            </a:pPr>
            <a:r>
              <a:rPr lang="en-US" sz="2400" dirty="0">
                <a:solidFill>
                  <a:schemeClr val="accent1"/>
                </a:solidFill>
              </a:rPr>
              <a:t>Cases occur during warmer months of the year, from May through September</a:t>
            </a:r>
          </a:p>
          <a:p>
            <a:pPr>
              <a:spcAft>
                <a:spcPts val="600"/>
              </a:spcAft>
              <a:defRPr/>
            </a:pPr>
            <a:endParaRPr lang="en-US" sz="2400" dirty="0"/>
          </a:p>
          <a:p>
            <a:pPr>
              <a:spcAft>
                <a:spcPts val="600"/>
              </a:spcAft>
              <a:defRPr/>
            </a:pPr>
            <a:endParaRPr lang="en-US" sz="2400" dirty="0"/>
          </a:p>
        </p:txBody>
      </p:sp>
      <p:pic>
        <p:nvPicPr>
          <p:cNvPr id="4" name="Content Placeholder 3" descr="This picture shows a typical snowmelt pond in the spring, which occurs as temperatures rise and snow melts. In wooded areas of the state where these water sources occur, snowmelt Aedes mosquito species may use them for breeding." title="Snowmelt pond"/>
          <p:cNvPicPr>
            <a:picLocks noGrp="1" noChangeAspect="1"/>
          </p:cNvPicPr>
          <p:nvPr>
            <p:ph sz="quarter" idx="10"/>
          </p:nvPr>
        </p:nvPicPr>
        <p:blipFill>
          <a:blip r:embed="rId3" cstate="print">
            <a:extLst>
              <a:ext uri="{28A0092B-C50C-407E-A947-70E740481C1C}">
                <a14:useLocalDpi xmlns:a14="http://schemas.microsoft.com/office/drawing/2010/main" val="0"/>
              </a:ext>
            </a:extLst>
          </a:blip>
          <a:stretch>
            <a:fillRect/>
          </a:stretch>
        </p:blipFill>
        <p:spPr>
          <a:xfrm>
            <a:off x="7882666" y="2690786"/>
            <a:ext cx="3878073" cy="2906998"/>
          </a:xfrm>
          <a:prstGeom prst="rect">
            <a:avLst/>
          </a:prstGeom>
          <a:ln w="12700">
            <a:solidFill>
              <a:srgbClr val="000000"/>
            </a:solidFill>
          </a:ln>
        </p:spPr>
      </p:pic>
    </p:spTree>
    <p:extLst>
      <p:ext uri="{BB962C8B-B14F-4D97-AF65-F5344CB8AC3E}">
        <p14:creationId xmlns:p14="http://schemas.microsoft.com/office/powerpoint/2010/main" val="2947678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Jamestown Canyon Virus Disease Risk in Minnesota </a:t>
            </a:r>
          </a:p>
        </p:txBody>
      </p:sp>
      <p:sp>
        <p:nvSpPr>
          <p:cNvPr id="10" name="TextBox 9"/>
          <p:cNvSpPr txBox="1"/>
          <p:nvPr/>
        </p:nvSpPr>
        <p:spPr>
          <a:xfrm>
            <a:off x="5805354" y="1560003"/>
            <a:ext cx="6146434" cy="369332"/>
          </a:xfrm>
          <a:prstGeom prst="rect">
            <a:avLst/>
          </a:prstGeom>
          <a:noFill/>
        </p:spPr>
        <p:txBody>
          <a:bodyPr wrap="square" rtlCol="0">
            <a:spAutoFit/>
          </a:bodyPr>
          <a:lstStyle/>
          <a:p>
            <a:pPr algn="ctr"/>
            <a:r>
              <a:rPr lang="en-US" b="1" dirty="0"/>
              <a:t>Minnesota Jamestown Canyon virus disease cases, 2013-2021</a:t>
            </a:r>
          </a:p>
        </p:txBody>
      </p:sp>
      <p:pic>
        <p:nvPicPr>
          <p:cNvPr id="4" name="Picture 3" descr="Diagram&#10;&#10;Description automatically generated">
            <a:extLst>
              <a:ext uri="{FF2B5EF4-FFF2-40B4-BE49-F238E27FC236}">
                <a16:creationId xmlns:a16="http://schemas.microsoft.com/office/drawing/2014/main" id="{A2EA4DBC-FD58-AA08-229A-F2EF0AFBFC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9077" y="1864060"/>
            <a:ext cx="3874629" cy="4465116"/>
          </a:xfrm>
          <a:prstGeom prst="rect">
            <a:avLst/>
          </a:prstGeom>
        </p:spPr>
      </p:pic>
      <p:pic>
        <p:nvPicPr>
          <p:cNvPr id="3" name="Picture 2">
            <a:extLst>
              <a:ext uri="{FF2B5EF4-FFF2-40B4-BE49-F238E27FC236}">
                <a16:creationId xmlns:a16="http://schemas.microsoft.com/office/drawing/2014/main" id="{3F5698AF-76EB-3ACD-C683-6BB0390D795F}"/>
              </a:ext>
            </a:extLst>
          </p:cNvPr>
          <p:cNvPicPr>
            <a:picLocks noChangeAspect="1"/>
          </p:cNvPicPr>
          <p:nvPr/>
        </p:nvPicPr>
        <p:blipFill rotWithShape="1">
          <a:blip r:embed="rId4">
            <a:extLst>
              <a:ext uri="{28A0092B-C50C-407E-A947-70E740481C1C}">
                <a14:useLocalDpi xmlns:a14="http://schemas.microsoft.com/office/drawing/2010/main" val="0"/>
              </a:ext>
            </a:extLst>
          </a:blip>
          <a:srcRect l="4732" t="8041" r="2929" b="7614"/>
          <a:stretch/>
        </p:blipFill>
        <p:spPr>
          <a:xfrm>
            <a:off x="1242544" y="1744669"/>
            <a:ext cx="3960063" cy="4681149"/>
          </a:xfrm>
          <a:prstGeom prst="rect">
            <a:avLst/>
          </a:prstGeom>
        </p:spPr>
      </p:pic>
      <p:sp>
        <p:nvSpPr>
          <p:cNvPr id="6" name="TextBox 5">
            <a:extLst>
              <a:ext uri="{FF2B5EF4-FFF2-40B4-BE49-F238E27FC236}">
                <a16:creationId xmlns:a16="http://schemas.microsoft.com/office/drawing/2014/main" id="{E52F1120-A697-65D2-576D-30BCE88DEF7A}"/>
              </a:ext>
            </a:extLst>
          </p:cNvPr>
          <p:cNvSpPr txBox="1"/>
          <p:nvPr/>
        </p:nvSpPr>
        <p:spPr>
          <a:xfrm>
            <a:off x="141343" y="6394194"/>
            <a:ext cx="382603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alibri"/>
                <a:ea typeface="+mn-ea"/>
                <a:cs typeface="+mn-cs"/>
              </a:rPr>
              <a:t>Source: Ecological Sections of Minnesota,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alibri"/>
                <a:ea typeface="+mn-ea"/>
                <a:cs typeface="+mn-cs"/>
              </a:rPr>
              <a:t>Minnesota Department of Natural Resources (DNR) </a:t>
            </a:r>
          </a:p>
        </p:txBody>
      </p:sp>
    </p:spTree>
    <p:extLst>
      <p:ext uri="{BB962C8B-B14F-4D97-AF65-F5344CB8AC3E}">
        <p14:creationId xmlns:p14="http://schemas.microsoft.com/office/powerpoint/2010/main" val="6547604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523" y="152400"/>
            <a:ext cx="11014954" cy="914400"/>
          </a:xfrm>
        </p:spPr>
        <p:txBody>
          <a:bodyPr>
            <a:noAutofit/>
          </a:bodyPr>
          <a:lstStyle/>
          <a:p>
            <a:pPr algn="ctr"/>
            <a:r>
              <a:rPr lang="en-US" b="1" dirty="0"/>
              <a:t>Other Potential Mosquitoborne Diseases in Minnesota</a:t>
            </a:r>
          </a:p>
        </p:txBody>
      </p:sp>
      <p:sp>
        <p:nvSpPr>
          <p:cNvPr id="3" name="Content Placeholder 2"/>
          <p:cNvSpPr>
            <a:spLocks noGrp="1"/>
          </p:cNvSpPr>
          <p:nvPr>
            <p:ph sz="quarter" idx="4294967295"/>
          </p:nvPr>
        </p:nvSpPr>
        <p:spPr>
          <a:xfrm>
            <a:off x="338846" y="2733202"/>
            <a:ext cx="5867400" cy="2413000"/>
          </a:xfrm>
        </p:spPr>
        <p:txBody>
          <a:bodyPr>
            <a:normAutofit/>
          </a:bodyPr>
          <a:lstStyle/>
          <a:p>
            <a:r>
              <a:rPr lang="en-US" sz="2800" dirty="0"/>
              <a:t>Eastern Equine Encephalitis Virus</a:t>
            </a:r>
          </a:p>
          <a:p>
            <a:r>
              <a:rPr lang="en-US" sz="2800" dirty="0"/>
              <a:t>St. Louis Encephalitis Virus</a:t>
            </a:r>
          </a:p>
          <a:p>
            <a:r>
              <a:rPr lang="en-US" sz="2800" dirty="0"/>
              <a:t>Western Equine Encephalitis Virus</a:t>
            </a:r>
          </a:p>
        </p:txBody>
      </p:sp>
      <p:sp>
        <p:nvSpPr>
          <p:cNvPr id="5" name="Freeform 165" descr="blue icon of the United States" title="United States icon"/>
          <p:cNvSpPr>
            <a:spLocks noEditPoints="1"/>
          </p:cNvSpPr>
          <p:nvPr/>
        </p:nvSpPr>
        <p:spPr bwMode="auto">
          <a:xfrm>
            <a:off x="6206246" y="2110902"/>
            <a:ext cx="5379395" cy="3657600"/>
          </a:xfrm>
          <a:custGeom>
            <a:avLst/>
            <a:gdLst>
              <a:gd name="T0" fmla="*/ 543 w 559"/>
              <a:gd name="T1" fmla="*/ 58 h 356"/>
              <a:gd name="T2" fmla="*/ 548 w 559"/>
              <a:gd name="T3" fmla="*/ 39 h 356"/>
              <a:gd name="T4" fmla="*/ 520 w 559"/>
              <a:gd name="T5" fmla="*/ 41 h 356"/>
              <a:gd name="T6" fmla="*/ 515 w 559"/>
              <a:gd name="T7" fmla="*/ 53 h 356"/>
              <a:gd name="T8" fmla="*/ 457 w 559"/>
              <a:gd name="T9" fmla="*/ 95 h 356"/>
              <a:gd name="T10" fmla="*/ 411 w 559"/>
              <a:gd name="T11" fmla="*/ 126 h 356"/>
              <a:gd name="T12" fmla="*/ 415 w 559"/>
              <a:gd name="T13" fmla="*/ 93 h 356"/>
              <a:gd name="T14" fmla="*/ 405 w 559"/>
              <a:gd name="T15" fmla="*/ 101 h 356"/>
              <a:gd name="T16" fmla="*/ 377 w 559"/>
              <a:gd name="T17" fmla="*/ 90 h 356"/>
              <a:gd name="T18" fmla="*/ 371 w 559"/>
              <a:gd name="T19" fmla="*/ 130 h 356"/>
              <a:gd name="T20" fmla="*/ 370 w 559"/>
              <a:gd name="T21" fmla="*/ 75 h 356"/>
              <a:gd name="T22" fmla="*/ 395 w 559"/>
              <a:gd name="T23" fmla="*/ 62 h 356"/>
              <a:gd name="T24" fmla="*/ 384 w 559"/>
              <a:gd name="T25" fmla="*/ 58 h 356"/>
              <a:gd name="T26" fmla="*/ 355 w 559"/>
              <a:gd name="T27" fmla="*/ 59 h 356"/>
              <a:gd name="T28" fmla="*/ 336 w 559"/>
              <a:gd name="T29" fmla="*/ 65 h 356"/>
              <a:gd name="T30" fmla="*/ 342 w 559"/>
              <a:gd name="T31" fmla="*/ 45 h 356"/>
              <a:gd name="T32" fmla="*/ 292 w 559"/>
              <a:gd name="T33" fmla="*/ 29 h 356"/>
              <a:gd name="T34" fmla="*/ 47 w 559"/>
              <a:gd name="T35" fmla="*/ 8 h 356"/>
              <a:gd name="T36" fmla="*/ 26 w 559"/>
              <a:gd name="T37" fmla="*/ 24 h 356"/>
              <a:gd name="T38" fmla="*/ 10 w 559"/>
              <a:gd name="T39" fmla="*/ 72 h 356"/>
              <a:gd name="T40" fmla="*/ 3 w 559"/>
              <a:gd name="T41" fmla="*/ 121 h 356"/>
              <a:gd name="T42" fmla="*/ 17 w 559"/>
              <a:gd name="T43" fmla="*/ 191 h 356"/>
              <a:gd name="T44" fmla="*/ 72 w 559"/>
              <a:gd name="T45" fmla="*/ 242 h 356"/>
              <a:gd name="T46" fmla="*/ 146 w 559"/>
              <a:gd name="T47" fmla="*/ 268 h 356"/>
              <a:gd name="T48" fmla="*/ 184 w 559"/>
              <a:gd name="T49" fmla="*/ 304 h 356"/>
              <a:gd name="T50" fmla="*/ 220 w 559"/>
              <a:gd name="T51" fmla="*/ 303 h 356"/>
              <a:gd name="T52" fmla="*/ 240 w 559"/>
              <a:gd name="T53" fmla="*/ 339 h 356"/>
              <a:gd name="T54" fmla="*/ 296 w 559"/>
              <a:gd name="T55" fmla="*/ 304 h 356"/>
              <a:gd name="T56" fmla="*/ 363 w 559"/>
              <a:gd name="T57" fmla="*/ 314 h 356"/>
              <a:gd name="T58" fmla="*/ 354 w 559"/>
              <a:gd name="T59" fmla="*/ 298 h 356"/>
              <a:gd name="T60" fmla="*/ 360 w 559"/>
              <a:gd name="T61" fmla="*/ 293 h 356"/>
              <a:gd name="T62" fmla="*/ 378 w 559"/>
              <a:gd name="T63" fmla="*/ 289 h 356"/>
              <a:gd name="T64" fmla="*/ 433 w 559"/>
              <a:gd name="T65" fmla="*/ 300 h 356"/>
              <a:gd name="T66" fmla="*/ 446 w 559"/>
              <a:gd name="T67" fmla="*/ 320 h 356"/>
              <a:gd name="T68" fmla="*/ 480 w 559"/>
              <a:gd name="T69" fmla="*/ 330 h 356"/>
              <a:gd name="T70" fmla="*/ 457 w 559"/>
              <a:gd name="T71" fmla="*/ 260 h 356"/>
              <a:gd name="T72" fmla="*/ 470 w 559"/>
              <a:gd name="T73" fmla="*/ 245 h 356"/>
              <a:gd name="T74" fmla="*/ 498 w 559"/>
              <a:gd name="T75" fmla="*/ 206 h 356"/>
              <a:gd name="T76" fmla="*/ 505 w 559"/>
              <a:gd name="T77" fmla="*/ 203 h 356"/>
              <a:gd name="T78" fmla="*/ 493 w 559"/>
              <a:gd name="T79" fmla="*/ 175 h 356"/>
              <a:gd name="T80" fmla="*/ 490 w 559"/>
              <a:gd name="T81" fmla="*/ 161 h 356"/>
              <a:gd name="T82" fmla="*/ 489 w 559"/>
              <a:gd name="T83" fmla="*/ 149 h 356"/>
              <a:gd name="T84" fmla="*/ 495 w 559"/>
              <a:gd name="T85" fmla="*/ 172 h 356"/>
              <a:gd name="T86" fmla="*/ 505 w 559"/>
              <a:gd name="T87" fmla="*/ 153 h 356"/>
              <a:gd name="T88" fmla="*/ 500 w 559"/>
              <a:gd name="T89" fmla="*/ 146 h 356"/>
              <a:gd name="T90" fmla="*/ 510 w 559"/>
              <a:gd name="T91" fmla="*/ 124 h 356"/>
              <a:gd name="T92" fmla="*/ 538 w 559"/>
              <a:gd name="T93" fmla="*/ 94 h 356"/>
              <a:gd name="T94" fmla="*/ 531 w 559"/>
              <a:gd name="T95" fmla="*/ 89 h 356"/>
              <a:gd name="T96" fmla="*/ 541 w 559"/>
              <a:gd name="T97" fmla="*/ 67 h 356"/>
              <a:gd name="T98" fmla="*/ 46 w 559"/>
              <a:gd name="T99" fmla="*/ 14 h 356"/>
              <a:gd name="T100" fmla="*/ 502 w 559"/>
              <a:gd name="T101" fmla="*/ 193 h 356"/>
              <a:gd name="T102" fmla="*/ 502 w 559"/>
              <a:gd name="T103" fmla="*/ 191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59" h="356">
                <a:moveTo>
                  <a:pt x="541" y="67"/>
                </a:moveTo>
                <a:cubicBezTo>
                  <a:pt x="542" y="67"/>
                  <a:pt x="542" y="67"/>
                  <a:pt x="543" y="67"/>
                </a:cubicBezTo>
                <a:cubicBezTo>
                  <a:pt x="543" y="58"/>
                  <a:pt x="543" y="58"/>
                  <a:pt x="543" y="58"/>
                </a:cubicBezTo>
                <a:cubicBezTo>
                  <a:pt x="551" y="60"/>
                  <a:pt x="554" y="56"/>
                  <a:pt x="559" y="51"/>
                </a:cubicBezTo>
                <a:cubicBezTo>
                  <a:pt x="557" y="48"/>
                  <a:pt x="555" y="47"/>
                  <a:pt x="552" y="45"/>
                </a:cubicBezTo>
                <a:cubicBezTo>
                  <a:pt x="554" y="46"/>
                  <a:pt x="546" y="37"/>
                  <a:pt x="548" y="39"/>
                </a:cubicBezTo>
                <a:cubicBezTo>
                  <a:pt x="544" y="34"/>
                  <a:pt x="543" y="24"/>
                  <a:pt x="541" y="16"/>
                </a:cubicBezTo>
                <a:cubicBezTo>
                  <a:pt x="537" y="18"/>
                  <a:pt x="527" y="17"/>
                  <a:pt x="526" y="18"/>
                </a:cubicBezTo>
                <a:cubicBezTo>
                  <a:pt x="524" y="20"/>
                  <a:pt x="521" y="37"/>
                  <a:pt x="520" y="41"/>
                </a:cubicBezTo>
                <a:cubicBezTo>
                  <a:pt x="524" y="41"/>
                  <a:pt x="524" y="46"/>
                  <a:pt x="520" y="46"/>
                </a:cubicBezTo>
                <a:cubicBezTo>
                  <a:pt x="520" y="53"/>
                  <a:pt x="520" y="53"/>
                  <a:pt x="520" y="53"/>
                </a:cubicBezTo>
                <a:cubicBezTo>
                  <a:pt x="515" y="53"/>
                  <a:pt x="515" y="53"/>
                  <a:pt x="515" y="53"/>
                </a:cubicBezTo>
                <a:cubicBezTo>
                  <a:pt x="517" y="63"/>
                  <a:pt x="484" y="62"/>
                  <a:pt x="477" y="74"/>
                </a:cubicBezTo>
                <a:cubicBezTo>
                  <a:pt x="475" y="79"/>
                  <a:pt x="477" y="83"/>
                  <a:pt x="475" y="87"/>
                </a:cubicBezTo>
                <a:cubicBezTo>
                  <a:pt x="470" y="96"/>
                  <a:pt x="465" y="93"/>
                  <a:pt x="457" y="95"/>
                </a:cubicBezTo>
                <a:cubicBezTo>
                  <a:pt x="451" y="97"/>
                  <a:pt x="443" y="100"/>
                  <a:pt x="452" y="106"/>
                </a:cubicBezTo>
                <a:cubicBezTo>
                  <a:pt x="448" y="109"/>
                  <a:pt x="419" y="135"/>
                  <a:pt x="418" y="126"/>
                </a:cubicBezTo>
                <a:cubicBezTo>
                  <a:pt x="411" y="126"/>
                  <a:pt x="411" y="126"/>
                  <a:pt x="411" y="126"/>
                </a:cubicBezTo>
                <a:cubicBezTo>
                  <a:pt x="413" y="123"/>
                  <a:pt x="414" y="119"/>
                  <a:pt x="414" y="115"/>
                </a:cubicBezTo>
                <a:cubicBezTo>
                  <a:pt x="417" y="114"/>
                  <a:pt x="419" y="110"/>
                  <a:pt x="420" y="106"/>
                </a:cubicBezTo>
                <a:cubicBezTo>
                  <a:pt x="415" y="106"/>
                  <a:pt x="414" y="96"/>
                  <a:pt x="415" y="93"/>
                </a:cubicBezTo>
                <a:cubicBezTo>
                  <a:pt x="409" y="93"/>
                  <a:pt x="409" y="93"/>
                  <a:pt x="409" y="93"/>
                </a:cubicBezTo>
                <a:cubicBezTo>
                  <a:pt x="409" y="93"/>
                  <a:pt x="409" y="93"/>
                  <a:pt x="409" y="93"/>
                </a:cubicBezTo>
                <a:cubicBezTo>
                  <a:pt x="405" y="101"/>
                  <a:pt x="405" y="101"/>
                  <a:pt x="405" y="101"/>
                </a:cubicBezTo>
                <a:cubicBezTo>
                  <a:pt x="402" y="99"/>
                  <a:pt x="402" y="99"/>
                  <a:pt x="402" y="99"/>
                </a:cubicBezTo>
                <a:cubicBezTo>
                  <a:pt x="408" y="89"/>
                  <a:pt x="412" y="81"/>
                  <a:pt x="402" y="75"/>
                </a:cubicBezTo>
                <a:cubicBezTo>
                  <a:pt x="390" y="68"/>
                  <a:pt x="383" y="79"/>
                  <a:pt x="377" y="90"/>
                </a:cubicBezTo>
                <a:cubicBezTo>
                  <a:pt x="377" y="90"/>
                  <a:pt x="377" y="90"/>
                  <a:pt x="377" y="90"/>
                </a:cubicBezTo>
                <a:cubicBezTo>
                  <a:pt x="377" y="90"/>
                  <a:pt x="379" y="98"/>
                  <a:pt x="375" y="95"/>
                </a:cubicBezTo>
                <a:cubicBezTo>
                  <a:pt x="377" y="100"/>
                  <a:pt x="386" y="134"/>
                  <a:pt x="371" y="130"/>
                </a:cubicBezTo>
                <a:cubicBezTo>
                  <a:pt x="360" y="126"/>
                  <a:pt x="366" y="95"/>
                  <a:pt x="369" y="87"/>
                </a:cubicBezTo>
                <a:cubicBezTo>
                  <a:pt x="364" y="90"/>
                  <a:pt x="364" y="90"/>
                  <a:pt x="364" y="90"/>
                </a:cubicBezTo>
                <a:cubicBezTo>
                  <a:pt x="370" y="75"/>
                  <a:pt x="370" y="75"/>
                  <a:pt x="370" y="75"/>
                </a:cubicBezTo>
                <a:cubicBezTo>
                  <a:pt x="374" y="79"/>
                  <a:pt x="374" y="79"/>
                  <a:pt x="374" y="79"/>
                </a:cubicBezTo>
                <a:cubicBezTo>
                  <a:pt x="378" y="67"/>
                  <a:pt x="392" y="69"/>
                  <a:pt x="401" y="69"/>
                </a:cubicBezTo>
                <a:cubicBezTo>
                  <a:pt x="397" y="69"/>
                  <a:pt x="395" y="66"/>
                  <a:pt x="395" y="62"/>
                </a:cubicBezTo>
                <a:cubicBezTo>
                  <a:pt x="388" y="62"/>
                  <a:pt x="388" y="62"/>
                  <a:pt x="388" y="62"/>
                </a:cubicBezTo>
                <a:cubicBezTo>
                  <a:pt x="388" y="58"/>
                  <a:pt x="388" y="58"/>
                  <a:pt x="388" y="58"/>
                </a:cubicBezTo>
                <a:cubicBezTo>
                  <a:pt x="384" y="58"/>
                  <a:pt x="384" y="58"/>
                  <a:pt x="384" y="58"/>
                </a:cubicBezTo>
                <a:cubicBezTo>
                  <a:pt x="384" y="60"/>
                  <a:pt x="384" y="60"/>
                  <a:pt x="384" y="60"/>
                </a:cubicBezTo>
                <a:cubicBezTo>
                  <a:pt x="376" y="58"/>
                  <a:pt x="368" y="67"/>
                  <a:pt x="363" y="59"/>
                </a:cubicBezTo>
                <a:cubicBezTo>
                  <a:pt x="355" y="59"/>
                  <a:pt x="355" y="59"/>
                  <a:pt x="355" y="59"/>
                </a:cubicBezTo>
                <a:cubicBezTo>
                  <a:pt x="357" y="57"/>
                  <a:pt x="359" y="53"/>
                  <a:pt x="361" y="50"/>
                </a:cubicBezTo>
                <a:cubicBezTo>
                  <a:pt x="353" y="49"/>
                  <a:pt x="350" y="58"/>
                  <a:pt x="345" y="61"/>
                </a:cubicBezTo>
                <a:cubicBezTo>
                  <a:pt x="344" y="62"/>
                  <a:pt x="337" y="65"/>
                  <a:pt x="336" y="65"/>
                </a:cubicBezTo>
                <a:cubicBezTo>
                  <a:pt x="332" y="65"/>
                  <a:pt x="334" y="60"/>
                  <a:pt x="330" y="59"/>
                </a:cubicBezTo>
                <a:cubicBezTo>
                  <a:pt x="326" y="59"/>
                  <a:pt x="329" y="64"/>
                  <a:pt x="323" y="63"/>
                </a:cubicBezTo>
                <a:cubicBezTo>
                  <a:pt x="326" y="60"/>
                  <a:pt x="342" y="47"/>
                  <a:pt x="342" y="45"/>
                </a:cubicBezTo>
                <a:cubicBezTo>
                  <a:pt x="337" y="44"/>
                  <a:pt x="322" y="45"/>
                  <a:pt x="322" y="41"/>
                </a:cubicBezTo>
                <a:cubicBezTo>
                  <a:pt x="316" y="45"/>
                  <a:pt x="296" y="36"/>
                  <a:pt x="295" y="29"/>
                </a:cubicBezTo>
                <a:cubicBezTo>
                  <a:pt x="292" y="29"/>
                  <a:pt x="292" y="29"/>
                  <a:pt x="292" y="29"/>
                </a:cubicBezTo>
                <a:cubicBezTo>
                  <a:pt x="292" y="33"/>
                  <a:pt x="292" y="33"/>
                  <a:pt x="292" y="33"/>
                </a:cubicBezTo>
                <a:cubicBezTo>
                  <a:pt x="209" y="34"/>
                  <a:pt x="128" y="22"/>
                  <a:pt x="49" y="0"/>
                </a:cubicBezTo>
                <a:cubicBezTo>
                  <a:pt x="47" y="8"/>
                  <a:pt x="47" y="8"/>
                  <a:pt x="47" y="8"/>
                </a:cubicBezTo>
                <a:cubicBezTo>
                  <a:pt x="40" y="7"/>
                  <a:pt x="35" y="4"/>
                  <a:pt x="30" y="0"/>
                </a:cubicBezTo>
                <a:cubicBezTo>
                  <a:pt x="28" y="24"/>
                  <a:pt x="28" y="24"/>
                  <a:pt x="28" y="24"/>
                </a:cubicBezTo>
                <a:cubicBezTo>
                  <a:pt x="27" y="23"/>
                  <a:pt x="26" y="23"/>
                  <a:pt x="26" y="24"/>
                </a:cubicBezTo>
                <a:cubicBezTo>
                  <a:pt x="28" y="23"/>
                  <a:pt x="24" y="47"/>
                  <a:pt x="20" y="49"/>
                </a:cubicBezTo>
                <a:cubicBezTo>
                  <a:pt x="20" y="51"/>
                  <a:pt x="16" y="62"/>
                  <a:pt x="15" y="64"/>
                </a:cubicBezTo>
                <a:cubicBezTo>
                  <a:pt x="14" y="66"/>
                  <a:pt x="11" y="70"/>
                  <a:pt x="10" y="72"/>
                </a:cubicBezTo>
                <a:cubicBezTo>
                  <a:pt x="7" y="81"/>
                  <a:pt x="9" y="87"/>
                  <a:pt x="8" y="96"/>
                </a:cubicBezTo>
                <a:cubicBezTo>
                  <a:pt x="7" y="99"/>
                  <a:pt x="1" y="106"/>
                  <a:pt x="1" y="108"/>
                </a:cubicBezTo>
                <a:cubicBezTo>
                  <a:pt x="0" y="113"/>
                  <a:pt x="2" y="116"/>
                  <a:pt x="3" y="121"/>
                </a:cubicBezTo>
                <a:cubicBezTo>
                  <a:pt x="4" y="125"/>
                  <a:pt x="1" y="127"/>
                  <a:pt x="1" y="131"/>
                </a:cubicBezTo>
                <a:cubicBezTo>
                  <a:pt x="2" y="137"/>
                  <a:pt x="5" y="141"/>
                  <a:pt x="6" y="147"/>
                </a:cubicBezTo>
                <a:cubicBezTo>
                  <a:pt x="9" y="162"/>
                  <a:pt x="13" y="175"/>
                  <a:pt x="17" y="191"/>
                </a:cubicBezTo>
                <a:cubicBezTo>
                  <a:pt x="19" y="203"/>
                  <a:pt x="21" y="205"/>
                  <a:pt x="31" y="211"/>
                </a:cubicBezTo>
                <a:cubicBezTo>
                  <a:pt x="42" y="219"/>
                  <a:pt x="48" y="227"/>
                  <a:pt x="48" y="242"/>
                </a:cubicBezTo>
                <a:cubicBezTo>
                  <a:pt x="55" y="242"/>
                  <a:pt x="66" y="240"/>
                  <a:pt x="72" y="242"/>
                </a:cubicBezTo>
                <a:cubicBezTo>
                  <a:pt x="81" y="245"/>
                  <a:pt x="90" y="254"/>
                  <a:pt x="97" y="259"/>
                </a:cubicBezTo>
                <a:cubicBezTo>
                  <a:pt x="117" y="272"/>
                  <a:pt x="122" y="274"/>
                  <a:pt x="146" y="274"/>
                </a:cubicBezTo>
                <a:cubicBezTo>
                  <a:pt x="146" y="268"/>
                  <a:pt x="146" y="268"/>
                  <a:pt x="146" y="268"/>
                </a:cubicBezTo>
                <a:cubicBezTo>
                  <a:pt x="155" y="269"/>
                  <a:pt x="161" y="268"/>
                  <a:pt x="167" y="273"/>
                </a:cubicBezTo>
                <a:cubicBezTo>
                  <a:pt x="173" y="278"/>
                  <a:pt x="175" y="287"/>
                  <a:pt x="182" y="290"/>
                </a:cubicBezTo>
                <a:cubicBezTo>
                  <a:pt x="182" y="295"/>
                  <a:pt x="181" y="300"/>
                  <a:pt x="184" y="304"/>
                </a:cubicBezTo>
                <a:cubicBezTo>
                  <a:pt x="188" y="308"/>
                  <a:pt x="196" y="310"/>
                  <a:pt x="200" y="314"/>
                </a:cubicBezTo>
                <a:cubicBezTo>
                  <a:pt x="206" y="302"/>
                  <a:pt x="206" y="303"/>
                  <a:pt x="220" y="303"/>
                </a:cubicBezTo>
                <a:cubicBezTo>
                  <a:pt x="220" y="303"/>
                  <a:pt x="220" y="303"/>
                  <a:pt x="220" y="303"/>
                </a:cubicBezTo>
                <a:cubicBezTo>
                  <a:pt x="220" y="304"/>
                  <a:pt x="221" y="304"/>
                  <a:pt x="221" y="303"/>
                </a:cubicBezTo>
                <a:cubicBezTo>
                  <a:pt x="223" y="307"/>
                  <a:pt x="228" y="310"/>
                  <a:pt x="230" y="314"/>
                </a:cubicBezTo>
                <a:cubicBezTo>
                  <a:pt x="235" y="321"/>
                  <a:pt x="237" y="331"/>
                  <a:pt x="240" y="339"/>
                </a:cubicBezTo>
                <a:cubicBezTo>
                  <a:pt x="246" y="355"/>
                  <a:pt x="251" y="353"/>
                  <a:pt x="268" y="356"/>
                </a:cubicBezTo>
                <a:cubicBezTo>
                  <a:pt x="264" y="343"/>
                  <a:pt x="269" y="329"/>
                  <a:pt x="279" y="321"/>
                </a:cubicBezTo>
                <a:cubicBezTo>
                  <a:pt x="287" y="315"/>
                  <a:pt x="300" y="317"/>
                  <a:pt x="296" y="304"/>
                </a:cubicBezTo>
                <a:cubicBezTo>
                  <a:pt x="305" y="307"/>
                  <a:pt x="313" y="305"/>
                  <a:pt x="322" y="306"/>
                </a:cubicBezTo>
                <a:cubicBezTo>
                  <a:pt x="335" y="306"/>
                  <a:pt x="335" y="304"/>
                  <a:pt x="347" y="313"/>
                </a:cubicBezTo>
                <a:cubicBezTo>
                  <a:pt x="351" y="307"/>
                  <a:pt x="360" y="307"/>
                  <a:pt x="363" y="314"/>
                </a:cubicBezTo>
                <a:cubicBezTo>
                  <a:pt x="370" y="306"/>
                  <a:pt x="370" y="306"/>
                  <a:pt x="370" y="306"/>
                </a:cubicBezTo>
                <a:cubicBezTo>
                  <a:pt x="366" y="306"/>
                  <a:pt x="364" y="299"/>
                  <a:pt x="361" y="298"/>
                </a:cubicBezTo>
                <a:cubicBezTo>
                  <a:pt x="361" y="295"/>
                  <a:pt x="357" y="298"/>
                  <a:pt x="354" y="298"/>
                </a:cubicBezTo>
                <a:cubicBezTo>
                  <a:pt x="350" y="298"/>
                  <a:pt x="346" y="297"/>
                  <a:pt x="346" y="295"/>
                </a:cubicBezTo>
                <a:cubicBezTo>
                  <a:pt x="346" y="293"/>
                  <a:pt x="350" y="292"/>
                  <a:pt x="354" y="292"/>
                </a:cubicBezTo>
                <a:cubicBezTo>
                  <a:pt x="356" y="292"/>
                  <a:pt x="358" y="292"/>
                  <a:pt x="360" y="293"/>
                </a:cubicBezTo>
                <a:cubicBezTo>
                  <a:pt x="360" y="293"/>
                  <a:pt x="360" y="293"/>
                  <a:pt x="361" y="293"/>
                </a:cubicBezTo>
                <a:cubicBezTo>
                  <a:pt x="362" y="293"/>
                  <a:pt x="363" y="293"/>
                  <a:pt x="363" y="294"/>
                </a:cubicBezTo>
                <a:cubicBezTo>
                  <a:pt x="369" y="295"/>
                  <a:pt x="374" y="293"/>
                  <a:pt x="378" y="289"/>
                </a:cubicBezTo>
                <a:cubicBezTo>
                  <a:pt x="382" y="300"/>
                  <a:pt x="393" y="288"/>
                  <a:pt x="403" y="291"/>
                </a:cubicBezTo>
                <a:cubicBezTo>
                  <a:pt x="408" y="294"/>
                  <a:pt x="406" y="301"/>
                  <a:pt x="415" y="297"/>
                </a:cubicBezTo>
                <a:cubicBezTo>
                  <a:pt x="424" y="288"/>
                  <a:pt x="426" y="292"/>
                  <a:pt x="433" y="300"/>
                </a:cubicBezTo>
                <a:cubicBezTo>
                  <a:pt x="438" y="304"/>
                  <a:pt x="441" y="301"/>
                  <a:pt x="443" y="308"/>
                </a:cubicBezTo>
                <a:cubicBezTo>
                  <a:pt x="443" y="310"/>
                  <a:pt x="441" y="315"/>
                  <a:pt x="441" y="317"/>
                </a:cubicBezTo>
                <a:cubicBezTo>
                  <a:pt x="446" y="320"/>
                  <a:pt x="446" y="320"/>
                  <a:pt x="446" y="320"/>
                </a:cubicBezTo>
                <a:cubicBezTo>
                  <a:pt x="441" y="337"/>
                  <a:pt x="467" y="339"/>
                  <a:pt x="469" y="351"/>
                </a:cubicBezTo>
                <a:cubicBezTo>
                  <a:pt x="478" y="349"/>
                  <a:pt x="478" y="349"/>
                  <a:pt x="478" y="349"/>
                </a:cubicBezTo>
                <a:cubicBezTo>
                  <a:pt x="477" y="345"/>
                  <a:pt x="480" y="335"/>
                  <a:pt x="480" y="330"/>
                </a:cubicBezTo>
                <a:cubicBezTo>
                  <a:pt x="478" y="330"/>
                  <a:pt x="464" y="300"/>
                  <a:pt x="462" y="297"/>
                </a:cubicBezTo>
                <a:cubicBezTo>
                  <a:pt x="459" y="290"/>
                  <a:pt x="448" y="273"/>
                  <a:pt x="455" y="266"/>
                </a:cubicBezTo>
                <a:cubicBezTo>
                  <a:pt x="452" y="264"/>
                  <a:pt x="453" y="262"/>
                  <a:pt x="457" y="260"/>
                </a:cubicBezTo>
                <a:cubicBezTo>
                  <a:pt x="456" y="258"/>
                  <a:pt x="457" y="257"/>
                  <a:pt x="460" y="255"/>
                </a:cubicBezTo>
                <a:cubicBezTo>
                  <a:pt x="458" y="252"/>
                  <a:pt x="464" y="250"/>
                  <a:pt x="466" y="250"/>
                </a:cubicBezTo>
                <a:cubicBezTo>
                  <a:pt x="465" y="247"/>
                  <a:pt x="468" y="246"/>
                  <a:pt x="470" y="245"/>
                </a:cubicBezTo>
                <a:cubicBezTo>
                  <a:pt x="468" y="243"/>
                  <a:pt x="481" y="223"/>
                  <a:pt x="484" y="227"/>
                </a:cubicBezTo>
                <a:cubicBezTo>
                  <a:pt x="485" y="217"/>
                  <a:pt x="501" y="214"/>
                  <a:pt x="500" y="206"/>
                </a:cubicBezTo>
                <a:cubicBezTo>
                  <a:pt x="498" y="206"/>
                  <a:pt x="498" y="206"/>
                  <a:pt x="498" y="206"/>
                </a:cubicBezTo>
                <a:cubicBezTo>
                  <a:pt x="498" y="203"/>
                  <a:pt x="498" y="203"/>
                  <a:pt x="498" y="203"/>
                </a:cubicBezTo>
                <a:cubicBezTo>
                  <a:pt x="499" y="202"/>
                  <a:pt x="502" y="201"/>
                  <a:pt x="504" y="197"/>
                </a:cubicBezTo>
                <a:cubicBezTo>
                  <a:pt x="504" y="199"/>
                  <a:pt x="505" y="201"/>
                  <a:pt x="505" y="203"/>
                </a:cubicBezTo>
                <a:cubicBezTo>
                  <a:pt x="512" y="199"/>
                  <a:pt x="504" y="186"/>
                  <a:pt x="499" y="180"/>
                </a:cubicBezTo>
                <a:cubicBezTo>
                  <a:pt x="498" y="181"/>
                  <a:pt x="498" y="181"/>
                  <a:pt x="498" y="181"/>
                </a:cubicBezTo>
                <a:cubicBezTo>
                  <a:pt x="498" y="181"/>
                  <a:pt x="493" y="177"/>
                  <a:pt x="493" y="175"/>
                </a:cubicBezTo>
                <a:cubicBezTo>
                  <a:pt x="493" y="174"/>
                  <a:pt x="493" y="174"/>
                  <a:pt x="494" y="173"/>
                </a:cubicBezTo>
                <a:cubicBezTo>
                  <a:pt x="494" y="173"/>
                  <a:pt x="494" y="172"/>
                  <a:pt x="494" y="171"/>
                </a:cubicBezTo>
                <a:cubicBezTo>
                  <a:pt x="493" y="169"/>
                  <a:pt x="491" y="163"/>
                  <a:pt x="490" y="161"/>
                </a:cubicBezTo>
                <a:cubicBezTo>
                  <a:pt x="490" y="161"/>
                  <a:pt x="488" y="161"/>
                  <a:pt x="487" y="161"/>
                </a:cubicBezTo>
                <a:cubicBezTo>
                  <a:pt x="485" y="159"/>
                  <a:pt x="485" y="152"/>
                  <a:pt x="486" y="149"/>
                </a:cubicBezTo>
                <a:cubicBezTo>
                  <a:pt x="487" y="149"/>
                  <a:pt x="488" y="149"/>
                  <a:pt x="489" y="149"/>
                </a:cubicBezTo>
                <a:cubicBezTo>
                  <a:pt x="491" y="151"/>
                  <a:pt x="491" y="158"/>
                  <a:pt x="491" y="161"/>
                </a:cubicBezTo>
                <a:cubicBezTo>
                  <a:pt x="495" y="160"/>
                  <a:pt x="498" y="163"/>
                  <a:pt x="498" y="167"/>
                </a:cubicBezTo>
                <a:cubicBezTo>
                  <a:pt x="498" y="169"/>
                  <a:pt x="496" y="170"/>
                  <a:pt x="495" y="172"/>
                </a:cubicBezTo>
                <a:cubicBezTo>
                  <a:pt x="495" y="172"/>
                  <a:pt x="495" y="173"/>
                  <a:pt x="495" y="173"/>
                </a:cubicBezTo>
                <a:cubicBezTo>
                  <a:pt x="496" y="174"/>
                  <a:pt x="498" y="176"/>
                  <a:pt x="498" y="176"/>
                </a:cubicBezTo>
                <a:cubicBezTo>
                  <a:pt x="500" y="169"/>
                  <a:pt x="507" y="158"/>
                  <a:pt x="505" y="153"/>
                </a:cubicBezTo>
                <a:cubicBezTo>
                  <a:pt x="505" y="153"/>
                  <a:pt x="504" y="154"/>
                  <a:pt x="504" y="154"/>
                </a:cubicBezTo>
                <a:cubicBezTo>
                  <a:pt x="502" y="155"/>
                  <a:pt x="497" y="151"/>
                  <a:pt x="497" y="148"/>
                </a:cubicBezTo>
                <a:cubicBezTo>
                  <a:pt x="497" y="147"/>
                  <a:pt x="499" y="146"/>
                  <a:pt x="500" y="146"/>
                </a:cubicBezTo>
                <a:cubicBezTo>
                  <a:pt x="502" y="146"/>
                  <a:pt x="505" y="151"/>
                  <a:pt x="505" y="151"/>
                </a:cubicBezTo>
                <a:cubicBezTo>
                  <a:pt x="504" y="144"/>
                  <a:pt x="508" y="144"/>
                  <a:pt x="509" y="139"/>
                </a:cubicBezTo>
                <a:cubicBezTo>
                  <a:pt x="510" y="135"/>
                  <a:pt x="510" y="129"/>
                  <a:pt x="510" y="124"/>
                </a:cubicBezTo>
                <a:cubicBezTo>
                  <a:pt x="501" y="120"/>
                  <a:pt x="539" y="103"/>
                  <a:pt x="545" y="99"/>
                </a:cubicBezTo>
                <a:cubicBezTo>
                  <a:pt x="541" y="92"/>
                  <a:pt x="541" y="92"/>
                  <a:pt x="541" y="92"/>
                </a:cubicBezTo>
                <a:cubicBezTo>
                  <a:pt x="538" y="94"/>
                  <a:pt x="538" y="94"/>
                  <a:pt x="538" y="94"/>
                </a:cubicBezTo>
                <a:cubicBezTo>
                  <a:pt x="540" y="97"/>
                  <a:pt x="540" y="97"/>
                  <a:pt x="540" y="97"/>
                </a:cubicBezTo>
                <a:cubicBezTo>
                  <a:pt x="536" y="99"/>
                  <a:pt x="536" y="99"/>
                  <a:pt x="536" y="99"/>
                </a:cubicBezTo>
                <a:cubicBezTo>
                  <a:pt x="531" y="89"/>
                  <a:pt x="531" y="89"/>
                  <a:pt x="531" y="89"/>
                </a:cubicBezTo>
                <a:cubicBezTo>
                  <a:pt x="534" y="88"/>
                  <a:pt x="534" y="88"/>
                  <a:pt x="534" y="88"/>
                </a:cubicBezTo>
                <a:cubicBezTo>
                  <a:pt x="532" y="85"/>
                  <a:pt x="532" y="85"/>
                  <a:pt x="532" y="85"/>
                </a:cubicBezTo>
                <a:cubicBezTo>
                  <a:pt x="532" y="80"/>
                  <a:pt x="532" y="67"/>
                  <a:pt x="541" y="67"/>
                </a:cubicBezTo>
                <a:close/>
                <a:moveTo>
                  <a:pt x="46" y="20"/>
                </a:moveTo>
                <a:cubicBezTo>
                  <a:pt x="45" y="22"/>
                  <a:pt x="44" y="23"/>
                  <a:pt x="42" y="23"/>
                </a:cubicBezTo>
                <a:cubicBezTo>
                  <a:pt x="39" y="22"/>
                  <a:pt x="43" y="13"/>
                  <a:pt x="46" y="14"/>
                </a:cubicBezTo>
                <a:cubicBezTo>
                  <a:pt x="47" y="16"/>
                  <a:pt x="47" y="18"/>
                  <a:pt x="46" y="20"/>
                </a:cubicBezTo>
                <a:close/>
                <a:moveTo>
                  <a:pt x="502" y="191"/>
                </a:moveTo>
                <a:cubicBezTo>
                  <a:pt x="502" y="192"/>
                  <a:pt x="502" y="193"/>
                  <a:pt x="502" y="193"/>
                </a:cubicBezTo>
                <a:cubicBezTo>
                  <a:pt x="502" y="193"/>
                  <a:pt x="498" y="193"/>
                  <a:pt x="497" y="192"/>
                </a:cubicBezTo>
                <a:cubicBezTo>
                  <a:pt x="497" y="192"/>
                  <a:pt x="496" y="191"/>
                  <a:pt x="496" y="190"/>
                </a:cubicBezTo>
                <a:cubicBezTo>
                  <a:pt x="497" y="189"/>
                  <a:pt x="501" y="190"/>
                  <a:pt x="502" y="19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53653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152400"/>
            <a:ext cx="12001500" cy="914400"/>
          </a:xfrm>
        </p:spPr>
        <p:txBody>
          <a:bodyPr>
            <a:normAutofit fontScale="90000"/>
          </a:bodyPr>
          <a:lstStyle/>
          <a:p>
            <a:pPr algn="ctr"/>
            <a:r>
              <a:rPr lang="en-US" b="1" dirty="0"/>
              <a:t>Travel-Associated Mosquitoborne Diseases Affecting Minnesotans</a:t>
            </a:r>
          </a:p>
        </p:txBody>
      </p:sp>
      <p:sp>
        <p:nvSpPr>
          <p:cNvPr id="3" name="Content Placeholder 2"/>
          <p:cNvSpPr>
            <a:spLocks noGrp="1"/>
          </p:cNvSpPr>
          <p:nvPr>
            <p:ph sz="quarter" idx="4294967295"/>
          </p:nvPr>
        </p:nvSpPr>
        <p:spPr>
          <a:xfrm>
            <a:off x="838200" y="2235917"/>
            <a:ext cx="3597613" cy="4235344"/>
          </a:xfrm>
        </p:spPr>
        <p:txBody>
          <a:bodyPr>
            <a:normAutofit/>
          </a:bodyPr>
          <a:lstStyle/>
          <a:p>
            <a:r>
              <a:rPr lang="en-US" sz="2800" dirty="0"/>
              <a:t>Chikungunya</a:t>
            </a:r>
          </a:p>
          <a:p>
            <a:r>
              <a:rPr lang="en-US" sz="2800" dirty="0"/>
              <a:t>Dengue</a:t>
            </a:r>
          </a:p>
          <a:p>
            <a:r>
              <a:rPr lang="en-US" sz="2800" dirty="0"/>
              <a:t>Malaria</a:t>
            </a:r>
          </a:p>
          <a:p>
            <a:r>
              <a:rPr lang="en-US" sz="2800" dirty="0"/>
              <a:t>Yellow Fever</a:t>
            </a:r>
          </a:p>
          <a:p>
            <a:r>
              <a:rPr lang="en-US" sz="2800" dirty="0" err="1"/>
              <a:t>Zika</a:t>
            </a:r>
            <a:endParaRPr lang="en-US" sz="2800" dirty="0"/>
          </a:p>
        </p:txBody>
      </p:sp>
      <p:grpSp>
        <p:nvGrpSpPr>
          <p:cNvPr id="4" name="Group 3" descr="blue and white icon of the globe" title="globe"/>
          <p:cNvGrpSpPr/>
          <p:nvPr/>
        </p:nvGrpSpPr>
        <p:grpSpPr>
          <a:xfrm>
            <a:off x="6191250" y="1683361"/>
            <a:ext cx="5103854" cy="4754286"/>
            <a:chOff x="8405813" y="-1804988"/>
            <a:chExt cx="1306513" cy="1311275"/>
          </a:xfrm>
          <a:solidFill>
            <a:schemeClr val="accent1"/>
          </a:solidFill>
        </p:grpSpPr>
        <p:sp>
          <p:nvSpPr>
            <p:cNvPr id="5" name="Freeform 84"/>
            <p:cNvSpPr>
              <a:spLocks/>
            </p:cNvSpPr>
            <p:nvPr/>
          </p:nvSpPr>
          <p:spPr bwMode="auto">
            <a:xfrm>
              <a:off x="8712200" y="-1598613"/>
              <a:ext cx="141288" cy="169863"/>
            </a:xfrm>
            <a:custGeom>
              <a:avLst/>
              <a:gdLst>
                <a:gd name="T0" fmla="*/ 12 w 47"/>
                <a:gd name="T1" fmla="*/ 45 h 56"/>
                <a:gd name="T2" fmla="*/ 20 w 47"/>
                <a:gd name="T3" fmla="*/ 49 h 56"/>
                <a:gd name="T4" fmla="*/ 25 w 47"/>
                <a:gd name="T5" fmla="*/ 53 h 56"/>
                <a:gd name="T6" fmla="*/ 33 w 47"/>
                <a:gd name="T7" fmla="*/ 42 h 56"/>
                <a:gd name="T8" fmla="*/ 43 w 47"/>
                <a:gd name="T9" fmla="*/ 14 h 56"/>
                <a:gd name="T10" fmla="*/ 42 w 47"/>
                <a:gd name="T11" fmla="*/ 6 h 56"/>
                <a:gd name="T12" fmla="*/ 35 w 47"/>
                <a:gd name="T13" fmla="*/ 4 h 56"/>
                <a:gd name="T14" fmla="*/ 32 w 47"/>
                <a:gd name="T15" fmla="*/ 23 h 56"/>
                <a:gd name="T16" fmla="*/ 21 w 47"/>
                <a:gd name="T17" fmla="*/ 25 h 56"/>
                <a:gd name="T18" fmla="*/ 13 w 47"/>
                <a:gd name="T19" fmla="*/ 24 h 56"/>
                <a:gd name="T20" fmla="*/ 1 w 47"/>
                <a:gd name="T21" fmla="*/ 36 h 56"/>
                <a:gd name="T22" fmla="*/ 12 w 47"/>
                <a:gd name="T23" fmla="*/ 4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56">
                  <a:moveTo>
                    <a:pt x="12" y="45"/>
                  </a:moveTo>
                  <a:cubicBezTo>
                    <a:pt x="14" y="46"/>
                    <a:pt x="17" y="47"/>
                    <a:pt x="20" y="49"/>
                  </a:cubicBezTo>
                  <a:cubicBezTo>
                    <a:pt x="22" y="50"/>
                    <a:pt x="23" y="56"/>
                    <a:pt x="25" y="53"/>
                  </a:cubicBezTo>
                  <a:cubicBezTo>
                    <a:pt x="28" y="49"/>
                    <a:pt x="33" y="48"/>
                    <a:pt x="33" y="42"/>
                  </a:cubicBezTo>
                  <a:cubicBezTo>
                    <a:pt x="33" y="32"/>
                    <a:pt x="32" y="21"/>
                    <a:pt x="43" y="14"/>
                  </a:cubicBezTo>
                  <a:cubicBezTo>
                    <a:pt x="47" y="11"/>
                    <a:pt x="45" y="8"/>
                    <a:pt x="42" y="6"/>
                  </a:cubicBezTo>
                  <a:cubicBezTo>
                    <a:pt x="40" y="4"/>
                    <a:pt x="35" y="0"/>
                    <a:pt x="35" y="4"/>
                  </a:cubicBezTo>
                  <a:cubicBezTo>
                    <a:pt x="34" y="10"/>
                    <a:pt x="24" y="15"/>
                    <a:pt x="32" y="23"/>
                  </a:cubicBezTo>
                  <a:cubicBezTo>
                    <a:pt x="28" y="21"/>
                    <a:pt x="25" y="24"/>
                    <a:pt x="21" y="25"/>
                  </a:cubicBezTo>
                  <a:cubicBezTo>
                    <a:pt x="19" y="22"/>
                    <a:pt x="17" y="20"/>
                    <a:pt x="13" y="24"/>
                  </a:cubicBezTo>
                  <a:cubicBezTo>
                    <a:pt x="8" y="28"/>
                    <a:pt x="2" y="30"/>
                    <a:pt x="1" y="36"/>
                  </a:cubicBezTo>
                  <a:cubicBezTo>
                    <a:pt x="0" y="43"/>
                    <a:pt x="7" y="43"/>
                    <a:pt x="12"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85"/>
            <p:cNvSpPr>
              <a:spLocks/>
            </p:cNvSpPr>
            <p:nvPr/>
          </p:nvSpPr>
          <p:spPr bwMode="auto">
            <a:xfrm>
              <a:off x="8751888" y="-1625600"/>
              <a:ext cx="30163" cy="36513"/>
            </a:xfrm>
            <a:custGeom>
              <a:avLst/>
              <a:gdLst>
                <a:gd name="T0" fmla="*/ 6 w 10"/>
                <a:gd name="T1" fmla="*/ 12 h 12"/>
                <a:gd name="T2" fmla="*/ 8 w 10"/>
                <a:gd name="T3" fmla="*/ 6 h 12"/>
                <a:gd name="T4" fmla="*/ 5 w 10"/>
                <a:gd name="T5" fmla="*/ 1 h 12"/>
                <a:gd name="T6" fmla="*/ 1 w 10"/>
                <a:gd name="T7" fmla="*/ 5 h 12"/>
                <a:gd name="T8" fmla="*/ 6 w 10"/>
                <a:gd name="T9" fmla="*/ 12 h 12"/>
              </a:gdLst>
              <a:ahLst/>
              <a:cxnLst>
                <a:cxn ang="0">
                  <a:pos x="T0" y="T1"/>
                </a:cxn>
                <a:cxn ang="0">
                  <a:pos x="T2" y="T3"/>
                </a:cxn>
                <a:cxn ang="0">
                  <a:pos x="T4" y="T5"/>
                </a:cxn>
                <a:cxn ang="0">
                  <a:pos x="T6" y="T7"/>
                </a:cxn>
                <a:cxn ang="0">
                  <a:pos x="T8" y="T9"/>
                </a:cxn>
              </a:cxnLst>
              <a:rect l="0" t="0" r="r" b="b"/>
              <a:pathLst>
                <a:path w="10" h="12">
                  <a:moveTo>
                    <a:pt x="6" y="12"/>
                  </a:moveTo>
                  <a:cubicBezTo>
                    <a:pt x="10" y="12"/>
                    <a:pt x="9" y="9"/>
                    <a:pt x="8" y="6"/>
                  </a:cubicBezTo>
                  <a:cubicBezTo>
                    <a:pt x="7" y="5"/>
                    <a:pt x="10" y="0"/>
                    <a:pt x="5" y="1"/>
                  </a:cubicBezTo>
                  <a:cubicBezTo>
                    <a:pt x="3" y="1"/>
                    <a:pt x="0" y="2"/>
                    <a:pt x="1" y="5"/>
                  </a:cubicBezTo>
                  <a:cubicBezTo>
                    <a:pt x="2" y="8"/>
                    <a:pt x="3" y="12"/>
                    <a:pt x="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86"/>
            <p:cNvSpPr>
              <a:spLocks/>
            </p:cNvSpPr>
            <p:nvPr/>
          </p:nvSpPr>
          <p:spPr bwMode="auto">
            <a:xfrm>
              <a:off x="8751888" y="-1665288"/>
              <a:ext cx="11113" cy="12700"/>
            </a:xfrm>
            <a:custGeom>
              <a:avLst/>
              <a:gdLst>
                <a:gd name="T0" fmla="*/ 1 w 4"/>
                <a:gd name="T1" fmla="*/ 4 h 4"/>
                <a:gd name="T2" fmla="*/ 2 w 4"/>
                <a:gd name="T3" fmla="*/ 0 h 4"/>
                <a:gd name="T4" fmla="*/ 2 w 4"/>
                <a:gd name="T5" fmla="*/ 0 h 4"/>
                <a:gd name="T6" fmla="*/ 2 w 4"/>
                <a:gd name="T7" fmla="*/ 0 h 4"/>
                <a:gd name="T8" fmla="*/ 0 w 4"/>
                <a:gd name="T9" fmla="*/ 2 h 4"/>
                <a:gd name="T10" fmla="*/ 1 w 4"/>
                <a:gd name="T11" fmla="*/ 4 h 4"/>
              </a:gdLst>
              <a:ahLst/>
              <a:cxnLst>
                <a:cxn ang="0">
                  <a:pos x="T0" y="T1"/>
                </a:cxn>
                <a:cxn ang="0">
                  <a:pos x="T2" y="T3"/>
                </a:cxn>
                <a:cxn ang="0">
                  <a:pos x="T4" y="T5"/>
                </a:cxn>
                <a:cxn ang="0">
                  <a:pos x="T6" y="T7"/>
                </a:cxn>
                <a:cxn ang="0">
                  <a:pos x="T8" y="T9"/>
                </a:cxn>
                <a:cxn ang="0">
                  <a:pos x="T10" y="T11"/>
                </a:cxn>
              </a:cxnLst>
              <a:rect l="0" t="0" r="r" b="b"/>
              <a:pathLst>
                <a:path w="4" h="4">
                  <a:moveTo>
                    <a:pt x="1" y="4"/>
                  </a:moveTo>
                  <a:cubicBezTo>
                    <a:pt x="4" y="4"/>
                    <a:pt x="2" y="2"/>
                    <a:pt x="2" y="0"/>
                  </a:cubicBezTo>
                  <a:cubicBezTo>
                    <a:pt x="2" y="0"/>
                    <a:pt x="2" y="0"/>
                    <a:pt x="2" y="0"/>
                  </a:cubicBezTo>
                  <a:cubicBezTo>
                    <a:pt x="2" y="0"/>
                    <a:pt x="2" y="0"/>
                    <a:pt x="2" y="0"/>
                  </a:cubicBezTo>
                  <a:cubicBezTo>
                    <a:pt x="1" y="1"/>
                    <a:pt x="1" y="1"/>
                    <a:pt x="0" y="2"/>
                  </a:cubicBezTo>
                  <a:cubicBezTo>
                    <a:pt x="0" y="3"/>
                    <a:pt x="0" y="3"/>
                    <a:pt x="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87"/>
            <p:cNvSpPr>
              <a:spLocks/>
            </p:cNvSpPr>
            <p:nvPr/>
          </p:nvSpPr>
          <p:spPr bwMode="auto">
            <a:xfrm>
              <a:off x="9585325" y="-1349375"/>
              <a:ext cx="39688" cy="87313"/>
            </a:xfrm>
            <a:custGeom>
              <a:avLst/>
              <a:gdLst>
                <a:gd name="T0" fmla="*/ 5 w 13"/>
                <a:gd name="T1" fmla="*/ 25 h 29"/>
                <a:gd name="T2" fmla="*/ 9 w 13"/>
                <a:gd name="T3" fmla="*/ 29 h 29"/>
                <a:gd name="T4" fmla="*/ 11 w 13"/>
                <a:gd name="T5" fmla="*/ 24 h 29"/>
                <a:gd name="T6" fmla="*/ 5 w 13"/>
                <a:gd name="T7" fmla="*/ 8 h 29"/>
                <a:gd name="T8" fmla="*/ 1 w 13"/>
                <a:gd name="T9" fmla="*/ 5 h 29"/>
                <a:gd name="T10" fmla="*/ 0 w 13"/>
                <a:gd name="T11" fmla="*/ 8 h 29"/>
                <a:gd name="T12" fmla="*/ 5 w 13"/>
                <a:gd name="T13" fmla="*/ 25 h 29"/>
              </a:gdLst>
              <a:ahLst/>
              <a:cxnLst>
                <a:cxn ang="0">
                  <a:pos x="T0" y="T1"/>
                </a:cxn>
                <a:cxn ang="0">
                  <a:pos x="T2" y="T3"/>
                </a:cxn>
                <a:cxn ang="0">
                  <a:pos x="T4" y="T5"/>
                </a:cxn>
                <a:cxn ang="0">
                  <a:pos x="T6" y="T7"/>
                </a:cxn>
                <a:cxn ang="0">
                  <a:pos x="T8" y="T9"/>
                </a:cxn>
                <a:cxn ang="0">
                  <a:pos x="T10" y="T11"/>
                </a:cxn>
                <a:cxn ang="0">
                  <a:pos x="T12" y="T13"/>
                </a:cxn>
              </a:cxnLst>
              <a:rect l="0" t="0" r="r" b="b"/>
              <a:pathLst>
                <a:path w="13" h="29">
                  <a:moveTo>
                    <a:pt x="5" y="25"/>
                  </a:moveTo>
                  <a:cubicBezTo>
                    <a:pt x="5" y="27"/>
                    <a:pt x="7" y="29"/>
                    <a:pt x="9" y="29"/>
                  </a:cubicBezTo>
                  <a:cubicBezTo>
                    <a:pt x="13" y="29"/>
                    <a:pt x="12" y="26"/>
                    <a:pt x="11" y="24"/>
                  </a:cubicBezTo>
                  <a:cubicBezTo>
                    <a:pt x="9" y="19"/>
                    <a:pt x="4" y="13"/>
                    <a:pt x="5" y="8"/>
                  </a:cubicBezTo>
                  <a:cubicBezTo>
                    <a:pt x="7" y="0"/>
                    <a:pt x="3" y="4"/>
                    <a:pt x="1" y="5"/>
                  </a:cubicBezTo>
                  <a:cubicBezTo>
                    <a:pt x="0" y="6"/>
                    <a:pt x="0" y="7"/>
                    <a:pt x="0" y="8"/>
                  </a:cubicBezTo>
                  <a:cubicBezTo>
                    <a:pt x="2" y="14"/>
                    <a:pt x="8" y="18"/>
                    <a:pt x="5"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88"/>
            <p:cNvSpPr>
              <a:spLocks/>
            </p:cNvSpPr>
            <p:nvPr/>
          </p:nvSpPr>
          <p:spPr bwMode="auto">
            <a:xfrm>
              <a:off x="9390063" y="-1512888"/>
              <a:ext cx="41275" cy="84138"/>
            </a:xfrm>
            <a:custGeom>
              <a:avLst/>
              <a:gdLst>
                <a:gd name="T0" fmla="*/ 9 w 14"/>
                <a:gd name="T1" fmla="*/ 4 h 28"/>
                <a:gd name="T2" fmla="*/ 7 w 14"/>
                <a:gd name="T3" fmla="*/ 0 h 28"/>
                <a:gd name="T4" fmla="*/ 4 w 14"/>
                <a:gd name="T5" fmla="*/ 4 h 28"/>
                <a:gd name="T6" fmla="*/ 1 w 14"/>
                <a:gd name="T7" fmla="*/ 26 h 28"/>
                <a:gd name="T8" fmla="*/ 8 w 14"/>
                <a:gd name="T9" fmla="*/ 26 h 28"/>
                <a:gd name="T10" fmla="*/ 14 w 14"/>
                <a:gd name="T11" fmla="*/ 14 h 28"/>
                <a:gd name="T12" fmla="*/ 9 w 14"/>
                <a:gd name="T13" fmla="*/ 4 h 28"/>
              </a:gdLst>
              <a:ahLst/>
              <a:cxnLst>
                <a:cxn ang="0">
                  <a:pos x="T0" y="T1"/>
                </a:cxn>
                <a:cxn ang="0">
                  <a:pos x="T2" y="T3"/>
                </a:cxn>
                <a:cxn ang="0">
                  <a:pos x="T4" y="T5"/>
                </a:cxn>
                <a:cxn ang="0">
                  <a:pos x="T6" y="T7"/>
                </a:cxn>
                <a:cxn ang="0">
                  <a:pos x="T8" y="T9"/>
                </a:cxn>
                <a:cxn ang="0">
                  <a:pos x="T10" y="T11"/>
                </a:cxn>
                <a:cxn ang="0">
                  <a:pos x="T12" y="T13"/>
                </a:cxn>
              </a:cxnLst>
              <a:rect l="0" t="0" r="r" b="b"/>
              <a:pathLst>
                <a:path w="14" h="28">
                  <a:moveTo>
                    <a:pt x="9" y="4"/>
                  </a:moveTo>
                  <a:cubicBezTo>
                    <a:pt x="10" y="3"/>
                    <a:pt x="10" y="0"/>
                    <a:pt x="7" y="0"/>
                  </a:cubicBezTo>
                  <a:cubicBezTo>
                    <a:pt x="5" y="1"/>
                    <a:pt x="3" y="3"/>
                    <a:pt x="4" y="4"/>
                  </a:cubicBezTo>
                  <a:cubicBezTo>
                    <a:pt x="9" y="13"/>
                    <a:pt x="0" y="18"/>
                    <a:pt x="1" y="26"/>
                  </a:cubicBezTo>
                  <a:cubicBezTo>
                    <a:pt x="3" y="26"/>
                    <a:pt x="7" y="28"/>
                    <a:pt x="8" y="26"/>
                  </a:cubicBezTo>
                  <a:cubicBezTo>
                    <a:pt x="10" y="22"/>
                    <a:pt x="13" y="18"/>
                    <a:pt x="14" y="14"/>
                  </a:cubicBezTo>
                  <a:cubicBezTo>
                    <a:pt x="14" y="12"/>
                    <a:pt x="8" y="9"/>
                    <a:pt x="9"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89"/>
            <p:cNvSpPr>
              <a:spLocks/>
            </p:cNvSpPr>
            <p:nvPr/>
          </p:nvSpPr>
          <p:spPr bwMode="auto">
            <a:xfrm>
              <a:off x="9528175" y="-1158875"/>
              <a:ext cx="39688" cy="76200"/>
            </a:xfrm>
            <a:custGeom>
              <a:avLst/>
              <a:gdLst>
                <a:gd name="T0" fmla="*/ 1 w 13"/>
                <a:gd name="T1" fmla="*/ 0 h 25"/>
                <a:gd name="T2" fmla="*/ 6 w 13"/>
                <a:gd name="T3" fmla="*/ 20 h 25"/>
                <a:gd name="T4" fmla="*/ 11 w 13"/>
                <a:gd name="T5" fmla="*/ 25 h 25"/>
                <a:gd name="T6" fmla="*/ 10 w 13"/>
                <a:gd name="T7" fmla="*/ 12 h 25"/>
                <a:gd name="T8" fmla="*/ 10 w 13"/>
                <a:gd name="T9" fmla="*/ 12 h 25"/>
                <a:gd name="T10" fmla="*/ 1 w 13"/>
                <a:gd name="T11" fmla="*/ 0 h 25"/>
              </a:gdLst>
              <a:ahLst/>
              <a:cxnLst>
                <a:cxn ang="0">
                  <a:pos x="T0" y="T1"/>
                </a:cxn>
                <a:cxn ang="0">
                  <a:pos x="T2" y="T3"/>
                </a:cxn>
                <a:cxn ang="0">
                  <a:pos x="T4" y="T5"/>
                </a:cxn>
                <a:cxn ang="0">
                  <a:pos x="T6" y="T7"/>
                </a:cxn>
                <a:cxn ang="0">
                  <a:pos x="T8" y="T9"/>
                </a:cxn>
                <a:cxn ang="0">
                  <a:pos x="T10" y="T11"/>
                </a:cxn>
              </a:cxnLst>
              <a:rect l="0" t="0" r="r" b="b"/>
              <a:pathLst>
                <a:path w="13" h="25">
                  <a:moveTo>
                    <a:pt x="1" y="0"/>
                  </a:moveTo>
                  <a:cubicBezTo>
                    <a:pt x="0" y="7"/>
                    <a:pt x="4" y="13"/>
                    <a:pt x="6" y="20"/>
                  </a:cubicBezTo>
                  <a:cubicBezTo>
                    <a:pt x="8" y="21"/>
                    <a:pt x="8" y="25"/>
                    <a:pt x="11" y="25"/>
                  </a:cubicBezTo>
                  <a:cubicBezTo>
                    <a:pt x="13" y="20"/>
                    <a:pt x="10" y="16"/>
                    <a:pt x="10" y="12"/>
                  </a:cubicBezTo>
                  <a:cubicBezTo>
                    <a:pt x="10" y="12"/>
                    <a:pt x="10" y="12"/>
                    <a:pt x="10" y="12"/>
                  </a:cubicBezTo>
                  <a:cubicBezTo>
                    <a:pt x="6" y="9"/>
                    <a:pt x="6" y="3"/>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90"/>
            <p:cNvSpPr>
              <a:spLocks/>
            </p:cNvSpPr>
            <p:nvPr/>
          </p:nvSpPr>
          <p:spPr bwMode="auto">
            <a:xfrm>
              <a:off x="9471025" y="-1343025"/>
              <a:ext cx="76200" cy="41275"/>
            </a:xfrm>
            <a:custGeom>
              <a:avLst/>
              <a:gdLst>
                <a:gd name="T0" fmla="*/ 1 w 25"/>
                <a:gd name="T1" fmla="*/ 7 h 14"/>
                <a:gd name="T2" fmla="*/ 4 w 25"/>
                <a:gd name="T3" fmla="*/ 12 h 14"/>
                <a:gd name="T4" fmla="*/ 25 w 25"/>
                <a:gd name="T5" fmla="*/ 12 h 14"/>
                <a:gd name="T6" fmla="*/ 6 w 25"/>
                <a:gd name="T7" fmla="*/ 2 h 14"/>
                <a:gd name="T8" fmla="*/ 1 w 25"/>
                <a:gd name="T9" fmla="*/ 7 h 14"/>
              </a:gdLst>
              <a:ahLst/>
              <a:cxnLst>
                <a:cxn ang="0">
                  <a:pos x="T0" y="T1"/>
                </a:cxn>
                <a:cxn ang="0">
                  <a:pos x="T2" y="T3"/>
                </a:cxn>
                <a:cxn ang="0">
                  <a:pos x="T4" y="T5"/>
                </a:cxn>
                <a:cxn ang="0">
                  <a:pos x="T6" y="T7"/>
                </a:cxn>
                <a:cxn ang="0">
                  <a:pos x="T8" y="T9"/>
                </a:cxn>
              </a:cxnLst>
              <a:rect l="0" t="0" r="r" b="b"/>
              <a:pathLst>
                <a:path w="25" h="14">
                  <a:moveTo>
                    <a:pt x="1" y="7"/>
                  </a:moveTo>
                  <a:cubicBezTo>
                    <a:pt x="0" y="9"/>
                    <a:pt x="2" y="13"/>
                    <a:pt x="4" y="12"/>
                  </a:cubicBezTo>
                  <a:cubicBezTo>
                    <a:pt x="11" y="8"/>
                    <a:pt x="17" y="14"/>
                    <a:pt x="25" y="12"/>
                  </a:cubicBezTo>
                  <a:cubicBezTo>
                    <a:pt x="21" y="4"/>
                    <a:pt x="12" y="6"/>
                    <a:pt x="6" y="2"/>
                  </a:cubicBezTo>
                  <a:cubicBezTo>
                    <a:pt x="4" y="0"/>
                    <a:pt x="2" y="5"/>
                    <a:pt x="1"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91"/>
            <p:cNvSpPr>
              <a:spLocks noEditPoints="1"/>
            </p:cNvSpPr>
            <p:nvPr/>
          </p:nvSpPr>
          <p:spPr bwMode="auto">
            <a:xfrm>
              <a:off x="8405813" y="-1804988"/>
              <a:ext cx="1306513" cy="1311275"/>
            </a:xfrm>
            <a:custGeom>
              <a:avLst/>
              <a:gdLst>
                <a:gd name="T0" fmla="*/ 0 w 432"/>
                <a:gd name="T1" fmla="*/ 216 h 432"/>
                <a:gd name="T2" fmla="*/ 432 w 432"/>
                <a:gd name="T3" fmla="*/ 216 h 432"/>
                <a:gd name="T4" fmla="*/ 400 w 432"/>
                <a:gd name="T5" fmla="*/ 237 h 432"/>
                <a:gd name="T6" fmla="*/ 399 w 432"/>
                <a:gd name="T7" fmla="*/ 254 h 432"/>
                <a:gd name="T8" fmla="*/ 359 w 432"/>
                <a:gd name="T9" fmla="*/ 342 h 432"/>
                <a:gd name="T10" fmla="*/ 320 w 432"/>
                <a:gd name="T11" fmla="*/ 301 h 432"/>
                <a:gd name="T12" fmla="*/ 289 w 432"/>
                <a:gd name="T13" fmla="*/ 262 h 432"/>
                <a:gd name="T14" fmla="*/ 275 w 432"/>
                <a:gd name="T15" fmla="*/ 183 h 432"/>
                <a:gd name="T16" fmla="*/ 318 w 432"/>
                <a:gd name="T17" fmla="*/ 179 h 432"/>
                <a:gd name="T18" fmla="*/ 351 w 432"/>
                <a:gd name="T19" fmla="*/ 192 h 432"/>
                <a:gd name="T20" fmla="*/ 354 w 432"/>
                <a:gd name="T21" fmla="*/ 180 h 432"/>
                <a:gd name="T22" fmla="*/ 327 w 432"/>
                <a:gd name="T23" fmla="*/ 171 h 432"/>
                <a:gd name="T24" fmla="*/ 285 w 432"/>
                <a:gd name="T25" fmla="*/ 176 h 432"/>
                <a:gd name="T26" fmla="*/ 287 w 432"/>
                <a:gd name="T27" fmla="*/ 148 h 432"/>
                <a:gd name="T28" fmla="*/ 277 w 432"/>
                <a:gd name="T29" fmla="*/ 120 h 432"/>
                <a:gd name="T30" fmla="*/ 298 w 432"/>
                <a:gd name="T31" fmla="*/ 133 h 432"/>
                <a:gd name="T32" fmla="*/ 321 w 432"/>
                <a:gd name="T33" fmla="*/ 79 h 432"/>
                <a:gd name="T34" fmla="*/ 358 w 432"/>
                <a:gd name="T35" fmla="*/ 80 h 432"/>
                <a:gd name="T36" fmla="*/ 257 w 432"/>
                <a:gd name="T37" fmla="*/ 82 h 432"/>
                <a:gd name="T38" fmla="*/ 246 w 432"/>
                <a:gd name="T39" fmla="*/ 86 h 432"/>
                <a:gd name="T40" fmla="*/ 126 w 432"/>
                <a:gd name="T41" fmla="*/ 315 h 432"/>
                <a:gd name="T42" fmla="*/ 89 w 432"/>
                <a:gd name="T43" fmla="*/ 236 h 432"/>
                <a:gd name="T44" fmla="*/ 61 w 432"/>
                <a:gd name="T45" fmla="*/ 222 h 432"/>
                <a:gd name="T46" fmla="*/ 44 w 432"/>
                <a:gd name="T47" fmla="*/ 202 h 432"/>
                <a:gd name="T48" fmla="*/ 74 w 432"/>
                <a:gd name="T49" fmla="*/ 74 h 432"/>
                <a:gd name="T50" fmla="*/ 95 w 432"/>
                <a:gd name="T51" fmla="*/ 75 h 432"/>
                <a:gd name="T52" fmla="*/ 104 w 432"/>
                <a:gd name="T53" fmla="*/ 49 h 432"/>
                <a:gd name="T54" fmla="*/ 109 w 432"/>
                <a:gd name="T55" fmla="*/ 46 h 432"/>
                <a:gd name="T56" fmla="*/ 116 w 432"/>
                <a:gd name="T57" fmla="*/ 46 h 432"/>
                <a:gd name="T58" fmla="*/ 168 w 432"/>
                <a:gd name="T59" fmla="*/ 23 h 432"/>
                <a:gd name="T60" fmla="*/ 251 w 432"/>
                <a:gd name="T61" fmla="*/ 26 h 432"/>
                <a:gd name="T62" fmla="*/ 255 w 432"/>
                <a:gd name="T63" fmla="*/ 55 h 432"/>
                <a:gd name="T64" fmla="*/ 208 w 432"/>
                <a:gd name="T65" fmla="*/ 97 h 432"/>
                <a:gd name="T66" fmla="*/ 171 w 432"/>
                <a:gd name="T67" fmla="*/ 47 h 432"/>
                <a:gd name="T68" fmla="*/ 145 w 432"/>
                <a:gd name="T69" fmla="*/ 48 h 432"/>
                <a:gd name="T70" fmla="*/ 170 w 432"/>
                <a:gd name="T71" fmla="*/ 83 h 432"/>
                <a:gd name="T72" fmla="*/ 161 w 432"/>
                <a:gd name="T73" fmla="*/ 102 h 432"/>
                <a:gd name="T74" fmla="*/ 168 w 432"/>
                <a:gd name="T75" fmla="*/ 143 h 432"/>
                <a:gd name="T76" fmla="*/ 158 w 432"/>
                <a:gd name="T77" fmla="*/ 146 h 432"/>
                <a:gd name="T78" fmla="*/ 117 w 432"/>
                <a:gd name="T79" fmla="*/ 185 h 432"/>
                <a:gd name="T80" fmla="*/ 88 w 432"/>
                <a:gd name="T81" fmla="*/ 196 h 432"/>
                <a:gd name="T82" fmla="*/ 83 w 432"/>
                <a:gd name="T83" fmla="*/ 226 h 432"/>
                <a:gd name="T84" fmla="*/ 106 w 432"/>
                <a:gd name="T85" fmla="*/ 231 h 432"/>
                <a:gd name="T86" fmla="*/ 138 w 432"/>
                <a:gd name="T87" fmla="*/ 242 h 432"/>
                <a:gd name="T88" fmla="*/ 200 w 432"/>
                <a:gd name="T89" fmla="*/ 279 h 432"/>
                <a:gd name="T90" fmla="*/ 175 w 432"/>
                <a:gd name="T91" fmla="*/ 360 h 432"/>
                <a:gd name="T92" fmla="*/ 150 w 432"/>
                <a:gd name="T93" fmla="*/ 406 h 432"/>
                <a:gd name="T94" fmla="*/ 126 w 432"/>
                <a:gd name="T95" fmla="*/ 223 h 432"/>
                <a:gd name="T96" fmla="*/ 104 w 432"/>
                <a:gd name="T97" fmla="*/ 211 h 432"/>
                <a:gd name="T98" fmla="*/ 393 w 432"/>
                <a:gd name="T99" fmla="*/ 304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32" h="432">
                  <a:moveTo>
                    <a:pt x="368" y="63"/>
                  </a:moveTo>
                  <a:cubicBezTo>
                    <a:pt x="328" y="23"/>
                    <a:pt x="273" y="0"/>
                    <a:pt x="216" y="0"/>
                  </a:cubicBezTo>
                  <a:cubicBezTo>
                    <a:pt x="158" y="0"/>
                    <a:pt x="104" y="23"/>
                    <a:pt x="63" y="63"/>
                  </a:cubicBezTo>
                  <a:cubicBezTo>
                    <a:pt x="22" y="104"/>
                    <a:pt x="0" y="158"/>
                    <a:pt x="0" y="216"/>
                  </a:cubicBezTo>
                  <a:cubicBezTo>
                    <a:pt x="0" y="274"/>
                    <a:pt x="22" y="328"/>
                    <a:pt x="63" y="369"/>
                  </a:cubicBezTo>
                  <a:cubicBezTo>
                    <a:pt x="104" y="410"/>
                    <a:pt x="158" y="432"/>
                    <a:pt x="216" y="432"/>
                  </a:cubicBezTo>
                  <a:cubicBezTo>
                    <a:pt x="273" y="432"/>
                    <a:pt x="328" y="410"/>
                    <a:pt x="368" y="369"/>
                  </a:cubicBezTo>
                  <a:cubicBezTo>
                    <a:pt x="409" y="328"/>
                    <a:pt x="432" y="274"/>
                    <a:pt x="432" y="216"/>
                  </a:cubicBezTo>
                  <a:cubicBezTo>
                    <a:pt x="432" y="158"/>
                    <a:pt x="409" y="104"/>
                    <a:pt x="368" y="63"/>
                  </a:cubicBezTo>
                  <a:close/>
                  <a:moveTo>
                    <a:pt x="416" y="211"/>
                  </a:moveTo>
                  <a:cubicBezTo>
                    <a:pt x="414" y="211"/>
                    <a:pt x="411" y="210"/>
                    <a:pt x="413" y="214"/>
                  </a:cubicBezTo>
                  <a:cubicBezTo>
                    <a:pt x="417" y="227"/>
                    <a:pt x="408" y="231"/>
                    <a:pt x="400" y="237"/>
                  </a:cubicBezTo>
                  <a:cubicBezTo>
                    <a:pt x="397" y="238"/>
                    <a:pt x="394" y="240"/>
                    <a:pt x="391" y="241"/>
                  </a:cubicBezTo>
                  <a:cubicBezTo>
                    <a:pt x="389" y="242"/>
                    <a:pt x="388" y="243"/>
                    <a:pt x="388" y="245"/>
                  </a:cubicBezTo>
                  <a:cubicBezTo>
                    <a:pt x="389" y="247"/>
                    <a:pt x="391" y="247"/>
                    <a:pt x="393" y="246"/>
                  </a:cubicBezTo>
                  <a:cubicBezTo>
                    <a:pt x="403" y="242"/>
                    <a:pt x="401" y="248"/>
                    <a:pt x="399" y="254"/>
                  </a:cubicBezTo>
                  <a:cubicBezTo>
                    <a:pt x="397" y="262"/>
                    <a:pt x="392" y="268"/>
                    <a:pt x="387" y="273"/>
                  </a:cubicBezTo>
                  <a:cubicBezTo>
                    <a:pt x="380" y="279"/>
                    <a:pt x="375" y="286"/>
                    <a:pt x="378" y="297"/>
                  </a:cubicBezTo>
                  <a:cubicBezTo>
                    <a:pt x="379" y="305"/>
                    <a:pt x="379" y="315"/>
                    <a:pt x="370" y="320"/>
                  </a:cubicBezTo>
                  <a:cubicBezTo>
                    <a:pt x="363" y="325"/>
                    <a:pt x="363" y="335"/>
                    <a:pt x="359" y="342"/>
                  </a:cubicBezTo>
                  <a:cubicBezTo>
                    <a:pt x="353" y="353"/>
                    <a:pt x="345" y="360"/>
                    <a:pt x="333" y="363"/>
                  </a:cubicBezTo>
                  <a:cubicBezTo>
                    <a:pt x="329" y="364"/>
                    <a:pt x="327" y="363"/>
                    <a:pt x="326" y="359"/>
                  </a:cubicBezTo>
                  <a:cubicBezTo>
                    <a:pt x="321" y="346"/>
                    <a:pt x="321" y="332"/>
                    <a:pt x="317" y="319"/>
                  </a:cubicBezTo>
                  <a:cubicBezTo>
                    <a:pt x="314" y="313"/>
                    <a:pt x="322" y="308"/>
                    <a:pt x="320" y="301"/>
                  </a:cubicBezTo>
                  <a:cubicBezTo>
                    <a:pt x="320" y="295"/>
                    <a:pt x="320" y="289"/>
                    <a:pt x="314" y="284"/>
                  </a:cubicBezTo>
                  <a:cubicBezTo>
                    <a:pt x="312" y="283"/>
                    <a:pt x="311" y="280"/>
                    <a:pt x="311" y="279"/>
                  </a:cubicBezTo>
                  <a:cubicBezTo>
                    <a:pt x="312" y="273"/>
                    <a:pt x="314" y="269"/>
                    <a:pt x="306" y="264"/>
                  </a:cubicBezTo>
                  <a:cubicBezTo>
                    <a:pt x="299" y="259"/>
                    <a:pt x="295" y="261"/>
                    <a:pt x="289" y="262"/>
                  </a:cubicBezTo>
                  <a:cubicBezTo>
                    <a:pt x="275" y="265"/>
                    <a:pt x="264" y="262"/>
                    <a:pt x="257" y="248"/>
                  </a:cubicBezTo>
                  <a:cubicBezTo>
                    <a:pt x="256" y="245"/>
                    <a:pt x="255" y="244"/>
                    <a:pt x="253" y="242"/>
                  </a:cubicBezTo>
                  <a:cubicBezTo>
                    <a:pt x="251" y="235"/>
                    <a:pt x="257" y="230"/>
                    <a:pt x="256" y="225"/>
                  </a:cubicBezTo>
                  <a:cubicBezTo>
                    <a:pt x="251" y="206"/>
                    <a:pt x="270" y="197"/>
                    <a:pt x="275" y="183"/>
                  </a:cubicBezTo>
                  <a:cubicBezTo>
                    <a:pt x="276" y="182"/>
                    <a:pt x="279" y="181"/>
                    <a:pt x="281" y="181"/>
                  </a:cubicBezTo>
                  <a:cubicBezTo>
                    <a:pt x="285" y="181"/>
                    <a:pt x="289" y="179"/>
                    <a:pt x="292" y="177"/>
                  </a:cubicBezTo>
                  <a:cubicBezTo>
                    <a:pt x="299" y="174"/>
                    <a:pt x="305" y="175"/>
                    <a:pt x="312" y="174"/>
                  </a:cubicBezTo>
                  <a:cubicBezTo>
                    <a:pt x="315" y="174"/>
                    <a:pt x="318" y="175"/>
                    <a:pt x="318" y="179"/>
                  </a:cubicBezTo>
                  <a:cubicBezTo>
                    <a:pt x="317" y="189"/>
                    <a:pt x="328" y="187"/>
                    <a:pt x="333" y="193"/>
                  </a:cubicBezTo>
                  <a:cubicBezTo>
                    <a:pt x="334" y="194"/>
                    <a:pt x="335" y="192"/>
                    <a:pt x="335" y="191"/>
                  </a:cubicBezTo>
                  <a:cubicBezTo>
                    <a:pt x="338" y="186"/>
                    <a:pt x="341" y="187"/>
                    <a:pt x="344" y="190"/>
                  </a:cubicBezTo>
                  <a:cubicBezTo>
                    <a:pt x="346" y="192"/>
                    <a:pt x="348" y="193"/>
                    <a:pt x="351" y="192"/>
                  </a:cubicBezTo>
                  <a:cubicBezTo>
                    <a:pt x="354" y="192"/>
                    <a:pt x="357" y="192"/>
                    <a:pt x="359" y="192"/>
                  </a:cubicBezTo>
                  <a:cubicBezTo>
                    <a:pt x="363" y="192"/>
                    <a:pt x="367" y="193"/>
                    <a:pt x="366" y="188"/>
                  </a:cubicBezTo>
                  <a:cubicBezTo>
                    <a:pt x="366" y="184"/>
                    <a:pt x="365" y="181"/>
                    <a:pt x="360" y="181"/>
                  </a:cubicBezTo>
                  <a:cubicBezTo>
                    <a:pt x="358" y="181"/>
                    <a:pt x="355" y="181"/>
                    <a:pt x="354" y="180"/>
                  </a:cubicBezTo>
                  <a:cubicBezTo>
                    <a:pt x="349" y="178"/>
                    <a:pt x="352" y="170"/>
                    <a:pt x="347" y="169"/>
                  </a:cubicBezTo>
                  <a:cubicBezTo>
                    <a:pt x="345" y="169"/>
                    <a:pt x="346" y="178"/>
                    <a:pt x="340" y="180"/>
                  </a:cubicBezTo>
                  <a:cubicBezTo>
                    <a:pt x="337" y="176"/>
                    <a:pt x="338" y="166"/>
                    <a:pt x="329" y="173"/>
                  </a:cubicBezTo>
                  <a:cubicBezTo>
                    <a:pt x="327" y="174"/>
                    <a:pt x="327" y="172"/>
                    <a:pt x="327" y="171"/>
                  </a:cubicBezTo>
                  <a:cubicBezTo>
                    <a:pt x="324" y="166"/>
                    <a:pt x="318" y="165"/>
                    <a:pt x="315" y="160"/>
                  </a:cubicBezTo>
                  <a:cubicBezTo>
                    <a:pt x="312" y="155"/>
                    <a:pt x="307" y="156"/>
                    <a:pt x="303" y="159"/>
                  </a:cubicBezTo>
                  <a:cubicBezTo>
                    <a:pt x="299" y="161"/>
                    <a:pt x="296" y="164"/>
                    <a:pt x="294" y="169"/>
                  </a:cubicBezTo>
                  <a:cubicBezTo>
                    <a:pt x="293" y="173"/>
                    <a:pt x="290" y="177"/>
                    <a:pt x="285" y="176"/>
                  </a:cubicBezTo>
                  <a:cubicBezTo>
                    <a:pt x="280" y="176"/>
                    <a:pt x="273" y="178"/>
                    <a:pt x="271" y="170"/>
                  </a:cubicBezTo>
                  <a:cubicBezTo>
                    <a:pt x="271" y="169"/>
                    <a:pt x="272" y="167"/>
                    <a:pt x="272" y="166"/>
                  </a:cubicBezTo>
                  <a:cubicBezTo>
                    <a:pt x="271" y="155"/>
                    <a:pt x="277" y="155"/>
                    <a:pt x="286" y="155"/>
                  </a:cubicBezTo>
                  <a:cubicBezTo>
                    <a:pt x="294" y="156"/>
                    <a:pt x="289" y="150"/>
                    <a:pt x="287" y="148"/>
                  </a:cubicBezTo>
                  <a:cubicBezTo>
                    <a:pt x="284" y="144"/>
                    <a:pt x="282" y="141"/>
                    <a:pt x="289" y="138"/>
                  </a:cubicBezTo>
                  <a:cubicBezTo>
                    <a:pt x="282" y="138"/>
                    <a:pt x="279" y="131"/>
                    <a:pt x="273" y="132"/>
                  </a:cubicBezTo>
                  <a:cubicBezTo>
                    <a:pt x="271" y="133"/>
                    <a:pt x="271" y="130"/>
                    <a:pt x="272" y="128"/>
                  </a:cubicBezTo>
                  <a:cubicBezTo>
                    <a:pt x="272" y="125"/>
                    <a:pt x="272" y="120"/>
                    <a:pt x="277" y="120"/>
                  </a:cubicBezTo>
                  <a:cubicBezTo>
                    <a:pt x="282" y="121"/>
                    <a:pt x="282" y="119"/>
                    <a:pt x="281" y="115"/>
                  </a:cubicBezTo>
                  <a:cubicBezTo>
                    <a:pt x="281" y="113"/>
                    <a:pt x="282" y="111"/>
                    <a:pt x="283" y="110"/>
                  </a:cubicBezTo>
                  <a:cubicBezTo>
                    <a:pt x="286" y="109"/>
                    <a:pt x="288" y="111"/>
                    <a:pt x="288" y="112"/>
                  </a:cubicBezTo>
                  <a:cubicBezTo>
                    <a:pt x="290" y="119"/>
                    <a:pt x="296" y="125"/>
                    <a:pt x="298" y="133"/>
                  </a:cubicBezTo>
                  <a:cubicBezTo>
                    <a:pt x="302" y="130"/>
                    <a:pt x="306" y="127"/>
                    <a:pt x="309" y="124"/>
                  </a:cubicBezTo>
                  <a:cubicBezTo>
                    <a:pt x="312" y="121"/>
                    <a:pt x="311" y="117"/>
                    <a:pt x="309" y="114"/>
                  </a:cubicBezTo>
                  <a:cubicBezTo>
                    <a:pt x="301" y="104"/>
                    <a:pt x="301" y="99"/>
                    <a:pt x="310" y="91"/>
                  </a:cubicBezTo>
                  <a:cubicBezTo>
                    <a:pt x="315" y="88"/>
                    <a:pt x="318" y="84"/>
                    <a:pt x="321" y="79"/>
                  </a:cubicBezTo>
                  <a:cubicBezTo>
                    <a:pt x="323" y="72"/>
                    <a:pt x="332" y="73"/>
                    <a:pt x="337" y="70"/>
                  </a:cubicBezTo>
                  <a:cubicBezTo>
                    <a:pt x="340" y="70"/>
                    <a:pt x="343" y="71"/>
                    <a:pt x="346" y="74"/>
                  </a:cubicBezTo>
                  <a:cubicBezTo>
                    <a:pt x="346" y="74"/>
                    <a:pt x="346" y="74"/>
                    <a:pt x="346" y="74"/>
                  </a:cubicBezTo>
                  <a:cubicBezTo>
                    <a:pt x="351" y="74"/>
                    <a:pt x="354" y="77"/>
                    <a:pt x="358" y="80"/>
                  </a:cubicBezTo>
                  <a:cubicBezTo>
                    <a:pt x="362" y="82"/>
                    <a:pt x="365" y="86"/>
                    <a:pt x="369" y="87"/>
                  </a:cubicBezTo>
                  <a:cubicBezTo>
                    <a:pt x="399" y="122"/>
                    <a:pt x="415" y="165"/>
                    <a:pt x="416" y="211"/>
                  </a:cubicBezTo>
                  <a:close/>
                  <a:moveTo>
                    <a:pt x="250" y="82"/>
                  </a:moveTo>
                  <a:cubicBezTo>
                    <a:pt x="253" y="83"/>
                    <a:pt x="255" y="82"/>
                    <a:pt x="257" y="82"/>
                  </a:cubicBezTo>
                  <a:cubicBezTo>
                    <a:pt x="260" y="82"/>
                    <a:pt x="264" y="80"/>
                    <a:pt x="266" y="84"/>
                  </a:cubicBezTo>
                  <a:cubicBezTo>
                    <a:pt x="267" y="86"/>
                    <a:pt x="266" y="88"/>
                    <a:pt x="265" y="90"/>
                  </a:cubicBezTo>
                  <a:cubicBezTo>
                    <a:pt x="263" y="93"/>
                    <a:pt x="260" y="94"/>
                    <a:pt x="254" y="94"/>
                  </a:cubicBezTo>
                  <a:cubicBezTo>
                    <a:pt x="251" y="93"/>
                    <a:pt x="248" y="90"/>
                    <a:pt x="246" y="86"/>
                  </a:cubicBezTo>
                  <a:cubicBezTo>
                    <a:pt x="245" y="82"/>
                    <a:pt x="246" y="79"/>
                    <a:pt x="250" y="82"/>
                  </a:cubicBezTo>
                  <a:close/>
                  <a:moveTo>
                    <a:pt x="135" y="400"/>
                  </a:moveTo>
                  <a:cubicBezTo>
                    <a:pt x="128" y="378"/>
                    <a:pt x="133" y="357"/>
                    <a:pt x="134" y="335"/>
                  </a:cubicBezTo>
                  <a:cubicBezTo>
                    <a:pt x="134" y="327"/>
                    <a:pt x="133" y="321"/>
                    <a:pt x="126" y="315"/>
                  </a:cubicBezTo>
                  <a:cubicBezTo>
                    <a:pt x="120" y="310"/>
                    <a:pt x="114" y="303"/>
                    <a:pt x="114" y="294"/>
                  </a:cubicBezTo>
                  <a:cubicBezTo>
                    <a:pt x="108" y="284"/>
                    <a:pt x="105" y="274"/>
                    <a:pt x="113" y="264"/>
                  </a:cubicBezTo>
                  <a:cubicBezTo>
                    <a:pt x="116" y="260"/>
                    <a:pt x="118" y="253"/>
                    <a:pt x="109" y="251"/>
                  </a:cubicBezTo>
                  <a:cubicBezTo>
                    <a:pt x="100" y="250"/>
                    <a:pt x="97" y="241"/>
                    <a:pt x="89" y="236"/>
                  </a:cubicBezTo>
                  <a:cubicBezTo>
                    <a:pt x="82" y="233"/>
                    <a:pt x="76" y="229"/>
                    <a:pt x="69" y="228"/>
                  </a:cubicBezTo>
                  <a:cubicBezTo>
                    <a:pt x="67" y="227"/>
                    <a:pt x="66" y="226"/>
                    <a:pt x="65" y="224"/>
                  </a:cubicBezTo>
                  <a:cubicBezTo>
                    <a:pt x="64" y="224"/>
                    <a:pt x="63" y="224"/>
                    <a:pt x="63" y="224"/>
                  </a:cubicBezTo>
                  <a:cubicBezTo>
                    <a:pt x="61" y="224"/>
                    <a:pt x="61" y="223"/>
                    <a:pt x="61" y="222"/>
                  </a:cubicBezTo>
                  <a:cubicBezTo>
                    <a:pt x="61" y="221"/>
                    <a:pt x="60" y="221"/>
                    <a:pt x="60" y="220"/>
                  </a:cubicBezTo>
                  <a:cubicBezTo>
                    <a:pt x="59" y="220"/>
                    <a:pt x="58" y="220"/>
                    <a:pt x="57" y="218"/>
                  </a:cubicBezTo>
                  <a:cubicBezTo>
                    <a:pt x="56" y="218"/>
                    <a:pt x="56" y="218"/>
                    <a:pt x="56" y="216"/>
                  </a:cubicBezTo>
                  <a:cubicBezTo>
                    <a:pt x="54" y="210"/>
                    <a:pt x="47" y="209"/>
                    <a:pt x="44" y="202"/>
                  </a:cubicBezTo>
                  <a:cubicBezTo>
                    <a:pt x="39" y="192"/>
                    <a:pt x="37" y="182"/>
                    <a:pt x="32" y="172"/>
                  </a:cubicBezTo>
                  <a:cubicBezTo>
                    <a:pt x="30" y="166"/>
                    <a:pt x="31" y="160"/>
                    <a:pt x="33" y="154"/>
                  </a:cubicBezTo>
                  <a:cubicBezTo>
                    <a:pt x="36" y="146"/>
                    <a:pt x="35" y="136"/>
                    <a:pt x="36" y="127"/>
                  </a:cubicBezTo>
                  <a:cubicBezTo>
                    <a:pt x="45" y="108"/>
                    <a:pt x="58" y="90"/>
                    <a:pt x="74" y="74"/>
                  </a:cubicBezTo>
                  <a:cubicBezTo>
                    <a:pt x="78" y="69"/>
                    <a:pt x="83" y="65"/>
                    <a:pt x="89" y="61"/>
                  </a:cubicBezTo>
                  <a:cubicBezTo>
                    <a:pt x="89" y="60"/>
                    <a:pt x="90" y="60"/>
                    <a:pt x="91" y="60"/>
                  </a:cubicBezTo>
                  <a:cubicBezTo>
                    <a:pt x="96" y="59"/>
                    <a:pt x="97" y="62"/>
                    <a:pt x="97" y="66"/>
                  </a:cubicBezTo>
                  <a:cubicBezTo>
                    <a:pt x="105" y="70"/>
                    <a:pt x="95" y="72"/>
                    <a:pt x="95" y="75"/>
                  </a:cubicBezTo>
                  <a:cubicBezTo>
                    <a:pt x="102" y="78"/>
                    <a:pt x="103" y="69"/>
                    <a:pt x="109" y="70"/>
                  </a:cubicBezTo>
                  <a:cubicBezTo>
                    <a:pt x="109" y="69"/>
                    <a:pt x="109" y="66"/>
                    <a:pt x="108" y="66"/>
                  </a:cubicBezTo>
                  <a:cubicBezTo>
                    <a:pt x="95" y="63"/>
                    <a:pt x="106" y="57"/>
                    <a:pt x="107" y="52"/>
                  </a:cubicBezTo>
                  <a:cubicBezTo>
                    <a:pt x="105" y="52"/>
                    <a:pt x="104" y="51"/>
                    <a:pt x="104" y="49"/>
                  </a:cubicBezTo>
                  <a:cubicBezTo>
                    <a:pt x="104" y="49"/>
                    <a:pt x="104" y="49"/>
                    <a:pt x="105" y="49"/>
                  </a:cubicBezTo>
                  <a:cubicBezTo>
                    <a:pt x="107" y="50"/>
                    <a:pt x="109" y="48"/>
                    <a:pt x="112" y="48"/>
                  </a:cubicBezTo>
                  <a:cubicBezTo>
                    <a:pt x="112" y="48"/>
                    <a:pt x="112" y="48"/>
                    <a:pt x="112" y="48"/>
                  </a:cubicBezTo>
                  <a:cubicBezTo>
                    <a:pt x="112" y="46"/>
                    <a:pt x="110" y="46"/>
                    <a:pt x="109" y="46"/>
                  </a:cubicBezTo>
                  <a:cubicBezTo>
                    <a:pt x="111" y="45"/>
                    <a:pt x="113" y="44"/>
                    <a:pt x="114" y="43"/>
                  </a:cubicBezTo>
                  <a:cubicBezTo>
                    <a:pt x="115" y="44"/>
                    <a:pt x="116" y="45"/>
                    <a:pt x="116" y="46"/>
                  </a:cubicBezTo>
                  <a:cubicBezTo>
                    <a:pt x="116" y="46"/>
                    <a:pt x="116" y="46"/>
                    <a:pt x="116" y="46"/>
                  </a:cubicBezTo>
                  <a:cubicBezTo>
                    <a:pt x="116" y="46"/>
                    <a:pt x="116" y="46"/>
                    <a:pt x="116" y="46"/>
                  </a:cubicBezTo>
                  <a:cubicBezTo>
                    <a:pt x="117" y="46"/>
                    <a:pt x="118" y="46"/>
                    <a:pt x="118" y="46"/>
                  </a:cubicBezTo>
                  <a:cubicBezTo>
                    <a:pt x="118" y="44"/>
                    <a:pt x="118" y="43"/>
                    <a:pt x="118" y="41"/>
                  </a:cubicBezTo>
                  <a:cubicBezTo>
                    <a:pt x="131" y="34"/>
                    <a:pt x="144" y="28"/>
                    <a:pt x="158" y="24"/>
                  </a:cubicBezTo>
                  <a:cubicBezTo>
                    <a:pt x="161" y="24"/>
                    <a:pt x="165" y="24"/>
                    <a:pt x="168" y="23"/>
                  </a:cubicBezTo>
                  <a:cubicBezTo>
                    <a:pt x="173" y="22"/>
                    <a:pt x="178" y="21"/>
                    <a:pt x="182" y="26"/>
                  </a:cubicBezTo>
                  <a:cubicBezTo>
                    <a:pt x="190" y="23"/>
                    <a:pt x="198" y="24"/>
                    <a:pt x="207" y="24"/>
                  </a:cubicBezTo>
                  <a:cubicBezTo>
                    <a:pt x="220" y="19"/>
                    <a:pt x="234" y="19"/>
                    <a:pt x="248" y="22"/>
                  </a:cubicBezTo>
                  <a:cubicBezTo>
                    <a:pt x="251" y="23"/>
                    <a:pt x="252" y="24"/>
                    <a:pt x="251" y="26"/>
                  </a:cubicBezTo>
                  <a:cubicBezTo>
                    <a:pt x="257" y="29"/>
                    <a:pt x="263" y="25"/>
                    <a:pt x="269" y="29"/>
                  </a:cubicBezTo>
                  <a:cubicBezTo>
                    <a:pt x="268" y="33"/>
                    <a:pt x="264" y="31"/>
                    <a:pt x="262" y="33"/>
                  </a:cubicBezTo>
                  <a:cubicBezTo>
                    <a:pt x="259" y="36"/>
                    <a:pt x="254" y="38"/>
                    <a:pt x="258" y="44"/>
                  </a:cubicBezTo>
                  <a:cubicBezTo>
                    <a:pt x="259" y="46"/>
                    <a:pt x="259" y="52"/>
                    <a:pt x="255" y="55"/>
                  </a:cubicBezTo>
                  <a:cubicBezTo>
                    <a:pt x="253" y="57"/>
                    <a:pt x="251" y="60"/>
                    <a:pt x="251" y="62"/>
                  </a:cubicBezTo>
                  <a:cubicBezTo>
                    <a:pt x="252" y="69"/>
                    <a:pt x="248" y="72"/>
                    <a:pt x="243" y="73"/>
                  </a:cubicBezTo>
                  <a:cubicBezTo>
                    <a:pt x="234" y="74"/>
                    <a:pt x="227" y="81"/>
                    <a:pt x="219" y="84"/>
                  </a:cubicBezTo>
                  <a:cubicBezTo>
                    <a:pt x="213" y="86"/>
                    <a:pt x="211" y="92"/>
                    <a:pt x="208" y="97"/>
                  </a:cubicBezTo>
                  <a:cubicBezTo>
                    <a:pt x="204" y="105"/>
                    <a:pt x="198" y="106"/>
                    <a:pt x="193" y="99"/>
                  </a:cubicBezTo>
                  <a:cubicBezTo>
                    <a:pt x="189" y="93"/>
                    <a:pt x="186" y="86"/>
                    <a:pt x="187" y="79"/>
                  </a:cubicBezTo>
                  <a:cubicBezTo>
                    <a:pt x="188" y="73"/>
                    <a:pt x="187" y="67"/>
                    <a:pt x="187" y="61"/>
                  </a:cubicBezTo>
                  <a:cubicBezTo>
                    <a:pt x="187" y="51"/>
                    <a:pt x="181" y="45"/>
                    <a:pt x="171" y="47"/>
                  </a:cubicBezTo>
                  <a:cubicBezTo>
                    <a:pt x="163" y="48"/>
                    <a:pt x="162" y="45"/>
                    <a:pt x="161" y="39"/>
                  </a:cubicBezTo>
                  <a:cubicBezTo>
                    <a:pt x="161" y="38"/>
                    <a:pt x="164" y="36"/>
                    <a:pt x="161" y="35"/>
                  </a:cubicBezTo>
                  <a:cubicBezTo>
                    <a:pt x="160" y="35"/>
                    <a:pt x="157" y="35"/>
                    <a:pt x="157" y="37"/>
                  </a:cubicBezTo>
                  <a:cubicBezTo>
                    <a:pt x="154" y="43"/>
                    <a:pt x="149" y="45"/>
                    <a:pt x="145" y="48"/>
                  </a:cubicBezTo>
                  <a:cubicBezTo>
                    <a:pt x="141" y="51"/>
                    <a:pt x="141" y="55"/>
                    <a:pt x="145" y="57"/>
                  </a:cubicBezTo>
                  <a:cubicBezTo>
                    <a:pt x="153" y="61"/>
                    <a:pt x="162" y="63"/>
                    <a:pt x="164" y="74"/>
                  </a:cubicBezTo>
                  <a:cubicBezTo>
                    <a:pt x="164" y="75"/>
                    <a:pt x="168" y="76"/>
                    <a:pt x="170" y="78"/>
                  </a:cubicBezTo>
                  <a:cubicBezTo>
                    <a:pt x="172" y="79"/>
                    <a:pt x="172" y="82"/>
                    <a:pt x="170" y="83"/>
                  </a:cubicBezTo>
                  <a:cubicBezTo>
                    <a:pt x="163" y="83"/>
                    <a:pt x="163" y="87"/>
                    <a:pt x="162" y="91"/>
                  </a:cubicBezTo>
                  <a:cubicBezTo>
                    <a:pt x="162" y="96"/>
                    <a:pt x="159" y="97"/>
                    <a:pt x="149" y="94"/>
                  </a:cubicBezTo>
                  <a:cubicBezTo>
                    <a:pt x="150" y="98"/>
                    <a:pt x="151" y="101"/>
                    <a:pt x="152" y="104"/>
                  </a:cubicBezTo>
                  <a:cubicBezTo>
                    <a:pt x="156" y="108"/>
                    <a:pt x="158" y="103"/>
                    <a:pt x="161" y="102"/>
                  </a:cubicBezTo>
                  <a:cubicBezTo>
                    <a:pt x="163" y="102"/>
                    <a:pt x="164" y="103"/>
                    <a:pt x="164" y="105"/>
                  </a:cubicBezTo>
                  <a:cubicBezTo>
                    <a:pt x="165" y="117"/>
                    <a:pt x="177" y="123"/>
                    <a:pt x="178" y="134"/>
                  </a:cubicBezTo>
                  <a:cubicBezTo>
                    <a:pt x="178" y="138"/>
                    <a:pt x="183" y="141"/>
                    <a:pt x="180" y="144"/>
                  </a:cubicBezTo>
                  <a:cubicBezTo>
                    <a:pt x="177" y="148"/>
                    <a:pt x="172" y="143"/>
                    <a:pt x="168" y="143"/>
                  </a:cubicBezTo>
                  <a:cubicBezTo>
                    <a:pt x="163" y="142"/>
                    <a:pt x="169" y="137"/>
                    <a:pt x="168" y="134"/>
                  </a:cubicBezTo>
                  <a:cubicBezTo>
                    <a:pt x="165" y="134"/>
                    <a:pt x="162" y="138"/>
                    <a:pt x="159" y="137"/>
                  </a:cubicBezTo>
                  <a:cubicBezTo>
                    <a:pt x="156" y="136"/>
                    <a:pt x="154" y="138"/>
                    <a:pt x="154" y="141"/>
                  </a:cubicBezTo>
                  <a:cubicBezTo>
                    <a:pt x="153" y="144"/>
                    <a:pt x="154" y="146"/>
                    <a:pt x="158" y="146"/>
                  </a:cubicBezTo>
                  <a:cubicBezTo>
                    <a:pt x="160" y="146"/>
                    <a:pt x="160" y="148"/>
                    <a:pt x="159" y="150"/>
                  </a:cubicBezTo>
                  <a:cubicBezTo>
                    <a:pt x="156" y="153"/>
                    <a:pt x="152" y="154"/>
                    <a:pt x="147" y="155"/>
                  </a:cubicBezTo>
                  <a:cubicBezTo>
                    <a:pt x="139" y="156"/>
                    <a:pt x="134" y="164"/>
                    <a:pt x="129" y="170"/>
                  </a:cubicBezTo>
                  <a:cubicBezTo>
                    <a:pt x="126" y="176"/>
                    <a:pt x="124" y="182"/>
                    <a:pt x="117" y="185"/>
                  </a:cubicBezTo>
                  <a:cubicBezTo>
                    <a:pt x="113" y="187"/>
                    <a:pt x="114" y="191"/>
                    <a:pt x="114" y="195"/>
                  </a:cubicBezTo>
                  <a:cubicBezTo>
                    <a:pt x="115" y="199"/>
                    <a:pt x="117" y="205"/>
                    <a:pt x="109" y="205"/>
                  </a:cubicBezTo>
                  <a:cubicBezTo>
                    <a:pt x="106" y="193"/>
                    <a:pt x="106" y="193"/>
                    <a:pt x="92" y="196"/>
                  </a:cubicBezTo>
                  <a:cubicBezTo>
                    <a:pt x="91" y="196"/>
                    <a:pt x="89" y="196"/>
                    <a:pt x="88" y="196"/>
                  </a:cubicBezTo>
                  <a:cubicBezTo>
                    <a:pt x="83" y="195"/>
                    <a:pt x="79" y="197"/>
                    <a:pt x="76" y="201"/>
                  </a:cubicBezTo>
                  <a:cubicBezTo>
                    <a:pt x="76" y="204"/>
                    <a:pt x="76" y="207"/>
                    <a:pt x="76" y="210"/>
                  </a:cubicBezTo>
                  <a:cubicBezTo>
                    <a:pt x="75" y="217"/>
                    <a:pt x="78" y="220"/>
                    <a:pt x="85" y="220"/>
                  </a:cubicBezTo>
                  <a:cubicBezTo>
                    <a:pt x="85" y="223"/>
                    <a:pt x="85" y="225"/>
                    <a:pt x="83" y="226"/>
                  </a:cubicBezTo>
                  <a:cubicBezTo>
                    <a:pt x="85" y="225"/>
                    <a:pt x="85" y="223"/>
                    <a:pt x="85" y="220"/>
                  </a:cubicBezTo>
                  <a:cubicBezTo>
                    <a:pt x="88" y="219"/>
                    <a:pt x="90" y="216"/>
                    <a:pt x="92" y="214"/>
                  </a:cubicBezTo>
                  <a:cubicBezTo>
                    <a:pt x="95" y="215"/>
                    <a:pt x="101" y="213"/>
                    <a:pt x="98" y="218"/>
                  </a:cubicBezTo>
                  <a:cubicBezTo>
                    <a:pt x="93" y="227"/>
                    <a:pt x="100" y="228"/>
                    <a:pt x="106" y="231"/>
                  </a:cubicBezTo>
                  <a:cubicBezTo>
                    <a:pt x="105" y="233"/>
                    <a:pt x="105" y="236"/>
                    <a:pt x="105" y="238"/>
                  </a:cubicBezTo>
                  <a:cubicBezTo>
                    <a:pt x="105" y="241"/>
                    <a:pt x="104" y="246"/>
                    <a:pt x="108" y="245"/>
                  </a:cubicBezTo>
                  <a:cubicBezTo>
                    <a:pt x="112" y="245"/>
                    <a:pt x="118" y="251"/>
                    <a:pt x="121" y="243"/>
                  </a:cubicBezTo>
                  <a:cubicBezTo>
                    <a:pt x="126" y="239"/>
                    <a:pt x="132" y="242"/>
                    <a:pt x="138" y="242"/>
                  </a:cubicBezTo>
                  <a:cubicBezTo>
                    <a:pt x="150" y="242"/>
                    <a:pt x="156" y="250"/>
                    <a:pt x="165" y="255"/>
                  </a:cubicBezTo>
                  <a:cubicBezTo>
                    <a:pt x="167" y="257"/>
                    <a:pt x="171" y="258"/>
                    <a:pt x="174" y="259"/>
                  </a:cubicBezTo>
                  <a:cubicBezTo>
                    <a:pt x="174" y="260"/>
                    <a:pt x="175" y="261"/>
                    <a:pt x="176" y="261"/>
                  </a:cubicBezTo>
                  <a:cubicBezTo>
                    <a:pt x="183" y="273"/>
                    <a:pt x="183" y="273"/>
                    <a:pt x="200" y="279"/>
                  </a:cubicBezTo>
                  <a:cubicBezTo>
                    <a:pt x="214" y="284"/>
                    <a:pt x="216" y="292"/>
                    <a:pt x="207" y="303"/>
                  </a:cubicBezTo>
                  <a:cubicBezTo>
                    <a:pt x="204" y="307"/>
                    <a:pt x="203" y="312"/>
                    <a:pt x="203" y="317"/>
                  </a:cubicBezTo>
                  <a:cubicBezTo>
                    <a:pt x="203" y="328"/>
                    <a:pt x="197" y="334"/>
                    <a:pt x="187" y="338"/>
                  </a:cubicBezTo>
                  <a:cubicBezTo>
                    <a:pt x="183" y="346"/>
                    <a:pt x="180" y="353"/>
                    <a:pt x="175" y="360"/>
                  </a:cubicBezTo>
                  <a:cubicBezTo>
                    <a:pt x="172" y="362"/>
                    <a:pt x="170" y="364"/>
                    <a:pt x="166" y="364"/>
                  </a:cubicBezTo>
                  <a:cubicBezTo>
                    <a:pt x="167" y="368"/>
                    <a:pt x="166" y="370"/>
                    <a:pt x="163" y="372"/>
                  </a:cubicBezTo>
                  <a:cubicBezTo>
                    <a:pt x="154" y="377"/>
                    <a:pt x="150" y="384"/>
                    <a:pt x="151" y="395"/>
                  </a:cubicBezTo>
                  <a:cubicBezTo>
                    <a:pt x="151" y="398"/>
                    <a:pt x="149" y="402"/>
                    <a:pt x="150" y="406"/>
                  </a:cubicBezTo>
                  <a:cubicBezTo>
                    <a:pt x="144" y="404"/>
                    <a:pt x="139" y="402"/>
                    <a:pt x="135" y="400"/>
                  </a:cubicBezTo>
                  <a:close/>
                  <a:moveTo>
                    <a:pt x="137" y="221"/>
                  </a:moveTo>
                  <a:cubicBezTo>
                    <a:pt x="135" y="226"/>
                    <a:pt x="132" y="228"/>
                    <a:pt x="127" y="225"/>
                  </a:cubicBezTo>
                  <a:cubicBezTo>
                    <a:pt x="126" y="224"/>
                    <a:pt x="126" y="224"/>
                    <a:pt x="126" y="223"/>
                  </a:cubicBezTo>
                  <a:cubicBezTo>
                    <a:pt x="129" y="219"/>
                    <a:pt x="133" y="219"/>
                    <a:pt x="137" y="221"/>
                  </a:cubicBezTo>
                  <a:close/>
                  <a:moveTo>
                    <a:pt x="124" y="219"/>
                  </a:moveTo>
                  <a:cubicBezTo>
                    <a:pt x="116" y="219"/>
                    <a:pt x="111" y="214"/>
                    <a:pt x="104" y="213"/>
                  </a:cubicBezTo>
                  <a:cubicBezTo>
                    <a:pt x="104" y="213"/>
                    <a:pt x="104" y="211"/>
                    <a:pt x="104" y="211"/>
                  </a:cubicBezTo>
                  <a:cubicBezTo>
                    <a:pt x="105" y="210"/>
                    <a:pt x="107" y="209"/>
                    <a:pt x="108" y="209"/>
                  </a:cubicBezTo>
                  <a:cubicBezTo>
                    <a:pt x="114" y="211"/>
                    <a:pt x="119" y="214"/>
                    <a:pt x="124" y="219"/>
                  </a:cubicBezTo>
                  <a:close/>
                  <a:moveTo>
                    <a:pt x="379" y="327"/>
                  </a:moveTo>
                  <a:cubicBezTo>
                    <a:pt x="381" y="317"/>
                    <a:pt x="387" y="311"/>
                    <a:pt x="393" y="304"/>
                  </a:cubicBezTo>
                  <a:cubicBezTo>
                    <a:pt x="394" y="306"/>
                    <a:pt x="394" y="309"/>
                    <a:pt x="393" y="311"/>
                  </a:cubicBezTo>
                  <a:cubicBezTo>
                    <a:pt x="389" y="318"/>
                    <a:pt x="385" y="324"/>
                    <a:pt x="380" y="331"/>
                  </a:cubicBezTo>
                  <a:cubicBezTo>
                    <a:pt x="379" y="330"/>
                    <a:pt x="379" y="329"/>
                    <a:pt x="379" y="3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98953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Protect Yourself from Mosquitoborne Diseases</a:t>
            </a:r>
          </a:p>
        </p:txBody>
      </p:sp>
      <p:sp>
        <p:nvSpPr>
          <p:cNvPr id="3" name="Content Placeholder 2"/>
          <p:cNvSpPr>
            <a:spLocks noGrp="1"/>
          </p:cNvSpPr>
          <p:nvPr>
            <p:ph idx="1"/>
          </p:nvPr>
        </p:nvSpPr>
        <p:spPr>
          <a:xfrm>
            <a:off x="162560" y="1483360"/>
            <a:ext cx="10996686" cy="5374640"/>
          </a:xfrm>
        </p:spPr>
        <p:txBody>
          <a:bodyPr>
            <a:noAutofit/>
          </a:bodyPr>
          <a:lstStyle/>
          <a:p>
            <a:pPr marL="0" indent="0">
              <a:buNone/>
            </a:pPr>
            <a:r>
              <a:rPr lang="en-US" altLang="en-US" sz="2400" b="1" dirty="0">
                <a:solidFill>
                  <a:srgbClr val="002060"/>
                </a:solidFill>
              </a:rPr>
              <a:t>1) </a:t>
            </a:r>
            <a:r>
              <a:rPr lang="en-US" altLang="en-US" sz="2400" b="1" u="sng" dirty="0">
                <a:solidFill>
                  <a:srgbClr val="002060"/>
                </a:solidFill>
              </a:rPr>
              <a:t>Know when and where you’re at risk</a:t>
            </a:r>
          </a:p>
          <a:p>
            <a:pPr lvl="1"/>
            <a:r>
              <a:rPr lang="en-US" altLang="en-US" sz="2400" dirty="0">
                <a:solidFill>
                  <a:srgbClr val="002060"/>
                </a:solidFill>
              </a:rPr>
              <a:t>Primarily July through September</a:t>
            </a:r>
          </a:p>
          <a:p>
            <a:pPr lvl="1"/>
            <a:r>
              <a:rPr lang="en-US" altLang="en-US" sz="2400" dirty="0">
                <a:solidFill>
                  <a:srgbClr val="002060"/>
                </a:solidFill>
              </a:rPr>
              <a:t>Open, agricultural areas – West Nile virus</a:t>
            </a:r>
          </a:p>
          <a:p>
            <a:pPr lvl="1"/>
            <a:r>
              <a:rPr lang="en-US" altLang="en-US" sz="2400" dirty="0">
                <a:solidFill>
                  <a:srgbClr val="002060"/>
                </a:solidFill>
              </a:rPr>
              <a:t>Wooded areas – La Crosse &amp; Jamestown Canyon viruses</a:t>
            </a:r>
          </a:p>
          <a:p>
            <a:pPr marL="0" indent="0">
              <a:buNone/>
            </a:pPr>
            <a:r>
              <a:rPr lang="en-US" altLang="en-US" sz="2400" b="1" dirty="0">
                <a:solidFill>
                  <a:srgbClr val="002060"/>
                </a:solidFill>
              </a:rPr>
              <a:t>2) </a:t>
            </a:r>
            <a:r>
              <a:rPr lang="en-US" altLang="en-US" sz="2400" b="1" u="sng" dirty="0">
                <a:solidFill>
                  <a:srgbClr val="002060"/>
                </a:solidFill>
              </a:rPr>
              <a:t>Wear EPA-registered bug spray</a:t>
            </a:r>
          </a:p>
          <a:p>
            <a:pPr lvl="1"/>
            <a:r>
              <a:rPr lang="en-US" altLang="en-US" sz="2400" dirty="0">
                <a:solidFill>
                  <a:srgbClr val="002060"/>
                </a:solidFill>
              </a:rPr>
              <a:t>DEET 20-30% on skin or clothing</a:t>
            </a:r>
          </a:p>
          <a:p>
            <a:pPr lvl="1"/>
            <a:r>
              <a:rPr lang="en-US" altLang="en-US" sz="2400" dirty="0">
                <a:solidFill>
                  <a:srgbClr val="002060"/>
                </a:solidFill>
              </a:rPr>
              <a:t>Permethrin 0.5% on clothing</a:t>
            </a:r>
          </a:p>
          <a:p>
            <a:pPr marL="0" indent="0">
              <a:buNone/>
            </a:pPr>
            <a:r>
              <a:rPr lang="en-US" altLang="en-US" sz="2400" b="1" dirty="0">
                <a:solidFill>
                  <a:srgbClr val="002060"/>
                </a:solidFill>
              </a:rPr>
              <a:t>3) </a:t>
            </a:r>
            <a:r>
              <a:rPr lang="en-US" altLang="en-US" sz="2400" b="1" u="sng" dirty="0">
                <a:solidFill>
                  <a:srgbClr val="002060"/>
                </a:solidFill>
              </a:rPr>
              <a:t>Dress in appropriate clothing</a:t>
            </a:r>
          </a:p>
          <a:p>
            <a:pPr lvl="1"/>
            <a:r>
              <a:rPr lang="en-US" sz="2400" dirty="0">
                <a:solidFill>
                  <a:srgbClr val="002060"/>
                </a:solidFill>
              </a:rPr>
              <a:t>Wear loose-fitting, long-sleeved shirts and pants</a:t>
            </a:r>
          </a:p>
        </p:txBody>
      </p:sp>
      <p:pic>
        <p:nvPicPr>
          <p:cNvPr id="6" name="Picture 5" descr="Screen Clipping from the MDH Mosquitoborne Disease Prevention webpage, highlighting a video on &quot;How to choose and use bug spray&quot;." title="How to choose and use bug spray">
            <a:hlinkClick r:id="rId3"/>
          </p:cNvPr>
          <p:cNvPicPr>
            <a:picLocks noChangeAspect="1"/>
          </p:cNvPicPr>
          <p:nvPr/>
        </p:nvPicPr>
        <p:blipFill rotWithShape="1">
          <a:blip r:embed="rId4">
            <a:extLst>
              <a:ext uri="{28A0092B-C50C-407E-A947-70E740481C1C}">
                <a14:useLocalDpi xmlns:a14="http://schemas.microsoft.com/office/drawing/2010/main" val="0"/>
              </a:ext>
            </a:extLst>
          </a:blip>
          <a:srcRect t="20809" r="2555"/>
          <a:stretch/>
        </p:blipFill>
        <p:spPr>
          <a:xfrm>
            <a:off x="7024195" y="3820160"/>
            <a:ext cx="4984926" cy="2866713"/>
          </a:xfrm>
          <a:prstGeom prst="rect">
            <a:avLst/>
          </a:prstGeom>
          <a:ln>
            <a:solidFill>
              <a:srgbClr val="000000"/>
            </a:solidFill>
          </a:ln>
        </p:spPr>
      </p:pic>
    </p:spTree>
    <p:extLst>
      <p:ext uri="{BB962C8B-B14F-4D97-AF65-F5344CB8AC3E}">
        <p14:creationId xmlns:p14="http://schemas.microsoft.com/office/powerpoint/2010/main" val="3258550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b="1" dirty="0"/>
              <a:t>What is a </a:t>
            </a:r>
            <a:r>
              <a:rPr lang="en-US" b="1" dirty="0" err="1"/>
              <a:t>mosquitoborne</a:t>
            </a:r>
            <a:r>
              <a:rPr lang="en-US" b="1" dirty="0"/>
              <a:t> disease and </a:t>
            </a:r>
            <a:br>
              <a:rPr lang="en-US" b="1" dirty="0"/>
            </a:br>
            <a:r>
              <a:rPr lang="en-US" b="1" dirty="0"/>
              <a:t>why should you care about it?</a:t>
            </a:r>
          </a:p>
        </p:txBody>
      </p:sp>
      <p:sp>
        <p:nvSpPr>
          <p:cNvPr id="3" name="Content Placeholder 2"/>
          <p:cNvSpPr>
            <a:spLocks noGrp="1"/>
          </p:cNvSpPr>
          <p:nvPr>
            <p:ph idx="1"/>
          </p:nvPr>
        </p:nvSpPr>
        <p:spPr/>
        <p:txBody>
          <a:bodyPr>
            <a:normAutofit/>
          </a:bodyPr>
          <a:lstStyle/>
          <a:p>
            <a:r>
              <a:rPr lang="en-US" sz="2400" dirty="0"/>
              <a:t>People can get a </a:t>
            </a:r>
            <a:r>
              <a:rPr lang="en-US" sz="2400" dirty="0" err="1"/>
              <a:t>mosquitoborne</a:t>
            </a:r>
            <a:r>
              <a:rPr lang="en-US" sz="2400" dirty="0"/>
              <a:t> disease when they are bitten by a mosquito that is infected with a disease agent</a:t>
            </a:r>
          </a:p>
          <a:p>
            <a:r>
              <a:rPr lang="en-US" sz="2400" dirty="0"/>
              <a:t>Mosquitoborne diseases are a large threat to human health around the world and right here in Minnesota</a:t>
            </a:r>
          </a:p>
          <a:p>
            <a:r>
              <a:rPr lang="en-US" sz="2400" dirty="0"/>
              <a:t>Personal protection methods can help keep you and your family safe from mosquito bites and the diseases they carry</a:t>
            </a:r>
          </a:p>
        </p:txBody>
      </p:sp>
      <p:sp>
        <p:nvSpPr>
          <p:cNvPr id="4" name="Freeform 6" descr="blue icon of an adult mosquito" title="mosquito"/>
          <p:cNvSpPr>
            <a:spLocks noEditPoints="1"/>
          </p:cNvSpPr>
          <p:nvPr/>
        </p:nvSpPr>
        <p:spPr bwMode="auto">
          <a:xfrm>
            <a:off x="10081761" y="5258400"/>
            <a:ext cx="1590675" cy="1173163"/>
          </a:xfrm>
          <a:custGeom>
            <a:avLst/>
            <a:gdLst>
              <a:gd name="T0" fmla="*/ 372 w 526"/>
              <a:gd name="T1" fmla="*/ 139 h 388"/>
              <a:gd name="T2" fmla="*/ 352 w 526"/>
              <a:gd name="T3" fmla="*/ 118 h 388"/>
              <a:gd name="T4" fmla="*/ 365 w 526"/>
              <a:gd name="T5" fmla="*/ 39 h 388"/>
              <a:gd name="T6" fmla="*/ 378 w 526"/>
              <a:gd name="T7" fmla="*/ 16 h 388"/>
              <a:gd name="T8" fmla="*/ 282 w 526"/>
              <a:gd name="T9" fmla="*/ 25 h 388"/>
              <a:gd name="T10" fmla="*/ 238 w 526"/>
              <a:gd name="T11" fmla="*/ 39 h 388"/>
              <a:gd name="T12" fmla="*/ 202 w 526"/>
              <a:gd name="T13" fmla="*/ 40 h 388"/>
              <a:gd name="T14" fmla="*/ 184 w 526"/>
              <a:gd name="T15" fmla="*/ 20 h 388"/>
              <a:gd name="T16" fmla="*/ 184 w 526"/>
              <a:gd name="T17" fmla="*/ 57 h 388"/>
              <a:gd name="T18" fmla="*/ 163 w 526"/>
              <a:gd name="T19" fmla="*/ 49 h 388"/>
              <a:gd name="T20" fmla="*/ 146 w 526"/>
              <a:gd name="T21" fmla="*/ 86 h 388"/>
              <a:gd name="T22" fmla="*/ 139 w 526"/>
              <a:gd name="T23" fmla="*/ 117 h 388"/>
              <a:gd name="T24" fmla="*/ 132 w 526"/>
              <a:gd name="T25" fmla="*/ 149 h 388"/>
              <a:gd name="T26" fmla="*/ 105 w 526"/>
              <a:gd name="T27" fmla="*/ 145 h 388"/>
              <a:gd name="T28" fmla="*/ 2 w 526"/>
              <a:gd name="T29" fmla="*/ 114 h 388"/>
              <a:gd name="T30" fmla="*/ 103 w 526"/>
              <a:gd name="T31" fmla="*/ 155 h 388"/>
              <a:gd name="T32" fmla="*/ 126 w 526"/>
              <a:gd name="T33" fmla="*/ 165 h 388"/>
              <a:gd name="T34" fmla="*/ 85 w 526"/>
              <a:gd name="T35" fmla="*/ 169 h 388"/>
              <a:gd name="T36" fmla="*/ 6 w 526"/>
              <a:gd name="T37" fmla="*/ 179 h 388"/>
              <a:gd name="T38" fmla="*/ 23 w 526"/>
              <a:gd name="T39" fmla="*/ 186 h 388"/>
              <a:gd name="T40" fmla="*/ 106 w 526"/>
              <a:gd name="T41" fmla="*/ 175 h 388"/>
              <a:gd name="T42" fmla="*/ 36 w 526"/>
              <a:gd name="T43" fmla="*/ 235 h 388"/>
              <a:gd name="T44" fmla="*/ 39 w 526"/>
              <a:gd name="T45" fmla="*/ 247 h 388"/>
              <a:gd name="T46" fmla="*/ 134 w 526"/>
              <a:gd name="T47" fmla="*/ 176 h 388"/>
              <a:gd name="T48" fmla="*/ 148 w 526"/>
              <a:gd name="T49" fmla="*/ 187 h 388"/>
              <a:gd name="T50" fmla="*/ 115 w 526"/>
              <a:gd name="T51" fmla="*/ 286 h 388"/>
              <a:gd name="T52" fmla="*/ 121 w 526"/>
              <a:gd name="T53" fmla="*/ 283 h 388"/>
              <a:gd name="T54" fmla="*/ 159 w 526"/>
              <a:gd name="T55" fmla="*/ 189 h 388"/>
              <a:gd name="T56" fmla="*/ 173 w 526"/>
              <a:gd name="T57" fmla="*/ 209 h 388"/>
              <a:gd name="T58" fmla="*/ 109 w 526"/>
              <a:gd name="T59" fmla="*/ 335 h 388"/>
              <a:gd name="T60" fmla="*/ 121 w 526"/>
              <a:gd name="T61" fmla="*/ 335 h 388"/>
              <a:gd name="T62" fmla="*/ 186 w 526"/>
              <a:gd name="T63" fmla="*/ 169 h 388"/>
              <a:gd name="T64" fmla="*/ 186 w 526"/>
              <a:gd name="T65" fmla="*/ 150 h 388"/>
              <a:gd name="T66" fmla="*/ 208 w 526"/>
              <a:gd name="T67" fmla="*/ 163 h 388"/>
              <a:gd name="T68" fmla="*/ 226 w 526"/>
              <a:gd name="T69" fmla="*/ 222 h 388"/>
              <a:gd name="T70" fmla="*/ 276 w 526"/>
              <a:gd name="T71" fmla="*/ 388 h 388"/>
              <a:gd name="T72" fmla="*/ 283 w 526"/>
              <a:gd name="T73" fmla="*/ 376 h 388"/>
              <a:gd name="T74" fmla="*/ 227 w 526"/>
              <a:gd name="T75" fmla="*/ 149 h 388"/>
              <a:gd name="T76" fmla="*/ 235 w 526"/>
              <a:gd name="T77" fmla="*/ 144 h 388"/>
              <a:gd name="T78" fmla="*/ 280 w 526"/>
              <a:gd name="T79" fmla="*/ 185 h 388"/>
              <a:gd name="T80" fmla="*/ 289 w 526"/>
              <a:gd name="T81" fmla="*/ 185 h 388"/>
              <a:gd name="T82" fmla="*/ 248 w 526"/>
              <a:gd name="T83" fmla="*/ 133 h 388"/>
              <a:gd name="T84" fmla="*/ 301 w 526"/>
              <a:gd name="T85" fmla="*/ 152 h 388"/>
              <a:gd name="T86" fmla="*/ 495 w 526"/>
              <a:gd name="T87" fmla="*/ 383 h 388"/>
              <a:gd name="T88" fmla="*/ 506 w 526"/>
              <a:gd name="T89" fmla="*/ 379 h 388"/>
              <a:gd name="T90" fmla="*/ 351 w 526"/>
              <a:gd name="T91" fmla="*/ 214 h 388"/>
              <a:gd name="T92" fmla="*/ 346 w 526"/>
              <a:gd name="T93" fmla="*/ 156 h 388"/>
              <a:gd name="T94" fmla="*/ 497 w 526"/>
              <a:gd name="T95" fmla="*/ 189 h 388"/>
              <a:gd name="T96" fmla="*/ 526 w 526"/>
              <a:gd name="T97" fmla="*/ 182 h 388"/>
              <a:gd name="T98" fmla="*/ 327 w 526"/>
              <a:gd name="T99" fmla="*/ 107 h 388"/>
              <a:gd name="T100" fmla="*/ 280 w 526"/>
              <a:gd name="T101" fmla="*/ 68 h 388"/>
              <a:gd name="T102" fmla="*/ 291 w 526"/>
              <a:gd name="T103" fmla="*/ 62 h 388"/>
              <a:gd name="T104" fmla="*/ 262 w 526"/>
              <a:gd name="T105" fmla="*/ 70 h 388"/>
              <a:gd name="T106" fmla="*/ 270 w 526"/>
              <a:gd name="T107" fmla="*/ 85 h 388"/>
              <a:gd name="T108" fmla="*/ 262 w 526"/>
              <a:gd name="T109" fmla="*/ 70 h 388"/>
              <a:gd name="T110" fmla="*/ 267 w 526"/>
              <a:gd name="T111" fmla="*/ 26 h 388"/>
              <a:gd name="T112" fmla="*/ 252 w 526"/>
              <a:gd name="T113" fmla="*/ 34 h 388"/>
              <a:gd name="T114" fmla="*/ 166 w 526"/>
              <a:gd name="T115" fmla="*/ 71 h 388"/>
              <a:gd name="T116" fmla="*/ 163 w 526"/>
              <a:gd name="T117" fmla="*/ 66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26" h="388">
                <a:moveTo>
                  <a:pt x="519" y="176"/>
                </a:moveTo>
                <a:cubicBezTo>
                  <a:pt x="451" y="179"/>
                  <a:pt x="402" y="167"/>
                  <a:pt x="372" y="139"/>
                </a:cubicBezTo>
                <a:cubicBezTo>
                  <a:pt x="372" y="132"/>
                  <a:pt x="368" y="124"/>
                  <a:pt x="360" y="121"/>
                </a:cubicBezTo>
                <a:cubicBezTo>
                  <a:pt x="352" y="118"/>
                  <a:pt x="352" y="118"/>
                  <a:pt x="352" y="118"/>
                </a:cubicBezTo>
                <a:cubicBezTo>
                  <a:pt x="330" y="93"/>
                  <a:pt x="314" y="71"/>
                  <a:pt x="304" y="58"/>
                </a:cubicBezTo>
                <a:cubicBezTo>
                  <a:pt x="365" y="39"/>
                  <a:pt x="365" y="39"/>
                  <a:pt x="365" y="39"/>
                </a:cubicBezTo>
                <a:cubicBezTo>
                  <a:pt x="375" y="36"/>
                  <a:pt x="381" y="25"/>
                  <a:pt x="378" y="16"/>
                </a:cubicBezTo>
                <a:cubicBezTo>
                  <a:pt x="378" y="16"/>
                  <a:pt x="378" y="16"/>
                  <a:pt x="378" y="16"/>
                </a:cubicBezTo>
                <a:cubicBezTo>
                  <a:pt x="375" y="6"/>
                  <a:pt x="364" y="0"/>
                  <a:pt x="354" y="3"/>
                </a:cubicBezTo>
                <a:cubicBezTo>
                  <a:pt x="282" y="25"/>
                  <a:pt x="282" y="25"/>
                  <a:pt x="282" y="25"/>
                </a:cubicBezTo>
                <a:cubicBezTo>
                  <a:pt x="274" y="13"/>
                  <a:pt x="265" y="5"/>
                  <a:pt x="255" y="7"/>
                </a:cubicBezTo>
                <a:cubicBezTo>
                  <a:pt x="246" y="9"/>
                  <a:pt x="241" y="19"/>
                  <a:pt x="238" y="39"/>
                </a:cubicBezTo>
                <a:cubicBezTo>
                  <a:pt x="206" y="48"/>
                  <a:pt x="206" y="48"/>
                  <a:pt x="206" y="48"/>
                </a:cubicBezTo>
                <a:cubicBezTo>
                  <a:pt x="205" y="46"/>
                  <a:pt x="203" y="42"/>
                  <a:pt x="202" y="40"/>
                </a:cubicBezTo>
                <a:cubicBezTo>
                  <a:pt x="200" y="36"/>
                  <a:pt x="198" y="31"/>
                  <a:pt x="196" y="28"/>
                </a:cubicBezTo>
                <a:cubicBezTo>
                  <a:pt x="194" y="25"/>
                  <a:pt x="190" y="18"/>
                  <a:pt x="184" y="20"/>
                </a:cubicBezTo>
                <a:cubicBezTo>
                  <a:pt x="178" y="22"/>
                  <a:pt x="179" y="30"/>
                  <a:pt x="180" y="35"/>
                </a:cubicBezTo>
                <a:cubicBezTo>
                  <a:pt x="181" y="40"/>
                  <a:pt x="182" y="47"/>
                  <a:pt x="184" y="57"/>
                </a:cubicBezTo>
                <a:cubicBezTo>
                  <a:pt x="181" y="59"/>
                  <a:pt x="179" y="61"/>
                  <a:pt x="177" y="64"/>
                </a:cubicBezTo>
                <a:cubicBezTo>
                  <a:pt x="172" y="55"/>
                  <a:pt x="169" y="50"/>
                  <a:pt x="163" y="49"/>
                </a:cubicBezTo>
                <a:cubicBezTo>
                  <a:pt x="161" y="48"/>
                  <a:pt x="158" y="49"/>
                  <a:pt x="156" y="50"/>
                </a:cubicBezTo>
                <a:cubicBezTo>
                  <a:pt x="154" y="52"/>
                  <a:pt x="153" y="53"/>
                  <a:pt x="146" y="86"/>
                </a:cubicBezTo>
                <a:cubicBezTo>
                  <a:pt x="141" y="93"/>
                  <a:pt x="138" y="101"/>
                  <a:pt x="138" y="110"/>
                </a:cubicBezTo>
                <a:cubicBezTo>
                  <a:pt x="138" y="112"/>
                  <a:pt x="139" y="115"/>
                  <a:pt x="139" y="117"/>
                </a:cubicBezTo>
                <a:cubicBezTo>
                  <a:pt x="139" y="118"/>
                  <a:pt x="139" y="119"/>
                  <a:pt x="139" y="119"/>
                </a:cubicBezTo>
                <a:cubicBezTo>
                  <a:pt x="137" y="129"/>
                  <a:pt x="134" y="140"/>
                  <a:pt x="132" y="149"/>
                </a:cubicBezTo>
                <a:cubicBezTo>
                  <a:pt x="132" y="150"/>
                  <a:pt x="131" y="152"/>
                  <a:pt x="131" y="154"/>
                </a:cubicBezTo>
                <a:cubicBezTo>
                  <a:pt x="126" y="151"/>
                  <a:pt x="118" y="148"/>
                  <a:pt x="105" y="145"/>
                </a:cubicBezTo>
                <a:cubicBezTo>
                  <a:pt x="64" y="138"/>
                  <a:pt x="20" y="121"/>
                  <a:pt x="8" y="112"/>
                </a:cubicBezTo>
                <a:cubicBezTo>
                  <a:pt x="6" y="111"/>
                  <a:pt x="3" y="111"/>
                  <a:pt x="2" y="114"/>
                </a:cubicBezTo>
                <a:cubicBezTo>
                  <a:pt x="0" y="116"/>
                  <a:pt x="1" y="119"/>
                  <a:pt x="3" y="120"/>
                </a:cubicBezTo>
                <a:cubicBezTo>
                  <a:pt x="18" y="131"/>
                  <a:pt x="64" y="148"/>
                  <a:pt x="103" y="155"/>
                </a:cubicBezTo>
                <a:cubicBezTo>
                  <a:pt x="119" y="158"/>
                  <a:pt x="125" y="161"/>
                  <a:pt x="128" y="164"/>
                </a:cubicBezTo>
                <a:cubicBezTo>
                  <a:pt x="127" y="164"/>
                  <a:pt x="127" y="165"/>
                  <a:pt x="126" y="165"/>
                </a:cubicBezTo>
                <a:cubicBezTo>
                  <a:pt x="118" y="165"/>
                  <a:pt x="108" y="165"/>
                  <a:pt x="105" y="165"/>
                </a:cubicBezTo>
                <a:cubicBezTo>
                  <a:pt x="100" y="166"/>
                  <a:pt x="93" y="167"/>
                  <a:pt x="85" y="169"/>
                </a:cubicBezTo>
                <a:cubicBezTo>
                  <a:pt x="61" y="173"/>
                  <a:pt x="28" y="178"/>
                  <a:pt x="11" y="175"/>
                </a:cubicBezTo>
                <a:cubicBezTo>
                  <a:pt x="9" y="175"/>
                  <a:pt x="6" y="176"/>
                  <a:pt x="6" y="179"/>
                </a:cubicBezTo>
                <a:cubicBezTo>
                  <a:pt x="5" y="182"/>
                  <a:pt x="7" y="184"/>
                  <a:pt x="10" y="185"/>
                </a:cubicBezTo>
                <a:cubicBezTo>
                  <a:pt x="14" y="185"/>
                  <a:pt x="18" y="186"/>
                  <a:pt x="23" y="186"/>
                </a:cubicBezTo>
                <a:cubicBezTo>
                  <a:pt x="42" y="186"/>
                  <a:pt x="66" y="182"/>
                  <a:pt x="87" y="178"/>
                </a:cubicBezTo>
                <a:cubicBezTo>
                  <a:pt x="94" y="177"/>
                  <a:pt x="101" y="176"/>
                  <a:pt x="106" y="175"/>
                </a:cubicBezTo>
                <a:cubicBezTo>
                  <a:pt x="110" y="174"/>
                  <a:pt x="114" y="174"/>
                  <a:pt x="119" y="175"/>
                </a:cubicBezTo>
                <a:cubicBezTo>
                  <a:pt x="101" y="198"/>
                  <a:pt x="78" y="219"/>
                  <a:pt x="36" y="235"/>
                </a:cubicBezTo>
                <a:cubicBezTo>
                  <a:pt x="33" y="236"/>
                  <a:pt x="31" y="240"/>
                  <a:pt x="33" y="243"/>
                </a:cubicBezTo>
                <a:cubicBezTo>
                  <a:pt x="34" y="246"/>
                  <a:pt x="36" y="247"/>
                  <a:pt x="39" y="247"/>
                </a:cubicBezTo>
                <a:cubicBezTo>
                  <a:pt x="39" y="247"/>
                  <a:pt x="40" y="247"/>
                  <a:pt x="41" y="247"/>
                </a:cubicBezTo>
                <a:cubicBezTo>
                  <a:pt x="90" y="228"/>
                  <a:pt x="114" y="203"/>
                  <a:pt x="134" y="176"/>
                </a:cubicBezTo>
                <a:cubicBezTo>
                  <a:pt x="134" y="176"/>
                  <a:pt x="135" y="176"/>
                  <a:pt x="135" y="176"/>
                </a:cubicBezTo>
                <a:cubicBezTo>
                  <a:pt x="138" y="181"/>
                  <a:pt x="143" y="185"/>
                  <a:pt x="148" y="187"/>
                </a:cubicBezTo>
                <a:cubicBezTo>
                  <a:pt x="112" y="279"/>
                  <a:pt x="112" y="279"/>
                  <a:pt x="112" y="279"/>
                </a:cubicBezTo>
                <a:cubicBezTo>
                  <a:pt x="111" y="282"/>
                  <a:pt x="113" y="285"/>
                  <a:pt x="115" y="286"/>
                </a:cubicBezTo>
                <a:cubicBezTo>
                  <a:pt x="116" y="286"/>
                  <a:pt x="116" y="286"/>
                  <a:pt x="117" y="286"/>
                </a:cubicBezTo>
                <a:cubicBezTo>
                  <a:pt x="119" y="286"/>
                  <a:pt x="120" y="285"/>
                  <a:pt x="121" y="283"/>
                </a:cubicBezTo>
                <a:cubicBezTo>
                  <a:pt x="158" y="189"/>
                  <a:pt x="158" y="189"/>
                  <a:pt x="158" y="189"/>
                </a:cubicBezTo>
                <a:cubicBezTo>
                  <a:pt x="158" y="189"/>
                  <a:pt x="158" y="189"/>
                  <a:pt x="159" y="189"/>
                </a:cubicBezTo>
                <a:cubicBezTo>
                  <a:pt x="164" y="189"/>
                  <a:pt x="168" y="188"/>
                  <a:pt x="172" y="186"/>
                </a:cubicBezTo>
                <a:cubicBezTo>
                  <a:pt x="173" y="195"/>
                  <a:pt x="173" y="203"/>
                  <a:pt x="173" y="209"/>
                </a:cubicBezTo>
                <a:cubicBezTo>
                  <a:pt x="168" y="241"/>
                  <a:pt x="138" y="295"/>
                  <a:pt x="110" y="323"/>
                </a:cubicBezTo>
                <a:cubicBezTo>
                  <a:pt x="106" y="327"/>
                  <a:pt x="106" y="332"/>
                  <a:pt x="109" y="335"/>
                </a:cubicBezTo>
                <a:cubicBezTo>
                  <a:pt x="111" y="336"/>
                  <a:pt x="113" y="337"/>
                  <a:pt x="115" y="337"/>
                </a:cubicBezTo>
                <a:cubicBezTo>
                  <a:pt x="117" y="337"/>
                  <a:pt x="119" y="336"/>
                  <a:pt x="121" y="335"/>
                </a:cubicBezTo>
                <a:cubicBezTo>
                  <a:pt x="152" y="304"/>
                  <a:pt x="183" y="246"/>
                  <a:pt x="188" y="211"/>
                </a:cubicBezTo>
                <a:cubicBezTo>
                  <a:pt x="190" y="201"/>
                  <a:pt x="189" y="185"/>
                  <a:pt x="186" y="169"/>
                </a:cubicBezTo>
                <a:cubicBezTo>
                  <a:pt x="187" y="166"/>
                  <a:pt x="188" y="163"/>
                  <a:pt x="188" y="160"/>
                </a:cubicBezTo>
                <a:cubicBezTo>
                  <a:pt x="188" y="157"/>
                  <a:pt x="187" y="153"/>
                  <a:pt x="186" y="150"/>
                </a:cubicBezTo>
                <a:cubicBezTo>
                  <a:pt x="187" y="150"/>
                  <a:pt x="188" y="150"/>
                  <a:pt x="189" y="150"/>
                </a:cubicBezTo>
                <a:cubicBezTo>
                  <a:pt x="196" y="160"/>
                  <a:pt x="204" y="165"/>
                  <a:pt x="208" y="163"/>
                </a:cubicBezTo>
                <a:cubicBezTo>
                  <a:pt x="211" y="162"/>
                  <a:pt x="212" y="158"/>
                  <a:pt x="212" y="153"/>
                </a:cubicBezTo>
                <a:cubicBezTo>
                  <a:pt x="218" y="177"/>
                  <a:pt x="224" y="205"/>
                  <a:pt x="226" y="222"/>
                </a:cubicBezTo>
                <a:cubicBezTo>
                  <a:pt x="229" y="278"/>
                  <a:pt x="250" y="342"/>
                  <a:pt x="269" y="383"/>
                </a:cubicBezTo>
                <a:cubicBezTo>
                  <a:pt x="270" y="386"/>
                  <a:pt x="273" y="388"/>
                  <a:pt x="276" y="388"/>
                </a:cubicBezTo>
                <a:cubicBezTo>
                  <a:pt x="277" y="388"/>
                  <a:pt x="278" y="387"/>
                  <a:pt x="279" y="387"/>
                </a:cubicBezTo>
                <a:cubicBezTo>
                  <a:pt x="283" y="385"/>
                  <a:pt x="285" y="380"/>
                  <a:pt x="283" y="376"/>
                </a:cubicBezTo>
                <a:cubicBezTo>
                  <a:pt x="261" y="326"/>
                  <a:pt x="244" y="265"/>
                  <a:pt x="242" y="221"/>
                </a:cubicBezTo>
                <a:cubicBezTo>
                  <a:pt x="241" y="205"/>
                  <a:pt x="235" y="177"/>
                  <a:pt x="227" y="149"/>
                </a:cubicBezTo>
                <a:cubicBezTo>
                  <a:pt x="226" y="146"/>
                  <a:pt x="225" y="143"/>
                  <a:pt x="225" y="140"/>
                </a:cubicBezTo>
                <a:cubicBezTo>
                  <a:pt x="227" y="143"/>
                  <a:pt x="230" y="144"/>
                  <a:pt x="235" y="144"/>
                </a:cubicBezTo>
                <a:cubicBezTo>
                  <a:pt x="237" y="143"/>
                  <a:pt x="238" y="143"/>
                  <a:pt x="239" y="142"/>
                </a:cubicBezTo>
                <a:cubicBezTo>
                  <a:pt x="250" y="156"/>
                  <a:pt x="264" y="171"/>
                  <a:pt x="280" y="185"/>
                </a:cubicBezTo>
                <a:cubicBezTo>
                  <a:pt x="281" y="186"/>
                  <a:pt x="283" y="187"/>
                  <a:pt x="284" y="187"/>
                </a:cubicBezTo>
                <a:cubicBezTo>
                  <a:pt x="286" y="187"/>
                  <a:pt x="288" y="186"/>
                  <a:pt x="289" y="185"/>
                </a:cubicBezTo>
                <a:cubicBezTo>
                  <a:pt x="291" y="182"/>
                  <a:pt x="291" y="178"/>
                  <a:pt x="289" y="176"/>
                </a:cubicBezTo>
                <a:cubicBezTo>
                  <a:pt x="273" y="161"/>
                  <a:pt x="259" y="147"/>
                  <a:pt x="248" y="133"/>
                </a:cubicBezTo>
                <a:cubicBezTo>
                  <a:pt x="250" y="134"/>
                  <a:pt x="252" y="135"/>
                  <a:pt x="254" y="136"/>
                </a:cubicBezTo>
                <a:cubicBezTo>
                  <a:pt x="273" y="144"/>
                  <a:pt x="287" y="149"/>
                  <a:pt x="301" y="152"/>
                </a:cubicBezTo>
                <a:cubicBezTo>
                  <a:pt x="313" y="178"/>
                  <a:pt x="326" y="204"/>
                  <a:pt x="338" y="223"/>
                </a:cubicBezTo>
                <a:cubicBezTo>
                  <a:pt x="371" y="275"/>
                  <a:pt x="447" y="361"/>
                  <a:pt x="495" y="383"/>
                </a:cubicBezTo>
                <a:cubicBezTo>
                  <a:pt x="496" y="384"/>
                  <a:pt x="497" y="384"/>
                  <a:pt x="498" y="384"/>
                </a:cubicBezTo>
                <a:cubicBezTo>
                  <a:pt x="501" y="384"/>
                  <a:pt x="504" y="382"/>
                  <a:pt x="506" y="379"/>
                </a:cubicBezTo>
                <a:cubicBezTo>
                  <a:pt x="507" y="375"/>
                  <a:pt x="506" y="370"/>
                  <a:pt x="502" y="369"/>
                </a:cubicBezTo>
                <a:cubicBezTo>
                  <a:pt x="461" y="350"/>
                  <a:pt x="387" y="270"/>
                  <a:pt x="351" y="214"/>
                </a:cubicBezTo>
                <a:cubicBezTo>
                  <a:pt x="341" y="198"/>
                  <a:pt x="330" y="177"/>
                  <a:pt x="320" y="155"/>
                </a:cubicBezTo>
                <a:cubicBezTo>
                  <a:pt x="328" y="156"/>
                  <a:pt x="337" y="156"/>
                  <a:pt x="346" y="156"/>
                </a:cubicBezTo>
                <a:cubicBezTo>
                  <a:pt x="354" y="156"/>
                  <a:pt x="361" y="155"/>
                  <a:pt x="366" y="152"/>
                </a:cubicBezTo>
                <a:cubicBezTo>
                  <a:pt x="395" y="176"/>
                  <a:pt x="439" y="189"/>
                  <a:pt x="497" y="189"/>
                </a:cubicBezTo>
                <a:cubicBezTo>
                  <a:pt x="504" y="189"/>
                  <a:pt x="512" y="189"/>
                  <a:pt x="519" y="188"/>
                </a:cubicBezTo>
                <a:cubicBezTo>
                  <a:pt x="523" y="188"/>
                  <a:pt x="526" y="185"/>
                  <a:pt x="526" y="182"/>
                </a:cubicBezTo>
                <a:cubicBezTo>
                  <a:pt x="525" y="178"/>
                  <a:pt x="522" y="175"/>
                  <a:pt x="519" y="176"/>
                </a:cubicBezTo>
                <a:close/>
                <a:moveTo>
                  <a:pt x="327" y="107"/>
                </a:moveTo>
                <a:cubicBezTo>
                  <a:pt x="292" y="93"/>
                  <a:pt x="292" y="93"/>
                  <a:pt x="292" y="93"/>
                </a:cubicBezTo>
                <a:cubicBezTo>
                  <a:pt x="287" y="84"/>
                  <a:pt x="283" y="75"/>
                  <a:pt x="280" y="68"/>
                </a:cubicBezTo>
                <a:cubicBezTo>
                  <a:pt x="279" y="67"/>
                  <a:pt x="279" y="66"/>
                  <a:pt x="278" y="66"/>
                </a:cubicBezTo>
                <a:cubicBezTo>
                  <a:pt x="291" y="62"/>
                  <a:pt x="291" y="62"/>
                  <a:pt x="291" y="62"/>
                </a:cubicBezTo>
                <a:cubicBezTo>
                  <a:pt x="298" y="72"/>
                  <a:pt x="310" y="88"/>
                  <a:pt x="327" y="107"/>
                </a:cubicBezTo>
                <a:close/>
                <a:moveTo>
                  <a:pt x="262" y="70"/>
                </a:moveTo>
                <a:cubicBezTo>
                  <a:pt x="263" y="70"/>
                  <a:pt x="263" y="70"/>
                  <a:pt x="263" y="70"/>
                </a:cubicBezTo>
                <a:cubicBezTo>
                  <a:pt x="265" y="74"/>
                  <a:pt x="267" y="79"/>
                  <a:pt x="270" y="85"/>
                </a:cubicBezTo>
                <a:cubicBezTo>
                  <a:pt x="260" y="80"/>
                  <a:pt x="260" y="80"/>
                  <a:pt x="260" y="80"/>
                </a:cubicBezTo>
                <a:cubicBezTo>
                  <a:pt x="260" y="77"/>
                  <a:pt x="261" y="73"/>
                  <a:pt x="262" y="70"/>
                </a:cubicBezTo>
                <a:close/>
                <a:moveTo>
                  <a:pt x="258" y="19"/>
                </a:moveTo>
                <a:cubicBezTo>
                  <a:pt x="258" y="19"/>
                  <a:pt x="261" y="19"/>
                  <a:pt x="267" y="26"/>
                </a:cubicBezTo>
                <a:cubicBezTo>
                  <a:pt x="268" y="27"/>
                  <a:pt x="268" y="28"/>
                  <a:pt x="269" y="29"/>
                </a:cubicBezTo>
                <a:cubicBezTo>
                  <a:pt x="252" y="34"/>
                  <a:pt x="252" y="34"/>
                  <a:pt x="252" y="34"/>
                </a:cubicBezTo>
                <a:cubicBezTo>
                  <a:pt x="255" y="21"/>
                  <a:pt x="258" y="19"/>
                  <a:pt x="258" y="19"/>
                </a:cubicBezTo>
                <a:close/>
                <a:moveTo>
                  <a:pt x="166" y="71"/>
                </a:moveTo>
                <a:cubicBezTo>
                  <a:pt x="165" y="71"/>
                  <a:pt x="163" y="72"/>
                  <a:pt x="162" y="72"/>
                </a:cubicBezTo>
                <a:cubicBezTo>
                  <a:pt x="162" y="70"/>
                  <a:pt x="163" y="68"/>
                  <a:pt x="163" y="66"/>
                </a:cubicBezTo>
                <a:cubicBezTo>
                  <a:pt x="164" y="68"/>
                  <a:pt x="165" y="69"/>
                  <a:pt x="166" y="7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8317026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b="1" dirty="0"/>
              <a:t>Protect Your Family from Mosquitoborne Diseases</a:t>
            </a:r>
          </a:p>
        </p:txBody>
      </p:sp>
      <p:sp>
        <p:nvSpPr>
          <p:cNvPr id="3" name="Content Placeholder 2"/>
          <p:cNvSpPr>
            <a:spLocks noGrp="1"/>
          </p:cNvSpPr>
          <p:nvPr>
            <p:ph idx="1"/>
          </p:nvPr>
        </p:nvSpPr>
        <p:spPr>
          <a:xfrm>
            <a:off x="223520" y="1643044"/>
            <a:ext cx="6080003" cy="4533919"/>
          </a:xfrm>
        </p:spPr>
        <p:txBody>
          <a:bodyPr>
            <a:noAutofit/>
          </a:bodyPr>
          <a:lstStyle/>
          <a:p>
            <a:pPr marL="0" indent="0">
              <a:buClrTx/>
              <a:buNone/>
            </a:pPr>
            <a:r>
              <a:rPr lang="en-US" sz="2400" b="1" u="sng" dirty="0">
                <a:solidFill>
                  <a:srgbClr val="002060"/>
                </a:solidFill>
              </a:rPr>
              <a:t>Remove mosquito breeding habitat</a:t>
            </a:r>
          </a:p>
          <a:p>
            <a:pPr lvl="1">
              <a:buClrTx/>
            </a:pPr>
            <a:r>
              <a:rPr lang="en-US" sz="2400" dirty="0">
                <a:solidFill>
                  <a:srgbClr val="002060"/>
                </a:solidFill>
              </a:rPr>
              <a:t>Frequently empty or remove water holding containers like:</a:t>
            </a:r>
          </a:p>
          <a:p>
            <a:pPr lvl="2">
              <a:spcAft>
                <a:spcPts val="0"/>
              </a:spcAft>
              <a:buClrTx/>
            </a:pPr>
            <a:r>
              <a:rPr lang="en-US" sz="2400" dirty="0">
                <a:solidFill>
                  <a:srgbClr val="002060"/>
                </a:solidFill>
              </a:rPr>
              <a:t>Flower pots</a:t>
            </a:r>
          </a:p>
          <a:p>
            <a:pPr lvl="2">
              <a:spcAft>
                <a:spcPts val="0"/>
              </a:spcAft>
              <a:buClrTx/>
            </a:pPr>
            <a:r>
              <a:rPr lang="en-US" sz="2400" dirty="0">
                <a:solidFill>
                  <a:srgbClr val="002060"/>
                </a:solidFill>
              </a:rPr>
              <a:t>Bird baths</a:t>
            </a:r>
          </a:p>
          <a:p>
            <a:pPr lvl="2">
              <a:spcAft>
                <a:spcPts val="0"/>
              </a:spcAft>
              <a:buClrTx/>
            </a:pPr>
            <a:r>
              <a:rPr lang="en-US" sz="2400" dirty="0">
                <a:solidFill>
                  <a:srgbClr val="002060"/>
                </a:solidFill>
              </a:rPr>
              <a:t>Fountains and kiddie pools</a:t>
            </a:r>
          </a:p>
          <a:p>
            <a:pPr lvl="2">
              <a:spcAft>
                <a:spcPts val="0"/>
              </a:spcAft>
              <a:buClrTx/>
            </a:pPr>
            <a:r>
              <a:rPr lang="en-US" sz="2400" dirty="0">
                <a:solidFill>
                  <a:srgbClr val="002060"/>
                </a:solidFill>
              </a:rPr>
              <a:t>Tires</a:t>
            </a:r>
          </a:p>
          <a:p>
            <a:pPr lvl="1">
              <a:buClrTx/>
            </a:pPr>
            <a:r>
              <a:rPr lang="en-US" sz="2400" dirty="0">
                <a:solidFill>
                  <a:srgbClr val="002060"/>
                </a:solidFill>
              </a:rPr>
              <a:t>Remove debris from gutters to prevent stagnant water</a:t>
            </a:r>
          </a:p>
          <a:p>
            <a:pPr lvl="1">
              <a:buClrTx/>
            </a:pPr>
            <a:r>
              <a:rPr lang="en-US" sz="2400" dirty="0">
                <a:solidFill>
                  <a:srgbClr val="002060"/>
                </a:solidFill>
              </a:rPr>
              <a:t>Make sure tarps are tight to prevent pooling water</a:t>
            </a:r>
          </a:p>
        </p:txBody>
      </p:sp>
      <p:pic>
        <p:nvPicPr>
          <p:cNvPr id="7" name="Picture 6" descr="Screen Clipping from the MDH Mosquitoborne Disease Videos webpage on how to keep mosquitoes away from your home and cabin." title="Top 3 tips to keep mosquitoes away from your home">
            <a:hlinkClick r:id="rId3"/>
          </p:cNvPr>
          <p:cNvPicPr>
            <a:picLocks noChangeAspect="1"/>
          </p:cNvPicPr>
          <p:nvPr/>
        </p:nvPicPr>
        <p:blipFill rotWithShape="1">
          <a:blip r:embed="rId4">
            <a:extLst>
              <a:ext uri="{28A0092B-C50C-407E-A947-70E740481C1C}">
                <a14:useLocalDpi xmlns:a14="http://schemas.microsoft.com/office/drawing/2010/main" val="0"/>
              </a:ext>
            </a:extLst>
          </a:blip>
          <a:srcRect r="2569" b="26729"/>
          <a:stretch/>
        </p:blipFill>
        <p:spPr>
          <a:xfrm>
            <a:off x="6303523" y="2343925"/>
            <a:ext cx="5474271" cy="3132156"/>
          </a:xfrm>
          <a:prstGeom prst="rect">
            <a:avLst/>
          </a:prstGeom>
        </p:spPr>
      </p:pic>
    </p:spTree>
    <p:extLst>
      <p:ext uri="{BB962C8B-B14F-4D97-AF65-F5344CB8AC3E}">
        <p14:creationId xmlns:p14="http://schemas.microsoft.com/office/powerpoint/2010/main" val="10224170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7824" b="7824"/>
          <a:stretch>
            <a:fillRect/>
          </a:stretch>
        </p:blipFill>
        <p:spPr>
          <a:xfrm>
            <a:off x="0" y="0"/>
            <a:ext cx="12192000" cy="6858000"/>
          </a:xfrm>
        </p:spPr>
      </p:pic>
      <p:sp>
        <p:nvSpPr>
          <p:cNvPr id="3" name="Title 2"/>
          <p:cNvSpPr>
            <a:spLocks noGrp="1"/>
          </p:cNvSpPr>
          <p:nvPr>
            <p:ph type="title"/>
          </p:nvPr>
        </p:nvSpPr>
        <p:spPr>
          <a:xfrm>
            <a:off x="3246625" y="1603290"/>
            <a:ext cx="5698750" cy="3651419"/>
          </a:xfrm>
          <a:prstGeom prst="ellipse">
            <a:avLst/>
          </a:prstGeom>
        </p:spPr>
        <p:txBody>
          <a:bodyPr/>
          <a:lstStyle/>
          <a:p>
            <a:pPr>
              <a:spcAft>
                <a:spcPts val="1800"/>
              </a:spcAft>
            </a:pPr>
            <a:r>
              <a:rPr lang="en-US" sz="6000" b="1" dirty="0"/>
              <a:t>Thank You!</a:t>
            </a:r>
            <a:br>
              <a:rPr lang="en-US" dirty="0"/>
            </a:br>
            <a:r>
              <a:rPr lang="en-US" sz="2000" dirty="0"/>
              <a:t>Vectorborne Diseases Unit</a:t>
            </a:r>
            <a:br>
              <a:rPr lang="en-US" sz="2000" dirty="0"/>
            </a:br>
            <a:r>
              <a:rPr lang="en-US" sz="2000" dirty="0"/>
              <a:t>651-201-5414</a:t>
            </a:r>
            <a:br>
              <a:rPr lang="en-US" sz="2000" dirty="0"/>
            </a:br>
            <a:r>
              <a:rPr lang="en-US" sz="2000" dirty="0"/>
              <a:t>health.bugbites@state.mn.us</a:t>
            </a:r>
            <a:br>
              <a:rPr lang="en-US" sz="2000" dirty="0"/>
            </a:br>
            <a:r>
              <a:rPr lang="en-US" sz="2000" dirty="0"/>
              <a:t>www.health.state.mn.us/mosquitoes</a:t>
            </a:r>
            <a:br>
              <a:rPr lang="en-US" sz="3600" dirty="0"/>
            </a:br>
            <a:endParaRPr lang="en-US" dirty="0"/>
          </a:p>
        </p:txBody>
      </p:sp>
      <p:pic>
        <p:nvPicPr>
          <p:cNvPr id="6" name="MN.IT Services Logo" descr="Minnesota Department of Health"/>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89540" y="4084320"/>
            <a:ext cx="3719145" cy="533832"/>
          </a:xfrm>
          <a:prstGeom prst="rect">
            <a:avLst/>
          </a:prstGeom>
        </p:spPr>
      </p:pic>
    </p:spTree>
    <p:extLst>
      <p:ext uri="{BB962C8B-B14F-4D97-AF65-F5344CB8AC3E}">
        <p14:creationId xmlns:p14="http://schemas.microsoft.com/office/powerpoint/2010/main" val="1677555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Goals of Presentation</a:t>
            </a:r>
          </a:p>
        </p:txBody>
      </p:sp>
      <p:sp>
        <p:nvSpPr>
          <p:cNvPr id="3" name="Content Placeholder 2"/>
          <p:cNvSpPr>
            <a:spLocks noGrp="1"/>
          </p:cNvSpPr>
          <p:nvPr>
            <p:ph idx="1"/>
          </p:nvPr>
        </p:nvSpPr>
        <p:spPr/>
        <p:txBody>
          <a:bodyPr>
            <a:normAutofit/>
          </a:bodyPr>
          <a:lstStyle/>
          <a:p>
            <a:r>
              <a:rPr lang="en-US" altLang="en-US" sz="2400" dirty="0"/>
              <a:t>Understand how mosquitoes live</a:t>
            </a:r>
          </a:p>
          <a:p>
            <a:r>
              <a:rPr lang="en-US" altLang="en-US" sz="2400" dirty="0"/>
              <a:t>Be aware of the diseases spread by mosquitoes in Minnesota</a:t>
            </a:r>
          </a:p>
          <a:p>
            <a:r>
              <a:rPr lang="en-US" altLang="en-US" sz="2400" dirty="0"/>
              <a:t>Recognize basic signs and symptoms </a:t>
            </a:r>
          </a:p>
          <a:p>
            <a:r>
              <a:rPr lang="en-US" altLang="en-US" sz="2400" dirty="0"/>
              <a:t>Seek early diagnosis and treatment</a:t>
            </a:r>
          </a:p>
          <a:p>
            <a:r>
              <a:rPr lang="en-US" altLang="en-US" sz="2400" dirty="0"/>
              <a:t>Know when and where </a:t>
            </a:r>
            <a:r>
              <a:rPr lang="en-US" altLang="en-US" sz="2400" dirty="0" err="1"/>
              <a:t>mosquitoborne</a:t>
            </a:r>
            <a:r>
              <a:rPr lang="en-US" altLang="en-US" sz="2400" dirty="0"/>
              <a:t> disease risk is highest</a:t>
            </a:r>
          </a:p>
          <a:p>
            <a:r>
              <a:rPr lang="en-US" altLang="en-US" sz="2400" dirty="0"/>
              <a:t>Practice mosquito bite prevention methods</a:t>
            </a:r>
          </a:p>
          <a:p>
            <a:r>
              <a:rPr lang="en-US" altLang="en-US" sz="2400" dirty="0"/>
              <a:t>Know who to contact for more information</a:t>
            </a:r>
          </a:p>
          <a:p>
            <a:endParaRPr lang="en-US" sz="2000" dirty="0"/>
          </a:p>
        </p:txBody>
      </p:sp>
    </p:spTree>
    <p:extLst>
      <p:ext uri="{BB962C8B-B14F-4D97-AF65-F5344CB8AC3E}">
        <p14:creationId xmlns:p14="http://schemas.microsoft.com/office/powerpoint/2010/main" val="423899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chemeClr val="bg1"/>
                </a:solidFill>
              </a:rPr>
              <a:t>Mosquitoes in Minnesota</a:t>
            </a:r>
          </a:p>
        </p:txBody>
      </p:sp>
      <p:sp>
        <p:nvSpPr>
          <p:cNvPr id="3" name="Content Placeholder 2"/>
          <p:cNvSpPr>
            <a:spLocks noGrp="1"/>
          </p:cNvSpPr>
          <p:nvPr>
            <p:ph sz="quarter" idx="4294967295"/>
          </p:nvPr>
        </p:nvSpPr>
        <p:spPr>
          <a:xfrm>
            <a:off x="838200" y="1688113"/>
            <a:ext cx="10515600" cy="4787900"/>
          </a:xfrm>
        </p:spPr>
        <p:txBody>
          <a:bodyPr>
            <a:noAutofit/>
          </a:bodyPr>
          <a:lstStyle/>
          <a:p>
            <a:pPr>
              <a:spcAft>
                <a:spcPts val="0"/>
              </a:spcAft>
            </a:pPr>
            <a:r>
              <a:rPr lang="en-US" sz="2400" dirty="0"/>
              <a:t>MN is home to about 51 species of mosquitoes</a:t>
            </a:r>
          </a:p>
          <a:p>
            <a:pPr lvl="1">
              <a:spcAft>
                <a:spcPts val="0"/>
              </a:spcAft>
            </a:pPr>
            <a:r>
              <a:rPr lang="en-US" sz="2400" dirty="0"/>
              <a:t>Approximately half will feed on people</a:t>
            </a:r>
          </a:p>
          <a:p>
            <a:pPr lvl="1">
              <a:spcAft>
                <a:spcPts val="0"/>
              </a:spcAft>
            </a:pPr>
            <a:r>
              <a:rPr lang="en-US" sz="2400" dirty="0"/>
              <a:t>Only a few of these species are able to spread disease</a:t>
            </a:r>
          </a:p>
        </p:txBody>
      </p:sp>
      <p:pic>
        <p:nvPicPr>
          <p:cNvPr id="5" name="Picture 4" descr="This image shows an adult mosquito resting on a green leaf." title="mosquito resting on leaf"/>
          <p:cNvPicPr>
            <a:picLocks noChangeAspect="1"/>
          </p:cNvPicPr>
          <p:nvPr/>
        </p:nvPicPr>
        <p:blipFill rotWithShape="1">
          <a:blip r:embed="rId3"/>
          <a:srcRect l="18083" t="381" r="19042"/>
          <a:stretch/>
        </p:blipFill>
        <p:spPr>
          <a:xfrm>
            <a:off x="4372708" y="3404270"/>
            <a:ext cx="3446584" cy="3071743"/>
          </a:xfrm>
          <a:prstGeom prst="rect">
            <a:avLst/>
          </a:prstGeom>
        </p:spPr>
      </p:pic>
    </p:spTree>
    <p:extLst>
      <p:ext uri="{BB962C8B-B14F-4D97-AF65-F5344CB8AC3E}">
        <p14:creationId xmlns:p14="http://schemas.microsoft.com/office/powerpoint/2010/main" val="3534866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Mosquito Life Cycle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599" y="1664689"/>
            <a:ext cx="11376801" cy="4942588"/>
          </a:xfrm>
          <a:prstGeom prst="rect">
            <a:avLst/>
          </a:prstGeom>
        </p:spPr>
      </p:pic>
    </p:spTree>
    <p:extLst>
      <p:ext uri="{BB962C8B-B14F-4D97-AF65-F5344CB8AC3E}">
        <p14:creationId xmlns:p14="http://schemas.microsoft.com/office/powerpoint/2010/main" val="1853018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What are the symptoms of a </a:t>
            </a:r>
            <a:r>
              <a:rPr lang="en-US" b="1" dirty="0" err="1"/>
              <a:t>mosquitoborne</a:t>
            </a:r>
            <a:r>
              <a:rPr lang="en-US" b="1" dirty="0"/>
              <a:t> disease?</a:t>
            </a:r>
          </a:p>
        </p:txBody>
      </p:sp>
      <p:sp>
        <p:nvSpPr>
          <p:cNvPr id="3" name="Content Placeholder 2"/>
          <p:cNvSpPr>
            <a:spLocks noGrp="1"/>
          </p:cNvSpPr>
          <p:nvPr>
            <p:ph sz="quarter" idx="4294967295"/>
          </p:nvPr>
        </p:nvSpPr>
        <p:spPr>
          <a:xfrm>
            <a:off x="838200" y="1622379"/>
            <a:ext cx="11252200" cy="4846515"/>
          </a:xfrm>
        </p:spPr>
        <p:txBody>
          <a:bodyPr>
            <a:noAutofit/>
          </a:bodyPr>
          <a:lstStyle/>
          <a:p>
            <a:r>
              <a:rPr lang="en-US" sz="2400" dirty="0"/>
              <a:t>Most people have no symptoms at all</a:t>
            </a:r>
          </a:p>
          <a:p>
            <a:r>
              <a:rPr lang="en-US" sz="2400" dirty="0"/>
              <a:t>For people who do become sick, </a:t>
            </a:r>
            <a:r>
              <a:rPr lang="en-US" sz="2400" dirty="0" err="1"/>
              <a:t>mosquitoborne</a:t>
            </a:r>
            <a:r>
              <a:rPr lang="en-US" sz="2400" dirty="0"/>
              <a:t> diseases have similar symptoms</a:t>
            </a:r>
          </a:p>
          <a:p>
            <a:r>
              <a:rPr lang="en-US" sz="2400" dirty="0"/>
              <a:t>Symptoms usually show up within 1-2 weeks of being bitten by an infected mosquito</a:t>
            </a:r>
          </a:p>
          <a:p>
            <a:r>
              <a:rPr lang="en-US" sz="2400" dirty="0"/>
              <a:t>Watch for symptoms like:</a:t>
            </a:r>
          </a:p>
          <a:p>
            <a:pPr lvl="1">
              <a:spcBef>
                <a:spcPts val="0"/>
              </a:spcBef>
              <a:spcAft>
                <a:spcPts val="0"/>
              </a:spcAft>
            </a:pPr>
            <a:r>
              <a:rPr lang="en-US" sz="2400" dirty="0"/>
              <a:t>Fever</a:t>
            </a:r>
          </a:p>
          <a:p>
            <a:pPr lvl="1">
              <a:spcBef>
                <a:spcPts val="0"/>
              </a:spcBef>
              <a:spcAft>
                <a:spcPts val="0"/>
              </a:spcAft>
            </a:pPr>
            <a:r>
              <a:rPr lang="en-US" sz="2400" dirty="0"/>
              <a:t>Headache</a:t>
            </a:r>
          </a:p>
          <a:p>
            <a:pPr lvl="1">
              <a:spcBef>
                <a:spcPts val="0"/>
              </a:spcBef>
              <a:spcAft>
                <a:spcPts val="0"/>
              </a:spcAft>
            </a:pPr>
            <a:r>
              <a:rPr lang="en-US" sz="2400" dirty="0"/>
              <a:t>Stiff neck</a:t>
            </a:r>
          </a:p>
          <a:p>
            <a:pPr lvl="1">
              <a:spcBef>
                <a:spcPts val="0"/>
              </a:spcBef>
              <a:spcAft>
                <a:spcPts val="0"/>
              </a:spcAft>
            </a:pPr>
            <a:r>
              <a:rPr lang="en-US" sz="2400" dirty="0"/>
              <a:t>Rash</a:t>
            </a:r>
          </a:p>
          <a:p>
            <a:pPr lvl="1">
              <a:spcBef>
                <a:spcPts val="0"/>
              </a:spcBef>
              <a:spcAft>
                <a:spcPts val="0"/>
              </a:spcAft>
            </a:pPr>
            <a:r>
              <a:rPr lang="en-US" sz="2400" dirty="0"/>
              <a:t>Disorientation</a:t>
            </a:r>
          </a:p>
          <a:p>
            <a:pPr lvl="1">
              <a:spcBef>
                <a:spcPts val="0"/>
              </a:spcBef>
              <a:spcAft>
                <a:spcPts val="0"/>
              </a:spcAft>
            </a:pPr>
            <a:r>
              <a:rPr lang="en-US" sz="2400" dirty="0"/>
              <a:t>Seizures</a:t>
            </a:r>
          </a:p>
          <a:p>
            <a:pPr lvl="1"/>
            <a:endParaRPr lang="en-US" sz="2400" dirty="0"/>
          </a:p>
        </p:txBody>
      </p:sp>
      <p:grpSp>
        <p:nvGrpSpPr>
          <p:cNvPr id="4" name="Group 3" descr="blue and white icon showing a person appearing to have a fever and headache in bed with blanket pulled up over body" title="sick patient in bed"/>
          <p:cNvGrpSpPr/>
          <p:nvPr/>
        </p:nvGrpSpPr>
        <p:grpSpPr>
          <a:xfrm>
            <a:off x="5404041" y="3784600"/>
            <a:ext cx="1383918" cy="2430294"/>
            <a:chOff x="10931525" y="-1617663"/>
            <a:chExt cx="658813" cy="1217613"/>
          </a:xfrm>
          <a:solidFill>
            <a:schemeClr val="accent1"/>
          </a:solidFill>
        </p:grpSpPr>
        <p:sp>
          <p:nvSpPr>
            <p:cNvPr id="5" name="Freeform 154"/>
            <p:cNvSpPr>
              <a:spLocks noEditPoints="1"/>
            </p:cNvSpPr>
            <p:nvPr/>
          </p:nvSpPr>
          <p:spPr bwMode="auto">
            <a:xfrm>
              <a:off x="10964863" y="-1617663"/>
              <a:ext cx="588963" cy="349250"/>
            </a:xfrm>
            <a:custGeom>
              <a:avLst/>
              <a:gdLst>
                <a:gd name="T0" fmla="*/ 210 w 210"/>
                <a:gd name="T1" fmla="*/ 23 h 124"/>
                <a:gd name="T2" fmla="*/ 187 w 210"/>
                <a:gd name="T3" fmla="*/ 0 h 124"/>
                <a:gd name="T4" fmla="*/ 23 w 210"/>
                <a:gd name="T5" fmla="*/ 0 h 124"/>
                <a:gd name="T6" fmla="*/ 0 w 210"/>
                <a:gd name="T7" fmla="*/ 23 h 124"/>
                <a:gd name="T8" fmla="*/ 0 w 210"/>
                <a:gd name="T9" fmla="*/ 124 h 124"/>
                <a:gd name="T10" fmla="*/ 38 w 210"/>
                <a:gd name="T11" fmla="*/ 124 h 124"/>
                <a:gd name="T12" fmla="*/ 71 w 210"/>
                <a:gd name="T13" fmla="*/ 94 h 124"/>
                <a:gd name="T14" fmla="*/ 94 w 210"/>
                <a:gd name="T15" fmla="*/ 93 h 124"/>
                <a:gd name="T16" fmla="*/ 105 w 210"/>
                <a:gd name="T17" fmla="*/ 104 h 124"/>
                <a:gd name="T18" fmla="*/ 118 w 210"/>
                <a:gd name="T19" fmla="*/ 92 h 124"/>
                <a:gd name="T20" fmla="*/ 137 w 210"/>
                <a:gd name="T21" fmla="*/ 89 h 124"/>
                <a:gd name="T22" fmla="*/ 182 w 210"/>
                <a:gd name="T23" fmla="*/ 66 h 124"/>
                <a:gd name="T24" fmla="*/ 138 w 210"/>
                <a:gd name="T25" fmla="*/ 45 h 124"/>
                <a:gd name="T26" fmla="*/ 139 w 210"/>
                <a:gd name="T27" fmla="*/ 53 h 124"/>
                <a:gd name="T28" fmla="*/ 98 w 210"/>
                <a:gd name="T29" fmla="*/ 86 h 124"/>
                <a:gd name="T30" fmla="*/ 72 w 210"/>
                <a:gd name="T31" fmla="*/ 61 h 124"/>
                <a:gd name="T32" fmla="*/ 85 w 210"/>
                <a:gd name="T33" fmla="*/ 26 h 124"/>
                <a:gd name="T34" fmla="*/ 100 w 210"/>
                <a:gd name="T35" fmla="*/ 11 h 124"/>
                <a:gd name="T36" fmla="*/ 210 w 210"/>
                <a:gd name="T37" fmla="*/ 60 h 124"/>
                <a:gd name="T38" fmla="*/ 210 w 210"/>
                <a:gd name="T39" fmla="*/ 23 h 124"/>
                <a:gd name="T40" fmla="*/ 32 w 210"/>
                <a:gd name="T41" fmla="*/ 28 h 124"/>
                <a:gd name="T42" fmla="*/ 27 w 210"/>
                <a:gd name="T43" fmla="*/ 18 h 124"/>
                <a:gd name="T44" fmla="*/ 37 w 210"/>
                <a:gd name="T45" fmla="*/ 14 h 124"/>
                <a:gd name="T46" fmla="*/ 56 w 210"/>
                <a:gd name="T47" fmla="*/ 29 h 124"/>
                <a:gd name="T48" fmla="*/ 32 w 210"/>
                <a:gd name="T49" fmla="*/ 28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0" h="124">
                  <a:moveTo>
                    <a:pt x="210" y="23"/>
                  </a:moveTo>
                  <a:cubicBezTo>
                    <a:pt x="210" y="10"/>
                    <a:pt x="200" y="0"/>
                    <a:pt x="187" y="0"/>
                  </a:cubicBezTo>
                  <a:cubicBezTo>
                    <a:pt x="23" y="0"/>
                    <a:pt x="23" y="0"/>
                    <a:pt x="23" y="0"/>
                  </a:cubicBezTo>
                  <a:cubicBezTo>
                    <a:pt x="10" y="0"/>
                    <a:pt x="0" y="10"/>
                    <a:pt x="0" y="23"/>
                  </a:cubicBezTo>
                  <a:cubicBezTo>
                    <a:pt x="0" y="124"/>
                    <a:pt x="0" y="124"/>
                    <a:pt x="0" y="124"/>
                  </a:cubicBezTo>
                  <a:cubicBezTo>
                    <a:pt x="38" y="124"/>
                    <a:pt x="38" y="124"/>
                    <a:pt x="38" y="124"/>
                  </a:cubicBezTo>
                  <a:cubicBezTo>
                    <a:pt x="39" y="106"/>
                    <a:pt x="52" y="95"/>
                    <a:pt x="71" y="94"/>
                  </a:cubicBezTo>
                  <a:cubicBezTo>
                    <a:pt x="94" y="93"/>
                    <a:pt x="94" y="93"/>
                    <a:pt x="94" y="93"/>
                  </a:cubicBezTo>
                  <a:cubicBezTo>
                    <a:pt x="105" y="104"/>
                    <a:pt x="105" y="104"/>
                    <a:pt x="105" y="104"/>
                  </a:cubicBezTo>
                  <a:cubicBezTo>
                    <a:pt x="118" y="92"/>
                    <a:pt x="118" y="92"/>
                    <a:pt x="118" y="92"/>
                  </a:cubicBezTo>
                  <a:cubicBezTo>
                    <a:pt x="125" y="91"/>
                    <a:pt x="137" y="89"/>
                    <a:pt x="137" y="89"/>
                  </a:cubicBezTo>
                  <a:cubicBezTo>
                    <a:pt x="165" y="84"/>
                    <a:pt x="182" y="73"/>
                    <a:pt x="182" y="66"/>
                  </a:cubicBezTo>
                  <a:cubicBezTo>
                    <a:pt x="182" y="61"/>
                    <a:pt x="165" y="50"/>
                    <a:pt x="138" y="45"/>
                  </a:cubicBezTo>
                  <a:cubicBezTo>
                    <a:pt x="138" y="47"/>
                    <a:pt x="139" y="50"/>
                    <a:pt x="139" y="53"/>
                  </a:cubicBezTo>
                  <a:cubicBezTo>
                    <a:pt x="139" y="74"/>
                    <a:pt x="120" y="91"/>
                    <a:pt x="98" y="86"/>
                  </a:cubicBezTo>
                  <a:cubicBezTo>
                    <a:pt x="85" y="83"/>
                    <a:pt x="75" y="73"/>
                    <a:pt x="72" y="61"/>
                  </a:cubicBezTo>
                  <a:cubicBezTo>
                    <a:pt x="69" y="47"/>
                    <a:pt x="75" y="33"/>
                    <a:pt x="85" y="26"/>
                  </a:cubicBezTo>
                  <a:cubicBezTo>
                    <a:pt x="85" y="18"/>
                    <a:pt x="92" y="11"/>
                    <a:pt x="100" y="11"/>
                  </a:cubicBezTo>
                  <a:cubicBezTo>
                    <a:pt x="142" y="11"/>
                    <a:pt x="204" y="27"/>
                    <a:pt x="210" y="60"/>
                  </a:cubicBezTo>
                  <a:lnTo>
                    <a:pt x="210" y="23"/>
                  </a:lnTo>
                  <a:close/>
                  <a:moveTo>
                    <a:pt x="32" y="28"/>
                  </a:moveTo>
                  <a:cubicBezTo>
                    <a:pt x="28" y="27"/>
                    <a:pt x="26" y="22"/>
                    <a:pt x="27" y="18"/>
                  </a:cubicBezTo>
                  <a:cubicBezTo>
                    <a:pt x="29" y="14"/>
                    <a:pt x="33" y="12"/>
                    <a:pt x="37" y="14"/>
                  </a:cubicBezTo>
                  <a:cubicBezTo>
                    <a:pt x="44" y="16"/>
                    <a:pt x="56" y="29"/>
                    <a:pt x="56" y="29"/>
                  </a:cubicBezTo>
                  <a:cubicBezTo>
                    <a:pt x="56" y="29"/>
                    <a:pt x="39" y="31"/>
                    <a:pt x="32"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155"/>
            <p:cNvSpPr>
              <a:spLocks/>
            </p:cNvSpPr>
            <p:nvPr/>
          </p:nvSpPr>
          <p:spPr bwMode="auto">
            <a:xfrm>
              <a:off x="11396663" y="-1414463"/>
              <a:ext cx="157163" cy="146050"/>
            </a:xfrm>
            <a:custGeom>
              <a:avLst/>
              <a:gdLst>
                <a:gd name="T0" fmla="*/ 0 w 56"/>
                <a:gd name="T1" fmla="*/ 52 h 52"/>
                <a:gd name="T2" fmla="*/ 56 w 56"/>
                <a:gd name="T3" fmla="*/ 52 h 52"/>
                <a:gd name="T4" fmla="*/ 56 w 56"/>
                <a:gd name="T5" fmla="*/ 0 h 52"/>
                <a:gd name="T6" fmla="*/ 8 w 56"/>
                <a:gd name="T7" fmla="*/ 42 h 52"/>
                <a:gd name="T8" fmla="*/ 8 w 56"/>
                <a:gd name="T9" fmla="*/ 42 h 52"/>
                <a:gd name="T10" fmla="*/ 0 w 56"/>
                <a:gd name="T11" fmla="*/ 52 h 52"/>
              </a:gdLst>
              <a:ahLst/>
              <a:cxnLst>
                <a:cxn ang="0">
                  <a:pos x="T0" y="T1"/>
                </a:cxn>
                <a:cxn ang="0">
                  <a:pos x="T2" y="T3"/>
                </a:cxn>
                <a:cxn ang="0">
                  <a:pos x="T4" y="T5"/>
                </a:cxn>
                <a:cxn ang="0">
                  <a:pos x="T6" y="T7"/>
                </a:cxn>
                <a:cxn ang="0">
                  <a:pos x="T8" y="T9"/>
                </a:cxn>
                <a:cxn ang="0">
                  <a:pos x="T10" y="T11"/>
                </a:cxn>
              </a:cxnLst>
              <a:rect l="0" t="0" r="r" b="b"/>
              <a:pathLst>
                <a:path w="56" h="52">
                  <a:moveTo>
                    <a:pt x="0" y="52"/>
                  </a:moveTo>
                  <a:cubicBezTo>
                    <a:pt x="56" y="52"/>
                    <a:pt x="56" y="52"/>
                    <a:pt x="56" y="52"/>
                  </a:cubicBezTo>
                  <a:cubicBezTo>
                    <a:pt x="56" y="0"/>
                    <a:pt x="56" y="0"/>
                    <a:pt x="56" y="0"/>
                  </a:cubicBezTo>
                  <a:cubicBezTo>
                    <a:pt x="53" y="18"/>
                    <a:pt x="35" y="33"/>
                    <a:pt x="8" y="42"/>
                  </a:cubicBezTo>
                  <a:cubicBezTo>
                    <a:pt x="8" y="42"/>
                    <a:pt x="8" y="42"/>
                    <a:pt x="8" y="42"/>
                  </a:cubicBezTo>
                  <a:cubicBezTo>
                    <a:pt x="2" y="43"/>
                    <a:pt x="0" y="48"/>
                    <a:pt x="0"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156"/>
            <p:cNvSpPr>
              <a:spLocks/>
            </p:cNvSpPr>
            <p:nvPr/>
          </p:nvSpPr>
          <p:spPr bwMode="auto">
            <a:xfrm>
              <a:off x="10945813" y="-1116013"/>
              <a:ext cx="630238" cy="715963"/>
            </a:xfrm>
            <a:custGeom>
              <a:avLst/>
              <a:gdLst>
                <a:gd name="T0" fmla="*/ 225 w 225"/>
                <a:gd name="T1" fmla="*/ 239 h 254"/>
                <a:gd name="T2" fmla="*/ 225 w 225"/>
                <a:gd name="T3" fmla="*/ 125 h 254"/>
                <a:gd name="T4" fmla="*/ 225 w 225"/>
                <a:gd name="T5" fmla="*/ 42 h 254"/>
                <a:gd name="T6" fmla="*/ 225 w 225"/>
                <a:gd name="T7" fmla="*/ 0 h 254"/>
                <a:gd name="T8" fmla="*/ 0 w 225"/>
                <a:gd name="T9" fmla="*/ 0 h 254"/>
                <a:gd name="T10" fmla="*/ 0 w 225"/>
                <a:gd name="T11" fmla="*/ 42 h 254"/>
                <a:gd name="T12" fmla="*/ 0 w 225"/>
                <a:gd name="T13" fmla="*/ 125 h 254"/>
                <a:gd name="T14" fmla="*/ 0 w 225"/>
                <a:gd name="T15" fmla="*/ 239 h 254"/>
                <a:gd name="T16" fmla="*/ 15 w 225"/>
                <a:gd name="T17" fmla="*/ 254 h 254"/>
                <a:gd name="T18" fmla="*/ 210 w 225"/>
                <a:gd name="T19" fmla="*/ 254 h 254"/>
                <a:gd name="T20" fmla="*/ 225 w 225"/>
                <a:gd name="T21" fmla="*/ 23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5" h="254">
                  <a:moveTo>
                    <a:pt x="225" y="239"/>
                  </a:moveTo>
                  <a:cubicBezTo>
                    <a:pt x="225" y="125"/>
                    <a:pt x="225" y="125"/>
                    <a:pt x="225" y="125"/>
                  </a:cubicBezTo>
                  <a:cubicBezTo>
                    <a:pt x="225" y="42"/>
                    <a:pt x="225" y="42"/>
                    <a:pt x="225" y="42"/>
                  </a:cubicBezTo>
                  <a:cubicBezTo>
                    <a:pt x="225" y="0"/>
                    <a:pt x="225" y="0"/>
                    <a:pt x="225" y="0"/>
                  </a:cubicBezTo>
                  <a:cubicBezTo>
                    <a:pt x="0" y="0"/>
                    <a:pt x="0" y="0"/>
                    <a:pt x="0" y="0"/>
                  </a:cubicBezTo>
                  <a:cubicBezTo>
                    <a:pt x="0" y="42"/>
                    <a:pt x="0" y="42"/>
                    <a:pt x="0" y="42"/>
                  </a:cubicBezTo>
                  <a:cubicBezTo>
                    <a:pt x="0" y="125"/>
                    <a:pt x="0" y="125"/>
                    <a:pt x="0" y="125"/>
                  </a:cubicBezTo>
                  <a:cubicBezTo>
                    <a:pt x="0" y="239"/>
                    <a:pt x="0" y="239"/>
                    <a:pt x="0" y="239"/>
                  </a:cubicBezTo>
                  <a:cubicBezTo>
                    <a:pt x="0" y="247"/>
                    <a:pt x="6" y="254"/>
                    <a:pt x="15" y="254"/>
                  </a:cubicBezTo>
                  <a:cubicBezTo>
                    <a:pt x="210" y="254"/>
                    <a:pt x="210" y="254"/>
                    <a:pt x="210" y="254"/>
                  </a:cubicBezTo>
                  <a:cubicBezTo>
                    <a:pt x="218" y="254"/>
                    <a:pt x="225" y="247"/>
                    <a:pt x="225" y="2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157"/>
            <p:cNvSpPr>
              <a:spLocks/>
            </p:cNvSpPr>
            <p:nvPr/>
          </p:nvSpPr>
          <p:spPr bwMode="auto">
            <a:xfrm>
              <a:off x="10931525" y="-1247775"/>
              <a:ext cx="658813" cy="112713"/>
            </a:xfrm>
            <a:custGeom>
              <a:avLst/>
              <a:gdLst>
                <a:gd name="T0" fmla="*/ 3 w 235"/>
                <a:gd name="T1" fmla="*/ 0 h 40"/>
                <a:gd name="T2" fmla="*/ 0 w 235"/>
                <a:gd name="T3" fmla="*/ 3 h 40"/>
                <a:gd name="T4" fmla="*/ 0 w 235"/>
                <a:gd name="T5" fmla="*/ 37 h 40"/>
                <a:gd name="T6" fmla="*/ 3 w 235"/>
                <a:gd name="T7" fmla="*/ 40 h 40"/>
                <a:gd name="T8" fmla="*/ 5 w 235"/>
                <a:gd name="T9" fmla="*/ 40 h 40"/>
                <a:gd name="T10" fmla="*/ 230 w 235"/>
                <a:gd name="T11" fmla="*/ 40 h 40"/>
                <a:gd name="T12" fmla="*/ 232 w 235"/>
                <a:gd name="T13" fmla="*/ 40 h 40"/>
                <a:gd name="T14" fmla="*/ 235 w 235"/>
                <a:gd name="T15" fmla="*/ 37 h 40"/>
                <a:gd name="T16" fmla="*/ 235 w 235"/>
                <a:gd name="T17" fmla="*/ 3 h 40"/>
                <a:gd name="T18" fmla="*/ 232 w 235"/>
                <a:gd name="T19" fmla="*/ 0 h 40"/>
                <a:gd name="T20" fmla="*/ 222 w 235"/>
                <a:gd name="T21" fmla="*/ 0 h 40"/>
                <a:gd name="T22" fmla="*/ 166 w 235"/>
                <a:gd name="T23" fmla="*/ 0 h 40"/>
                <a:gd name="T24" fmla="*/ 97 w 235"/>
                <a:gd name="T25" fmla="*/ 0 h 40"/>
                <a:gd name="T26" fmla="*/ 97 w 235"/>
                <a:gd name="T27" fmla="*/ 2 h 40"/>
                <a:gd name="T28" fmla="*/ 92 w 235"/>
                <a:gd name="T29" fmla="*/ 15 h 40"/>
                <a:gd name="T30" fmla="*/ 80 w 235"/>
                <a:gd name="T31" fmla="*/ 20 h 40"/>
                <a:gd name="T32" fmla="*/ 68 w 235"/>
                <a:gd name="T33" fmla="*/ 14 h 40"/>
                <a:gd name="T34" fmla="*/ 63 w 235"/>
                <a:gd name="T35" fmla="*/ 2 h 40"/>
                <a:gd name="T36" fmla="*/ 63 w 235"/>
                <a:gd name="T37" fmla="*/ 0 h 40"/>
                <a:gd name="T38" fmla="*/ 51 w 235"/>
                <a:gd name="T39" fmla="*/ 0 h 40"/>
                <a:gd name="T40" fmla="*/ 12 w 235"/>
                <a:gd name="T41" fmla="*/ 0 h 40"/>
                <a:gd name="T42" fmla="*/ 3 w 235"/>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5" h="40">
                  <a:moveTo>
                    <a:pt x="3" y="0"/>
                  </a:moveTo>
                  <a:cubicBezTo>
                    <a:pt x="1" y="0"/>
                    <a:pt x="0" y="1"/>
                    <a:pt x="0" y="3"/>
                  </a:cubicBezTo>
                  <a:cubicBezTo>
                    <a:pt x="0" y="37"/>
                    <a:pt x="0" y="37"/>
                    <a:pt x="0" y="37"/>
                  </a:cubicBezTo>
                  <a:cubicBezTo>
                    <a:pt x="0" y="39"/>
                    <a:pt x="1" y="40"/>
                    <a:pt x="3" y="40"/>
                  </a:cubicBezTo>
                  <a:cubicBezTo>
                    <a:pt x="5" y="40"/>
                    <a:pt x="5" y="40"/>
                    <a:pt x="5" y="40"/>
                  </a:cubicBezTo>
                  <a:cubicBezTo>
                    <a:pt x="230" y="40"/>
                    <a:pt x="230" y="40"/>
                    <a:pt x="230" y="40"/>
                  </a:cubicBezTo>
                  <a:cubicBezTo>
                    <a:pt x="232" y="40"/>
                    <a:pt x="232" y="40"/>
                    <a:pt x="232" y="40"/>
                  </a:cubicBezTo>
                  <a:cubicBezTo>
                    <a:pt x="234" y="40"/>
                    <a:pt x="235" y="39"/>
                    <a:pt x="235" y="37"/>
                  </a:cubicBezTo>
                  <a:cubicBezTo>
                    <a:pt x="235" y="3"/>
                    <a:pt x="235" y="3"/>
                    <a:pt x="235" y="3"/>
                  </a:cubicBezTo>
                  <a:cubicBezTo>
                    <a:pt x="235" y="1"/>
                    <a:pt x="234" y="0"/>
                    <a:pt x="232" y="0"/>
                  </a:cubicBezTo>
                  <a:cubicBezTo>
                    <a:pt x="222" y="0"/>
                    <a:pt x="222" y="0"/>
                    <a:pt x="222" y="0"/>
                  </a:cubicBezTo>
                  <a:cubicBezTo>
                    <a:pt x="166" y="0"/>
                    <a:pt x="166" y="0"/>
                    <a:pt x="166" y="0"/>
                  </a:cubicBezTo>
                  <a:cubicBezTo>
                    <a:pt x="97" y="0"/>
                    <a:pt x="97" y="0"/>
                    <a:pt x="97" y="0"/>
                  </a:cubicBezTo>
                  <a:cubicBezTo>
                    <a:pt x="97" y="1"/>
                    <a:pt x="97" y="2"/>
                    <a:pt x="97" y="2"/>
                  </a:cubicBezTo>
                  <a:cubicBezTo>
                    <a:pt x="97" y="7"/>
                    <a:pt x="96" y="12"/>
                    <a:pt x="92" y="15"/>
                  </a:cubicBezTo>
                  <a:cubicBezTo>
                    <a:pt x="89" y="18"/>
                    <a:pt x="85" y="20"/>
                    <a:pt x="80" y="20"/>
                  </a:cubicBezTo>
                  <a:cubicBezTo>
                    <a:pt x="75" y="20"/>
                    <a:pt x="71" y="18"/>
                    <a:pt x="68" y="14"/>
                  </a:cubicBezTo>
                  <a:cubicBezTo>
                    <a:pt x="65" y="11"/>
                    <a:pt x="63" y="7"/>
                    <a:pt x="63" y="2"/>
                  </a:cubicBezTo>
                  <a:cubicBezTo>
                    <a:pt x="63" y="2"/>
                    <a:pt x="63" y="1"/>
                    <a:pt x="63" y="0"/>
                  </a:cubicBezTo>
                  <a:cubicBezTo>
                    <a:pt x="51" y="0"/>
                    <a:pt x="51" y="0"/>
                    <a:pt x="51" y="0"/>
                  </a:cubicBezTo>
                  <a:cubicBezTo>
                    <a:pt x="12" y="0"/>
                    <a:pt x="12" y="0"/>
                    <a:pt x="12" y="0"/>
                  </a:cubicBez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79823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How are </a:t>
            </a:r>
            <a:r>
              <a:rPr lang="en-US" b="1" dirty="0" err="1"/>
              <a:t>mosquitoborne</a:t>
            </a:r>
            <a:r>
              <a:rPr lang="en-US" b="1" dirty="0"/>
              <a:t> diseases diagnosed?</a:t>
            </a:r>
          </a:p>
        </p:txBody>
      </p:sp>
      <p:sp>
        <p:nvSpPr>
          <p:cNvPr id="3" name="Content Placeholder 2"/>
          <p:cNvSpPr>
            <a:spLocks noGrp="1"/>
          </p:cNvSpPr>
          <p:nvPr>
            <p:ph sz="quarter" idx="4294967295"/>
          </p:nvPr>
        </p:nvSpPr>
        <p:spPr>
          <a:xfrm>
            <a:off x="838200" y="1765423"/>
            <a:ext cx="10515600" cy="4787900"/>
          </a:xfrm>
        </p:spPr>
        <p:txBody>
          <a:bodyPr>
            <a:normAutofit/>
          </a:bodyPr>
          <a:lstStyle/>
          <a:p>
            <a:r>
              <a:rPr lang="en-US" sz="2400" dirty="0"/>
              <a:t>If you think that you may have a </a:t>
            </a:r>
            <a:r>
              <a:rPr lang="en-US" sz="2400" dirty="0" err="1"/>
              <a:t>mosquitoborne</a:t>
            </a:r>
            <a:r>
              <a:rPr lang="en-US" sz="2400" dirty="0"/>
              <a:t> disease, contact your health care provider as soon as possible</a:t>
            </a:r>
          </a:p>
          <a:p>
            <a:r>
              <a:rPr lang="en-US" sz="2400" dirty="0"/>
              <a:t>Your health care provider can determine if you have a </a:t>
            </a:r>
            <a:r>
              <a:rPr lang="en-US" sz="2400" dirty="0" err="1"/>
              <a:t>mosquitoborne</a:t>
            </a:r>
            <a:r>
              <a:rPr lang="en-US" sz="2400" dirty="0"/>
              <a:t> disease based on your:</a:t>
            </a:r>
          </a:p>
          <a:p>
            <a:pPr lvl="1"/>
            <a:r>
              <a:rPr lang="en-US" sz="2400" dirty="0"/>
              <a:t>History of being around mosquitoes or mosquito habitat</a:t>
            </a:r>
          </a:p>
          <a:p>
            <a:pPr lvl="1"/>
            <a:r>
              <a:rPr lang="en-US" sz="2400" dirty="0"/>
              <a:t>Physical examination</a:t>
            </a:r>
          </a:p>
          <a:p>
            <a:pPr lvl="1"/>
            <a:r>
              <a:rPr lang="en-US" sz="2400" dirty="0"/>
              <a:t>Laboratory tests</a:t>
            </a:r>
          </a:p>
        </p:txBody>
      </p:sp>
      <p:grpSp>
        <p:nvGrpSpPr>
          <p:cNvPr id="4" name="Group 3" descr="blue icon of a stethoscope" title="stethoscope"/>
          <p:cNvGrpSpPr/>
          <p:nvPr/>
        </p:nvGrpSpPr>
        <p:grpSpPr>
          <a:xfrm>
            <a:off x="8703917" y="5092446"/>
            <a:ext cx="1323975" cy="1308100"/>
            <a:chOff x="5291138" y="1588"/>
            <a:chExt cx="1323975" cy="1308100"/>
          </a:xfrm>
          <a:solidFill>
            <a:schemeClr val="accent1"/>
          </a:solidFill>
        </p:grpSpPr>
        <p:sp>
          <p:nvSpPr>
            <p:cNvPr id="5" name="Freeform 5"/>
            <p:cNvSpPr>
              <a:spLocks/>
            </p:cNvSpPr>
            <p:nvPr/>
          </p:nvSpPr>
          <p:spPr bwMode="auto">
            <a:xfrm>
              <a:off x="5364163" y="161925"/>
              <a:ext cx="147638" cy="149225"/>
            </a:xfrm>
            <a:custGeom>
              <a:avLst/>
              <a:gdLst>
                <a:gd name="T0" fmla="*/ 32 w 49"/>
                <a:gd name="T1" fmla="*/ 48 h 49"/>
                <a:gd name="T2" fmla="*/ 44 w 49"/>
                <a:gd name="T3" fmla="*/ 17 h 49"/>
                <a:gd name="T4" fmla="*/ 14 w 49"/>
                <a:gd name="T5" fmla="*/ 4 h 49"/>
                <a:gd name="T6" fmla="*/ 0 w 49"/>
                <a:gd name="T7" fmla="*/ 23 h 49"/>
                <a:gd name="T8" fmla="*/ 18 w 49"/>
                <a:gd name="T9" fmla="*/ 48 h 49"/>
                <a:gd name="T10" fmla="*/ 32 w 49"/>
                <a:gd name="T11" fmla="*/ 48 h 49"/>
              </a:gdLst>
              <a:ahLst/>
              <a:cxnLst>
                <a:cxn ang="0">
                  <a:pos x="T0" y="T1"/>
                </a:cxn>
                <a:cxn ang="0">
                  <a:pos x="T2" y="T3"/>
                </a:cxn>
                <a:cxn ang="0">
                  <a:pos x="T4" y="T5"/>
                </a:cxn>
                <a:cxn ang="0">
                  <a:pos x="T6" y="T7"/>
                </a:cxn>
                <a:cxn ang="0">
                  <a:pos x="T8" y="T9"/>
                </a:cxn>
                <a:cxn ang="0">
                  <a:pos x="T10" y="T11"/>
                </a:cxn>
              </a:cxnLst>
              <a:rect l="0" t="0" r="r" b="b"/>
              <a:pathLst>
                <a:path w="49" h="49">
                  <a:moveTo>
                    <a:pt x="32" y="48"/>
                  </a:moveTo>
                  <a:cubicBezTo>
                    <a:pt x="43" y="43"/>
                    <a:pt x="49" y="29"/>
                    <a:pt x="44" y="17"/>
                  </a:cubicBezTo>
                  <a:cubicBezTo>
                    <a:pt x="40" y="5"/>
                    <a:pt x="26" y="0"/>
                    <a:pt x="14" y="4"/>
                  </a:cubicBezTo>
                  <a:cubicBezTo>
                    <a:pt x="6" y="8"/>
                    <a:pt x="1" y="15"/>
                    <a:pt x="0" y="23"/>
                  </a:cubicBezTo>
                  <a:cubicBezTo>
                    <a:pt x="18" y="48"/>
                    <a:pt x="18" y="48"/>
                    <a:pt x="18" y="48"/>
                  </a:cubicBezTo>
                  <a:cubicBezTo>
                    <a:pt x="22" y="49"/>
                    <a:pt x="27" y="49"/>
                    <a:pt x="32"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6"/>
            <p:cNvSpPr>
              <a:spLocks/>
            </p:cNvSpPr>
            <p:nvPr/>
          </p:nvSpPr>
          <p:spPr bwMode="auto">
            <a:xfrm>
              <a:off x="5762625" y="1588"/>
              <a:ext cx="130175" cy="153987"/>
            </a:xfrm>
            <a:custGeom>
              <a:avLst/>
              <a:gdLst>
                <a:gd name="T0" fmla="*/ 18 w 43"/>
                <a:gd name="T1" fmla="*/ 3 h 51"/>
                <a:gd name="T2" fmla="*/ 5 w 43"/>
                <a:gd name="T3" fmla="*/ 33 h 51"/>
                <a:gd name="T4" fmla="*/ 35 w 43"/>
                <a:gd name="T5" fmla="*/ 46 h 51"/>
                <a:gd name="T6" fmla="*/ 43 w 43"/>
                <a:gd name="T7" fmla="*/ 41 h 51"/>
                <a:gd name="T8" fmla="*/ 40 w 43"/>
                <a:gd name="T9" fmla="*/ 5 h 51"/>
                <a:gd name="T10" fmla="*/ 18 w 43"/>
                <a:gd name="T11" fmla="*/ 3 h 51"/>
              </a:gdLst>
              <a:ahLst/>
              <a:cxnLst>
                <a:cxn ang="0">
                  <a:pos x="T0" y="T1"/>
                </a:cxn>
                <a:cxn ang="0">
                  <a:pos x="T2" y="T3"/>
                </a:cxn>
                <a:cxn ang="0">
                  <a:pos x="T4" y="T5"/>
                </a:cxn>
                <a:cxn ang="0">
                  <a:pos x="T6" y="T7"/>
                </a:cxn>
                <a:cxn ang="0">
                  <a:pos x="T8" y="T9"/>
                </a:cxn>
                <a:cxn ang="0">
                  <a:pos x="T10" y="T11"/>
                </a:cxn>
              </a:cxnLst>
              <a:rect l="0" t="0" r="r" b="b"/>
              <a:pathLst>
                <a:path w="43" h="51">
                  <a:moveTo>
                    <a:pt x="18" y="3"/>
                  </a:moveTo>
                  <a:cubicBezTo>
                    <a:pt x="6" y="8"/>
                    <a:pt x="0" y="21"/>
                    <a:pt x="5" y="33"/>
                  </a:cubicBezTo>
                  <a:cubicBezTo>
                    <a:pt x="10" y="45"/>
                    <a:pt x="23" y="51"/>
                    <a:pt x="35" y="46"/>
                  </a:cubicBezTo>
                  <a:cubicBezTo>
                    <a:pt x="38" y="45"/>
                    <a:pt x="41" y="43"/>
                    <a:pt x="43" y="41"/>
                  </a:cubicBezTo>
                  <a:cubicBezTo>
                    <a:pt x="40" y="5"/>
                    <a:pt x="40" y="5"/>
                    <a:pt x="40" y="5"/>
                  </a:cubicBezTo>
                  <a:cubicBezTo>
                    <a:pt x="33" y="1"/>
                    <a:pt x="25" y="0"/>
                    <a:pt x="18"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noEditPoints="1"/>
            </p:cNvSpPr>
            <p:nvPr/>
          </p:nvSpPr>
          <p:spPr bwMode="auto">
            <a:xfrm>
              <a:off x="5291138" y="14288"/>
              <a:ext cx="1323975" cy="1295400"/>
            </a:xfrm>
            <a:custGeom>
              <a:avLst/>
              <a:gdLst>
                <a:gd name="T0" fmla="*/ 423 w 438"/>
                <a:gd name="T1" fmla="*/ 185 h 427"/>
                <a:gd name="T2" fmla="*/ 379 w 438"/>
                <a:gd name="T3" fmla="*/ 157 h 427"/>
                <a:gd name="T4" fmla="*/ 378 w 438"/>
                <a:gd name="T5" fmla="*/ 157 h 427"/>
                <a:gd name="T6" fmla="*/ 248 w 438"/>
                <a:gd name="T7" fmla="*/ 277 h 427"/>
                <a:gd name="T8" fmla="*/ 245 w 438"/>
                <a:gd name="T9" fmla="*/ 282 h 427"/>
                <a:gd name="T10" fmla="*/ 237 w 438"/>
                <a:gd name="T11" fmla="*/ 293 h 427"/>
                <a:gd name="T12" fmla="*/ 223 w 438"/>
                <a:gd name="T13" fmla="*/ 272 h 427"/>
                <a:gd name="T14" fmla="*/ 252 w 438"/>
                <a:gd name="T15" fmla="*/ 17 h 427"/>
                <a:gd name="T16" fmla="*/ 211 w 438"/>
                <a:gd name="T17" fmla="*/ 0 h 427"/>
                <a:gd name="T18" fmla="*/ 214 w 438"/>
                <a:gd name="T19" fmla="*/ 29 h 427"/>
                <a:gd name="T20" fmla="*/ 231 w 438"/>
                <a:gd name="T21" fmla="*/ 36 h 427"/>
                <a:gd name="T22" fmla="*/ 199 w 438"/>
                <a:gd name="T23" fmla="*/ 254 h 427"/>
                <a:gd name="T24" fmla="*/ 29 w 438"/>
                <a:gd name="T25" fmla="*/ 118 h 427"/>
                <a:gd name="T26" fmla="*/ 30 w 438"/>
                <a:gd name="T27" fmla="*/ 109 h 427"/>
                <a:gd name="T28" fmla="*/ 13 w 438"/>
                <a:gd name="T29" fmla="*/ 84 h 427"/>
                <a:gd name="T30" fmla="*/ 1 w 438"/>
                <a:gd name="T31" fmla="*/ 118 h 427"/>
                <a:gd name="T32" fmla="*/ 197 w 438"/>
                <a:gd name="T33" fmla="*/ 284 h 427"/>
                <a:gd name="T34" fmla="*/ 220 w 438"/>
                <a:gd name="T35" fmla="*/ 316 h 427"/>
                <a:gd name="T36" fmla="*/ 185 w 438"/>
                <a:gd name="T37" fmla="*/ 353 h 427"/>
                <a:gd name="T38" fmla="*/ 139 w 438"/>
                <a:gd name="T39" fmla="*/ 344 h 427"/>
                <a:gd name="T40" fmla="*/ 115 w 438"/>
                <a:gd name="T41" fmla="*/ 367 h 427"/>
                <a:gd name="T42" fmla="*/ 115 w 438"/>
                <a:gd name="T43" fmla="*/ 400 h 427"/>
                <a:gd name="T44" fmla="*/ 155 w 438"/>
                <a:gd name="T45" fmla="*/ 427 h 427"/>
                <a:gd name="T46" fmla="*/ 171 w 438"/>
                <a:gd name="T47" fmla="*/ 424 h 427"/>
                <a:gd name="T48" fmla="*/ 197 w 438"/>
                <a:gd name="T49" fmla="*/ 378 h 427"/>
                <a:gd name="T50" fmla="*/ 240 w 438"/>
                <a:gd name="T51" fmla="*/ 337 h 427"/>
                <a:gd name="T52" fmla="*/ 240 w 438"/>
                <a:gd name="T53" fmla="*/ 337 h 427"/>
                <a:gd name="T54" fmla="*/ 257 w 438"/>
                <a:gd name="T55" fmla="*/ 314 h 427"/>
                <a:gd name="T56" fmla="*/ 257 w 438"/>
                <a:gd name="T57" fmla="*/ 314 h 427"/>
                <a:gd name="T58" fmla="*/ 270 w 438"/>
                <a:gd name="T59" fmla="*/ 295 h 427"/>
                <a:gd name="T60" fmla="*/ 272 w 438"/>
                <a:gd name="T61" fmla="*/ 293 h 427"/>
                <a:gd name="T62" fmla="*/ 378 w 438"/>
                <a:gd name="T63" fmla="*/ 185 h 427"/>
                <a:gd name="T64" fmla="*/ 378 w 438"/>
                <a:gd name="T65" fmla="*/ 185 h 427"/>
                <a:gd name="T66" fmla="*/ 399 w 438"/>
                <a:gd name="T67" fmla="*/ 200 h 427"/>
                <a:gd name="T68" fmla="*/ 389 w 438"/>
                <a:gd name="T69" fmla="*/ 277 h 427"/>
                <a:gd name="T70" fmla="*/ 311 w 438"/>
                <a:gd name="T71" fmla="*/ 338 h 427"/>
                <a:gd name="T72" fmla="*/ 309 w 438"/>
                <a:gd name="T73" fmla="*/ 338 h 427"/>
                <a:gd name="T74" fmla="*/ 269 w 438"/>
                <a:gd name="T75" fmla="*/ 324 h 427"/>
                <a:gd name="T76" fmla="*/ 252 w 438"/>
                <a:gd name="T77" fmla="*/ 347 h 427"/>
                <a:gd name="T78" fmla="*/ 312 w 438"/>
                <a:gd name="T79" fmla="*/ 366 h 427"/>
                <a:gd name="T80" fmla="*/ 343 w 438"/>
                <a:gd name="T81" fmla="*/ 360 h 427"/>
                <a:gd name="T82" fmla="*/ 415 w 438"/>
                <a:gd name="T83" fmla="*/ 290 h 427"/>
                <a:gd name="T84" fmla="*/ 423 w 438"/>
                <a:gd name="T85" fmla="*/ 185 h 427"/>
                <a:gd name="T86" fmla="*/ 168 w 438"/>
                <a:gd name="T87" fmla="*/ 390 h 427"/>
                <a:gd name="T88" fmla="*/ 160 w 438"/>
                <a:gd name="T89" fmla="*/ 398 h 427"/>
                <a:gd name="T90" fmla="*/ 141 w 438"/>
                <a:gd name="T91" fmla="*/ 390 h 427"/>
                <a:gd name="T92" fmla="*/ 149 w 438"/>
                <a:gd name="T93" fmla="*/ 370 h 427"/>
                <a:gd name="T94" fmla="*/ 155 w 438"/>
                <a:gd name="T95" fmla="*/ 369 h 427"/>
                <a:gd name="T96" fmla="*/ 169 w 438"/>
                <a:gd name="T97" fmla="*/ 379 h 427"/>
                <a:gd name="T98" fmla="*/ 168 w 438"/>
                <a:gd name="T99" fmla="*/ 39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38" h="427">
                  <a:moveTo>
                    <a:pt x="423" y="185"/>
                  </a:moveTo>
                  <a:cubicBezTo>
                    <a:pt x="411" y="167"/>
                    <a:pt x="396" y="158"/>
                    <a:pt x="379" y="157"/>
                  </a:cubicBezTo>
                  <a:cubicBezTo>
                    <a:pt x="379" y="157"/>
                    <a:pt x="378" y="157"/>
                    <a:pt x="378" y="157"/>
                  </a:cubicBezTo>
                  <a:cubicBezTo>
                    <a:pt x="335" y="157"/>
                    <a:pt x="291" y="218"/>
                    <a:pt x="248" y="277"/>
                  </a:cubicBezTo>
                  <a:cubicBezTo>
                    <a:pt x="245" y="282"/>
                    <a:pt x="245" y="282"/>
                    <a:pt x="245" y="282"/>
                  </a:cubicBezTo>
                  <a:cubicBezTo>
                    <a:pt x="242" y="286"/>
                    <a:pt x="240" y="289"/>
                    <a:pt x="237" y="293"/>
                  </a:cubicBezTo>
                  <a:cubicBezTo>
                    <a:pt x="233" y="287"/>
                    <a:pt x="228" y="280"/>
                    <a:pt x="223" y="272"/>
                  </a:cubicBezTo>
                  <a:cubicBezTo>
                    <a:pt x="236" y="237"/>
                    <a:pt x="299" y="70"/>
                    <a:pt x="252" y="17"/>
                  </a:cubicBezTo>
                  <a:cubicBezTo>
                    <a:pt x="242" y="6"/>
                    <a:pt x="228" y="0"/>
                    <a:pt x="211" y="0"/>
                  </a:cubicBezTo>
                  <a:cubicBezTo>
                    <a:pt x="214" y="29"/>
                    <a:pt x="214" y="29"/>
                    <a:pt x="214" y="29"/>
                  </a:cubicBezTo>
                  <a:cubicBezTo>
                    <a:pt x="225" y="29"/>
                    <a:pt x="229" y="34"/>
                    <a:pt x="231" y="36"/>
                  </a:cubicBezTo>
                  <a:cubicBezTo>
                    <a:pt x="256" y="64"/>
                    <a:pt x="232" y="169"/>
                    <a:pt x="199" y="254"/>
                  </a:cubicBezTo>
                  <a:cubicBezTo>
                    <a:pt x="118" y="215"/>
                    <a:pt x="30" y="156"/>
                    <a:pt x="29" y="118"/>
                  </a:cubicBezTo>
                  <a:cubicBezTo>
                    <a:pt x="29" y="116"/>
                    <a:pt x="29" y="113"/>
                    <a:pt x="30" y="109"/>
                  </a:cubicBezTo>
                  <a:cubicBezTo>
                    <a:pt x="13" y="84"/>
                    <a:pt x="13" y="84"/>
                    <a:pt x="13" y="84"/>
                  </a:cubicBezTo>
                  <a:cubicBezTo>
                    <a:pt x="4" y="94"/>
                    <a:pt x="0" y="106"/>
                    <a:pt x="1" y="118"/>
                  </a:cubicBezTo>
                  <a:cubicBezTo>
                    <a:pt x="3" y="190"/>
                    <a:pt x="164" y="269"/>
                    <a:pt x="197" y="284"/>
                  </a:cubicBezTo>
                  <a:cubicBezTo>
                    <a:pt x="204" y="296"/>
                    <a:pt x="212" y="307"/>
                    <a:pt x="220" y="316"/>
                  </a:cubicBezTo>
                  <a:cubicBezTo>
                    <a:pt x="209" y="330"/>
                    <a:pt x="195" y="348"/>
                    <a:pt x="185" y="353"/>
                  </a:cubicBezTo>
                  <a:cubicBezTo>
                    <a:pt x="172" y="341"/>
                    <a:pt x="154" y="338"/>
                    <a:pt x="139" y="344"/>
                  </a:cubicBezTo>
                  <a:cubicBezTo>
                    <a:pt x="128" y="348"/>
                    <a:pt x="120" y="357"/>
                    <a:pt x="115" y="367"/>
                  </a:cubicBezTo>
                  <a:cubicBezTo>
                    <a:pt x="110" y="378"/>
                    <a:pt x="110" y="390"/>
                    <a:pt x="115" y="400"/>
                  </a:cubicBezTo>
                  <a:cubicBezTo>
                    <a:pt x="121" y="417"/>
                    <a:pt x="138" y="427"/>
                    <a:pt x="155" y="427"/>
                  </a:cubicBezTo>
                  <a:cubicBezTo>
                    <a:pt x="160" y="427"/>
                    <a:pt x="166" y="426"/>
                    <a:pt x="171" y="424"/>
                  </a:cubicBezTo>
                  <a:cubicBezTo>
                    <a:pt x="189" y="417"/>
                    <a:pt x="200" y="398"/>
                    <a:pt x="197" y="378"/>
                  </a:cubicBezTo>
                  <a:cubicBezTo>
                    <a:pt x="209" y="372"/>
                    <a:pt x="222" y="360"/>
                    <a:pt x="240" y="337"/>
                  </a:cubicBezTo>
                  <a:cubicBezTo>
                    <a:pt x="240" y="337"/>
                    <a:pt x="240" y="337"/>
                    <a:pt x="240" y="337"/>
                  </a:cubicBezTo>
                  <a:cubicBezTo>
                    <a:pt x="257" y="314"/>
                    <a:pt x="257" y="314"/>
                    <a:pt x="257" y="314"/>
                  </a:cubicBezTo>
                  <a:cubicBezTo>
                    <a:pt x="257" y="314"/>
                    <a:pt x="257" y="314"/>
                    <a:pt x="257" y="314"/>
                  </a:cubicBezTo>
                  <a:cubicBezTo>
                    <a:pt x="261" y="308"/>
                    <a:pt x="265" y="302"/>
                    <a:pt x="270" y="295"/>
                  </a:cubicBezTo>
                  <a:cubicBezTo>
                    <a:pt x="272" y="293"/>
                    <a:pt x="272" y="293"/>
                    <a:pt x="272" y="293"/>
                  </a:cubicBezTo>
                  <a:cubicBezTo>
                    <a:pt x="304" y="248"/>
                    <a:pt x="349" y="185"/>
                    <a:pt x="378" y="185"/>
                  </a:cubicBezTo>
                  <a:cubicBezTo>
                    <a:pt x="378" y="185"/>
                    <a:pt x="378" y="185"/>
                    <a:pt x="378" y="185"/>
                  </a:cubicBezTo>
                  <a:cubicBezTo>
                    <a:pt x="381" y="186"/>
                    <a:pt x="389" y="186"/>
                    <a:pt x="399" y="200"/>
                  </a:cubicBezTo>
                  <a:cubicBezTo>
                    <a:pt x="409" y="215"/>
                    <a:pt x="405" y="247"/>
                    <a:pt x="389" y="277"/>
                  </a:cubicBezTo>
                  <a:cubicBezTo>
                    <a:pt x="374" y="306"/>
                    <a:pt x="346" y="337"/>
                    <a:pt x="311" y="338"/>
                  </a:cubicBezTo>
                  <a:cubicBezTo>
                    <a:pt x="311" y="338"/>
                    <a:pt x="310" y="338"/>
                    <a:pt x="309" y="338"/>
                  </a:cubicBezTo>
                  <a:cubicBezTo>
                    <a:pt x="296" y="338"/>
                    <a:pt x="282" y="334"/>
                    <a:pt x="269" y="324"/>
                  </a:cubicBezTo>
                  <a:cubicBezTo>
                    <a:pt x="252" y="347"/>
                    <a:pt x="252" y="347"/>
                    <a:pt x="252" y="347"/>
                  </a:cubicBezTo>
                  <a:cubicBezTo>
                    <a:pt x="272" y="360"/>
                    <a:pt x="292" y="367"/>
                    <a:pt x="312" y="366"/>
                  </a:cubicBezTo>
                  <a:cubicBezTo>
                    <a:pt x="322" y="366"/>
                    <a:pt x="333" y="364"/>
                    <a:pt x="343" y="360"/>
                  </a:cubicBezTo>
                  <a:cubicBezTo>
                    <a:pt x="371" y="349"/>
                    <a:pt x="398" y="322"/>
                    <a:pt x="415" y="290"/>
                  </a:cubicBezTo>
                  <a:cubicBezTo>
                    <a:pt x="435" y="250"/>
                    <a:pt x="438" y="209"/>
                    <a:pt x="423" y="185"/>
                  </a:cubicBezTo>
                  <a:close/>
                  <a:moveTo>
                    <a:pt x="168" y="390"/>
                  </a:moveTo>
                  <a:cubicBezTo>
                    <a:pt x="167" y="394"/>
                    <a:pt x="164" y="397"/>
                    <a:pt x="160" y="398"/>
                  </a:cubicBezTo>
                  <a:cubicBezTo>
                    <a:pt x="153" y="401"/>
                    <a:pt x="144" y="397"/>
                    <a:pt x="141" y="390"/>
                  </a:cubicBezTo>
                  <a:cubicBezTo>
                    <a:pt x="138" y="382"/>
                    <a:pt x="141" y="373"/>
                    <a:pt x="149" y="370"/>
                  </a:cubicBezTo>
                  <a:cubicBezTo>
                    <a:pt x="151" y="370"/>
                    <a:pt x="153" y="369"/>
                    <a:pt x="155" y="369"/>
                  </a:cubicBezTo>
                  <a:cubicBezTo>
                    <a:pt x="161" y="369"/>
                    <a:pt x="166" y="373"/>
                    <a:pt x="169" y="379"/>
                  </a:cubicBezTo>
                  <a:cubicBezTo>
                    <a:pt x="170" y="382"/>
                    <a:pt x="170" y="386"/>
                    <a:pt x="168" y="39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8" name="Group 7" descr="blue and white icon of three vacutainer blood tubes used for blood collection and laboratory testing" title="vacutainer tubes"/>
          <p:cNvGrpSpPr/>
          <p:nvPr/>
        </p:nvGrpSpPr>
        <p:grpSpPr>
          <a:xfrm>
            <a:off x="10359362" y="3803132"/>
            <a:ext cx="1104928" cy="1598876"/>
            <a:chOff x="12101513" y="0"/>
            <a:chExt cx="1019175" cy="1474788"/>
          </a:xfrm>
          <a:solidFill>
            <a:schemeClr val="accent1"/>
          </a:solidFill>
        </p:grpSpPr>
        <p:sp>
          <p:nvSpPr>
            <p:cNvPr id="9" name="Freeform 85"/>
            <p:cNvSpPr>
              <a:spLocks/>
            </p:cNvSpPr>
            <p:nvPr/>
          </p:nvSpPr>
          <p:spPr bwMode="auto">
            <a:xfrm>
              <a:off x="12204700" y="509588"/>
              <a:ext cx="393700" cy="944563"/>
            </a:xfrm>
            <a:custGeom>
              <a:avLst/>
              <a:gdLst>
                <a:gd name="T0" fmla="*/ 121 w 130"/>
                <a:gd name="T1" fmla="*/ 252 h 311"/>
                <a:gd name="T2" fmla="*/ 84 w 130"/>
                <a:gd name="T3" fmla="*/ 262 h 311"/>
                <a:gd name="T4" fmla="*/ 73 w 130"/>
                <a:gd name="T5" fmla="*/ 260 h 311"/>
                <a:gd name="T6" fmla="*/ 67 w 130"/>
                <a:gd name="T7" fmla="*/ 252 h 311"/>
                <a:gd name="T8" fmla="*/ 13 w 130"/>
                <a:gd name="T9" fmla="*/ 38 h 311"/>
                <a:gd name="T10" fmla="*/ 14 w 130"/>
                <a:gd name="T11" fmla="*/ 27 h 311"/>
                <a:gd name="T12" fmla="*/ 23 w 130"/>
                <a:gd name="T13" fmla="*/ 21 h 311"/>
                <a:gd name="T14" fmla="*/ 60 w 130"/>
                <a:gd name="T15" fmla="*/ 12 h 311"/>
                <a:gd name="T16" fmla="*/ 57 w 130"/>
                <a:gd name="T17" fmla="*/ 0 h 311"/>
                <a:gd name="T18" fmla="*/ 0 w 130"/>
                <a:gd name="T19" fmla="*/ 15 h 311"/>
                <a:gd name="T20" fmla="*/ 69 w 130"/>
                <a:gd name="T21" fmla="*/ 287 h 311"/>
                <a:gd name="T22" fmla="*/ 83 w 130"/>
                <a:gd name="T23" fmla="*/ 305 h 311"/>
                <a:gd name="T24" fmla="*/ 105 w 130"/>
                <a:gd name="T25" fmla="*/ 309 h 311"/>
                <a:gd name="T26" fmla="*/ 126 w 130"/>
                <a:gd name="T27" fmla="*/ 273 h 311"/>
                <a:gd name="T28" fmla="*/ 121 w 130"/>
                <a:gd name="T29" fmla="*/ 252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311">
                  <a:moveTo>
                    <a:pt x="121" y="252"/>
                  </a:moveTo>
                  <a:cubicBezTo>
                    <a:pt x="84" y="262"/>
                    <a:pt x="84" y="262"/>
                    <a:pt x="84" y="262"/>
                  </a:cubicBezTo>
                  <a:cubicBezTo>
                    <a:pt x="80" y="263"/>
                    <a:pt x="77" y="262"/>
                    <a:pt x="73" y="260"/>
                  </a:cubicBezTo>
                  <a:cubicBezTo>
                    <a:pt x="70" y="258"/>
                    <a:pt x="68" y="255"/>
                    <a:pt x="67" y="252"/>
                  </a:cubicBezTo>
                  <a:cubicBezTo>
                    <a:pt x="13" y="38"/>
                    <a:pt x="13" y="38"/>
                    <a:pt x="13" y="38"/>
                  </a:cubicBezTo>
                  <a:cubicBezTo>
                    <a:pt x="12" y="34"/>
                    <a:pt x="12" y="31"/>
                    <a:pt x="14" y="27"/>
                  </a:cubicBezTo>
                  <a:cubicBezTo>
                    <a:pt x="16" y="24"/>
                    <a:pt x="19" y="22"/>
                    <a:pt x="23" y="21"/>
                  </a:cubicBezTo>
                  <a:cubicBezTo>
                    <a:pt x="60" y="12"/>
                    <a:pt x="60" y="12"/>
                    <a:pt x="60" y="12"/>
                  </a:cubicBezTo>
                  <a:cubicBezTo>
                    <a:pt x="57" y="0"/>
                    <a:pt x="57" y="0"/>
                    <a:pt x="57" y="0"/>
                  </a:cubicBezTo>
                  <a:cubicBezTo>
                    <a:pt x="0" y="15"/>
                    <a:pt x="0" y="15"/>
                    <a:pt x="0" y="15"/>
                  </a:cubicBezTo>
                  <a:cubicBezTo>
                    <a:pt x="69" y="287"/>
                    <a:pt x="69" y="287"/>
                    <a:pt x="69" y="287"/>
                  </a:cubicBezTo>
                  <a:cubicBezTo>
                    <a:pt x="71" y="295"/>
                    <a:pt x="76" y="301"/>
                    <a:pt x="83" y="305"/>
                  </a:cubicBezTo>
                  <a:cubicBezTo>
                    <a:pt x="89" y="310"/>
                    <a:pt x="97" y="311"/>
                    <a:pt x="105" y="309"/>
                  </a:cubicBezTo>
                  <a:cubicBezTo>
                    <a:pt x="121" y="305"/>
                    <a:pt x="130" y="289"/>
                    <a:pt x="126" y="273"/>
                  </a:cubicBezTo>
                  <a:lnTo>
                    <a:pt x="121" y="2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86"/>
            <p:cNvSpPr>
              <a:spLocks/>
            </p:cNvSpPr>
            <p:nvPr/>
          </p:nvSpPr>
          <p:spPr bwMode="auto">
            <a:xfrm>
              <a:off x="12857163" y="0"/>
              <a:ext cx="263525" cy="303213"/>
            </a:xfrm>
            <a:custGeom>
              <a:avLst/>
              <a:gdLst>
                <a:gd name="T0" fmla="*/ 166 w 166"/>
                <a:gd name="T1" fmla="*/ 17 h 191"/>
                <a:gd name="T2" fmla="*/ 20 w 166"/>
                <a:gd name="T3" fmla="*/ 0 h 191"/>
                <a:gd name="T4" fmla="*/ 0 w 166"/>
                <a:gd name="T5" fmla="*/ 176 h 191"/>
                <a:gd name="T6" fmla="*/ 2 w 166"/>
                <a:gd name="T7" fmla="*/ 176 h 191"/>
                <a:gd name="T8" fmla="*/ 147 w 166"/>
                <a:gd name="T9" fmla="*/ 191 h 191"/>
                <a:gd name="T10" fmla="*/ 166 w 166"/>
                <a:gd name="T11" fmla="*/ 17 h 191"/>
              </a:gdLst>
              <a:ahLst/>
              <a:cxnLst>
                <a:cxn ang="0">
                  <a:pos x="T0" y="T1"/>
                </a:cxn>
                <a:cxn ang="0">
                  <a:pos x="T2" y="T3"/>
                </a:cxn>
                <a:cxn ang="0">
                  <a:pos x="T4" y="T5"/>
                </a:cxn>
                <a:cxn ang="0">
                  <a:pos x="T6" y="T7"/>
                </a:cxn>
                <a:cxn ang="0">
                  <a:pos x="T8" y="T9"/>
                </a:cxn>
                <a:cxn ang="0">
                  <a:pos x="T10" y="T11"/>
                </a:cxn>
              </a:cxnLst>
              <a:rect l="0" t="0" r="r" b="b"/>
              <a:pathLst>
                <a:path w="166" h="191">
                  <a:moveTo>
                    <a:pt x="166" y="17"/>
                  </a:moveTo>
                  <a:lnTo>
                    <a:pt x="20" y="0"/>
                  </a:lnTo>
                  <a:lnTo>
                    <a:pt x="0" y="176"/>
                  </a:lnTo>
                  <a:lnTo>
                    <a:pt x="2" y="176"/>
                  </a:lnTo>
                  <a:lnTo>
                    <a:pt x="147" y="191"/>
                  </a:lnTo>
                  <a:lnTo>
                    <a:pt x="166"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87"/>
            <p:cNvSpPr>
              <a:spLocks/>
            </p:cNvSpPr>
            <p:nvPr/>
          </p:nvSpPr>
          <p:spPr bwMode="auto">
            <a:xfrm>
              <a:off x="12101513" y="203200"/>
              <a:ext cx="293688" cy="327025"/>
            </a:xfrm>
            <a:custGeom>
              <a:avLst/>
              <a:gdLst>
                <a:gd name="T0" fmla="*/ 143 w 185"/>
                <a:gd name="T1" fmla="*/ 0 h 206"/>
                <a:gd name="T2" fmla="*/ 0 w 185"/>
                <a:gd name="T3" fmla="*/ 36 h 206"/>
                <a:gd name="T4" fmla="*/ 42 w 185"/>
                <a:gd name="T5" fmla="*/ 206 h 206"/>
                <a:gd name="T6" fmla="*/ 44 w 185"/>
                <a:gd name="T7" fmla="*/ 206 h 206"/>
                <a:gd name="T8" fmla="*/ 185 w 185"/>
                <a:gd name="T9" fmla="*/ 170 h 206"/>
                <a:gd name="T10" fmla="*/ 143 w 185"/>
                <a:gd name="T11" fmla="*/ 0 h 206"/>
              </a:gdLst>
              <a:ahLst/>
              <a:cxnLst>
                <a:cxn ang="0">
                  <a:pos x="T0" y="T1"/>
                </a:cxn>
                <a:cxn ang="0">
                  <a:pos x="T2" y="T3"/>
                </a:cxn>
                <a:cxn ang="0">
                  <a:pos x="T4" y="T5"/>
                </a:cxn>
                <a:cxn ang="0">
                  <a:pos x="T6" y="T7"/>
                </a:cxn>
                <a:cxn ang="0">
                  <a:pos x="T8" y="T9"/>
                </a:cxn>
                <a:cxn ang="0">
                  <a:pos x="T10" y="T11"/>
                </a:cxn>
              </a:cxnLst>
              <a:rect l="0" t="0" r="r" b="b"/>
              <a:pathLst>
                <a:path w="185" h="206">
                  <a:moveTo>
                    <a:pt x="143" y="0"/>
                  </a:moveTo>
                  <a:lnTo>
                    <a:pt x="0" y="36"/>
                  </a:lnTo>
                  <a:lnTo>
                    <a:pt x="42" y="206"/>
                  </a:lnTo>
                  <a:lnTo>
                    <a:pt x="44" y="206"/>
                  </a:lnTo>
                  <a:lnTo>
                    <a:pt x="185" y="170"/>
                  </a:lnTo>
                  <a:lnTo>
                    <a:pt x="14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88"/>
            <p:cNvSpPr>
              <a:spLocks/>
            </p:cNvSpPr>
            <p:nvPr/>
          </p:nvSpPr>
          <p:spPr bwMode="auto">
            <a:xfrm>
              <a:off x="12274550" y="576263"/>
              <a:ext cx="290513" cy="698500"/>
            </a:xfrm>
            <a:custGeom>
              <a:avLst/>
              <a:gdLst>
                <a:gd name="T0" fmla="*/ 0 w 96"/>
                <a:gd name="T1" fmla="*/ 11 h 230"/>
                <a:gd name="T2" fmla="*/ 0 w 96"/>
                <a:gd name="T3" fmla="*/ 13 h 230"/>
                <a:gd name="T4" fmla="*/ 54 w 96"/>
                <a:gd name="T5" fmla="*/ 227 h 230"/>
                <a:gd name="T6" fmla="*/ 58 w 96"/>
                <a:gd name="T7" fmla="*/ 229 h 230"/>
                <a:gd name="T8" fmla="*/ 96 w 96"/>
                <a:gd name="T9" fmla="*/ 220 h 230"/>
                <a:gd name="T10" fmla="*/ 40 w 96"/>
                <a:gd name="T11" fmla="*/ 0 h 230"/>
                <a:gd name="T12" fmla="*/ 2 w 96"/>
                <a:gd name="T13" fmla="*/ 9 h 230"/>
                <a:gd name="T14" fmla="*/ 0 w 96"/>
                <a:gd name="T15" fmla="*/ 11 h 2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230">
                  <a:moveTo>
                    <a:pt x="0" y="11"/>
                  </a:moveTo>
                  <a:cubicBezTo>
                    <a:pt x="0" y="12"/>
                    <a:pt x="0" y="12"/>
                    <a:pt x="0" y="13"/>
                  </a:cubicBezTo>
                  <a:cubicBezTo>
                    <a:pt x="54" y="227"/>
                    <a:pt x="54" y="227"/>
                    <a:pt x="54" y="227"/>
                  </a:cubicBezTo>
                  <a:cubicBezTo>
                    <a:pt x="55" y="229"/>
                    <a:pt x="57" y="230"/>
                    <a:pt x="58" y="229"/>
                  </a:cubicBezTo>
                  <a:cubicBezTo>
                    <a:pt x="96" y="220"/>
                    <a:pt x="96" y="220"/>
                    <a:pt x="96" y="220"/>
                  </a:cubicBezTo>
                  <a:cubicBezTo>
                    <a:pt x="40" y="0"/>
                    <a:pt x="40" y="0"/>
                    <a:pt x="40" y="0"/>
                  </a:cubicBezTo>
                  <a:cubicBezTo>
                    <a:pt x="2" y="9"/>
                    <a:pt x="2" y="9"/>
                    <a:pt x="2" y="9"/>
                  </a:cubicBezTo>
                  <a:cubicBezTo>
                    <a:pt x="2" y="10"/>
                    <a:pt x="1" y="10"/>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89"/>
            <p:cNvSpPr>
              <a:spLocks/>
            </p:cNvSpPr>
            <p:nvPr/>
          </p:nvSpPr>
          <p:spPr bwMode="auto">
            <a:xfrm>
              <a:off x="12796838" y="379413"/>
              <a:ext cx="203200" cy="698500"/>
            </a:xfrm>
            <a:custGeom>
              <a:avLst/>
              <a:gdLst>
                <a:gd name="T0" fmla="*/ 6 w 67"/>
                <a:gd name="T1" fmla="*/ 176 h 230"/>
                <a:gd name="T2" fmla="*/ 0 w 67"/>
                <a:gd name="T3" fmla="*/ 226 h 230"/>
                <a:gd name="T4" fmla="*/ 38 w 67"/>
                <a:gd name="T5" fmla="*/ 230 h 230"/>
                <a:gd name="T6" fmla="*/ 42 w 67"/>
                <a:gd name="T7" fmla="*/ 227 h 230"/>
                <a:gd name="T8" fmla="*/ 66 w 67"/>
                <a:gd name="T9" fmla="*/ 8 h 230"/>
                <a:gd name="T10" fmla="*/ 66 w 67"/>
                <a:gd name="T11" fmla="*/ 6 h 230"/>
                <a:gd name="T12" fmla="*/ 64 w 67"/>
                <a:gd name="T13" fmla="*/ 5 h 230"/>
                <a:gd name="T14" fmla="*/ 25 w 67"/>
                <a:gd name="T15" fmla="*/ 0 h 230"/>
                <a:gd name="T16" fmla="*/ 6 w 67"/>
                <a:gd name="T17" fmla="*/ 176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30">
                  <a:moveTo>
                    <a:pt x="6" y="176"/>
                  </a:moveTo>
                  <a:cubicBezTo>
                    <a:pt x="0" y="226"/>
                    <a:pt x="0" y="226"/>
                    <a:pt x="0" y="226"/>
                  </a:cubicBezTo>
                  <a:cubicBezTo>
                    <a:pt x="38" y="230"/>
                    <a:pt x="38" y="230"/>
                    <a:pt x="38" y="230"/>
                  </a:cubicBezTo>
                  <a:cubicBezTo>
                    <a:pt x="40" y="230"/>
                    <a:pt x="42" y="229"/>
                    <a:pt x="42" y="227"/>
                  </a:cubicBezTo>
                  <a:cubicBezTo>
                    <a:pt x="66" y="8"/>
                    <a:pt x="66" y="8"/>
                    <a:pt x="66" y="8"/>
                  </a:cubicBezTo>
                  <a:cubicBezTo>
                    <a:pt x="67" y="7"/>
                    <a:pt x="66" y="7"/>
                    <a:pt x="66" y="6"/>
                  </a:cubicBezTo>
                  <a:cubicBezTo>
                    <a:pt x="65" y="5"/>
                    <a:pt x="64" y="5"/>
                    <a:pt x="64" y="5"/>
                  </a:cubicBezTo>
                  <a:cubicBezTo>
                    <a:pt x="25" y="0"/>
                    <a:pt x="25" y="0"/>
                    <a:pt x="25" y="0"/>
                  </a:cubicBezTo>
                  <a:cubicBezTo>
                    <a:pt x="6" y="176"/>
                    <a:pt x="6" y="176"/>
                    <a:pt x="6" y="1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90"/>
            <p:cNvSpPr>
              <a:spLocks/>
            </p:cNvSpPr>
            <p:nvPr/>
          </p:nvSpPr>
          <p:spPr bwMode="auto">
            <a:xfrm>
              <a:off x="12785725" y="312738"/>
              <a:ext cx="274638" cy="949325"/>
            </a:xfrm>
            <a:custGeom>
              <a:avLst/>
              <a:gdLst>
                <a:gd name="T0" fmla="*/ 59 w 91"/>
                <a:gd name="T1" fmla="*/ 286 h 313"/>
                <a:gd name="T2" fmla="*/ 91 w 91"/>
                <a:gd name="T3" fmla="*/ 7 h 313"/>
                <a:gd name="T4" fmla="*/ 32 w 91"/>
                <a:gd name="T5" fmla="*/ 0 h 313"/>
                <a:gd name="T6" fmla="*/ 31 w 91"/>
                <a:gd name="T7" fmla="*/ 12 h 313"/>
                <a:gd name="T8" fmla="*/ 69 w 91"/>
                <a:gd name="T9" fmla="*/ 16 h 313"/>
                <a:gd name="T10" fmla="*/ 81 w 91"/>
                <a:gd name="T11" fmla="*/ 31 h 313"/>
                <a:gd name="T12" fmla="*/ 56 w 91"/>
                <a:gd name="T13" fmla="*/ 251 h 313"/>
                <a:gd name="T14" fmla="*/ 51 w 91"/>
                <a:gd name="T15" fmla="*/ 260 h 313"/>
                <a:gd name="T16" fmla="*/ 41 w 91"/>
                <a:gd name="T17" fmla="*/ 263 h 313"/>
                <a:gd name="T18" fmla="*/ 3 w 91"/>
                <a:gd name="T19" fmla="*/ 259 h 313"/>
                <a:gd name="T20" fmla="*/ 1 w 91"/>
                <a:gd name="T21" fmla="*/ 280 h 313"/>
                <a:gd name="T22" fmla="*/ 7 w 91"/>
                <a:gd name="T23" fmla="*/ 301 h 313"/>
                <a:gd name="T24" fmla="*/ 27 w 91"/>
                <a:gd name="T25" fmla="*/ 312 h 313"/>
                <a:gd name="T26" fmla="*/ 28 w 91"/>
                <a:gd name="T27" fmla="*/ 312 h 313"/>
                <a:gd name="T28" fmla="*/ 34 w 91"/>
                <a:gd name="T29" fmla="*/ 312 h 313"/>
                <a:gd name="T30" fmla="*/ 59 w 91"/>
                <a:gd name="T31" fmla="*/ 286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1" h="313">
                  <a:moveTo>
                    <a:pt x="59" y="286"/>
                  </a:moveTo>
                  <a:cubicBezTo>
                    <a:pt x="91" y="7"/>
                    <a:pt x="91" y="7"/>
                    <a:pt x="91" y="7"/>
                  </a:cubicBezTo>
                  <a:cubicBezTo>
                    <a:pt x="32" y="0"/>
                    <a:pt x="32" y="0"/>
                    <a:pt x="32" y="0"/>
                  </a:cubicBezTo>
                  <a:cubicBezTo>
                    <a:pt x="31" y="12"/>
                    <a:pt x="31" y="12"/>
                    <a:pt x="31" y="12"/>
                  </a:cubicBezTo>
                  <a:cubicBezTo>
                    <a:pt x="69" y="16"/>
                    <a:pt x="69" y="16"/>
                    <a:pt x="69" y="16"/>
                  </a:cubicBezTo>
                  <a:cubicBezTo>
                    <a:pt x="76" y="17"/>
                    <a:pt x="82" y="24"/>
                    <a:pt x="81" y="31"/>
                  </a:cubicBezTo>
                  <a:cubicBezTo>
                    <a:pt x="56" y="251"/>
                    <a:pt x="56" y="251"/>
                    <a:pt x="56" y="251"/>
                  </a:cubicBezTo>
                  <a:cubicBezTo>
                    <a:pt x="56" y="254"/>
                    <a:pt x="54" y="258"/>
                    <a:pt x="51" y="260"/>
                  </a:cubicBezTo>
                  <a:cubicBezTo>
                    <a:pt x="48" y="262"/>
                    <a:pt x="45" y="263"/>
                    <a:pt x="41" y="263"/>
                  </a:cubicBezTo>
                  <a:cubicBezTo>
                    <a:pt x="3" y="259"/>
                    <a:pt x="3" y="259"/>
                    <a:pt x="3" y="259"/>
                  </a:cubicBezTo>
                  <a:cubicBezTo>
                    <a:pt x="1" y="280"/>
                    <a:pt x="1" y="280"/>
                    <a:pt x="1" y="280"/>
                  </a:cubicBezTo>
                  <a:cubicBezTo>
                    <a:pt x="0" y="288"/>
                    <a:pt x="2" y="295"/>
                    <a:pt x="7" y="301"/>
                  </a:cubicBezTo>
                  <a:cubicBezTo>
                    <a:pt x="12" y="308"/>
                    <a:pt x="19" y="311"/>
                    <a:pt x="27" y="312"/>
                  </a:cubicBezTo>
                  <a:cubicBezTo>
                    <a:pt x="28" y="312"/>
                    <a:pt x="28" y="312"/>
                    <a:pt x="28" y="312"/>
                  </a:cubicBezTo>
                  <a:cubicBezTo>
                    <a:pt x="30" y="313"/>
                    <a:pt x="32" y="312"/>
                    <a:pt x="34" y="312"/>
                  </a:cubicBezTo>
                  <a:cubicBezTo>
                    <a:pt x="47" y="310"/>
                    <a:pt x="58" y="300"/>
                    <a:pt x="59" y="2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91"/>
            <p:cNvSpPr>
              <a:spLocks/>
            </p:cNvSpPr>
            <p:nvPr/>
          </p:nvSpPr>
          <p:spPr bwMode="auto">
            <a:xfrm>
              <a:off x="12622213" y="588963"/>
              <a:ext cx="190500" cy="696913"/>
            </a:xfrm>
            <a:custGeom>
              <a:avLst/>
              <a:gdLst>
                <a:gd name="T0" fmla="*/ 1 w 63"/>
                <a:gd name="T1" fmla="*/ 8 h 230"/>
                <a:gd name="T2" fmla="*/ 1 w 63"/>
                <a:gd name="T3" fmla="*/ 10 h 230"/>
                <a:gd name="T4" fmla="*/ 38 w 63"/>
                <a:gd name="T5" fmla="*/ 227 h 230"/>
                <a:gd name="T6" fmla="*/ 42 w 63"/>
                <a:gd name="T7" fmla="*/ 230 h 230"/>
                <a:gd name="T8" fmla="*/ 63 w 63"/>
                <a:gd name="T9" fmla="*/ 226 h 230"/>
                <a:gd name="T10" fmla="*/ 44 w 63"/>
                <a:gd name="T11" fmla="*/ 188 h 230"/>
                <a:gd name="T12" fmla="*/ 56 w 63"/>
                <a:gd name="T13" fmla="*/ 85 h 230"/>
                <a:gd name="T14" fmla="*/ 41 w 63"/>
                <a:gd name="T15" fmla="*/ 0 h 230"/>
                <a:gd name="T16" fmla="*/ 3 w 63"/>
                <a:gd name="T17" fmla="*/ 6 h 230"/>
                <a:gd name="T18" fmla="*/ 1 w 63"/>
                <a:gd name="T19" fmla="*/ 8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230">
                  <a:moveTo>
                    <a:pt x="1" y="8"/>
                  </a:moveTo>
                  <a:cubicBezTo>
                    <a:pt x="1" y="8"/>
                    <a:pt x="0" y="9"/>
                    <a:pt x="1" y="10"/>
                  </a:cubicBezTo>
                  <a:cubicBezTo>
                    <a:pt x="38" y="227"/>
                    <a:pt x="38" y="227"/>
                    <a:pt x="38" y="227"/>
                  </a:cubicBezTo>
                  <a:cubicBezTo>
                    <a:pt x="38" y="229"/>
                    <a:pt x="40" y="230"/>
                    <a:pt x="42" y="230"/>
                  </a:cubicBezTo>
                  <a:cubicBezTo>
                    <a:pt x="63" y="226"/>
                    <a:pt x="63" y="226"/>
                    <a:pt x="63" y="226"/>
                  </a:cubicBezTo>
                  <a:cubicBezTo>
                    <a:pt x="50" y="218"/>
                    <a:pt x="42" y="203"/>
                    <a:pt x="44" y="188"/>
                  </a:cubicBezTo>
                  <a:cubicBezTo>
                    <a:pt x="56" y="85"/>
                    <a:pt x="56" y="85"/>
                    <a:pt x="56" y="85"/>
                  </a:cubicBezTo>
                  <a:cubicBezTo>
                    <a:pt x="41" y="0"/>
                    <a:pt x="41" y="0"/>
                    <a:pt x="41" y="0"/>
                  </a:cubicBezTo>
                  <a:cubicBezTo>
                    <a:pt x="3" y="6"/>
                    <a:pt x="3" y="6"/>
                    <a:pt x="3" y="6"/>
                  </a:cubicBezTo>
                  <a:cubicBezTo>
                    <a:pt x="2" y="7"/>
                    <a:pt x="2" y="7"/>
                    <a:pt x="1"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2"/>
            <p:cNvSpPr>
              <a:spLocks/>
            </p:cNvSpPr>
            <p:nvPr/>
          </p:nvSpPr>
          <p:spPr bwMode="auto">
            <a:xfrm>
              <a:off x="12558713" y="522288"/>
              <a:ext cx="323850" cy="952500"/>
            </a:xfrm>
            <a:custGeom>
              <a:avLst/>
              <a:gdLst>
                <a:gd name="T0" fmla="*/ 65 w 107"/>
                <a:gd name="T1" fmla="*/ 263 h 314"/>
                <a:gd name="T2" fmla="*/ 54 w 107"/>
                <a:gd name="T3" fmla="*/ 260 h 314"/>
                <a:gd name="T4" fmla="*/ 49 w 107"/>
                <a:gd name="T5" fmla="*/ 251 h 314"/>
                <a:gd name="T6" fmla="*/ 11 w 107"/>
                <a:gd name="T7" fmla="*/ 34 h 314"/>
                <a:gd name="T8" fmla="*/ 13 w 107"/>
                <a:gd name="T9" fmla="*/ 24 h 314"/>
                <a:gd name="T10" fmla="*/ 22 w 107"/>
                <a:gd name="T11" fmla="*/ 18 h 314"/>
                <a:gd name="T12" fmla="*/ 60 w 107"/>
                <a:gd name="T13" fmla="*/ 11 h 314"/>
                <a:gd name="T14" fmla="*/ 58 w 107"/>
                <a:gd name="T15" fmla="*/ 0 h 314"/>
                <a:gd name="T16" fmla="*/ 0 w 107"/>
                <a:gd name="T17" fmla="*/ 10 h 314"/>
                <a:gd name="T18" fmla="*/ 48 w 107"/>
                <a:gd name="T19" fmla="*/ 287 h 314"/>
                <a:gd name="T20" fmla="*/ 82 w 107"/>
                <a:gd name="T21" fmla="*/ 311 h 314"/>
                <a:gd name="T22" fmla="*/ 101 w 107"/>
                <a:gd name="T23" fmla="*/ 299 h 314"/>
                <a:gd name="T24" fmla="*/ 106 w 107"/>
                <a:gd name="T25" fmla="*/ 277 h 314"/>
                <a:gd name="T26" fmla="*/ 102 w 107"/>
                <a:gd name="T27" fmla="*/ 256 h 314"/>
                <a:gd name="T28" fmla="*/ 65 w 107"/>
                <a:gd name="T29" fmla="*/ 263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7" h="314">
                  <a:moveTo>
                    <a:pt x="65" y="263"/>
                  </a:moveTo>
                  <a:cubicBezTo>
                    <a:pt x="61" y="263"/>
                    <a:pt x="57" y="262"/>
                    <a:pt x="54" y="260"/>
                  </a:cubicBezTo>
                  <a:cubicBezTo>
                    <a:pt x="51" y="258"/>
                    <a:pt x="49" y="255"/>
                    <a:pt x="49" y="251"/>
                  </a:cubicBezTo>
                  <a:cubicBezTo>
                    <a:pt x="11" y="34"/>
                    <a:pt x="11" y="34"/>
                    <a:pt x="11" y="34"/>
                  </a:cubicBezTo>
                  <a:cubicBezTo>
                    <a:pt x="10" y="30"/>
                    <a:pt x="11" y="27"/>
                    <a:pt x="13" y="24"/>
                  </a:cubicBezTo>
                  <a:cubicBezTo>
                    <a:pt x="16" y="21"/>
                    <a:pt x="19" y="19"/>
                    <a:pt x="22" y="18"/>
                  </a:cubicBezTo>
                  <a:cubicBezTo>
                    <a:pt x="60" y="11"/>
                    <a:pt x="60" y="11"/>
                    <a:pt x="60" y="11"/>
                  </a:cubicBezTo>
                  <a:cubicBezTo>
                    <a:pt x="58" y="0"/>
                    <a:pt x="58" y="0"/>
                    <a:pt x="58" y="0"/>
                  </a:cubicBezTo>
                  <a:cubicBezTo>
                    <a:pt x="0" y="10"/>
                    <a:pt x="0" y="10"/>
                    <a:pt x="0" y="10"/>
                  </a:cubicBezTo>
                  <a:cubicBezTo>
                    <a:pt x="48" y="287"/>
                    <a:pt x="48" y="287"/>
                    <a:pt x="48" y="287"/>
                  </a:cubicBezTo>
                  <a:cubicBezTo>
                    <a:pt x="51" y="303"/>
                    <a:pt x="66" y="314"/>
                    <a:pt x="82" y="311"/>
                  </a:cubicBezTo>
                  <a:cubicBezTo>
                    <a:pt x="90" y="310"/>
                    <a:pt x="97" y="306"/>
                    <a:pt x="101" y="299"/>
                  </a:cubicBezTo>
                  <a:cubicBezTo>
                    <a:pt x="106" y="293"/>
                    <a:pt x="107" y="285"/>
                    <a:pt x="106" y="277"/>
                  </a:cubicBezTo>
                  <a:cubicBezTo>
                    <a:pt x="102" y="256"/>
                    <a:pt x="102" y="256"/>
                    <a:pt x="102" y="256"/>
                  </a:cubicBezTo>
                  <a:lnTo>
                    <a:pt x="65" y="2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93"/>
            <p:cNvSpPr>
              <a:spLocks/>
            </p:cNvSpPr>
            <p:nvPr/>
          </p:nvSpPr>
          <p:spPr bwMode="auto">
            <a:xfrm>
              <a:off x="12477750" y="209550"/>
              <a:ext cx="277813" cy="315913"/>
            </a:xfrm>
            <a:custGeom>
              <a:avLst/>
              <a:gdLst>
                <a:gd name="T0" fmla="*/ 146 w 175"/>
                <a:gd name="T1" fmla="*/ 0 h 199"/>
                <a:gd name="T2" fmla="*/ 0 w 175"/>
                <a:gd name="T3" fmla="*/ 27 h 199"/>
                <a:gd name="T4" fmla="*/ 30 w 175"/>
                <a:gd name="T5" fmla="*/ 199 h 199"/>
                <a:gd name="T6" fmla="*/ 175 w 175"/>
                <a:gd name="T7" fmla="*/ 174 h 199"/>
                <a:gd name="T8" fmla="*/ 146 w 175"/>
                <a:gd name="T9" fmla="*/ 0 h 199"/>
              </a:gdLst>
              <a:ahLst/>
              <a:cxnLst>
                <a:cxn ang="0">
                  <a:pos x="T0" y="T1"/>
                </a:cxn>
                <a:cxn ang="0">
                  <a:pos x="T2" y="T3"/>
                </a:cxn>
                <a:cxn ang="0">
                  <a:pos x="T4" y="T5"/>
                </a:cxn>
                <a:cxn ang="0">
                  <a:pos x="T6" y="T7"/>
                </a:cxn>
                <a:cxn ang="0">
                  <a:pos x="T8" y="T9"/>
                </a:cxn>
              </a:cxnLst>
              <a:rect l="0" t="0" r="r" b="b"/>
              <a:pathLst>
                <a:path w="175" h="199">
                  <a:moveTo>
                    <a:pt x="146" y="0"/>
                  </a:moveTo>
                  <a:lnTo>
                    <a:pt x="0" y="27"/>
                  </a:lnTo>
                  <a:lnTo>
                    <a:pt x="30" y="199"/>
                  </a:lnTo>
                  <a:lnTo>
                    <a:pt x="175" y="174"/>
                  </a:lnTo>
                  <a:lnTo>
                    <a:pt x="14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31037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Are </a:t>
            </a:r>
            <a:r>
              <a:rPr lang="en-US" b="1" dirty="0" err="1"/>
              <a:t>mosquitoborne</a:t>
            </a:r>
            <a:r>
              <a:rPr lang="en-US" b="1" dirty="0"/>
              <a:t> diseases treatable?</a:t>
            </a:r>
          </a:p>
        </p:txBody>
      </p:sp>
      <p:sp>
        <p:nvSpPr>
          <p:cNvPr id="3" name="Content Placeholder 2"/>
          <p:cNvSpPr>
            <a:spLocks noGrp="1"/>
          </p:cNvSpPr>
          <p:nvPr>
            <p:ph sz="quarter" idx="4294967295"/>
          </p:nvPr>
        </p:nvSpPr>
        <p:spPr>
          <a:xfrm>
            <a:off x="838200" y="1741976"/>
            <a:ext cx="10515600" cy="4787900"/>
          </a:xfrm>
        </p:spPr>
        <p:txBody>
          <a:bodyPr>
            <a:normAutofit/>
          </a:bodyPr>
          <a:lstStyle/>
          <a:p>
            <a:r>
              <a:rPr lang="en-US" sz="2400" dirty="0"/>
              <a:t>Not exactly</a:t>
            </a:r>
          </a:p>
          <a:p>
            <a:pPr lvl="1"/>
            <a:r>
              <a:rPr lang="en-US" sz="2400" dirty="0"/>
              <a:t>Most illnesses go away on their own</a:t>
            </a:r>
          </a:p>
          <a:p>
            <a:pPr lvl="1"/>
            <a:r>
              <a:rPr lang="en-US" sz="2400" dirty="0"/>
              <a:t>Viruses are not treated with antibiotics so treatment involves supportive care</a:t>
            </a:r>
          </a:p>
          <a:p>
            <a:pPr lvl="1"/>
            <a:r>
              <a:rPr lang="en-US" sz="2400" dirty="0"/>
              <a:t>Some patients with more serious symptoms may require hospitalization</a:t>
            </a:r>
          </a:p>
          <a:p>
            <a:endParaRPr lang="en-US" sz="2400" dirty="0"/>
          </a:p>
        </p:txBody>
      </p:sp>
      <p:sp>
        <p:nvSpPr>
          <p:cNvPr id="6" name="Freeform 42" descr="blue and white icon of a pill bottle" title="pill bottle"/>
          <p:cNvSpPr>
            <a:spLocks noEditPoints="1"/>
          </p:cNvSpPr>
          <p:nvPr/>
        </p:nvSpPr>
        <p:spPr bwMode="auto">
          <a:xfrm rot="20916289">
            <a:off x="5222493" y="4587716"/>
            <a:ext cx="579813" cy="1127124"/>
          </a:xfrm>
          <a:custGeom>
            <a:avLst/>
            <a:gdLst>
              <a:gd name="T0" fmla="*/ 206 w 234"/>
              <a:gd name="T1" fmla="*/ 80 h 454"/>
              <a:gd name="T2" fmla="*/ 226 w 234"/>
              <a:gd name="T3" fmla="*/ 0 h 454"/>
              <a:gd name="T4" fmla="*/ 8 w 234"/>
              <a:gd name="T5" fmla="*/ 80 h 454"/>
              <a:gd name="T6" fmla="*/ 29 w 234"/>
              <a:gd name="T7" fmla="*/ 94 h 454"/>
              <a:gd name="T8" fmla="*/ 0 w 234"/>
              <a:gd name="T9" fmla="*/ 405 h 454"/>
              <a:gd name="T10" fmla="*/ 185 w 234"/>
              <a:gd name="T11" fmla="*/ 454 h 454"/>
              <a:gd name="T12" fmla="*/ 234 w 234"/>
              <a:gd name="T13" fmla="*/ 138 h 454"/>
              <a:gd name="T14" fmla="*/ 10 w 234"/>
              <a:gd name="T15" fmla="*/ 138 h 454"/>
              <a:gd name="T16" fmla="*/ 38 w 234"/>
              <a:gd name="T17" fmla="*/ 100 h 454"/>
              <a:gd name="T18" fmla="*/ 38 w 234"/>
              <a:gd name="T19" fmla="*/ 80 h 454"/>
              <a:gd name="T20" fmla="*/ 196 w 234"/>
              <a:gd name="T21" fmla="*/ 94 h 454"/>
              <a:gd name="T22" fmla="*/ 202 w 234"/>
              <a:gd name="T23" fmla="*/ 102 h 454"/>
              <a:gd name="T24" fmla="*/ 225 w 234"/>
              <a:gd name="T25" fmla="*/ 155 h 454"/>
              <a:gd name="T26" fmla="*/ 10 w 234"/>
              <a:gd name="T27" fmla="*/ 138 h 454"/>
              <a:gd name="T28" fmla="*/ 185 w 234"/>
              <a:gd name="T29" fmla="*/ 445 h 454"/>
              <a:gd name="T30" fmla="*/ 10 w 234"/>
              <a:gd name="T31" fmla="*/ 405 h 454"/>
              <a:gd name="T32" fmla="*/ 225 w 234"/>
              <a:gd name="T33" fmla="*/ 380 h 454"/>
              <a:gd name="T34" fmla="*/ 227 w 234"/>
              <a:gd name="T35" fmla="*/ 321 h 454"/>
              <a:gd name="T36" fmla="*/ 198 w 234"/>
              <a:gd name="T37" fmla="*/ 321 h 454"/>
              <a:gd name="T38" fmla="*/ 225 w 234"/>
              <a:gd name="T39" fmla="*/ 313 h 454"/>
              <a:gd name="T40" fmla="*/ 227 w 234"/>
              <a:gd name="T41" fmla="*/ 321 h 454"/>
              <a:gd name="T42" fmla="*/ 225 w 234"/>
              <a:gd name="T43" fmla="*/ 298 h 454"/>
              <a:gd name="T44" fmla="*/ 198 w 234"/>
              <a:gd name="T45" fmla="*/ 290 h 454"/>
              <a:gd name="T46" fmla="*/ 227 w 234"/>
              <a:gd name="T47" fmla="*/ 290 h 454"/>
              <a:gd name="T48" fmla="*/ 227 w 234"/>
              <a:gd name="T49" fmla="*/ 274 h 454"/>
              <a:gd name="T50" fmla="*/ 198 w 234"/>
              <a:gd name="T51" fmla="*/ 274 h 454"/>
              <a:gd name="T52" fmla="*/ 225 w 234"/>
              <a:gd name="T53" fmla="*/ 266 h 454"/>
              <a:gd name="T54" fmla="*/ 227 w 234"/>
              <a:gd name="T55" fmla="*/ 274 h 454"/>
              <a:gd name="T56" fmla="*/ 225 w 234"/>
              <a:gd name="T57" fmla="*/ 251 h 454"/>
              <a:gd name="T58" fmla="*/ 198 w 234"/>
              <a:gd name="T59" fmla="*/ 243 h 454"/>
              <a:gd name="T60" fmla="*/ 227 w 234"/>
              <a:gd name="T61" fmla="*/ 243 h 454"/>
              <a:gd name="T62" fmla="*/ 227 w 234"/>
              <a:gd name="T63" fmla="*/ 227 h 454"/>
              <a:gd name="T64" fmla="*/ 198 w 234"/>
              <a:gd name="T65" fmla="*/ 227 h 454"/>
              <a:gd name="T66" fmla="*/ 225 w 234"/>
              <a:gd name="T67" fmla="*/ 219 h 454"/>
              <a:gd name="T68" fmla="*/ 227 w 234"/>
              <a:gd name="T69" fmla="*/ 227 h 454"/>
              <a:gd name="T70" fmla="*/ 225 w 234"/>
              <a:gd name="T71" fmla="*/ 204 h 454"/>
              <a:gd name="T72" fmla="*/ 198 w 234"/>
              <a:gd name="T73" fmla="*/ 196 h 454"/>
              <a:gd name="T74" fmla="*/ 227 w 234"/>
              <a:gd name="T75" fmla="*/ 196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4" h="454">
                <a:moveTo>
                  <a:pt x="206" y="94"/>
                </a:moveTo>
                <a:cubicBezTo>
                  <a:pt x="206" y="80"/>
                  <a:pt x="206" y="80"/>
                  <a:pt x="206" y="80"/>
                </a:cubicBezTo>
                <a:cubicBezTo>
                  <a:pt x="226" y="80"/>
                  <a:pt x="226" y="80"/>
                  <a:pt x="226" y="80"/>
                </a:cubicBezTo>
                <a:cubicBezTo>
                  <a:pt x="226" y="0"/>
                  <a:pt x="226" y="0"/>
                  <a:pt x="226" y="0"/>
                </a:cubicBezTo>
                <a:cubicBezTo>
                  <a:pt x="8" y="0"/>
                  <a:pt x="8" y="0"/>
                  <a:pt x="8" y="0"/>
                </a:cubicBezTo>
                <a:cubicBezTo>
                  <a:pt x="8" y="80"/>
                  <a:pt x="8" y="80"/>
                  <a:pt x="8" y="80"/>
                </a:cubicBezTo>
                <a:cubicBezTo>
                  <a:pt x="29" y="80"/>
                  <a:pt x="29" y="80"/>
                  <a:pt x="29" y="80"/>
                </a:cubicBezTo>
                <a:cubicBezTo>
                  <a:pt x="29" y="94"/>
                  <a:pt x="29" y="94"/>
                  <a:pt x="29" y="94"/>
                </a:cubicBezTo>
                <a:cubicBezTo>
                  <a:pt x="12" y="102"/>
                  <a:pt x="0" y="119"/>
                  <a:pt x="0" y="138"/>
                </a:cubicBezTo>
                <a:cubicBezTo>
                  <a:pt x="0" y="405"/>
                  <a:pt x="0" y="405"/>
                  <a:pt x="0" y="405"/>
                </a:cubicBezTo>
                <a:cubicBezTo>
                  <a:pt x="0" y="432"/>
                  <a:pt x="22" y="454"/>
                  <a:pt x="49" y="454"/>
                </a:cubicBezTo>
                <a:cubicBezTo>
                  <a:pt x="185" y="454"/>
                  <a:pt x="185" y="454"/>
                  <a:pt x="185" y="454"/>
                </a:cubicBezTo>
                <a:cubicBezTo>
                  <a:pt x="212" y="454"/>
                  <a:pt x="234" y="432"/>
                  <a:pt x="234" y="405"/>
                </a:cubicBezTo>
                <a:cubicBezTo>
                  <a:pt x="234" y="138"/>
                  <a:pt x="234" y="138"/>
                  <a:pt x="234" y="138"/>
                </a:cubicBezTo>
                <a:cubicBezTo>
                  <a:pt x="234" y="119"/>
                  <a:pt x="223" y="102"/>
                  <a:pt x="206" y="94"/>
                </a:cubicBezTo>
                <a:close/>
                <a:moveTo>
                  <a:pt x="10" y="138"/>
                </a:moveTo>
                <a:cubicBezTo>
                  <a:pt x="10" y="123"/>
                  <a:pt x="19" y="109"/>
                  <a:pt x="33" y="102"/>
                </a:cubicBezTo>
                <a:cubicBezTo>
                  <a:pt x="38" y="100"/>
                  <a:pt x="38" y="100"/>
                  <a:pt x="38" y="100"/>
                </a:cubicBezTo>
                <a:cubicBezTo>
                  <a:pt x="38" y="94"/>
                  <a:pt x="38" y="94"/>
                  <a:pt x="38" y="94"/>
                </a:cubicBezTo>
                <a:cubicBezTo>
                  <a:pt x="38" y="80"/>
                  <a:pt x="38" y="80"/>
                  <a:pt x="38" y="80"/>
                </a:cubicBezTo>
                <a:cubicBezTo>
                  <a:pt x="196" y="80"/>
                  <a:pt x="196" y="80"/>
                  <a:pt x="196" y="80"/>
                </a:cubicBezTo>
                <a:cubicBezTo>
                  <a:pt x="196" y="94"/>
                  <a:pt x="196" y="94"/>
                  <a:pt x="196" y="94"/>
                </a:cubicBezTo>
                <a:cubicBezTo>
                  <a:pt x="196" y="100"/>
                  <a:pt x="196" y="100"/>
                  <a:pt x="196" y="100"/>
                </a:cubicBezTo>
                <a:cubicBezTo>
                  <a:pt x="202" y="102"/>
                  <a:pt x="202" y="102"/>
                  <a:pt x="202" y="102"/>
                </a:cubicBezTo>
                <a:cubicBezTo>
                  <a:pt x="216" y="109"/>
                  <a:pt x="225" y="123"/>
                  <a:pt x="225" y="138"/>
                </a:cubicBezTo>
                <a:cubicBezTo>
                  <a:pt x="225" y="155"/>
                  <a:pt x="225" y="155"/>
                  <a:pt x="225" y="155"/>
                </a:cubicBezTo>
                <a:cubicBezTo>
                  <a:pt x="10" y="155"/>
                  <a:pt x="10" y="155"/>
                  <a:pt x="10" y="155"/>
                </a:cubicBezTo>
                <a:lnTo>
                  <a:pt x="10" y="138"/>
                </a:lnTo>
                <a:close/>
                <a:moveTo>
                  <a:pt x="225" y="405"/>
                </a:moveTo>
                <a:cubicBezTo>
                  <a:pt x="225" y="427"/>
                  <a:pt x="207" y="445"/>
                  <a:pt x="185" y="445"/>
                </a:cubicBezTo>
                <a:cubicBezTo>
                  <a:pt x="49" y="445"/>
                  <a:pt x="49" y="445"/>
                  <a:pt x="49" y="445"/>
                </a:cubicBezTo>
                <a:cubicBezTo>
                  <a:pt x="27" y="445"/>
                  <a:pt x="10" y="427"/>
                  <a:pt x="10" y="405"/>
                </a:cubicBezTo>
                <a:cubicBezTo>
                  <a:pt x="10" y="380"/>
                  <a:pt x="10" y="380"/>
                  <a:pt x="10" y="380"/>
                </a:cubicBezTo>
                <a:cubicBezTo>
                  <a:pt x="225" y="380"/>
                  <a:pt x="225" y="380"/>
                  <a:pt x="225" y="380"/>
                </a:cubicBezTo>
                <a:lnTo>
                  <a:pt x="225" y="405"/>
                </a:lnTo>
                <a:close/>
                <a:moveTo>
                  <a:pt x="227" y="321"/>
                </a:moveTo>
                <a:cubicBezTo>
                  <a:pt x="225" y="321"/>
                  <a:pt x="225" y="321"/>
                  <a:pt x="225" y="321"/>
                </a:cubicBezTo>
                <a:cubicBezTo>
                  <a:pt x="198" y="321"/>
                  <a:pt x="198" y="321"/>
                  <a:pt x="198" y="321"/>
                </a:cubicBezTo>
                <a:cubicBezTo>
                  <a:pt x="198" y="313"/>
                  <a:pt x="198" y="313"/>
                  <a:pt x="198" y="313"/>
                </a:cubicBezTo>
                <a:cubicBezTo>
                  <a:pt x="225" y="313"/>
                  <a:pt x="225" y="313"/>
                  <a:pt x="225" y="313"/>
                </a:cubicBezTo>
                <a:cubicBezTo>
                  <a:pt x="227" y="313"/>
                  <a:pt x="227" y="313"/>
                  <a:pt x="227" y="313"/>
                </a:cubicBezTo>
                <a:lnTo>
                  <a:pt x="227" y="321"/>
                </a:lnTo>
                <a:close/>
                <a:moveTo>
                  <a:pt x="227" y="298"/>
                </a:moveTo>
                <a:cubicBezTo>
                  <a:pt x="225" y="298"/>
                  <a:pt x="225" y="298"/>
                  <a:pt x="225" y="298"/>
                </a:cubicBezTo>
                <a:cubicBezTo>
                  <a:pt x="198" y="298"/>
                  <a:pt x="198" y="298"/>
                  <a:pt x="198" y="298"/>
                </a:cubicBezTo>
                <a:cubicBezTo>
                  <a:pt x="198" y="290"/>
                  <a:pt x="198" y="290"/>
                  <a:pt x="198" y="290"/>
                </a:cubicBezTo>
                <a:cubicBezTo>
                  <a:pt x="225" y="290"/>
                  <a:pt x="225" y="290"/>
                  <a:pt x="225" y="290"/>
                </a:cubicBezTo>
                <a:cubicBezTo>
                  <a:pt x="227" y="290"/>
                  <a:pt x="227" y="290"/>
                  <a:pt x="227" y="290"/>
                </a:cubicBezTo>
                <a:lnTo>
                  <a:pt x="227" y="298"/>
                </a:lnTo>
                <a:close/>
                <a:moveTo>
                  <a:pt x="227" y="274"/>
                </a:moveTo>
                <a:cubicBezTo>
                  <a:pt x="225" y="274"/>
                  <a:pt x="225" y="274"/>
                  <a:pt x="225" y="274"/>
                </a:cubicBezTo>
                <a:cubicBezTo>
                  <a:pt x="198" y="274"/>
                  <a:pt x="198" y="274"/>
                  <a:pt x="198" y="274"/>
                </a:cubicBezTo>
                <a:cubicBezTo>
                  <a:pt x="198" y="266"/>
                  <a:pt x="198" y="266"/>
                  <a:pt x="198" y="266"/>
                </a:cubicBezTo>
                <a:cubicBezTo>
                  <a:pt x="225" y="266"/>
                  <a:pt x="225" y="266"/>
                  <a:pt x="225" y="266"/>
                </a:cubicBezTo>
                <a:cubicBezTo>
                  <a:pt x="227" y="266"/>
                  <a:pt x="227" y="266"/>
                  <a:pt x="227" y="266"/>
                </a:cubicBezTo>
                <a:lnTo>
                  <a:pt x="227" y="274"/>
                </a:lnTo>
                <a:close/>
                <a:moveTo>
                  <a:pt x="227" y="251"/>
                </a:moveTo>
                <a:cubicBezTo>
                  <a:pt x="225" y="251"/>
                  <a:pt x="225" y="251"/>
                  <a:pt x="225" y="251"/>
                </a:cubicBezTo>
                <a:cubicBezTo>
                  <a:pt x="198" y="251"/>
                  <a:pt x="198" y="251"/>
                  <a:pt x="198" y="251"/>
                </a:cubicBezTo>
                <a:cubicBezTo>
                  <a:pt x="198" y="243"/>
                  <a:pt x="198" y="243"/>
                  <a:pt x="198" y="243"/>
                </a:cubicBezTo>
                <a:cubicBezTo>
                  <a:pt x="225" y="243"/>
                  <a:pt x="225" y="243"/>
                  <a:pt x="225" y="243"/>
                </a:cubicBezTo>
                <a:cubicBezTo>
                  <a:pt x="227" y="243"/>
                  <a:pt x="227" y="243"/>
                  <a:pt x="227" y="243"/>
                </a:cubicBezTo>
                <a:lnTo>
                  <a:pt x="227" y="251"/>
                </a:lnTo>
                <a:close/>
                <a:moveTo>
                  <a:pt x="227" y="227"/>
                </a:moveTo>
                <a:cubicBezTo>
                  <a:pt x="225" y="227"/>
                  <a:pt x="225" y="227"/>
                  <a:pt x="225" y="227"/>
                </a:cubicBezTo>
                <a:cubicBezTo>
                  <a:pt x="198" y="227"/>
                  <a:pt x="198" y="227"/>
                  <a:pt x="198" y="227"/>
                </a:cubicBezTo>
                <a:cubicBezTo>
                  <a:pt x="198" y="219"/>
                  <a:pt x="198" y="219"/>
                  <a:pt x="198" y="219"/>
                </a:cubicBezTo>
                <a:cubicBezTo>
                  <a:pt x="225" y="219"/>
                  <a:pt x="225" y="219"/>
                  <a:pt x="225" y="219"/>
                </a:cubicBezTo>
                <a:cubicBezTo>
                  <a:pt x="227" y="219"/>
                  <a:pt x="227" y="219"/>
                  <a:pt x="227" y="219"/>
                </a:cubicBezTo>
                <a:lnTo>
                  <a:pt x="227" y="227"/>
                </a:lnTo>
                <a:close/>
                <a:moveTo>
                  <a:pt x="227" y="204"/>
                </a:moveTo>
                <a:cubicBezTo>
                  <a:pt x="225" y="204"/>
                  <a:pt x="225" y="204"/>
                  <a:pt x="225" y="204"/>
                </a:cubicBezTo>
                <a:cubicBezTo>
                  <a:pt x="198" y="204"/>
                  <a:pt x="198" y="204"/>
                  <a:pt x="198" y="204"/>
                </a:cubicBezTo>
                <a:cubicBezTo>
                  <a:pt x="198" y="196"/>
                  <a:pt x="198" y="196"/>
                  <a:pt x="198" y="196"/>
                </a:cubicBezTo>
                <a:cubicBezTo>
                  <a:pt x="225" y="196"/>
                  <a:pt x="225" y="196"/>
                  <a:pt x="225" y="196"/>
                </a:cubicBezTo>
                <a:cubicBezTo>
                  <a:pt x="227" y="196"/>
                  <a:pt x="227" y="196"/>
                  <a:pt x="227" y="196"/>
                </a:cubicBezTo>
                <a:lnTo>
                  <a:pt x="227" y="20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7" name="Group 6" descr="blue and white icon of a partially filled water bottle" title="water bottle"/>
          <p:cNvGrpSpPr/>
          <p:nvPr/>
        </p:nvGrpSpPr>
        <p:grpSpPr>
          <a:xfrm rot="890435">
            <a:off x="6172748" y="4212364"/>
            <a:ext cx="849233" cy="1937753"/>
            <a:chOff x="-1587" y="-1587"/>
            <a:chExt cx="574675" cy="1311275"/>
          </a:xfrm>
          <a:solidFill>
            <a:schemeClr val="accent1"/>
          </a:solidFill>
        </p:grpSpPr>
        <p:sp>
          <p:nvSpPr>
            <p:cNvPr id="8" name="Freeform 41"/>
            <p:cNvSpPr>
              <a:spLocks noEditPoints="1"/>
            </p:cNvSpPr>
            <p:nvPr/>
          </p:nvSpPr>
          <p:spPr bwMode="auto">
            <a:xfrm>
              <a:off x="-1587" y="-1587"/>
              <a:ext cx="574675" cy="1311275"/>
            </a:xfrm>
            <a:custGeom>
              <a:avLst/>
              <a:gdLst>
                <a:gd name="T0" fmla="*/ 149 w 190"/>
                <a:gd name="T1" fmla="*/ 85 h 432"/>
                <a:gd name="T2" fmla="*/ 147 w 190"/>
                <a:gd name="T3" fmla="*/ 87 h 432"/>
                <a:gd name="T4" fmla="*/ 147 w 190"/>
                <a:gd name="T5" fmla="*/ 87 h 432"/>
                <a:gd name="T6" fmla="*/ 149 w 190"/>
                <a:gd name="T7" fmla="*/ 85 h 432"/>
                <a:gd name="T8" fmla="*/ 123 w 190"/>
                <a:gd name="T9" fmla="*/ 61 h 432"/>
                <a:gd name="T10" fmla="*/ 123 w 190"/>
                <a:gd name="T11" fmla="*/ 56 h 432"/>
                <a:gd name="T12" fmla="*/ 129 w 190"/>
                <a:gd name="T13" fmla="*/ 56 h 432"/>
                <a:gd name="T14" fmla="*/ 129 w 190"/>
                <a:gd name="T15" fmla="*/ 0 h 432"/>
                <a:gd name="T16" fmla="*/ 60 w 190"/>
                <a:gd name="T17" fmla="*/ 0 h 432"/>
                <a:gd name="T18" fmla="*/ 60 w 190"/>
                <a:gd name="T19" fmla="*/ 56 h 432"/>
                <a:gd name="T20" fmla="*/ 67 w 190"/>
                <a:gd name="T21" fmla="*/ 56 h 432"/>
                <a:gd name="T22" fmla="*/ 67 w 190"/>
                <a:gd name="T23" fmla="*/ 61 h 432"/>
                <a:gd name="T24" fmla="*/ 41 w 190"/>
                <a:gd name="T25" fmla="*/ 85 h 432"/>
                <a:gd name="T26" fmla="*/ 0 w 190"/>
                <a:gd name="T27" fmla="*/ 147 h 432"/>
                <a:gd name="T28" fmla="*/ 0 w 190"/>
                <a:gd name="T29" fmla="*/ 345 h 432"/>
                <a:gd name="T30" fmla="*/ 62 w 190"/>
                <a:gd name="T31" fmla="*/ 432 h 432"/>
                <a:gd name="T32" fmla="*/ 65 w 190"/>
                <a:gd name="T33" fmla="*/ 432 h 432"/>
                <a:gd name="T34" fmla="*/ 82 w 190"/>
                <a:gd name="T35" fmla="*/ 429 h 432"/>
                <a:gd name="T36" fmla="*/ 95 w 190"/>
                <a:gd name="T37" fmla="*/ 426 h 432"/>
                <a:gd name="T38" fmla="*/ 107 w 190"/>
                <a:gd name="T39" fmla="*/ 429 h 432"/>
                <a:gd name="T40" fmla="*/ 125 w 190"/>
                <a:gd name="T41" fmla="*/ 432 h 432"/>
                <a:gd name="T42" fmla="*/ 128 w 190"/>
                <a:gd name="T43" fmla="*/ 432 h 432"/>
                <a:gd name="T44" fmla="*/ 190 w 190"/>
                <a:gd name="T45" fmla="*/ 345 h 432"/>
                <a:gd name="T46" fmla="*/ 190 w 190"/>
                <a:gd name="T47" fmla="*/ 147 h 432"/>
                <a:gd name="T48" fmla="*/ 149 w 190"/>
                <a:gd name="T49" fmla="*/ 85 h 432"/>
                <a:gd name="T50" fmla="*/ 81 w 190"/>
                <a:gd name="T51" fmla="*/ 69 h 432"/>
                <a:gd name="T52" fmla="*/ 83 w 190"/>
                <a:gd name="T53" fmla="*/ 67 h 432"/>
                <a:gd name="T54" fmla="*/ 83 w 190"/>
                <a:gd name="T55" fmla="*/ 57 h 432"/>
                <a:gd name="T56" fmla="*/ 107 w 190"/>
                <a:gd name="T57" fmla="*/ 57 h 432"/>
                <a:gd name="T58" fmla="*/ 107 w 190"/>
                <a:gd name="T59" fmla="*/ 67 h 432"/>
                <a:gd name="T60" fmla="*/ 108 w 190"/>
                <a:gd name="T61" fmla="*/ 69 h 432"/>
                <a:gd name="T62" fmla="*/ 139 w 190"/>
                <a:gd name="T63" fmla="*/ 97 h 432"/>
                <a:gd name="T64" fmla="*/ 173 w 190"/>
                <a:gd name="T65" fmla="*/ 147 h 432"/>
                <a:gd name="T66" fmla="*/ 173 w 190"/>
                <a:gd name="T67" fmla="*/ 328 h 432"/>
                <a:gd name="T68" fmla="*/ 16 w 190"/>
                <a:gd name="T69" fmla="*/ 328 h 432"/>
                <a:gd name="T70" fmla="*/ 16 w 190"/>
                <a:gd name="T71" fmla="*/ 147 h 432"/>
                <a:gd name="T72" fmla="*/ 51 w 190"/>
                <a:gd name="T73" fmla="*/ 97 h 432"/>
                <a:gd name="T74" fmla="*/ 81 w 190"/>
                <a:gd name="T75" fmla="*/ 69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0" h="432">
                  <a:moveTo>
                    <a:pt x="149" y="85"/>
                  </a:moveTo>
                  <a:cubicBezTo>
                    <a:pt x="147" y="87"/>
                    <a:pt x="147" y="87"/>
                    <a:pt x="147" y="87"/>
                  </a:cubicBezTo>
                  <a:cubicBezTo>
                    <a:pt x="147" y="87"/>
                    <a:pt x="147" y="87"/>
                    <a:pt x="147" y="87"/>
                  </a:cubicBezTo>
                  <a:cubicBezTo>
                    <a:pt x="149" y="85"/>
                    <a:pt x="149" y="85"/>
                    <a:pt x="149" y="85"/>
                  </a:cubicBezTo>
                  <a:cubicBezTo>
                    <a:pt x="140" y="77"/>
                    <a:pt x="130" y="70"/>
                    <a:pt x="123" y="61"/>
                  </a:cubicBezTo>
                  <a:cubicBezTo>
                    <a:pt x="123" y="56"/>
                    <a:pt x="123" y="56"/>
                    <a:pt x="123" y="56"/>
                  </a:cubicBezTo>
                  <a:cubicBezTo>
                    <a:pt x="129" y="56"/>
                    <a:pt x="129" y="56"/>
                    <a:pt x="129" y="56"/>
                  </a:cubicBezTo>
                  <a:cubicBezTo>
                    <a:pt x="129" y="0"/>
                    <a:pt x="129" y="0"/>
                    <a:pt x="129" y="0"/>
                  </a:cubicBezTo>
                  <a:cubicBezTo>
                    <a:pt x="60" y="0"/>
                    <a:pt x="60" y="0"/>
                    <a:pt x="60" y="0"/>
                  </a:cubicBezTo>
                  <a:cubicBezTo>
                    <a:pt x="60" y="56"/>
                    <a:pt x="60" y="56"/>
                    <a:pt x="60" y="56"/>
                  </a:cubicBezTo>
                  <a:cubicBezTo>
                    <a:pt x="67" y="56"/>
                    <a:pt x="67" y="56"/>
                    <a:pt x="67" y="56"/>
                  </a:cubicBezTo>
                  <a:cubicBezTo>
                    <a:pt x="67" y="61"/>
                    <a:pt x="67" y="61"/>
                    <a:pt x="67" y="61"/>
                  </a:cubicBezTo>
                  <a:cubicBezTo>
                    <a:pt x="59" y="70"/>
                    <a:pt x="50" y="77"/>
                    <a:pt x="41" y="85"/>
                  </a:cubicBezTo>
                  <a:cubicBezTo>
                    <a:pt x="21" y="100"/>
                    <a:pt x="0" y="116"/>
                    <a:pt x="0" y="147"/>
                  </a:cubicBezTo>
                  <a:cubicBezTo>
                    <a:pt x="0" y="345"/>
                    <a:pt x="0" y="345"/>
                    <a:pt x="0" y="345"/>
                  </a:cubicBezTo>
                  <a:cubicBezTo>
                    <a:pt x="0" y="395"/>
                    <a:pt x="27" y="432"/>
                    <a:pt x="62" y="432"/>
                  </a:cubicBezTo>
                  <a:cubicBezTo>
                    <a:pt x="65" y="432"/>
                    <a:pt x="65" y="432"/>
                    <a:pt x="65" y="432"/>
                  </a:cubicBezTo>
                  <a:cubicBezTo>
                    <a:pt x="72" y="432"/>
                    <a:pt x="77" y="430"/>
                    <a:pt x="82" y="429"/>
                  </a:cubicBezTo>
                  <a:cubicBezTo>
                    <a:pt x="87" y="428"/>
                    <a:pt x="91" y="426"/>
                    <a:pt x="95" y="426"/>
                  </a:cubicBezTo>
                  <a:cubicBezTo>
                    <a:pt x="99" y="426"/>
                    <a:pt x="103" y="428"/>
                    <a:pt x="107" y="429"/>
                  </a:cubicBezTo>
                  <a:cubicBezTo>
                    <a:pt x="112" y="430"/>
                    <a:pt x="118" y="432"/>
                    <a:pt x="125" y="432"/>
                  </a:cubicBezTo>
                  <a:cubicBezTo>
                    <a:pt x="128" y="432"/>
                    <a:pt x="128" y="432"/>
                    <a:pt x="128" y="432"/>
                  </a:cubicBezTo>
                  <a:cubicBezTo>
                    <a:pt x="163" y="432"/>
                    <a:pt x="190" y="395"/>
                    <a:pt x="190" y="345"/>
                  </a:cubicBezTo>
                  <a:cubicBezTo>
                    <a:pt x="190" y="147"/>
                    <a:pt x="190" y="147"/>
                    <a:pt x="190" y="147"/>
                  </a:cubicBezTo>
                  <a:cubicBezTo>
                    <a:pt x="190" y="116"/>
                    <a:pt x="169" y="100"/>
                    <a:pt x="149" y="85"/>
                  </a:cubicBezTo>
                  <a:close/>
                  <a:moveTo>
                    <a:pt x="81" y="69"/>
                  </a:moveTo>
                  <a:cubicBezTo>
                    <a:pt x="83" y="67"/>
                    <a:pt x="83" y="67"/>
                    <a:pt x="83" y="67"/>
                  </a:cubicBezTo>
                  <a:cubicBezTo>
                    <a:pt x="83" y="57"/>
                    <a:pt x="83" y="57"/>
                    <a:pt x="83" y="57"/>
                  </a:cubicBezTo>
                  <a:cubicBezTo>
                    <a:pt x="107" y="57"/>
                    <a:pt x="107" y="57"/>
                    <a:pt x="107" y="57"/>
                  </a:cubicBezTo>
                  <a:cubicBezTo>
                    <a:pt x="107" y="67"/>
                    <a:pt x="107" y="67"/>
                    <a:pt x="107" y="67"/>
                  </a:cubicBezTo>
                  <a:cubicBezTo>
                    <a:pt x="108" y="69"/>
                    <a:pt x="108" y="69"/>
                    <a:pt x="108" y="69"/>
                  </a:cubicBezTo>
                  <a:cubicBezTo>
                    <a:pt x="117" y="81"/>
                    <a:pt x="128" y="89"/>
                    <a:pt x="139" y="97"/>
                  </a:cubicBezTo>
                  <a:cubicBezTo>
                    <a:pt x="158" y="112"/>
                    <a:pt x="173" y="124"/>
                    <a:pt x="173" y="147"/>
                  </a:cubicBezTo>
                  <a:cubicBezTo>
                    <a:pt x="173" y="328"/>
                    <a:pt x="173" y="328"/>
                    <a:pt x="173" y="328"/>
                  </a:cubicBezTo>
                  <a:cubicBezTo>
                    <a:pt x="16" y="328"/>
                    <a:pt x="16" y="328"/>
                    <a:pt x="16" y="328"/>
                  </a:cubicBezTo>
                  <a:cubicBezTo>
                    <a:pt x="16" y="147"/>
                    <a:pt x="16" y="147"/>
                    <a:pt x="16" y="147"/>
                  </a:cubicBezTo>
                  <a:cubicBezTo>
                    <a:pt x="16" y="124"/>
                    <a:pt x="31" y="112"/>
                    <a:pt x="51" y="97"/>
                  </a:cubicBezTo>
                  <a:cubicBezTo>
                    <a:pt x="61" y="89"/>
                    <a:pt x="72" y="81"/>
                    <a:pt x="81"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Oval 42"/>
            <p:cNvSpPr>
              <a:spLocks noChangeArrowheads="1"/>
            </p:cNvSpPr>
            <p:nvPr/>
          </p:nvSpPr>
          <p:spPr bwMode="auto">
            <a:xfrm>
              <a:off x="146050" y="581026"/>
              <a:ext cx="52387" cy="555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Oval 43"/>
            <p:cNvSpPr>
              <a:spLocks noChangeArrowheads="1"/>
            </p:cNvSpPr>
            <p:nvPr/>
          </p:nvSpPr>
          <p:spPr bwMode="auto">
            <a:xfrm>
              <a:off x="352425" y="673101"/>
              <a:ext cx="76200" cy="746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Oval 44"/>
            <p:cNvSpPr>
              <a:spLocks noChangeArrowheads="1"/>
            </p:cNvSpPr>
            <p:nvPr/>
          </p:nvSpPr>
          <p:spPr bwMode="auto">
            <a:xfrm>
              <a:off x="355600" y="530226"/>
              <a:ext cx="666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Oval 45"/>
            <p:cNvSpPr>
              <a:spLocks noChangeArrowheads="1"/>
            </p:cNvSpPr>
            <p:nvPr/>
          </p:nvSpPr>
          <p:spPr bwMode="auto">
            <a:xfrm>
              <a:off x="361950" y="411163"/>
              <a:ext cx="53975" cy="571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Oval 46"/>
            <p:cNvSpPr>
              <a:spLocks noChangeArrowheads="1"/>
            </p:cNvSpPr>
            <p:nvPr/>
          </p:nvSpPr>
          <p:spPr bwMode="auto">
            <a:xfrm>
              <a:off x="141288" y="723901"/>
              <a:ext cx="63500" cy="635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Oval 47"/>
            <p:cNvSpPr>
              <a:spLocks noChangeArrowheads="1"/>
            </p:cNvSpPr>
            <p:nvPr/>
          </p:nvSpPr>
          <p:spPr bwMode="auto">
            <a:xfrm>
              <a:off x="128588" y="866776"/>
              <a:ext cx="87312" cy="904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10383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Top 3 Mosquitoborne Diseases in Minnesota</a:t>
            </a:r>
          </a:p>
        </p:txBody>
      </p:sp>
      <p:sp>
        <p:nvSpPr>
          <p:cNvPr id="3" name="Content Placeholder 2"/>
          <p:cNvSpPr>
            <a:spLocks noGrp="1"/>
          </p:cNvSpPr>
          <p:nvPr>
            <p:ph idx="1"/>
          </p:nvPr>
        </p:nvSpPr>
        <p:spPr>
          <a:xfrm>
            <a:off x="1943100" y="2917825"/>
            <a:ext cx="4902200" cy="4351338"/>
          </a:xfrm>
        </p:spPr>
        <p:txBody>
          <a:bodyPr>
            <a:normAutofit/>
          </a:bodyPr>
          <a:lstStyle/>
          <a:p>
            <a:r>
              <a:rPr lang="en-US" sz="2400" dirty="0"/>
              <a:t>West Nile Virus Disease</a:t>
            </a:r>
          </a:p>
          <a:p>
            <a:r>
              <a:rPr lang="en-US" sz="2400" dirty="0"/>
              <a:t>La Crosse Encephalitis</a:t>
            </a:r>
          </a:p>
          <a:p>
            <a:r>
              <a:rPr lang="en-US" sz="2400" dirty="0"/>
              <a:t>Jamestown Canyon Virus Disease</a:t>
            </a:r>
          </a:p>
        </p:txBody>
      </p:sp>
      <p:pic>
        <p:nvPicPr>
          <p:cNvPr id="5" name="Picture 4" descr="A picture containing silhouette&#10;&#10;Description automatically generated">
            <a:extLst>
              <a:ext uri="{FF2B5EF4-FFF2-40B4-BE49-F238E27FC236}">
                <a16:creationId xmlns:a16="http://schemas.microsoft.com/office/drawing/2014/main" id="{3D1CE3D0-E88D-663D-6539-20029BBF8B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2305" y="1590674"/>
            <a:ext cx="4442391" cy="4791075"/>
          </a:xfrm>
          <a:prstGeom prst="rect">
            <a:avLst/>
          </a:prstGeom>
        </p:spPr>
      </p:pic>
    </p:spTree>
    <p:extLst>
      <p:ext uri="{BB962C8B-B14F-4D97-AF65-F5344CB8AC3E}">
        <p14:creationId xmlns:p14="http://schemas.microsoft.com/office/powerpoint/2010/main" val="2367908516"/>
      </p:ext>
    </p:extLst>
  </p:cSld>
  <p:clrMapOvr>
    <a:masterClrMapping/>
  </p:clrMapOvr>
</p:sld>
</file>

<file path=ppt/theme/theme1.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DH PowerPoint" id="{77A571C1-30E7-4DA3-AE01-D70EB1FA1994}" vid="{ACB131C9-D5E5-440B-BC5E-D73CF3BD21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B0F0AF960DE3C4A92E1BEB231BBDACE" ma:contentTypeVersion="0" ma:contentTypeDescription="Create a new document." ma:contentTypeScope="" ma:versionID="82899579051dc9e5f49494bf955404b0">
  <xsd:schema xmlns:xsd="http://www.w3.org/2001/XMLSchema" xmlns:xs="http://www.w3.org/2001/XMLSchema" xmlns:p="http://schemas.microsoft.com/office/2006/metadata/properties" xmlns:ns2="a340cd5a-8d85-4c94-8b3b-dcb04460a05d" targetNamespace="http://schemas.microsoft.com/office/2006/metadata/properties" ma:root="true" ma:fieldsID="db02e23880311bbb15d0b1434d17a118" ns2:_="">
    <xsd:import namespace="a340cd5a-8d85-4c94-8b3b-dcb04460a05d"/>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40cd5a-8d85-4c94-8b3b-dcb04460a05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a340cd5a-8d85-4c94-8b3b-dcb04460a05d">3EUZQJVPJPKD-1734757124-28</_dlc_DocId>
    <_dlc_DocIdUrl xmlns="a340cd5a-8d85-4c94-8b3b-dcb04460a05d">
      <Url>https://inside.mn.gov/sites/MDH/permanent/comm_proj/_layouts/15/DocIdRedir.aspx?ID=3EUZQJVPJPKD-1734757124-28</Url>
      <Description>3EUZQJVPJPKD-1734757124-28</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A62FC8F2-806C-4782-9382-CDEEF98BFA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40cd5a-8d85-4c94-8b3b-dcb04460a0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2617A5B-38EC-4037-96F9-B81D9FB1B3A7}">
  <ds:schemaRefs>
    <ds:schemaRef ds:uri="http://schemas.microsoft.com/sharepoint/v3/contenttype/forms"/>
  </ds:schemaRefs>
</ds:datastoreItem>
</file>

<file path=customXml/itemProps3.xml><?xml version="1.0" encoding="utf-8"?>
<ds:datastoreItem xmlns:ds="http://schemas.openxmlformats.org/officeDocument/2006/customXml" ds:itemID="{226A1386-9537-4EA6-B9A3-FB7D154FAC23}">
  <ds:schemaRefs>
    <ds:schemaRef ds:uri="http://purl.org/dc/dcmitype/"/>
    <ds:schemaRef ds:uri="a340cd5a-8d85-4c94-8b3b-dcb04460a05d"/>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schemas.microsoft.com/office/infopath/2007/PartnerControls"/>
    <ds:schemaRef ds:uri="http://www.w3.org/XML/1998/namespace"/>
  </ds:schemaRefs>
</ds:datastoreItem>
</file>

<file path=customXml/itemProps4.xml><?xml version="1.0" encoding="utf-8"?>
<ds:datastoreItem xmlns:ds="http://schemas.openxmlformats.org/officeDocument/2006/customXml" ds:itemID="{3697F3D0-D31E-40E5-80D0-AD0B09EC31F4}">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MDH PowerPoint</Template>
  <TotalTime>2111</TotalTime>
  <Words>3569</Words>
  <Application>Microsoft Office PowerPoint</Application>
  <PresentationFormat>Widescreen</PresentationFormat>
  <Paragraphs>201</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NeueHaasGroteskText Std</vt:lpstr>
      <vt:lpstr>MN.IT</vt:lpstr>
      <vt:lpstr>Mosquitoes and Mosquitoborne Diseases of Minnesota</vt:lpstr>
      <vt:lpstr>What is a mosquitoborne disease and  why should you care about it?</vt:lpstr>
      <vt:lpstr>Goals of Presentation</vt:lpstr>
      <vt:lpstr>Mosquitoes in Minnesota</vt:lpstr>
      <vt:lpstr>Mosquito Life Cycle</vt:lpstr>
      <vt:lpstr>What are the symptoms of a mosquitoborne disease?</vt:lpstr>
      <vt:lpstr>How are mosquitoborne diseases diagnosed?</vt:lpstr>
      <vt:lpstr>Are mosquitoborne diseases treatable?</vt:lpstr>
      <vt:lpstr>Top 3 Mosquitoborne Diseases in Minnesota</vt:lpstr>
      <vt:lpstr>PowerPoint Presentation</vt:lpstr>
      <vt:lpstr>West Nile Virus Disease</vt:lpstr>
      <vt:lpstr>West Nile Virus Disease Risk in Minnesota</vt:lpstr>
      <vt:lpstr>La Crosse Encephalitis</vt:lpstr>
      <vt:lpstr>La Crosse Encephalitis Risk in Minnesota </vt:lpstr>
      <vt:lpstr>Jamestown Canyon Virus Disease</vt:lpstr>
      <vt:lpstr>Jamestown Canyon Virus Disease Risk in Minnesota </vt:lpstr>
      <vt:lpstr>Other Potential Mosquitoborne Diseases in Minnesota</vt:lpstr>
      <vt:lpstr>Travel-Associated Mosquitoborne Diseases Affecting Minnesotans</vt:lpstr>
      <vt:lpstr>Protect Yourself from Mosquitoborne Diseases</vt:lpstr>
      <vt:lpstr>Protect Your Family from Mosquitoborne Diseases</vt:lpstr>
      <vt:lpstr>Thank You! Vectorborne Diseases Unit 651-201-5414 health.bugbites@state.mn.us www.health.state.mn.us/mosquitoes </vt:lpstr>
    </vt:vector>
  </TitlesOfParts>
  <Company>Minnesota Department of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Mosquitoes and Mosquitoborne Diseases of Minnesota</dc:title>
  <dc:subject>Mosquitoes</dc:subject>
  <dc:creator>Minnesota Department of Health</dc:creator>
  <cp:keywords/>
  <dc:description>Version 1.1, Released 8-2016</dc:description>
  <cp:lastModifiedBy>Garvin, Alex (She/Her/Hers) (MDH)</cp:lastModifiedBy>
  <cp:revision>144</cp:revision>
  <dcterms:created xsi:type="dcterms:W3CDTF">2018-02-14T16:53:40Z</dcterms:created>
  <dcterms:modified xsi:type="dcterms:W3CDTF">2023-05-15T14:03:12Z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0x0101006B0F0AF960DE3C4A92E1BEB231BBDACE</vt:lpwstr>
  </property>
  <property fmtid="{D5CDD505-2E9C-101B-9397-08002B2CF9AE}" pid="3" name="_dlc_DocIdItemGuid">
    <vt:lpwstr>51612d0f-3fe8-4978-a8d9-f384c5e0293e</vt:lpwstr>
  </property>
</Properties>
</file>