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94660"/>
  </p:normalViewPr>
  <p:slideViewPr>
    <p:cSldViewPr snapToGrid="0">
      <p:cViewPr varScale="1">
        <p:scale>
          <a:sx n="109" d="100"/>
          <a:sy n="109" d="100"/>
        </p:scale>
        <p:origin x="164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3042FD-5A4E-4E06-8B48-7568C7597653}" type="datetimeFigureOut">
              <a:rPr lang="en-US" smtClean="0"/>
              <a:t>5/2/2017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E3C550-DD2F-4506-85B9-1E7824975A90}" type="slidenum">
              <a:rPr lang="en-US" smtClean="0"/>
              <a:t>‹#›</a:t>
            </a:fld>
            <a:endParaRPr lang="en-US"/>
          </a:p>
        </p:txBody>
      </p:sp>
    </p:spTree>
    <p:extLst>
      <p:ext uri="{BB962C8B-B14F-4D97-AF65-F5344CB8AC3E}">
        <p14:creationId xmlns:p14="http://schemas.microsoft.com/office/powerpoint/2010/main" val="377532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Minnesota’s chlamydia</a:t>
            </a:r>
            <a:r>
              <a:rPr lang="en-US" baseline="0" dirty="0" smtClean="0"/>
              <a:t> rate in 2015 was 389 per 100,000</a:t>
            </a:r>
          </a:p>
          <a:p>
            <a:pPr marL="171450" indent="-171450">
              <a:buFont typeface="Arial" panose="020B0604020202020204" pitchFamily="34" charset="0"/>
              <a:buChar char="•"/>
            </a:pPr>
            <a:r>
              <a:rPr lang="en-US" baseline="0" dirty="0" smtClean="0"/>
              <a:t>This was lower than the national rate of 475.3 per 100,000</a:t>
            </a:r>
            <a:endParaRPr lang="en-US" dirty="0" smtClean="0"/>
          </a:p>
          <a:p>
            <a:endParaRPr lang="en-US" dirty="0"/>
          </a:p>
        </p:txBody>
      </p:sp>
      <p:sp>
        <p:nvSpPr>
          <p:cNvPr id="4" name="Slide Number Placeholder 3"/>
          <p:cNvSpPr>
            <a:spLocks noGrp="1"/>
          </p:cNvSpPr>
          <p:nvPr>
            <p:ph type="sldNum" sz="quarter" idx="10"/>
          </p:nvPr>
        </p:nvSpPr>
        <p:spPr/>
        <p:txBody>
          <a:bodyPr/>
          <a:lstStyle/>
          <a:p>
            <a:fld id="{73E3C550-DD2F-4506-85B9-1E7824975A90}" type="slidenum">
              <a:rPr lang="en-US" smtClean="0"/>
              <a:t>7</a:t>
            </a:fld>
            <a:endParaRPr lang="en-US"/>
          </a:p>
        </p:txBody>
      </p:sp>
    </p:spTree>
    <p:extLst>
      <p:ext uri="{BB962C8B-B14F-4D97-AF65-F5344CB8AC3E}">
        <p14:creationId xmlns:p14="http://schemas.microsoft.com/office/powerpoint/2010/main" val="3674079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aseline="0" dirty="0" smtClean="0">
                <a:solidFill>
                  <a:srgbClr val="FFFF00"/>
                </a:solidFill>
              </a:rPr>
              <a:t>The age group with the largest increase in rate was males 10-14 at a 66% increase over 2015.</a:t>
            </a:r>
            <a:r>
              <a:rPr lang="en-US" altLang="en-US" dirty="0" smtClean="0">
                <a:solidFill>
                  <a:srgbClr val="FFFF00"/>
                </a:solidFill>
              </a:rPr>
              <a:t>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solidFill>
                  <a:srgbClr val="FFFF00"/>
                </a:solidFill>
              </a:rPr>
              <a:t>The rates</a:t>
            </a:r>
            <a:r>
              <a:rPr lang="en-US" altLang="en-US" baseline="0" dirty="0" smtClean="0">
                <a:solidFill>
                  <a:srgbClr val="FFFF00"/>
                </a:solidFill>
              </a:rPr>
              <a:t> of chlamydia went up in both males and females in 2016.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aseline="0" dirty="0" smtClean="0">
                <a:solidFill>
                  <a:srgbClr val="FFFF00"/>
                </a:solidFill>
              </a:rPr>
              <a:t>Females continue to have higher rates of chlamydia than males in age groups 39 and under.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aseline="0" dirty="0" smtClean="0">
                <a:solidFill>
                  <a:srgbClr val="FFFF00"/>
                </a:solidFill>
              </a:rPr>
              <a:t>In 2016 the males have higher rates in the 40 and over age groups. The rate in males increased more than the rate in females in 2016.</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aseline="0" dirty="0" smtClean="0">
                <a:solidFill>
                  <a:srgbClr val="FFFF00"/>
                </a:solidFill>
              </a:rPr>
              <a:t>The highest rates of chlamydia continue to be in females 20-24 year of age at 3325 per 100,000.</a:t>
            </a:r>
          </a:p>
          <a:p>
            <a:endParaRPr lang="en-US" dirty="0"/>
          </a:p>
        </p:txBody>
      </p:sp>
      <p:sp>
        <p:nvSpPr>
          <p:cNvPr id="4" name="Slide Number Placeholder 3"/>
          <p:cNvSpPr>
            <a:spLocks noGrp="1"/>
          </p:cNvSpPr>
          <p:nvPr>
            <p:ph type="sldNum" sz="quarter" idx="10"/>
          </p:nvPr>
        </p:nvSpPr>
        <p:spPr/>
        <p:txBody>
          <a:bodyPr/>
          <a:lstStyle/>
          <a:p>
            <a:fld id="{73E3C550-DD2F-4506-85B9-1E7824975A90}" type="slidenum">
              <a:rPr lang="en-US" smtClean="0"/>
              <a:t>18</a:t>
            </a:fld>
            <a:endParaRPr lang="en-US"/>
          </a:p>
        </p:txBody>
      </p:sp>
    </p:spTree>
    <p:extLst>
      <p:ext uri="{BB962C8B-B14F-4D97-AF65-F5344CB8AC3E}">
        <p14:creationId xmlns:p14="http://schemas.microsoft.com/office/powerpoint/2010/main" val="526573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baseline="0" dirty="0" smtClean="0"/>
              <a:t> There continues to be disparities in rates of chlamydia.</a:t>
            </a:r>
          </a:p>
          <a:p>
            <a:pPr eaLnBrk="1" hangingPunct="1">
              <a:buFontTx/>
              <a:buChar char="•"/>
            </a:pPr>
            <a:r>
              <a:rPr lang="en-US" altLang="en-US" baseline="0" dirty="0" smtClean="0"/>
              <a:t> The Black/African American, Non-Hispanic population has rates that are 9.5 times higher than that of whites. The rate in the Black/African American population was 1825 per 100,000 compared to the rate in the White, Non-Hispanic population at 193 per 100,000.</a:t>
            </a:r>
          </a:p>
          <a:p>
            <a:pPr eaLnBrk="1" hangingPunct="1">
              <a:buFontTx/>
              <a:buChar char="•"/>
            </a:pPr>
            <a:r>
              <a:rPr lang="en-US" altLang="en-US" baseline="0" dirty="0" smtClean="0"/>
              <a:t> The American Indian population had a rate that was 5 times higher at 943 per 100,000</a:t>
            </a:r>
          </a:p>
          <a:p>
            <a:pPr eaLnBrk="1" hangingPunct="1">
              <a:buFontTx/>
              <a:buChar char="•"/>
            </a:pPr>
            <a:r>
              <a:rPr lang="en-US" altLang="en-US" baseline="0" dirty="0" smtClean="0"/>
              <a:t> The Asian/Pacific Islander population had a rate that was 2 times higher at 342 per 100,000</a:t>
            </a:r>
          </a:p>
          <a:p>
            <a:pPr eaLnBrk="1" hangingPunct="1">
              <a:buFontTx/>
              <a:buChar char="•"/>
            </a:pPr>
            <a:r>
              <a:rPr lang="en-US" altLang="en-US" baseline="0" dirty="0" smtClean="0"/>
              <a:t> The Hispanic/Latino population, which can be of any race, had a rate that was 3 times higher at 522 per 100,000</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73E3C550-DD2F-4506-85B9-1E7824975A90}" type="slidenum">
              <a:rPr lang="en-US" smtClean="0"/>
              <a:t>19</a:t>
            </a:fld>
            <a:endParaRPr lang="en-US"/>
          </a:p>
        </p:txBody>
      </p:sp>
    </p:spTree>
    <p:extLst>
      <p:ext uri="{BB962C8B-B14F-4D97-AF65-F5344CB8AC3E}">
        <p14:creationId xmlns:p14="http://schemas.microsoft.com/office/powerpoint/2010/main" val="433986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is a clearer view of the rates from</a:t>
            </a:r>
            <a:r>
              <a:rPr lang="en-US" altLang="en-US" baseline="0" dirty="0" smtClean="0"/>
              <a:t> the previous slide, removing the Black/African American, Non-Hispanic data.</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73E3C550-DD2F-4506-85B9-1E7824975A90}" type="slidenum">
              <a:rPr lang="en-US" smtClean="0"/>
              <a:t>20</a:t>
            </a:fld>
            <a:endParaRPr lang="en-US"/>
          </a:p>
        </p:txBody>
      </p:sp>
    </p:spTree>
    <p:extLst>
      <p:ext uri="{BB962C8B-B14F-4D97-AF65-F5344CB8AC3E}">
        <p14:creationId xmlns:p14="http://schemas.microsoft.com/office/powerpoint/2010/main" val="295118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The city of Minneapolis continues to have the highest rates of gonorrhea at 448 per 100,000, followed by the city of St. Paul at 271 per 100,000, the suburban are (7-county metro excluding Minneapolis &amp; St. Paul) at 69 per 100,000 and Greater Minnesota at 39 per 100,000.</a:t>
            </a:r>
          </a:p>
          <a:p>
            <a:pPr marL="171450" indent="-171450">
              <a:buFont typeface="Arial" panose="020B0604020202020204" pitchFamily="34" charset="0"/>
              <a:buChar char="•"/>
            </a:pPr>
            <a:r>
              <a:rPr lang="en-US" baseline="0" dirty="0" smtClean="0"/>
              <a:t>The seven county metro Suburban area had the highest increase at 41%, followed by Greater Minnesota with a 21% increase. The City of Minneapolis had an increase of 19%, and the City of St. Paul had the smallest increase at 18%.</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73E3C550-DD2F-4506-85B9-1E7824975A90}" type="slidenum">
              <a:rPr lang="en-US" smtClean="0"/>
              <a:t>22</a:t>
            </a:fld>
            <a:endParaRPr lang="en-US"/>
          </a:p>
        </p:txBody>
      </p:sp>
    </p:spTree>
    <p:extLst>
      <p:ext uri="{BB962C8B-B14F-4D97-AF65-F5344CB8AC3E}">
        <p14:creationId xmlns:p14="http://schemas.microsoft.com/office/powerpoint/2010/main" val="4257199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altLang="en-US" dirty="0" smtClean="0"/>
              <a:t>The</a:t>
            </a:r>
            <a:r>
              <a:rPr lang="en-US" altLang="en-US" baseline="0" dirty="0" smtClean="0"/>
              <a:t> majority of the gonorrhea cases, 33%, continue to be residents of the City of Minneapolis.</a:t>
            </a:r>
          </a:p>
          <a:p>
            <a:pPr marL="171450" indent="-171450" eaLnBrk="1" hangingPunct="1">
              <a:buFont typeface="Arial" panose="020B0604020202020204" pitchFamily="34" charset="0"/>
              <a:buChar char="•"/>
            </a:pPr>
            <a:r>
              <a:rPr lang="en-US" altLang="en-US" baseline="0" dirty="0" smtClean="0"/>
              <a:t>The next highest area is the Suburban area at 30%. The Suburban area also had the highest increase at 41%.</a:t>
            </a:r>
          </a:p>
          <a:p>
            <a:endParaRPr lang="en-US" dirty="0"/>
          </a:p>
        </p:txBody>
      </p:sp>
      <p:sp>
        <p:nvSpPr>
          <p:cNvPr id="4" name="Slide Number Placeholder 3"/>
          <p:cNvSpPr>
            <a:spLocks noGrp="1"/>
          </p:cNvSpPr>
          <p:nvPr>
            <p:ph type="sldNum" sz="quarter" idx="10"/>
          </p:nvPr>
        </p:nvSpPr>
        <p:spPr/>
        <p:txBody>
          <a:bodyPr/>
          <a:lstStyle/>
          <a:p>
            <a:fld id="{73E3C550-DD2F-4506-85B9-1E7824975A90}" type="slidenum">
              <a:rPr lang="en-US" smtClean="0"/>
              <a:t>23</a:t>
            </a:fld>
            <a:endParaRPr lang="en-US"/>
          </a:p>
        </p:txBody>
      </p:sp>
    </p:spTree>
    <p:extLst>
      <p:ext uri="{BB962C8B-B14F-4D97-AF65-F5344CB8AC3E}">
        <p14:creationId xmlns:p14="http://schemas.microsoft.com/office/powerpoint/2010/main" val="1386825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 The rates of gonorrhea went up in both males and females in 2016. Males continue to have higher rates of gonorrhea than females. The rate in females increased more than the rate in males in 2016.</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 The males had a rate of 109 per 100,000 which is an increase of 19% over the 2015 rate of 92 per 100,000.</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 The females had a rate of 83 per 100,000 which is an increase of 32% over the 2015 rate of 63 per 100,000.</a:t>
            </a:r>
          </a:p>
          <a:p>
            <a:endParaRPr lang="en-US" dirty="0"/>
          </a:p>
        </p:txBody>
      </p:sp>
      <p:sp>
        <p:nvSpPr>
          <p:cNvPr id="4" name="Slide Number Placeholder 3"/>
          <p:cNvSpPr>
            <a:spLocks noGrp="1"/>
          </p:cNvSpPr>
          <p:nvPr>
            <p:ph type="sldNum" sz="quarter" idx="10"/>
          </p:nvPr>
        </p:nvSpPr>
        <p:spPr/>
        <p:txBody>
          <a:bodyPr/>
          <a:lstStyle/>
          <a:p>
            <a:fld id="{73E3C550-DD2F-4506-85B9-1E7824975A90}" type="slidenum">
              <a:rPr lang="en-US" smtClean="0"/>
              <a:t>24</a:t>
            </a:fld>
            <a:endParaRPr lang="en-US"/>
          </a:p>
        </p:txBody>
      </p:sp>
    </p:spTree>
    <p:extLst>
      <p:ext uri="{BB962C8B-B14F-4D97-AF65-F5344CB8AC3E}">
        <p14:creationId xmlns:p14="http://schemas.microsoft.com/office/powerpoint/2010/main" val="3202942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smtClean="0"/>
              <a:t> All age groups saw</a:t>
            </a:r>
            <a:r>
              <a:rPr lang="en-US" altLang="en-US" baseline="0" dirty="0" smtClean="0"/>
              <a:t> an increase in gonorrhea rates.</a:t>
            </a:r>
          </a:p>
          <a:p>
            <a:pPr eaLnBrk="1" hangingPunct="1">
              <a:buFontTx/>
              <a:buChar char="•"/>
            </a:pPr>
            <a:r>
              <a:rPr lang="en-US" altLang="en-US" baseline="0" dirty="0" smtClean="0"/>
              <a:t> The highest rate remains in the 20-24 yr. old age group at 416 per 100,000.</a:t>
            </a:r>
          </a:p>
          <a:p>
            <a:pPr eaLnBrk="1" hangingPunct="1">
              <a:buFontTx/>
              <a:buChar char="•"/>
            </a:pPr>
            <a:r>
              <a:rPr lang="en-US" altLang="en-US" baseline="0" dirty="0" smtClean="0"/>
              <a:t> The 15-19 yr. olds had the largest rate increase from 2015 to 2016 at 40%.</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73E3C550-DD2F-4506-85B9-1E7824975A90}" type="slidenum">
              <a:rPr lang="en-US" smtClean="0"/>
              <a:t>25</a:t>
            </a:fld>
            <a:endParaRPr lang="en-US"/>
          </a:p>
        </p:txBody>
      </p:sp>
    </p:spTree>
    <p:extLst>
      <p:ext uri="{BB962C8B-B14F-4D97-AF65-F5344CB8AC3E}">
        <p14:creationId xmlns:p14="http://schemas.microsoft.com/office/powerpoint/2010/main" val="662784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The rates</a:t>
            </a:r>
            <a:r>
              <a:rPr lang="en-US" altLang="en-US" baseline="0" dirty="0" smtClean="0"/>
              <a:t> of gonorrhea went up in both males and females in 2016. Females continue to have higher rates of gonorrhea than males in age groups 19 and under. In 2016 the males have higher rates in the 20 and over age groups. The rate in females increased more than the rate in males in 2016.</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aseline="0" dirty="0" smtClean="0"/>
              <a:t>The highest rates of gonorrhea are in males 20-24 at 436 per 100,000.</a:t>
            </a:r>
          </a:p>
          <a:p>
            <a:endParaRPr lang="en-US" dirty="0"/>
          </a:p>
        </p:txBody>
      </p:sp>
      <p:sp>
        <p:nvSpPr>
          <p:cNvPr id="4" name="Slide Number Placeholder 3"/>
          <p:cNvSpPr>
            <a:spLocks noGrp="1"/>
          </p:cNvSpPr>
          <p:nvPr>
            <p:ph type="sldNum" sz="quarter" idx="10"/>
          </p:nvPr>
        </p:nvSpPr>
        <p:spPr/>
        <p:txBody>
          <a:bodyPr/>
          <a:lstStyle/>
          <a:p>
            <a:fld id="{73E3C550-DD2F-4506-85B9-1E7824975A90}" type="slidenum">
              <a:rPr lang="en-US" smtClean="0"/>
              <a:t>26</a:t>
            </a:fld>
            <a:endParaRPr lang="en-US"/>
          </a:p>
        </p:txBody>
      </p:sp>
    </p:spTree>
    <p:extLst>
      <p:ext uri="{BB962C8B-B14F-4D97-AF65-F5344CB8AC3E}">
        <p14:creationId xmlns:p14="http://schemas.microsoft.com/office/powerpoint/2010/main" val="144432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baseline="0" dirty="0" smtClean="0"/>
              <a:t>There continues to be disparities in rates of gonorrhea.</a:t>
            </a:r>
          </a:p>
          <a:p>
            <a:pPr eaLnBrk="1" hangingPunct="1">
              <a:buFontTx/>
              <a:buChar char="•"/>
            </a:pPr>
            <a:r>
              <a:rPr lang="en-US" altLang="en-US" baseline="0" dirty="0" smtClean="0"/>
              <a:t> The Black/African American, Non-Hispanic population has rates that are 18 times higher than that of whites. The rate in the Black/African American population was 657 per 100,000 compared to the rate in the White, Non-Hispanic population at 37 per 100,000.</a:t>
            </a:r>
          </a:p>
          <a:p>
            <a:pPr eaLnBrk="1" hangingPunct="1">
              <a:buFontTx/>
              <a:buChar char="•"/>
            </a:pPr>
            <a:r>
              <a:rPr lang="en-US" altLang="en-US" baseline="0" dirty="0" smtClean="0"/>
              <a:t> The American Indian population had a rate that was 9 times higher at 321 per 100,000</a:t>
            </a:r>
          </a:p>
          <a:p>
            <a:pPr eaLnBrk="1" hangingPunct="1">
              <a:buFontTx/>
              <a:buChar char="•"/>
            </a:pPr>
            <a:r>
              <a:rPr lang="en-US" altLang="en-US" baseline="0" dirty="0" smtClean="0"/>
              <a:t> The Asian/Pacific Islander population had a rate that was 2 times higher at 63 per 100,000</a:t>
            </a:r>
          </a:p>
          <a:p>
            <a:pPr eaLnBrk="1" hangingPunct="1">
              <a:buFontTx/>
              <a:buChar char="•"/>
            </a:pPr>
            <a:r>
              <a:rPr lang="en-US" altLang="en-US" baseline="0" dirty="0" smtClean="0"/>
              <a:t> The Hispanic/Latino population, which can be of any race, had a rate that was 3 times higher at 103 per 100,000</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73E3C550-DD2F-4506-85B9-1E7824975A90}" type="slidenum">
              <a:rPr lang="en-US" smtClean="0"/>
              <a:t>27</a:t>
            </a:fld>
            <a:endParaRPr lang="en-US"/>
          </a:p>
        </p:txBody>
      </p:sp>
    </p:spTree>
    <p:extLst>
      <p:ext uri="{BB962C8B-B14F-4D97-AF65-F5344CB8AC3E}">
        <p14:creationId xmlns:p14="http://schemas.microsoft.com/office/powerpoint/2010/main" val="3346492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is a clearer view of the rates from</a:t>
            </a:r>
            <a:r>
              <a:rPr lang="en-US" altLang="en-US" baseline="0" dirty="0" smtClean="0"/>
              <a:t> the previous slide, removing the Black/African American, Non-Hispanic data.</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73E3C550-DD2F-4506-85B9-1E7824975A90}" type="slidenum">
              <a:rPr lang="en-US" smtClean="0"/>
              <a:t>28</a:t>
            </a:fld>
            <a:endParaRPr lang="en-US"/>
          </a:p>
        </p:txBody>
      </p:sp>
    </p:spTree>
    <p:extLst>
      <p:ext uri="{BB962C8B-B14F-4D97-AF65-F5344CB8AC3E}">
        <p14:creationId xmlns:p14="http://schemas.microsoft.com/office/powerpoint/2010/main" val="2357492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Minnesota’s gonorrhea</a:t>
            </a:r>
            <a:r>
              <a:rPr lang="en-US" baseline="0" dirty="0" smtClean="0"/>
              <a:t> rate in 2015 was 75 per 100,000</a:t>
            </a:r>
          </a:p>
          <a:p>
            <a:pPr marL="171450" indent="-171450">
              <a:buFont typeface="Arial" panose="020B0604020202020204" pitchFamily="34" charset="0"/>
              <a:buChar char="•"/>
            </a:pPr>
            <a:r>
              <a:rPr lang="en-US" baseline="0" dirty="0" smtClean="0"/>
              <a:t>This was lower than the national rate of 122.7 per 100,000</a:t>
            </a:r>
            <a:endParaRPr lang="en-US" dirty="0" smtClean="0"/>
          </a:p>
          <a:p>
            <a:endParaRPr lang="en-US" dirty="0"/>
          </a:p>
        </p:txBody>
      </p:sp>
      <p:sp>
        <p:nvSpPr>
          <p:cNvPr id="4" name="Slide Number Placeholder 3"/>
          <p:cNvSpPr>
            <a:spLocks noGrp="1"/>
          </p:cNvSpPr>
          <p:nvPr>
            <p:ph type="sldNum" sz="quarter" idx="10"/>
          </p:nvPr>
        </p:nvSpPr>
        <p:spPr/>
        <p:txBody>
          <a:bodyPr/>
          <a:lstStyle/>
          <a:p>
            <a:fld id="{73E3C550-DD2F-4506-85B9-1E7824975A90}" type="slidenum">
              <a:rPr lang="en-US" smtClean="0"/>
              <a:t>8</a:t>
            </a:fld>
            <a:endParaRPr lang="en-US"/>
          </a:p>
        </p:txBody>
      </p:sp>
    </p:spTree>
    <p:extLst>
      <p:ext uri="{BB962C8B-B14F-4D97-AF65-F5344CB8AC3E}">
        <p14:creationId xmlns:p14="http://schemas.microsoft.com/office/powerpoint/2010/main" val="376862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The overall syphilis rate is now up to 16.1 per 100,000. Compared to the low of 3.6 back in 2006 &amp; 2007.</a:t>
            </a:r>
          </a:p>
          <a:p>
            <a:pPr marL="171450" indent="-171450">
              <a:buFont typeface="Arial" panose="020B0604020202020204" pitchFamily="34" charset="0"/>
              <a:buChar char="•"/>
            </a:pPr>
            <a:r>
              <a:rPr lang="en-US" baseline="0" dirty="0" smtClean="0"/>
              <a:t>Of concern is the rate of primary and secondary syphilis which is 5.8 per 100,000.</a:t>
            </a:r>
            <a:endParaRPr lang="en-US" dirty="0" smtClean="0"/>
          </a:p>
          <a:p>
            <a:endParaRPr lang="en-US" dirty="0"/>
          </a:p>
        </p:txBody>
      </p:sp>
      <p:sp>
        <p:nvSpPr>
          <p:cNvPr id="4" name="Slide Number Placeholder 3"/>
          <p:cNvSpPr>
            <a:spLocks noGrp="1"/>
          </p:cNvSpPr>
          <p:nvPr>
            <p:ph type="sldNum" sz="quarter" idx="10"/>
          </p:nvPr>
        </p:nvSpPr>
        <p:spPr/>
        <p:txBody>
          <a:bodyPr/>
          <a:lstStyle/>
          <a:p>
            <a:fld id="{73E3C550-DD2F-4506-85B9-1E7824975A90}" type="slidenum">
              <a:rPr lang="en-US" smtClean="0"/>
              <a:t>30</a:t>
            </a:fld>
            <a:endParaRPr lang="en-US"/>
          </a:p>
        </p:txBody>
      </p:sp>
    </p:spTree>
    <p:extLst>
      <p:ext uri="{BB962C8B-B14F-4D97-AF65-F5344CB8AC3E}">
        <p14:creationId xmlns:p14="http://schemas.microsoft.com/office/powerpoint/2010/main" val="2984113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altLang="en-US" dirty="0" smtClean="0"/>
              <a:t>The</a:t>
            </a:r>
            <a:r>
              <a:rPr lang="en-US" altLang="en-US" baseline="0" dirty="0" smtClean="0"/>
              <a:t> highest rate of primary and secondary syphilis remains in the City of Minneapolis at 33.7 cases per 100,000 population.</a:t>
            </a:r>
          </a:p>
          <a:p>
            <a:pPr marL="171450" indent="-171450" eaLnBrk="1" hangingPunct="1">
              <a:buFont typeface="Arial" panose="020B0604020202020204" pitchFamily="34" charset="0"/>
              <a:buChar char="•"/>
            </a:pPr>
            <a:r>
              <a:rPr lang="en-US" altLang="en-US" baseline="0" dirty="0" smtClean="0"/>
              <a:t>The City of St. Paul has the second rate at 8.1 per 100,000.</a:t>
            </a:r>
            <a:endParaRPr lang="en-US" altLang="en-US" dirty="0" smtClean="0"/>
          </a:p>
        </p:txBody>
      </p:sp>
      <p:sp>
        <p:nvSpPr>
          <p:cNvPr id="4" name="Slide Number Placeholder 3"/>
          <p:cNvSpPr>
            <a:spLocks noGrp="1"/>
          </p:cNvSpPr>
          <p:nvPr>
            <p:ph type="sldNum" sz="quarter" idx="10"/>
          </p:nvPr>
        </p:nvSpPr>
        <p:spPr/>
        <p:txBody>
          <a:bodyPr/>
          <a:lstStyle/>
          <a:p>
            <a:fld id="{73E3C550-DD2F-4506-85B9-1E7824975A90}" type="slidenum">
              <a:rPr lang="en-US" smtClean="0"/>
              <a:t>31</a:t>
            </a:fld>
            <a:endParaRPr lang="en-US"/>
          </a:p>
        </p:txBody>
      </p:sp>
    </p:spTree>
    <p:extLst>
      <p:ext uri="{BB962C8B-B14F-4D97-AF65-F5344CB8AC3E}">
        <p14:creationId xmlns:p14="http://schemas.microsoft.com/office/powerpoint/2010/main" val="3102090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altLang="en-US" dirty="0" smtClean="0"/>
              <a:t>The </a:t>
            </a:r>
            <a:r>
              <a:rPr lang="en-US" altLang="en-US" baseline="0" dirty="0" smtClean="0"/>
              <a:t>City of Minneapolis has 42% of all reported primary and secondary cases.</a:t>
            </a:r>
          </a:p>
          <a:p>
            <a:pPr marL="171450" indent="-171450" eaLnBrk="1" hangingPunct="1">
              <a:buFont typeface="Arial" panose="020B0604020202020204" pitchFamily="34" charset="0"/>
              <a:buChar char="•"/>
            </a:pPr>
            <a:r>
              <a:rPr lang="en-US" altLang="en-US" baseline="0" dirty="0" smtClean="0"/>
              <a:t>The suburban area has 31% of the cases, St. Paul has 9% of the cases, and Greater Minnesota has 18% of the cases.</a:t>
            </a:r>
          </a:p>
          <a:p>
            <a:pPr marL="171450" indent="-171450" eaLnBrk="1" hangingPunct="1">
              <a:buFont typeface="Arial" panose="020B0604020202020204" pitchFamily="34" charset="0"/>
              <a:buChar char="•"/>
            </a:pPr>
            <a:r>
              <a:rPr lang="en-US" altLang="en-US" baseline="0" dirty="0" smtClean="0"/>
              <a:t>The largest increase was in Greater Minnesota at 115%</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73E3C550-DD2F-4506-85B9-1E7824975A90}" type="slidenum">
              <a:rPr lang="en-US" smtClean="0"/>
              <a:t>32</a:t>
            </a:fld>
            <a:endParaRPr lang="en-US"/>
          </a:p>
        </p:txBody>
      </p:sp>
    </p:spTree>
    <p:extLst>
      <p:ext uri="{BB962C8B-B14F-4D97-AF65-F5344CB8AC3E}">
        <p14:creationId xmlns:p14="http://schemas.microsoft.com/office/powerpoint/2010/main" val="744942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smtClean="0"/>
              <a:t>Males have the highest</a:t>
            </a:r>
            <a:r>
              <a:rPr lang="en-US" altLang="en-US" baseline="0" dirty="0" smtClean="0"/>
              <a:t> rates of primary and secondary syphilis at 10.1 cases per 100,0000 population</a:t>
            </a:r>
          </a:p>
          <a:p>
            <a:pPr eaLnBrk="1" hangingPunct="1">
              <a:buFontTx/>
              <a:buChar char="•"/>
            </a:pPr>
            <a:r>
              <a:rPr lang="en-US" altLang="en-US" baseline="0" dirty="0" smtClean="0"/>
              <a:t>The rate of primary and secondary syphilis in females is 1.4 per 100,000 per population.</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73E3C550-DD2F-4506-85B9-1E7824975A90}" type="slidenum">
              <a:rPr lang="en-US" smtClean="0"/>
              <a:t>33</a:t>
            </a:fld>
            <a:endParaRPr lang="en-US"/>
          </a:p>
        </p:txBody>
      </p:sp>
    </p:spTree>
    <p:extLst>
      <p:ext uri="{BB962C8B-B14F-4D97-AF65-F5344CB8AC3E}">
        <p14:creationId xmlns:p14="http://schemas.microsoft.com/office/powerpoint/2010/main" val="1991680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highest rates of primary and secondary</a:t>
            </a:r>
            <a:r>
              <a:rPr lang="en-US" altLang="en-US" baseline="0" dirty="0" smtClean="0"/>
              <a:t> syphilis are in the 30-39 year old age group at 14.6 cases per 100,000 population, followed by the 20-24 year old age group at 13.8 cases per 100,000 population.</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73E3C550-DD2F-4506-85B9-1E7824975A90}" type="slidenum">
              <a:rPr lang="en-US" smtClean="0"/>
              <a:t>34</a:t>
            </a:fld>
            <a:endParaRPr lang="en-US"/>
          </a:p>
        </p:txBody>
      </p:sp>
    </p:spTree>
    <p:extLst>
      <p:ext uri="{BB962C8B-B14F-4D97-AF65-F5344CB8AC3E}">
        <p14:creationId xmlns:p14="http://schemas.microsoft.com/office/powerpoint/2010/main" val="4256908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Males have higher rates of primary and secondary</a:t>
            </a:r>
            <a:r>
              <a:rPr lang="en-US" baseline="0" dirty="0" smtClean="0"/>
              <a:t> syphilis than females in all age groups. The rate in males is 7 times higher than females. </a:t>
            </a:r>
          </a:p>
          <a:p>
            <a:pPr marL="171450" indent="-171450">
              <a:buFont typeface="Arial" panose="020B0604020202020204" pitchFamily="34" charset="0"/>
              <a:buChar char="•"/>
            </a:pPr>
            <a:r>
              <a:rPr lang="en-US" baseline="0" dirty="0" smtClean="0"/>
              <a:t>The 20-24 </a:t>
            </a:r>
            <a:r>
              <a:rPr lang="en-US" baseline="0" dirty="0" err="1" smtClean="0"/>
              <a:t>yr</a:t>
            </a:r>
            <a:r>
              <a:rPr lang="en-US" baseline="0" dirty="0" smtClean="0"/>
              <a:t> old males have the highest rate at 24.3 per 100,000</a:t>
            </a:r>
          </a:p>
          <a:p>
            <a:pPr marL="171450" indent="-171450">
              <a:buFont typeface="Arial" panose="020B0604020202020204" pitchFamily="34" charset="0"/>
              <a:buChar char="•"/>
            </a:pPr>
            <a:r>
              <a:rPr lang="en-US" baseline="0" dirty="0" smtClean="0"/>
              <a:t>The 30-39 </a:t>
            </a:r>
            <a:r>
              <a:rPr lang="en-US" baseline="0" dirty="0" err="1" smtClean="0"/>
              <a:t>yr</a:t>
            </a:r>
            <a:r>
              <a:rPr lang="en-US" baseline="0" dirty="0" smtClean="0"/>
              <a:t> old females have the highest rate of the female population at 4.5 per 100,000</a:t>
            </a:r>
          </a:p>
          <a:p>
            <a:endParaRPr lang="en-US" dirty="0"/>
          </a:p>
        </p:txBody>
      </p:sp>
      <p:sp>
        <p:nvSpPr>
          <p:cNvPr id="4" name="Slide Number Placeholder 3"/>
          <p:cNvSpPr>
            <a:spLocks noGrp="1"/>
          </p:cNvSpPr>
          <p:nvPr>
            <p:ph type="sldNum" sz="quarter" idx="10"/>
          </p:nvPr>
        </p:nvSpPr>
        <p:spPr/>
        <p:txBody>
          <a:bodyPr/>
          <a:lstStyle/>
          <a:p>
            <a:fld id="{73E3C550-DD2F-4506-85B9-1E7824975A90}" type="slidenum">
              <a:rPr lang="en-US" smtClean="0"/>
              <a:t>35</a:t>
            </a:fld>
            <a:endParaRPr lang="en-US"/>
          </a:p>
        </p:txBody>
      </p:sp>
    </p:spTree>
    <p:extLst>
      <p:ext uri="{BB962C8B-B14F-4D97-AF65-F5344CB8AC3E}">
        <p14:creationId xmlns:p14="http://schemas.microsoft.com/office/powerpoint/2010/main" val="654765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altLang="en-US" dirty="0" smtClean="0"/>
              <a:t>Fifty-three</a:t>
            </a:r>
            <a:r>
              <a:rPr lang="en-US" altLang="en-US" baseline="0" dirty="0" smtClean="0"/>
              <a:t> percent of all primary and secondary syphilis cases are White, Non-Hispanic.</a:t>
            </a:r>
          </a:p>
          <a:p>
            <a:pPr marL="171450" indent="-171450" eaLnBrk="1" hangingPunct="1">
              <a:buFont typeface="Arial" panose="020B0604020202020204" pitchFamily="34" charset="0"/>
              <a:buChar char="•"/>
            </a:pPr>
            <a:r>
              <a:rPr lang="en-US" altLang="en-US" baseline="0" dirty="0" smtClean="0"/>
              <a:t>Black, Non-Hispanic cases are at 23%, Hispanic cases are at 9%, American Indian cases are 6%, and Asian/Pacific Islander cases are also 6%.</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73E3C550-DD2F-4506-85B9-1E7824975A90}" type="slidenum">
              <a:rPr lang="en-US" smtClean="0"/>
              <a:t>36</a:t>
            </a:fld>
            <a:endParaRPr lang="en-US"/>
          </a:p>
        </p:txBody>
      </p:sp>
    </p:spTree>
    <p:extLst>
      <p:ext uri="{BB962C8B-B14F-4D97-AF65-F5344CB8AC3E}">
        <p14:creationId xmlns:p14="http://schemas.microsoft.com/office/powerpoint/2010/main" val="23314328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altLang="en-US" dirty="0" smtClean="0"/>
              <a:t>The</a:t>
            </a:r>
            <a:r>
              <a:rPr lang="en-US" altLang="en-US" baseline="0" dirty="0" smtClean="0"/>
              <a:t> rates of primary and secondary syphilis are 7 times higher in the Black/African American, Non-Hispanic and American Indian populations than that of the White, Non-Hispanic population.</a:t>
            </a:r>
          </a:p>
          <a:p>
            <a:pPr marL="171450" indent="-171450" eaLnBrk="1" hangingPunct="1">
              <a:buFont typeface="Arial" panose="020B0604020202020204" pitchFamily="34" charset="0"/>
              <a:buChar char="•"/>
            </a:pPr>
            <a:r>
              <a:rPr lang="en-US" altLang="en-US" baseline="0" dirty="0" smtClean="0"/>
              <a:t>The rates of primary and secondary syphilis in the Black/African American, Non-Hispanic population are 25.3 per 100,000 compared to 3.5 per 100,000 in the White, Non-Hispanic population.</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baseline="0" dirty="0" smtClean="0"/>
              <a:t>The rates in the American Indian population are also 25.3 per 100,000.</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baseline="0" dirty="0" smtClean="0"/>
              <a:t>The rates in the Hispanic/Latino population are 10.8 per 100,000 which is 3 times higher than the White, Non-Hispanic population.</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baseline="0" dirty="0" smtClean="0"/>
              <a:t>The rates in the Asian/Pacific Islander population are 8.6 per 100,000 which is 2.5 times higher than the White, Non-Hispanic population.</a:t>
            </a:r>
          </a:p>
          <a:p>
            <a:endParaRPr lang="en-US" dirty="0"/>
          </a:p>
        </p:txBody>
      </p:sp>
      <p:sp>
        <p:nvSpPr>
          <p:cNvPr id="4" name="Slide Number Placeholder 3"/>
          <p:cNvSpPr>
            <a:spLocks noGrp="1"/>
          </p:cNvSpPr>
          <p:nvPr>
            <p:ph type="sldNum" sz="quarter" idx="10"/>
          </p:nvPr>
        </p:nvSpPr>
        <p:spPr/>
        <p:txBody>
          <a:bodyPr/>
          <a:lstStyle/>
          <a:p>
            <a:fld id="{73E3C550-DD2F-4506-85B9-1E7824975A90}" type="slidenum">
              <a:rPr lang="en-US" smtClean="0"/>
              <a:t>37</a:t>
            </a:fld>
            <a:endParaRPr lang="en-US"/>
          </a:p>
        </p:txBody>
      </p:sp>
    </p:spTree>
    <p:extLst>
      <p:ext uri="{BB962C8B-B14F-4D97-AF65-F5344CB8AC3E}">
        <p14:creationId xmlns:p14="http://schemas.microsoft.com/office/powerpoint/2010/main" val="908894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Chlamydia continues to disproportionately</a:t>
            </a:r>
            <a:r>
              <a:rPr lang="en-US" altLang="en-US" baseline="0" dirty="0" smtClean="0"/>
              <a:t> impact youth. The 15-24 year olds make up only 14% of the population, but account for 64% of all chlamydia cases reported.</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73E3C550-DD2F-4506-85B9-1E7824975A90}" type="slidenum">
              <a:rPr lang="en-US" smtClean="0"/>
              <a:t>39</a:t>
            </a:fld>
            <a:endParaRPr lang="en-US"/>
          </a:p>
        </p:txBody>
      </p:sp>
    </p:spTree>
    <p:extLst>
      <p:ext uri="{BB962C8B-B14F-4D97-AF65-F5344CB8AC3E}">
        <p14:creationId xmlns:p14="http://schemas.microsoft.com/office/powerpoint/2010/main" val="30873079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Gonorrhea also</a:t>
            </a:r>
            <a:r>
              <a:rPr lang="en-US" altLang="en-US" baseline="0" dirty="0" smtClean="0"/>
              <a:t> </a:t>
            </a:r>
            <a:r>
              <a:rPr lang="en-US" altLang="en-US" dirty="0" smtClean="0"/>
              <a:t>disproportionately</a:t>
            </a:r>
            <a:r>
              <a:rPr lang="en-US" altLang="en-US" baseline="0" dirty="0" smtClean="0"/>
              <a:t> impacts youth. The 15-24 year olds make up only 14% of the population, but account for 46% of all gonorrhea cases reported.</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73E3C550-DD2F-4506-85B9-1E7824975A90}" type="slidenum">
              <a:rPr lang="en-US" smtClean="0"/>
              <a:t>40</a:t>
            </a:fld>
            <a:endParaRPr lang="en-US"/>
          </a:p>
        </p:txBody>
      </p:sp>
    </p:spTree>
    <p:extLst>
      <p:ext uri="{BB962C8B-B14F-4D97-AF65-F5344CB8AC3E}">
        <p14:creationId xmlns:p14="http://schemas.microsoft.com/office/powerpoint/2010/main" val="1795181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Minnesota’s primary and secondary syphilis</a:t>
            </a:r>
            <a:r>
              <a:rPr lang="en-US" baseline="0" dirty="0" smtClean="0"/>
              <a:t> rate in 2015 was 4.5 per 100,000</a:t>
            </a:r>
          </a:p>
          <a:p>
            <a:pPr marL="171450" indent="-171450">
              <a:buFont typeface="Arial" panose="020B0604020202020204" pitchFamily="34" charset="0"/>
              <a:buChar char="•"/>
            </a:pPr>
            <a:r>
              <a:rPr lang="en-US" baseline="0" dirty="0" smtClean="0"/>
              <a:t>This was lower than the national rate of 7.6 per 100,000</a:t>
            </a:r>
            <a:endParaRPr lang="en-US" dirty="0" smtClean="0"/>
          </a:p>
          <a:p>
            <a:endParaRPr lang="en-US" dirty="0"/>
          </a:p>
        </p:txBody>
      </p:sp>
      <p:sp>
        <p:nvSpPr>
          <p:cNvPr id="4" name="Slide Number Placeholder 3"/>
          <p:cNvSpPr>
            <a:spLocks noGrp="1"/>
          </p:cNvSpPr>
          <p:nvPr>
            <p:ph type="sldNum" sz="quarter" idx="10"/>
          </p:nvPr>
        </p:nvSpPr>
        <p:spPr/>
        <p:txBody>
          <a:bodyPr/>
          <a:lstStyle/>
          <a:p>
            <a:fld id="{73E3C550-DD2F-4506-85B9-1E7824975A90}" type="slidenum">
              <a:rPr lang="en-US" smtClean="0"/>
              <a:t>9</a:t>
            </a:fld>
            <a:endParaRPr lang="en-US"/>
          </a:p>
        </p:txBody>
      </p:sp>
    </p:spTree>
    <p:extLst>
      <p:ext uri="{BB962C8B-B14F-4D97-AF65-F5344CB8AC3E}">
        <p14:creationId xmlns:p14="http://schemas.microsoft.com/office/powerpoint/2010/main" val="484451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rates of</a:t>
            </a:r>
            <a:r>
              <a:rPr lang="en-US" altLang="en-US" baseline="0" dirty="0" smtClean="0"/>
              <a:t> chlamydia are higher in females compared to males in the 15-24 year old age group. The rates for females are 2970 per 100,000 population compared to males at 1063 per 100,000 population.</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73E3C550-DD2F-4506-85B9-1E7824975A90}" type="slidenum">
              <a:rPr lang="en-US" smtClean="0"/>
              <a:t>43</a:t>
            </a:fld>
            <a:endParaRPr lang="en-US"/>
          </a:p>
        </p:txBody>
      </p:sp>
    </p:spTree>
    <p:extLst>
      <p:ext uri="{BB962C8B-B14F-4D97-AF65-F5344CB8AC3E}">
        <p14:creationId xmlns:p14="http://schemas.microsoft.com/office/powerpoint/2010/main" val="20195890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There</a:t>
            </a:r>
            <a:r>
              <a:rPr lang="en-US" altLang="en-US" baseline="0" dirty="0" smtClean="0"/>
              <a:t> are a large number of chlamydia cases among adolescents and young adults that are missing race/ethnicity when reported.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73E3C550-DD2F-4506-85B9-1E7824975A90}" type="slidenum">
              <a:rPr lang="en-US" smtClean="0"/>
              <a:t>44</a:t>
            </a:fld>
            <a:endParaRPr lang="en-US"/>
          </a:p>
        </p:txBody>
      </p:sp>
    </p:spTree>
    <p:extLst>
      <p:ext uri="{BB962C8B-B14F-4D97-AF65-F5344CB8AC3E}">
        <p14:creationId xmlns:p14="http://schemas.microsoft.com/office/powerpoint/2010/main" val="325178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highest rates</a:t>
            </a:r>
            <a:r>
              <a:rPr lang="en-US" baseline="0" dirty="0" smtClean="0"/>
              <a:t> among adolescents and young adults are among females in the Black, Non-Hispanic community. Their rate is 9952 per 100,000 population.</a:t>
            </a:r>
          </a:p>
          <a:p>
            <a:pPr marL="171450" indent="-171450">
              <a:buFont typeface="Arial" panose="020B0604020202020204" pitchFamily="34" charset="0"/>
              <a:buChar char="•"/>
            </a:pPr>
            <a:r>
              <a:rPr lang="en-US" baseline="0" dirty="0" smtClean="0"/>
              <a:t>Black, Non-Hispanic males also have the highest rates among adolescent and young adult males at 4608 per 100,000 population.</a:t>
            </a:r>
            <a:endParaRPr lang="en-US" dirty="0" smtClean="0"/>
          </a:p>
          <a:p>
            <a:endParaRPr lang="en-US" dirty="0"/>
          </a:p>
        </p:txBody>
      </p:sp>
      <p:sp>
        <p:nvSpPr>
          <p:cNvPr id="4" name="Slide Number Placeholder 3"/>
          <p:cNvSpPr>
            <a:spLocks noGrp="1"/>
          </p:cNvSpPr>
          <p:nvPr>
            <p:ph type="sldNum" sz="quarter" idx="10"/>
          </p:nvPr>
        </p:nvSpPr>
        <p:spPr/>
        <p:txBody>
          <a:bodyPr/>
          <a:lstStyle/>
          <a:p>
            <a:fld id="{73E3C550-DD2F-4506-85B9-1E7824975A90}" type="slidenum">
              <a:rPr lang="en-US" smtClean="0"/>
              <a:t>45</a:t>
            </a:fld>
            <a:endParaRPr lang="en-US"/>
          </a:p>
        </p:txBody>
      </p:sp>
    </p:spTree>
    <p:extLst>
      <p:ext uri="{BB962C8B-B14F-4D97-AF65-F5344CB8AC3E}">
        <p14:creationId xmlns:p14="http://schemas.microsoft.com/office/powerpoint/2010/main" val="40199311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altLang="en-US" dirty="0" smtClean="0"/>
              <a:t>The rates</a:t>
            </a:r>
            <a:r>
              <a:rPr lang="en-US" altLang="en-US" baseline="0" dirty="0" smtClean="0"/>
              <a:t> of gonorrhea in adolescent and young adults increased in both males and females. </a:t>
            </a:r>
          </a:p>
          <a:p>
            <a:pPr marL="171450" indent="-171450" eaLnBrk="1" hangingPunct="1">
              <a:buFont typeface="Arial" panose="020B0604020202020204" pitchFamily="34" charset="0"/>
              <a:buChar char="•"/>
            </a:pPr>
            <a:r>
              <a:rPr lang="en-US" altLang="en-US" baseline="0" dirty="0" smtClean="0"/>
              <a:t>The rate in adolescent and young adult females increase more than males and is now at 371 per 100,000 population.</a:t>
            </a:r>
            <a:endParaRPr lang="en-US" altLang="en-US" dirty="0" smtClean="0"/>
          </a:p>
        </p:txBody>
      </p:sp>
      <p:sp>
        <p:nvSpPr>
          <p:cNvPr id="4" name="Slide Number Placeholder 3"/>
          <p:cNvSpPr>
            <a:spLocks noGrp="1"/>
          </p:cNvSpPr>
          <p:nvPr>
            <p:ph type="sldNum" sz="quarter" idx="10"/>
          </p:nvPr>
        </p:nvSpPr>
        <p:spPr/>
        <p:txBody>
          <a:bodyPr/>
          <a:lstStyle/>
          <a:p>
            <a:fld id="{73E3C550-DD2F-4506-85B9-1E7824975A90}" type="slidenum">
              <a:rPr lang="en-US" smtClean="0"/>
              <a:t>46</a:t>
            </a:fld>
            <a:endParaRPr lang="en-US"/>
          </a:p>
        </p:txBody>
      </p:sp>
    </p:spTree>
    <p:extLst>
      <p:ext uri="{BB962C8B-B14F-4D97-AF65-F5344CB8AC3E}">
        <p14:creationId xmlns:p14="http://schemas.microsoft.com/office/powerpoint/2010/main" val="14689847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altLang="en-US" dirty="0" smtClean="0"/>
              <a:t>Black,</a:t>
            </a:r>
            <a:r>
              <a:rPr lang="en-US" altLang="en-US" baseline="0" dirty="0" smtClean="0"/>
              <a:t> Non-Hispanic males make up 45% of gonorrhea cases in male adolescent and young adults.</a:t>
            </a:r>
          </a:p>
          <a:p>
            <a:pPr marL="171450" indent="-171450" eaLnBrk="1" hangingPunct="1">
              <a:buFont typeface="Arial" panose="020B0604020202020204" pitchFamily="34" charset="0"/>
              <a:buChar char="•"/>
            </a:pPr>
            <a:r>
              <a:rPr lang="en-US" altLang="en-US" dirty="0" smtClean="0"/>
              <a:t>Black,</a:t>
            </a:r>
            <a:r>
              <a:rPr lang="en-US" altLang="en-US" baseline="0" dirty="0" smtClean="0"/>
              <a:t> Non-Hispanic females also make up 45% of gonorrhea cases in female adolescent and young adults</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73E3C550-DD2F-4506-85B9-1E7824975A90}" type="slidenum">
              <a:rPr lang="en-US" smtClean="0"/>
              <a:t>47</a:t>
            </a:fld>
            <a:endParaRPr lang="en-US"/>
          </a:p>
        </p:txBody>
      </p:sp>
    </p:spTree>
    <p:extLst>
      <p:ext uri="{BB962C8B-B14F-4D97-AF65-F5344CB8AC3E}">
        <p14:creationId xmlns:p14="http://schemas.microsoft.com/office/powerpoint/2010/main" val="41733572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Black,</a:t>
            </a:r>
            <a:r>
              <a:rPr lang="en-US" baseline="0" dirty="0" smtClean="0"/>
              <a:t> Non-Hispanic and American Indian males and females adolescents and young adults are disproportionately affected by gonorrhea.</a:t>
            </a:r>
            <a:endParaRPr lang="en-US" dirty="0" smtClean="0"/>
          </a:p>
          <a:p>
            <a:endParaRPr lang="en-US" dirty="0"/>
          </a:p>
        </p:txBody>
      </p:sp>
      <p:sp>
        <p:nvSpPr>
          <p:cNvPr id="4" name="Slide Number Placeholder 3"/>
          <p:cNvSpPr>
            <a:spLocks noGrp="1"/>
          </p:cNvSpPr>
          <p:nvPr>
            <p:ph type="sldNum" sz="quarter" idx="10"/>
          </p:nvPr>
        </p:nvSpPr>
        <p:spPr/>
        <p:txBody>
          <a:bodyPr/>
          <a:lstStyle/>
          <a:p>
            <a:fld id="{73E3C550-DD2F-4506-85B9-1E7824975A90}" type="slidenum">
              <a:rPr lang="en-US" smtClean="0"/>
              <a:t>48</a:t>
            </a:fld>
            <a:endParaRPr lang="en-US"/>
          </a:p>
        </p:txBody>
      </p:sp>
    </p:spTree>
    <p:extLst>
      <p:ext uri="{BB962C8B-B14F-4D97-AF65-F5344CB8AC3E}">
        <p14:creationId xmlns:p14="http://schemas.microsoft.com/office/powerpoint/2010/main" val="1615748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Men who have sex with men (MSM) make up the majority of</a:t>
            </a:r>
            <a:r>
              <a:rPr lang="en-US" altLang="en-US" baseline="0" dirty="0" smtClean="0"/>
              <a:t> early syphilis cases.</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73E3C550-DD2F-4506-85B9-1E7824975A90}" type="slidenum">
              <a:rPr lang="en-US" smtClean="0"/>
              <a:t>51</a:t>
            </a:fld>
            <a:endParaRPr lang="en-US"/>
          </a:p>
        </p:txBody>
      </p:sp>
    </p:spTree>
    <p:extLst>
      <p:ext uri="{BB962C8B-B14F-4D97-AF65-F5344CB8AC3E}">
        <p14:creationId xmlns:p14="http://schemas.microsoft.com/office/powerpoint/2010/main" val="5248292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smtClean="0"/>
              <a:t>There were</a:t>
            </a:r>
            <a:r>
              <a:rPr lang="en-US" altLang="en-US" baseline="0" dirty="0" smtClean="0"/>
              <a:t> 557 early syphilis cases reported in 2016.</a:t>
            </a:r>
          </a:p>
          <a:p>
            <a:pPr eaLnBrk="1" hangingPunct="1">
              <a:buFontTx/>
              <a:buChar char="•"/>
            </a:pPr>
            <a:r>
              <a:rPr lang="en-US" altLang="en-US" baseline="0" dirty="0" smtClean="0"/>
              <a:t>251 of the cases were staged as early latent, followed by 164 secondary, and 142 primary.</a:t>
            </a:r>
            <a:endParaRPr lang="en-US" altLang="en-US" dirty="0" smtClean="0"/>
          </a:p>
        </p:txBody>
      </p:sp>
      <p:sp>
        <p:nvSpPr>
          <p:cNvPr id="4" name="Slide Number Placeholder 3"/>
          <p:cNvSpPr>
            <a:spLocks noGrp="1"/>
          </p:cNvSpPr>
          <p:nvPr>
            <p:ph type="sldNum" sz="quarter" idx="10"/>
          </p:nvPr>
        </p:nvSpPr>
        <p:spPr/>
        <p:txBody>
          <a:bodyPr/>
          <a:lstStyle/>
          <a:p>
            <a:fld id="{73E3C550-DD2F-4506-85B9-1E7824975A90}" type="slidenum">
              <a:rPr lang="en-US" smtClean="0"/>
              <a:t>52</a:t>
            </a:fld>
            <a:endParaRPr lang="en-US"/>
          </a:p>
        </p:txBody>
      </p:sp>
    </p:spTree>
    <p:extLst>
      <p:ext uri="{BB962C8B-B14F-4D97-AF65-F5344CB8AC3E}">
        <p14:creationId xmlns:p14="http://schemas.microsoft.com/office/powerpoint/2010/main" val="15391818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average age of MSM with early syphilis 36</a:t>
            </a:r>
            <a:r>
              <a:rPr lang="en-US" baseline="0" dirty="0" smtClean="0"/>
              <a:t> years of age.</a:t>
            </a:r>
          </a:p>
          <a:p>
            <a:pPr marL="171450" indent="-171450">
              <a:buFont typeface="Arial" panose="020B0604020202020204" pitchFamily="34" charset="0"/>
              <a:buChar char="•"/>
            </a:pPr>
            <a:r>
              <a:rPr lang="en-US" baseline="0" dirty="0" smtClean="0"/>
              <a:t>Ages ranged from 16 – 72 years of age</a:t>
            </a:r>
          </a:p>
          <a:p>
            <a:pPr marL="171450" indent="-171450">
              <a:buFont typeface="Arial" panose="020B0604020202020204" pitchFamily="34" charset="0"/>
              <a:buChar char="•"/>
            </a:pPr>
            <a:r>
              <a:rPr lang="en-US" baseline="0" dirty="0" smtClean="0"/>
              <a:t>The 25-29 year old age group had the highest number of cases at 66.</a:t>
            </a:r>
            <a:endParaRPr lang="en-US" dirty="0"/>
          </a:p>
        </p:txBody>
      </p:sp>
      <p:sp>
        <p:nvSpPr>
          <p:cNvPr id="4" name="Slide Number Placeholder 3"/>
          <p:cNvSpPr>
            <a:spLocks noGrp="1"/>
          </p:cNvSpPr>
          <p:nvPr>
            <p:ph type="sldNum" sz="quarter" idx="10"/>
          </p:nvPr>
        </p:nvSpPr>
        <p:spPr/>
        <p:txBody>
          <a:bodyPr/>
          <a:lstStyle/>
          <a:p>
            <a:fld id="{73E3C550-DD2F-4506-85B9-1E7824975A90}" type="slidenum">
              <a:rPr lang="en-US" smtClean="0"/>
              <a:t>54</a:t>
            </a:fld>
            <a:endParaRPr lang="en-US"/>
          </a:p>
        </p:txBody>
      </p:sp>
    </p:spTree>
    <p:extLst>
      <p:ext uri="{BB962C8B-B14F-4D97-AF65-F5344CB8AC3E}">
        <p14:creationId xmlns:p14="http://schemas.microsoft.com/office/powerpoint/2010/main" val="42010003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Thirty percent of all early syphilis cases were co-infected with HIV.</a:t>
            </a:r>
          </a:p>
          <a:p>
            <a:pPr marL="171450" indent="-171450">
              <a:buFont typeface="Arial" panose="020B0604020202020204" pitchFamily="34" charset="0"/>
              <a:buChar char="•"/>
            </a:pPr>
            <a:r>
              <a:rPr lang="en-US" dirty="0" smtClean="0"/>
              <a:t>Forty-four percent of all MSM early syphilis cases were</a:t>
            </a:r>
            <a:r>
              <a:rPr lang="en-US" baseline="0" dirty="0" smtClean="0"/>
              <a:t> co-infected with HIV.</a:t>
            </a:r>
            <a:endParaRPr lang="en-US" dirty="0" smtClean="0"/>
          </a:p>
          <a:p>
            <a:endParaRPr lang="en-US" dirty="0"/>
          </a:p>
        </p:txBody>
      </p:sp>
      <p:sp>
        <p:nvSpPr>
          <p:cNvPr id="4" name="Slide Number Placeholder 3"/>
          <p:cNvSpPr>
            <a:spLocks noGrp="1"/>
          </p:cNvSpPr>
          <p:nvPr>
            <p:ph type="sldNum" sz="quarter" idx="10"/>
          </p:nvPr>
        </p:nvSpPr>
        <p:spPr/>
        <p:txBody>
          <a:bodyPr/>
          <a:lstStyle/>
          <a:p>
            <a:fld id="{73E3C550-DD2F-4506-85B9-1E7824975A90}" type="slidenum">
              <a:rPr lang="en-US" smtClean="0"/>
              <a:t>55</a:t>
            </a:fld>
            <a:endParaRPr lang="en-US"/>
          </a:p>
        </p:txBody>
      </p:sp>
    </p:spTree>
    <p:extLst>
      <p:ext uri="{BB962C8B-B14F-4D97-AF65-F5344CB8AC3E}">
        <p14:creationId xmlns:p14="http://schemas.microsoft.com/office/powerpoint/2010/main" val="4145361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E3C550-DD2F-4506-85B9-1E7824975A90}" type="slidenum">
              <a:rPr lang="en-US" smtClean="0"/>
              <a:t>10</a:t>
            </a:fld>
            <a:endParaRPr lang="en-US"/>
          </a:p>
        </p:txBody>
      </p:sp>
    </p:spTree>
    <p:extLst>
      <p:ext uri="{BB962C8B-B14F-4D97-AF65-F5344CB8AC3E}">
        <p14:creationId xmlns:p14="http://schemas.microsoft.com/office/powerpoint/2010/main" val="27595822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altLang="en-US" dirty="0" smtClean="0"/>
              <a:t>Thirty-eight</a:t>
            </a:r>
            <a:r>
              <a:rPr lang="en-US" altLang="en-US" baseline="0" dirty="0" smtClean="0"/>
              <a:t> percent of female early syphilis cases were residents of the City of Minneapolis</a:t>
            </a:r>
          </a:p>
          <a:p>
            <a:pPr marL="171450" indent="-171450" eaLnBrk="1" hangingPunct="1">
              <a:buFont typeface="Arial" panose="020B0604020202020204" pitchFamily="34" charset="0"/>
              <a:buChar char="•"/>
            </a:pPr>
            <a:r>
              <a:rPr lang="en-US" altLang="en-US" baseline="0" dirty="0" smtClean="0"/>
              <a:t>Twenty-five percent of female early syphilis cases were residents of the Suburbs of the seven-county metro area</a:t>
            </a:r>
          </a:p>
          <a:p>
            <a:pPr marL="171450" indent="-171450" eaLnBrk="1" hangingPunct="1">
              <a:buFont typeface="Arial" panose="020B0604020202020204" pitchFamily="34" charset="0"/>
              <a:buChar char="•"/>
            </a:pPr>
            <a:r>
              <a:rPr lang="en-US" altLang="en-US" baseline="0" dirty="0" smtClean="0"/>
              <a:t>Nineteen percent were City of St. Paul residents, and 18% were Greater MN residents.</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73E3C550-DD2F-4506-85B9-1E7824975A90}" type="slidenum">
              <a:rPr lang="en-US" smtClean="0"/>
              <a:t>59</a:t>
            </a:fld>
            <a:endParaRPr lang="en-US"/>
          </a:p>
        </p:txBody>
      </p:sp>
    </p:spTree>
    <p:extLst>
      <p:ext uri="{BB962C8B-B14F-4D97-AF65-F5344CB8AC3E}">
        <p14:creationId xmlns:p14="http://schemas.microsoft.com/office/powerpoint/2010/main" val="11647100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smtClean="0"/>
              <a:t>There</a:t>
            </a:r>
            <a:r>
              <a:rPr lang="en-US" altLang="en-US" baseline="0" dirty="0" smtClean="0"/>
              <a:t> are large disparities in women with syphilis. Thirty-nine percent of all early syphilis cases in females are found in the Black/African American population and 15% in the American Indian population.</a:t>
            </a:r>
            <a:endParaRPr lang="en-US" altLang="en-US" dirty="0" smtClean="0"/>
          </a:p>
        </p:txBody>
      </p:sp>
      <p:sp>
        <p:nvSpPr>
          <p:cNvPr id="4" name="Slide Number Placeholder 3"/>
          <p:cNvSpPr>
            <a:spLocks noGrp="1"/>
          </p:cNvSpPr>
          <p:nvPr>
            <p:ph type="sldNum" sz="quarter" idx="10"/>
          </p:nvPr>
        </p:nvSpPr>
        <p:spPr/>
        <p:txBody>
          <a:bodyPr/>
          <a:lstStyle/>
          <a:p>
            <a:fld id="{73E3C550-DD2F-4506-85B9-1E7824975A90}" type="slidenum">
              <a:rPr lang="en-US" smtClean="0"/>
              <a:t>60</a:t>
            </a:fld>
            <a:endParaRPr lang="en-US"/>
          </a:p>
        </p:txBody>
      </p:sp>
    </p:spTree>
    <p:extLst>
      <p:ext uri="{BB962C8B-B14F-4D97-AF65-F5344CB8AC3E}">
        <p14:creationId xmlns:p14="http://schemas.microsoft.com/office/powerpoint/2010/main" val="1559162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altLang="en-US" dirty="0" smtClean="0"/>
              <a:t>The rate</a:t>
            </a:r>
            <a:r>
              <a:rPr lang="en-US" altLang="en-US" baseline="0" dirty="0" smtClean="0"/>
              <a:t> of chlamydia in MN reached an all time high at 428 per 100,000. This is a rate increase of 7% from 2015.</a:t>
            </a:r>
          </a:p>
          <a:p>
            <a:pPr marL="171450" indent="-171450" eaLnBrk="1" hangingPunct="1">
              <a:buFont typeface="Arial" panose="020B0604020202020204" pitchFamily="34" charset="0"/>
              <a:buChar char="•"/>
            </a:pPr>
            <a:r>
              <a:rPr lang="en-US" altLang="en-US" baseline="0" dirty="0" smtClean="0"/>
              <a:t>The rate of gonorrhea in MN increased 25% to 96 per 100,000 compared to 77 per 100,000 in 2015.</a:t>
            </a:r>
          </a:p>
          <a:p>
            <a:pPr marL="171450" indent="-171450" eaLnBrk="1" hangingPunct="1">
              <a:buFont typeface="Arial" panose="020B0604020202020204" pitchFamily="34" charset="0"/>
              <a:buChar char="•"/>
            </a:pPr>
            <a:r>
              <a:rPr lang="en-US" altLang="en-US" baseline="0" dirty="0" smtClean="0"/>
              <a:t>The rate of primary and secondary syphilis is at 5.8 per 100,000. This is an increase of 26% from 2015.</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73E3C550-DD2F-4506-85B9-1E7824975A90}" type="slidenum">
              <a:rPr lang="en-US" smtClean="0"/>
              <a:t>11</a:t>
            </a:fld>
            <a:endParaRPr lang="en-US"/>
          </a:p>
        </p:txBody>
      </p:sp>
    </p:spTree>
    <p:extLst>
      <p:ext uri="{BB962C8B-B14F-4D97-AF65-F5344CB8AC3E}">
        <p14:creationId xmlns:p14="http://schemas.microsoft.com/office/powerpoint/2010/main" val="1264343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All counties</a:t>
            </a:r>
            <a:r>
              <a:rPr lang="en-US" baseline="0" dirty="0" smtClean="0"/>
              <a:t> in Minnesota are affected by chlamydia. There were at least 4 cases in all counties in 2016. </a:t>
            </a:r>
          </a:p>
          <a:p>
            <a:pPr marL="171450" indent="-171450">
              <a:buFont typeface="Arial" panose="020B0604020202020204" pitchFamily="34" charset="0"/>
              <a:buChar char="•"/>
            </a:pPr>
            <a:r>
              <a:rPr lang="en-US" baseline="0" dirty="0" smtClean="0">
                <a:solidFill>
                  <a:srgbClr val="FF0000"/>
                </a:solidFill>
              </a:rPr>
              <a:t>The city of Minneapolis continues to have the highest rates of chlamydia at 1196 per 100,000, followed by the city of St. Paul at 912 per 100,000, the suburban area (7-county metro excluding Minneapolis &amp; St. Paul) at 335 per 100,000 and Greater Minnesota at 298 per 100,000.</a:t>
            </a:r>
          </a:p>
          <a:p>
            <a:pPr marL="171450" indent="-171450">
              <a:buFont typeface="Arial" panose="020B0604020202020204" pitchFamily="34" charset="0"/>
              <a:buChar char="•"/>
            </a:pPr>
            <a:r>
              <a:rPr lang="en-US" baseline="0" dirty="0" smtClean="0">
                <a:solidFill>
                  <a:srgbClr val="FF0000"/>
                </a:solidFill>
              </a:rPr>
              <a:t>The Greater Minnesota area had the greatest increase in rates between 2015 and 2016 at 11%. The seven county metro Suburban area had an increase of 8%, the City of St. Paul an increase of 7%, and the City of Minneapolis 6% increase.</a:t>
            </a:r>
            <a:endParaRPr lang="en-US" alt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73E3C550-DD2F-4506-85B9-1E7824975A90}" type="slidenum">
              <a:rPr lang="en-US" smtClean="0"/>
              <a:t>14</a:t>
            </a:fld>
            <a:endParaRPr lang="en-US"/>
          </a:p>
        </p:txBody>
      </p:sp>
    </p:spTree>
    <p:extLst>
      <p:ext uri="{BB962C8B-B14F-4D97-AF65-F5344CB8AC3E}">
        <p14:creationId xmlns:p14="http://schemas.microsoft.com/office/powerpoint/2010/main" val="1218893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All parts of Minnesota are affected by chlamydia. Roughly a third of the cases are in the cities of Minneapolis and St. Paul, a third in the Suburban area surround the cities, and a third in Greater Minnesota.</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73E3C550-DD2F-4506-85B9-1E7824975A90}" type="slidenum">
              <a:rPr lang="en-US" smtClean="0"/>
              <a:t>15</a:t>
            </a:fld>
            <a:endParaRPr lang="en-US"/>
          </a:p>
        </p:txBody>
      </p:sp>
    </p:spTree>
    <p:extLst>
      <p:ext uri="{BB962C8B-B14F-4D97-AF65-F5344CB8AC3E}">
        <p14:creationId xmlns:p14="http://schemas.microsoft.com/office/powerpoint/2010/main" val="4119176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smtClean="0"/>
              <a:t> The rates</a:t>
            </a:r>
            <a:r>
              <a:rPr lang="en-US" altLang="en-US" baseline="0" dirty="0" smtClean="0"/>
              <a:t> of chlamydia went up in both males and females in 2016. Females continue to have higher rates of chlamydia than males. The rate in males increased more than the rate in females in 2016.</a:t>
            </a:r>
          </a:p>
          <a:p>
            <a:pPr eaLnBrk="1" hangingPunct="1">
              <a:buFontTx/>
              <a:buChar char="•"/>
            </a:pPr>
            <a:r>
              <a:rPr lang="en-US" altLang="en-US" baseline="0" dirty="0" smtClean="0"/>
              <a:t> The males had a rate of 293 per 100,000 which is an increase of 8% over the 2015 rate of 271 per 100,000.</a:t>
            </a:r>
          </a:p>
          <a:p>
            <a:pPr eaLnBrk="1" hangingPunct="1">
              <a:buFontTx/>
              <a:buChar char="•"/>
            </a:pPr>
            <a:r>
              <a:rPr lang="en-US" altLang="en-US" baseline="0" dirty="0" smtClean="0"/>
              <a:t> The females had a rate of 560 per 100,000 which is an increase of 6% over the 2015 rate of 504 per 100,000.</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73E3C550-DD2F-4506-85B9-1E7824975A90}" type="slidenum">
              <a:rPr lang="en-US" smtClean="0"/>
              <a:t>16</a:t>
            </a:fld>
            <a:endParaRPr lang="en-US"/>
          </a:p>
        </p:txBody>
      </p:sp>
    </p:spTree>
    <p:extLst>
      <p:ext uri="{BB962C8B-B14F-4D97-AF65-F5344CB8AC3E}">
        <p14:creationId xmlns:p14="http://schemas.microsoft.com/office/powerpoint/2010/main" val="3447688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smtClean="0"/>
              <a:t> All age groups saw</a:t>
            </a:r>
            <a:r>
              <a:rPr lang="en-US" altLang="en-US" baseline="0" dirty="0" smtClean="0"/>
              <a:t> an increase in chlamydia rates.</a:t>
            </a:r>
          </a:p>
          <a:p>
            <a:pPr eaLnBrk="1" hangingPunct="1">
              <a:buFontTx/>
              <a:buChar char="•"/>
            </a:pPr>
            <a:r>
              <a:rPr lang="en-US" altLang="en-US" baseline="0" dirty="0" smtClean="0"/>
              <a:t> The highest rate remains in the 20-24 yr. old age group at 2391 per 100,000.</a:t>
            </a:r>
          </a:p>
          <a:p>
            <a:pPr eaLnBrk="1" hangingPunct="1">
              <a:buFontTx/>
              <a:buChar char="•"/>
            </a:pPr>
            <a:r>
              <a:rPr lang="en-US" altLang="en-US" baseline="0" dirty="0" smtClean="0"/>
              <a:t> The 15-19 yr. olds had the largest rate increase from 2015 at 15%. Their rate is 1617 per 100,000. This age group still has the second highest rates of chlamydia.</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73E3C550-DD2F-4506-85B9-1E7824975A90}" type="slidenum">
              <a:rPr lang="en-US" smtClean="0"/>
              <a:t>17</a:t>
            </a:fld>
            <a:endParaRPr lang="en-US"/>
          </a:p>
        </p:txBody>
      </p:sp>
    </p:spTree>
    <p:extLst>
      <p:ext uri="{BB962C8B-B14F-4D97-AF65-F5344CB8AC3E}">
        <p14:creationId xmlns:p14="http://schemas.microsoft.com/office/powerpoint/2010/main" val="1718828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C6F516-F5B2-440A-BE4A-27E8C195E39A}" type="datetimeFigureOut">
              <a:rPr lang="en-US" smtClean="0"/>
              <a:t>5/2/2017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CE2F0C-9738-416F-AA03-805F05AA38EE}" type="slidenum">
              <a:rPr lang="en-US" smtClean="0"/>
              <a:t>‹#›</a:t>
            </a:fld>
            <a:endParaRPr lang="en-US"/>
          </a:p>
        </p:txBody>
      </p:sp>
    </p:spTree>
    <p:extLst>
      <p:ext uri="{BB962C8B-B14F-4D97-AF65-F5344CB8AC3E}">
        <p14:creationId xmlns:p14="http://schemas.microsoft.com/office/powerpoint/2010/main" val="43842668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DC6F516-F5B2-440A-BE4A-27E8C195E39A}" type="datetimeFigureOut">
              <a:rPr lang="en-US" smtClean="0"/>
              <a:t>5/2/2017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CCE2F0C-9738-416F-AA03-805F05AA38EE}" type="slidenum">
              <a:rPr lang="en-US" smtClean="0"/>
              <a:t>‹#›</a:t>
            </a:fld>
            <a:endParaRPr lang="en-US"/>
          </a:p>
        </p:txBody>
      </p:sp>
    </p:spTree>
    <p:extLst>
      <p:ext uri="{BB962C8B-B14F-4D97-AF65-F5344CB8AC3E}">
        <p14:creationId xmlns:p14="http://schemas.microsoft.com/office/powerpoint/2010/main" val="411659309"/>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a:lnSpc>
                <a:spcPct val="100000"/>
              </a:lnSpc>
            </a:pPr>
            <a:r>
              <a:rPr lang="en-US" sz="4800" smtClean="0"/>
              <a:t>Sexually Transmitted Disease (STD) Surveillance Report, 2016</a:t>
            </a:r>
            <a:endParaRPr lang="en-US" sz="4800"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13899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885674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3202361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z="3600" smtClean="0"/>
              <a:t>STDs in Minnesota:</a:t>
            </a:r>
            <a:r>
              <a:rPr lang="en-US" altLang="en-US" smtClean="0"/>
              <a:t/>
            </a:r>
            <a:br>
              <a:rPr lang="en-US" altLang="en-US" smtClean="0"/>
            </a:br>
            <a:r>
              <a:rPr lang="en-US" altLang="en-US" sz="2800" smtClean="0"/>
              <a:t>Number of Cases Reported in 2016</a:t>
            </a:r>
            <a:endParaRPr lang="en-US" altLang="en-US" sz="2800" dirty="0" smtClean="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94900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23360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156816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0190309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11689945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19092649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z="3200" smtClean="0"/>
              <a:t>Age-Specific Chlamydia Rates by Gender</a:t>
            </a:r>
            <a:br>
              <a:rPr lang="en-US" altLang="en-US" sz="3200" smtClean="0"/>
            </a:br>
            <a:r>
              <a:rPr lang="en-US" altLang="en-US" sz="3200" smtClean="0"/>
              <a:t>  Minnesota, 2016 </a:t>
            </a:r>
            <a:endParaRPr lang="en-US" altLang="en-US" sz="3200" dirty="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37705949"/>
      </p:ext>
    </p:extLst>
  </p:cSld>
  <p:clrMapOvr>
    <a:masterClrMapping/>
  </p:clrMapOvr>
  <mc:AlternateContent xmlns:mc="http://schemas.openxmlformats.org/markup-compatibility/2006" xmlns:p14="http://schemas.microsoft.com/office/powerpoint/2010/main">
    <mc:Choice Requires="p14">
      <p:transition spd="slow" p14:dur="2000" advTm="41176"/>
    </mc:Choice>
    <mc:Fallback xmlns="">
      <p:transition spd="slow" advTm="4117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8657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Introduction</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0110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70284625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25316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378755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14221221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1235120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7320167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z="3600" smtClean="0"/>
              <a:t>Age-Specific Gonorrhea Rates by Gender Minnesota, 2016 </a:t>
            </a:r>
            <a:endParaRPr lang="en-US" altLang="en-US" sz="3600" dirty="0" smtClean="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76809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6408324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4054181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0071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Introduction</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25340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z="3200" smtClean="0"/>
              <a:t>Syphilis Rates by Stage of Diagnosis Minnesota, 2006-2016</a:t>
            </a:r>
            <a:endParaRPr lang="en-US" altLang="en-US" sz="3200" dirty="0" smtClean="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180083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66761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7377913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2800072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8003866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z="3200" smtClean="0"/>
              <a:t>Age-Specific Primary &amp; Secondary Syphilis Rates by Gender, Minnesota, 2016</a:t>
            </a:r>
            <a:endParaRPr lang="en-US" altLang="en-US" sz="3200" dirty="0" smtClean="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42429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4090763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7764302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a:lnSpc>
                <a:spcPct val="100000"/>
              </a:lnSpc>
            </a:pPr>
            <a:r>
              <a:rPr lang="en-US" altLang="en-US" sz="4000" smtClean="0"/>
              <a:t>CHLAMYDIA AND GONORRHEA AMONG</a:t>
            </a:r>
            <a:br>
              <a:rPr lang="en-US" altLang="en-US" sz="4000" smtClean="0"/>
            </a:br>
            <a:r>
              <a:rPr lang="en-US" altLang="en-US" sz="4000" smtClean="0"/>
              <a:t>ADOLESCENTS &amp; YOUNG ADULTS</a:t>
            </a:r>
            <a:endParaRPr lang="en-US" sz="4000"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323591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16399348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4400" smtClean="0"/>
              <a:t>Interpreting STD Surveillance Data</a:t>
            </a:r>
            <a:endParaRPr lang="en-US" sz="4400"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18505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35400550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ctr" eaLnBrk="1" hangingPunct="1"/>
            <a:r>
              <a:rPr lang="en-US" altLang="en-US" sz="2600" smtClean="0"/>
              <a:t>Characteristics of Adolescents &amp; Young Adults</a:t>
            </a:r>
            <a:r>
              <a:rPr lang="en-US" altLang="en-US" sz="2600" baseline="30000" smtClean="0"/>
              <a:t>†</a:t>
            </a:r>
            <a:r>
              <a:rPr lang="en-US" altLang="en-US" sz="2600" smtClean="0"/>
              <a:t> </a:t>
            </a:r>
            <a:br>
              <a:rPr lang="en-US" altLang="en-US" sz="2600" smtClean="0"/>
            </a:br>
            <a:r>
              <a:rPr lang="en-US" altLang="en-US" sz="2600" smtClean="0"/>
              <a:t>Diagnosed With Chlamydia or Gonorrhea in 2016</a:t>
            </a:r>
            <a:endParaRPr lang="en-US" altLang="en-US" sz="2600" dirty="0" smtClean="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247284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z="2800" smtClean="0"/>
              <a:t>Characteristics of Adolescents &amp; Young Adults</a:t>
            </a:r>
            <a:r>
              <a:rPr lang="en-US" altLang="en-US" sz="2800" baseline="30000" smtClean="0"/>
              <a:t>†</a:t>
            </a:r>
            <a:r>
              <a:rPr lang="en-US" altLang="en-US" sz="2800" smtClean="0"/>
              <a:t> Diagnosed With Chlamydia or Gonorrhea in 2016</a:t>
            </a:r>
            <a:endParaRPr lang="en-US" altLang="en-US" sz="2800" dirty="0" smtClean="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982082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9128357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2822346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z="2800" smtClean="0"/>
              <a:t>Chlamydia Rate Among Adolescents and </a:t>
            </a:r>
            <a:br>
              <a:rPr lang="en-US" altLang="en-US" sz="2800" smtClean="0"/>
            </a:br>
            <a:r>
              <a:rPr lang="en-US" altLang="en-US" sz="2800" smtClean="0"/>
              <a:t>Young Adults</a:t>
            </a:r>
            <a:r>
              <a:rPr lang="en-US" altLang="en-US" sz="2800" baseline="30000" smtClean="0"/>
              <a:t>†</a:t>
            </a:r>
            <a:r>
              <a:rPr lang="en-US" altLang="en-US" sz="2800" smtClean="0"/>
              <a:t> by Race, Minnesota, 2016</a:t>
            </a:r>
            <a:endParaRPr lang="en-US" altLang="en-US" sz="2800" dirty="0" smtClean="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1155359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77837351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6687692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ctr" eaLnBrk="1" hangingPunct="1"/>
            <a:r>
              <a:rPr lang="en-US" altLang="en-US" sz="2800" smtClean="0"/>
              <a:t>Gonorrhea Rate Among Adolescents and Young Adults</a:t>
            </a:r>
            <a:r>
              <a:rPr lang="en-US" altLang="en-US" sz="2800" baseline="30000" smtClean="0"/>
              <a:t>†</a:t>
            </a:r>
            <a:r>
              <a:rPr lang="en-US" altLang="en-US" sz="2800" smtClean="0"/>
              <a:t> </a:t>
            </a:r>
            <a:br>
              <a:rPr lang="en-US" altLang="en-US" sz="2800" smtClean="0"/>
            </a:br>
            <a:r>
              <a:rPr lang="en-US" altLang="en-US" sz="2800" smtClean="0"/>
              <a:t>by Race, Minnesota, 2016</a:t>
            </a:r>
            <a:endParaRPr lang="en-US" altLang="en-US" sz="2800" dirty="0" smtClean="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576427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algn="ctr" eaLnBrk="1" hangingPunct="1"/>
            <a:r>
              <a:rPr lang="en-US" altLang="en-US" sz="3200" smtClean="0"/>
              <a:t>Summary of Chlamydia and Gonorrhea Among Adolescents and Young Adults</a:t>
            </a:r>
            <a:r>
              <a:rPr lang="en-US" altLang="en-US" sz="3200" baseline="30000" smtClean="0"/>
              <a:t>†</a:t>
            </a:r>
            <a:r>
              <a:rPr lang="en-US" altLang="en-US" sz="3200" smtClean="0"/>
              <a:t>, Minnesota, 2016</a:t>
            </a:r>
            <a:endParaRPr lang="en-US" altLang="en-US" sz="3200" dirty="0" smtClean="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88027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z="4000" smtClean="0"/>
              <a:t>Interpreting STD Surveillance Data</a:t>
            </a:r>
            <a:endParaRPr lang="en-US" altLang="en-US" sz="4000" dirty="0" smtClean="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500980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a:lnSpc>
                <a:spcPct val="100000"/>
              </a:lnSpc>
              <a:spcAft>
                <a:spcPct val="0"/>
              </a:spcAft>
            </a:pPr>
            <a:r>
              <a:rPr lang="en-US" altLang="en-US" sz="4000" smtClean="0"/>
              <a:t>Topic of Interest: Early Syphilis Among </a:t>
            </a:r>
            <a:br>
              <a:rPr lang="en-US" altLang="en-US" sz="4000" smtClean="0"/>
            </a:br>
            <a:r>
              <a:rPr lang="en-US" altLang="en-US" sz="4000" smtClean="0"/>
              <a:t>Men Who Have Sex With Men </a:t>
            </a:r>
            <a:br>
              <a:rPr lang="en-US" altLang="en-US" sz="4000" smtClean="0"/>
            </a:br>
            <a:r>
              <a:rPr lang="en-US" altLang="en-US" sz="4000" smtClean="0"/>
              <a:t>in Minnesota</a:t>
            </a:r>
            <a:endParaRPr lang="en-US" altLang="en-US" sz="4000"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1751585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5709824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6843782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ctr" eaLnBrk="1" hangingPunct="1"/>
            <a:r>
              <a:rPr lang="en-US" altLang="en-US" sz="3000" smtClean="0"/>
              <a:t>Early Syphilis</a:t>
            </a:r>
            <a:r>
              <a:rPr lang="en-US" altLang="en-US" sz="3000" baseline="30000" smtClean="0"/>
              <a:t>†</a:t>
            </a:r>
            <a:r>
              <a:rPr lang="en-US" altLang="en-US" sz="3000" smtClean="0"/>
              <a:t> by Gender and Sexual Behavior Minnesota, 2006-2016</a:t>
            </a:r>
            <a:endParaRPr lang="en-US" altLang="en-US" sz="3000" dirty="0" smtClean="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293679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z="2700" smtClean="0"/>
              <a:t>Early Syphilis</a:t>
            </a:r>
            <a:r>
              <a:rPr lang="en-US" altLang="en-US" sz="2700" baseline="30000" smtClean="0"/>
              <a:t>†</a:t>
            </a:r>
            <a:r>
              <a:rPr lang="en-US" altLang="en-US" sz="2700" smtClean="0"/>
              <a:t> Cases Among MSM by Age Minnesota, 2016 (n=359)</a:t>
            </a:r>
            <a:endParaRPr lang="en-US" altLang="en-US" sz="2700" dirty="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421245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mtClean="0"/>
              <a:t>Early Syphilis</a:t>
            </a:r>
            <a:r>
              <a:rPr lang="en-US" altLang="en-US" baseline="30000" smtClean="0"/>
              <a:t>†</a:t>
            </a:r>
            <a:r>
              <a:rPr lang="en-US" altLang="en-US" smtClean="0"/>
              <a:t> (ES) Cases </a:t>
            </a:r>
            <a:br>
              <a:rPr lang="en-US" altLang="en-US" smtClean="0"/>
            </a:br>
            <a:r>
              <a:rPr lang="en-US" altLang="en-US" smtClean="0"/>
              <a:t>Co-infected with HIV, 2006-2016</a:t>
            </a:r>
            <a:endParaRPr lang="en-US" altLang="en-US" dirty="0" smtClean="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1499722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ctr" eaLnBrk="1" hangingPunct="1"/>
            <a:r>
              <a:rPr lang="en-US" altLang="en-US" sz="3200" smtClean="0"/>
              <a:t>Characteristics of Early Syphilis</a:t>
            </a:r>
            <a:r>
              <a:rPr lang="en-US" altLang="en-US" sz="3200" baseline="30000" smtClean="0"/>
              <a:t>†</a:t>
            </a:r>
            <a:r>
              <a:rPr lang="en-US" altLang="en-US" sz="3200" smtClean="0"/>
              <a:t> Cases </a:t>
            </a:r>
            <a:br>
              <a:rPr lang="en-US" altLang="en-US" sz="3200" smtClean="0"/>
            </a:br>
            <a:r>
              <a:rPr lang="en-US" altLang="en-US" sz="3200" smtClean="0"/>
              <a:t>Among MSM, Minnesota, 2016</a:t>
            </a:r>
            <a:endParaRPr lang="en-US" altLang="en-US" sz="3200"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52847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a:lnSpc>
                <a:spcPct val="100000"/>
              </a:lnSpc>
              <a:spcAft>
                <a:spcPct val="0"/>
              </a:spcAft>
            </a:pPr>
            <a:r>
              <a:rPr lang="en-US" altLang="en-US" sz="4000" smtClean="0"/>
              <a:t>Topic of Interest: Syphilis Among </a:t>
            </a:r>
            <a:br>
              <a:rPr lang="en-US" altLang="en-US" sz="4000" smtClean="0"/>
            </a:br>
            <a:r>
              <a:rPr lang="en-US" altLang="en-US" sz="4000" smtClean="0"/>
              <a:t>Females and Congenital Syphilis</a:t>
            </a:r>
            <a:br>
              <a:rPr lang="en-US" altLang="en-US" sz="4000" smtClean="0"/>
            </a:br>
            <a:r>
              <a:rPr lang="en-US" altLang="en-US" sz="4000" smtClean="0"/>
              <a:t>in Minnesota</a:t>
            </a:r>
            <a:endParaRPr lang="en-US" altLang="en-US" sz="4000"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182118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ctr"/>
            <a:r>
              <a:rPr lang="en-US" smtClean="0"/>
              <a:t>Female Early Syphilis cases</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729781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2751688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507736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7853967"/>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z="3600" smtClean="0"/>
              <a:t>What’s Being Done in Minnesota?</a:t>
            </a:r>
            <a:br>
              <a:rPr lang="en-US" altLang="en-US" sz="3600" smtClean="0"/>
            </a:br>
            <a:endParaRPr lang="en-US" altLang="en-US" sz="3600" dirty="0" smtClean="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208441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nSpc>
                <a:spcPct val="100000"/>
              </a:lnSpc>
            </a:pPr>
            <a:r>
              <a:rPr lang="en-US" smtClean="0"/>
              <a:t>STD Surveillance Summary</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176576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z="3600" smtClean="0"/>
              <a:t>Summary of STD Trends in Minnesota</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681849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z="4400" smtClean="0"/>
              <a:t>Future Updates to STD Reporting and Current Follow-Up</a:t>
            </a:r>
            <a:endParaRPr lang="en-US" altLang="en-US" sz="4400" dirty="0" smtClean="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21823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Chlamydia — Rates of Reported Cases by State, United States and Outlying Areas, 2015</a:t>
            </a:r>
            <a:endParaRPr lang="en-US" dirty="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736726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nSpc>
                <a:spcPts val="2900"/>
              </a:lnSpc>
            </a:pPr>
            <a:r>
              <a:rPr lang="en-US" sz="2800" smtClean="0"/>
              <a:t>Gonorrhea — Rates of Reported Cases by State, United States and Outlying Areas, 2015</a:t>
            </a:r>
            <a:endParaRPr lang="en-US" sz="2800" dirty="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9245107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nSpc>
                <a:spcPct val="100000"/>
              </a:lnSpc>
            </a:pPr>
            <a:r>
              <a:rPr lang="en-US" sz="2400" smtClean="0"/>
              <a:t>Primary and Secondary Syphilis — Rates of Reported Cases by State, United States and Outlying Areas, 2015</a:t>
            </a:r>
            <a:endParaRPr lang="en-US" sz="2400" dirty="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25285861"/>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2329</Words>
  <Application>Microsoft Office PowerPoint</Application>
  <PresentationFormat>On-screen Show (4:3)</PresentationFormat>
  <Paragraphs>162</Paragraphs>
  <Slides>64</Slides>
  <Notes>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Arial</vt:lpstr>
      <vt:lpstr>Calibri</vt:lpstr>
      <vt:lpstr>Calibri Light</vt:lpstr>
      <vt:lpstr>Office Theme</vt:lpstr>
      <vt:lpstr>Sexually Transmitted Disease (STD) Surveillance Report, 2016</vt:lpstr>
      <vt:lpstr>Introduction</vt:lpstr>
      <vt:lpstr>Introduction</vt:lpstr>
      <vt:lpstr>Interpreting STD Surveillance Data</vt:lpstr>
      <vt:lpstr>Interpreting STD Surveillance Data</vt:lpstr>
      <vt:lpstr>PowerPoint Presentation</vt:lpstr>
      <vt:lpstr>Chlamydia — Rates of Reported Cases by State, United States and Outlying Areas, 2015</vt:lpstr>
      <vt:lpstr>Gonorrhea — Rates of Reported Cases by State, United States and Outlying Areas, 2015</vt:lpstr>
      <vt:lpstr>Primary and Secondary Syphilis — Rates of Reported Cases by State, United States and Outlying Areas, 2015</vt:lpstr>
      <vt:lpstr>PowerPoint Presentation</vt:lpstr>
      <vt:lpstr>PowerPoint Presentation</vt:lpstr>
      <vt:lpstr>STDs in Minnesota: Number of Cases Reported in 2016</vt:lpstr>
      <vt:lpstr>PowerPoint Presentation</vt:lpstr>
      <vt:lpstr>PowerPoint Presentation</vt:lpstr>
      <vt:lpstr>PowerPoint Presentation</vt:lpstr>
      <vt:lpstr>PowerPoint Presentation</vt:lpstr>
      <vt:lpstr>PowerPoint Presentation</vt:lpstr>
      <vt:lpstr>Age-Specific Chlamydia Rates by Gender   Minnesota, 2016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Age-Specific Gonorrhea Rates by Gender Minnesota, 2016 </vt:lpstr>
      <vt:lpstr>PowerPoint Presentation</vt:lpstr>
      <vt:lpstr>PowerPoint Presentation</vt:lpstr>
      <vt:lpstr>PowerPoint Presentation</vt:lpstr>
      <vt:lpstr>Syphilis Rates by Stage of Diagnosis Minnesota, 2006-2016</vt:lpstr>
      <vt:lpstr>PowerPoint Presentation</vt:lpstr>
      <vt:lpstr>PowerPoint Presentation</vt:lpstr>
      <vt:lpstr>PowerPoint Presentation</vt:lpstr>
      <vt:lpstr>PowerPoint Presentation</vt:lpstr>
      <vt:lpstr>Age-Specific Primary &amp; Secondary Syphilis Rates by Gender, Minnesota, 2016</vt:lpstr>
      <vt:lpstr>PowerPoint Presentation</vt:lpstr>
      <vt:lpstr>PowerPoint Presentation</vt:lpstr>
      <vt:lpstr>CHLAMYDIA AND GONORRHEA AMONG ADOLESCENTS &amp; YOUNG ADULTS</vt:lpstr>
      <vt:lpstr>PowerPoint Presentation</vt:lpstr>
      <vt:lpstr>PowerPoint Presentation</vt:lpstr>
      <vt:lpstr>Characteristics of Adolescents &amp; Young Adults†  Diagnosed With Chlamydia or Gonorrhea in 2016</vt:lpstr>
      <vt:lpstr>Characteristics of Adolescents &amp; Young Adults† Diagnosed With Chlamydia or Gonorrhea in 2016</vt:lpstr>
      <vt:lpstr>PowerPoint Presentation</vt:lpstr>
      <vt:lpstr>PowerPoint Presentation</vt:lpstr>
      <vt:lpstr>Chlamydia Rate Among Adolescents and  Young Adults† by Race, Minnesota, 2016</vt:lpstr>
      <vt:lpstr>PowerPoint Presentation</vt:lpstr>
      <vt:lpstr>PowerPoint Presentation</vt:lpstr>
      <vt:lpstr>Gonorrhea Rate Among Adolescents and Young Adults†  by Race, Minnesota, 2016</vt:lpstr>
      <vt:lpstr>Summary of Chlamydia and Gonorrhea Among Adolescents and Young Adults†, Minnesota, 2016</vt:lpstr>
      <vt:lpstr>Topic of Interest: Early Syphilis Among  Men Who Have Sex With Men  in Minnesota</vt:lpstr>
      <vt:lpstr>PowerPoint Presentation</vt:lpstr>
      <vt:lpstr>PowerPoint Presentation</vt:lpstr>
      <vt:lpstr>Early Syphilis† by Gender and Sexual Behavior Minnesota, 2006-2016</vt:lpstr>
      <vt:lpstr>Early Syphilis† Cases Among MSM by Age Minnesota, 2016 (n=359)</vt:lpstr>
      <vt:lpstr>Early Syphilis† (ES) Cases  Co-infected with HIV, 2006-2016</vt:lpstr>
      <vt:lpstr>Characteristics of Early Syphilis† Cases  Among MSM, Minnesota, 2016</vt:lpstr>
      <vt:lpstr>Topic of Interest: Syphilis Among  Females and Congenital Syphilis in Minnesota</vt:lpstr>
      <vt:lpstr>Female Early Syphilis cases</vt:lpstr>
      <vt:lpstr>PowerPoint Presentation</vt:lpstr>
      <vt:lpstr>PowerPoint Presentation</vt:lpstr>
      <vt:lpstr>What’s Being Done in Minnesota? </vt:lpstr>
      <vt:lpstr>STD Surveillance Summary</vt:lpstr>
      <vt:lpstr>Summary of STD Trends in Minnesota</vt:lpstr>
      <vt:lpstr>Future Updates to STD Reporting and Current Follow-Up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STD Surveillance Report, 2016</dc:title>
  <dc:creator>Minnesota Department of Health</dc:creator>
  <cp:lastModifiedBy>Wilberg, Mariah (MDH)</cp:lastModifiedBy>
  <cp:revision>4</cp:revision>
  <dcterms:created xsi:type="dcterms:W3CDTF">2017-04-28T15:43:28Z</dcterms:created>
  <dcterms:modified xsi:type="dcterms:W3CDTF">2017-05-02T16:18:10Z</dcterms:modified>
</cp:coreProperties>
</file>