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64"/>
  </p:notesMasterIdLst>
  <p:sldIdLst>
    <p:sldId id="256" r:id="rId2"/>
    <p:sldId id="257" r:id="rId3"/>
    <p:sldId id="258" r:id="rId4"/>
    <p:sldId id="259" r:id="rId5"/>
    <p:sldId id="261" r:id="rId6"/>
    <p:sldId id="262" r:id="rId7"/>
    <p:sldId id="369" r:id="rId8"/>
    <p:sldId id="368" r:id="rId9"/>
    <p:sldId id="265" r:id="rId10"/>
    <p:sldId id="266" r:id="rId11"/>
    <p:sldId id="268" r:id="rId12"/>
    <p:sldId id="267" r:id="rId13"/>
    <p:sldId id="339" r:id="rId14"/>
    <p:sldId id="286" r:id="rId15"/>
    <p:sldId id="354" r:id="rId16"/>
    <p:sldId id="288" r:id="rId17"/>
    <p:sldId id="289" r:id="rId18"/>
    <p:sldId id="290" r:id="rId19"/>
    <p:sldId id="291" r:id="rId20"/>
    <p:sldId id="292" r:id="rId21"/>
    <p:sldId id="293" r:id="rId22"/>
    <p:sldId id="371" r:id="rId23"/>
    <p:sldId id="372" r:id="rId24"/>
    <p:sldId id="373" r:id="rId25"/>
    <p:sldId id="374" r:id="rId26"/>
    <p:sldId id="375" r:id="rId27"/>
    <p:sldId id="376" r:id="rId28"/>
    <p:sldId id="377" r:id="rId29"/>
    <p:sldId id="378" r:id="rId30"/>
    <p:sldId id="379" r:id="rId31"/>
    <p:sldId id="338" r:id="rId32"/>
    <p:sldId id="353" r:id="rId33"/>
    <p:sldId id="343" r:id="rId34"/>
    <p:sldId id="347" r:id="rId35"/>
    <p:sldId id="348" r:id="rId36"/>
    <p:sldId id="282" r:id="rId37"/>
    <p:sldId id="349" r:id="rId38"/>
    <p:sldId id="350" r:id="rId39"/>
    <p:sldId id="269" r:id="rId40"/>
    <p:sldId id="352" r:id="rId41"/>
    <p:sldId id="271" r:id="rId42"/>
    <p:sldId id="272" r:id="rId43"/>
    <p:sldId id="273" r:id="rId44"/>
    <p:sldId id="334" r:id="rId45"/>
    <p:sldId id="364" r:id="rId46"/>
    <p:sldId id="346" r:id="rId47"/>
    <p:sldId id="340" r:id="rId48"/>
    <p:sldId id="296" r:id="rId49"/>
    <p:sldId id="297" r:id="rId50"/>
    <p:sldId id="300" r:id="rId51"/>
    <p:sldId id="363" r:id="rId52"/>
    <p:sldId id="301" r:id="rId53"/>
    <p:sldId id="302" r:id="rId54"/>
    <p:sldId id="304" r:id="rId55"/>
    <p:sldId id="362" r:id="rId56"/>
    <p:sldId id="361" r:id="rId57"/>
    <p:sldId id="298" r:id="rId58"/>
    <p:sldId id="317" r:id="rId59"/>
    <p:sldId id="319" r:id="rId60"/>
    <p:sldId id="358" r:id="rId61"/>
    <p:sldId id="370" r:id="rId62"/>
    <p:sldId id="320"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67215" autoAdjust="0"/>
  </p:normalViewPr>
  <p:slideViewPr>
    <p:cSldViewPr snapToGrid="0">
      <p:cViewPr varScale="1">
        <p:scale>
          <a:sx n="76" d="100"/>
          <a:sy n="76" d="100"/>
        </p:scale>
        <p:origin x="1236"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3323490813647"/>
          <c:y val="0"/>
          <c:w val="0.8625226377952756"/>
          <c:h val="0.73004253673274466"/>
        </c:manualLayout>
      </c:layout>
      <c:lineChart>
        <c:grouping val="standard"/>
        <c:varyColors val="0"/>
        <c:dLbls>
          <c:dLblPos val="ctr"/>
          <c:showLegendKey val="0"/>
          <c:showVal val="1"/>
          <c:showCatName val="0"/>
          <c:showSerName val="0"/>
          <c:showPercent val="0"/>
          <c:showBubbleSize val="0"/>
        </c:dLbls>
        <c:marker val="1"/>
        <c:smooth val="0"/>
        <c:axId val="249585296"/>
        <c:axId val="404496384"/>
      </c:lineChart>
      <c:catAx>
        <c:axId val="249585296"/>
        <c:scaling>
          <c:orientation val="minMax"/>
        </c:scaling>
        <c:delete val="1"/>
        <c:axPos val="b"/>
        <c:numFmt formatCode="General" sourceLinked="1"/>
        <c:majorTickMark val="none"/>
        <c:minorTickMark val="none"/>
        <c:tickLblPos val="low"/>
        <c:crossAx val="404496384"/>
        <c:crossesAt val="0"/>
        <c:auto val="1"/>
        <c:lblAlgn val="ctr"/>
        <c:lblOffset val="400"/>
        <c:tickLblSkip val="1"/>
        <c:tickMarkSkip val="1"/>
        <c:noMultiLvlLbl val="0"/>
      </c:catAx>
      <c:valAx>
        <c:axId val="404496384"/>
        <c:scaling>
          <c:orientation val="minMax"/>
          <c:min val="0"/>
        </c:scaling>
        <c:delete val="1"/>
        <c:axPos val="l"/>
        <c:numFmt formatCode="General" sourceLinked="1"/>
        <c:majorTickMark val="none"/>
        <c:minorTickMark val="none"/>
        <c:tickLblPos val="nextTo"/>
        <c:crossAx val="249585296"/>
        <c:crosses val="autoZero"/>
        <c:crossBetween val="between"/>
        <c:majorUnit val="200"/>
        <c:minorUnit val="100"/>
      </c:valAx>
      <c:spPr>
        <a:noFill/>
        <a:ln w="25400">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0.04656</cdr:x>
      <cdr:y>0.00939</cdr:y>
    </cdr:from>
    <cdr:to>
      <cdr:x>0.95594</cdr:x>
      <cdr:y>0.97248</cdr:y>
    </cdr:to>
    <cdr:pic>
      <cdr:nvPicPr>
        <cdr:cNvPr id="2" name="chart" descr="Chart showing Gonorrhea Rates by Race/Ethnicity &#10;Minnesota, 2011-2021">
          <a:extLst xmlns:a="http://schemas.openxmlformats.org/drawingml/2006/main">
            <a:ext uri="{FF2B5EF4-FFF2-40B4-BE49-F238E27FC236}">
              <a16:creationId xmlns:a16="http://schemas.microsoft.com/office/drawing/2014/main" id="{9826BF70-4858-4AF8-BCF5-9D4CB44DEC1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7694" y="51993"/>
          <a:ext cx="11087100" cy="533280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7/11/2022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1</a:t>
            </a:fld>
            <a:endParaRPr lang="en-US"/>
          </a:p>
        </p:txBody>
      </p:sp>
    </p:spTree>
    <p:extLst>
      <p:ext uri="{BB962C8B-B14F-4D97-AF65-F5344CB8AC3E}">
        <p14:creationId xmlns:p14="http://schemas.microsoft.com/office/powerpoint/2010/main" val="86743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10</a:t>
            </a:fld>
            <a:endParaRPr lang="en-US" altLang="en-US" dirty="0"/>
          </a:p>
        </p:txBody>
      </p:sp>
      <p:sp>
        <p:nvSpPr>
          <p:cNvPr id="83972" name="Rectangle 2"/>
          <p:cNvSpPr>
            <a:spLocks noGrp="1" noRot="1" noChangeAspect="1" noChangeArrowheads="1" noTextEdit="1"/>
          </p:cNvSpPr>
          <p:nvPr>
            <p:ph type="sldImg"/>
          </p:nvPr>
        </p:nvSpPr>
        <p:spPr>
          <a:xfrm>
            <a:off x="717550" y="1162050"/>
            <a:ext cx="5575300" cy="3136900"/>
          </a:xfrm>
          <a:ln/>
        </p:spPr>
      </p:sp>
      <p:sp>
        <p:nvSpPr>
          <p:cNvPr id="83973"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1296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11</a:t>
            </a:fld>
            <a:endParaRPr lang="en-US" altLang="en-US" dirty="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dirty="0"/>
              <a:t>In the year 2021, a total of 33,245 STD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22,578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9,671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1457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12</a:t>
            </a:fld>
            <a:endParaRPr lang="en-US" altLang="en-US" dirty="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 rate</a:t>
            </a:r>
            <a:r>
              <a:rPr lang="en-US" altLang="en-US" baseline="0" dirty="0"/>
              <a:t> of chlamydia in MN increased by 3% to 425.7 per 100,000 compared to 413.7 per 100,000 in 2021.</a:t>
            </a:r>
          </a:p>
          <a:p>
            <a:pPr marL="174708" indent="-174708">
              <a:buFont typeface="Arial" panose="020B0604020202020204" pitchFamily="34" charset="0"/>
              <a:buChar char="•"/>
            </a:pPr>
            <a:r>
              <a:rPr lang="en-US" altLang="en-US" baseline="0" dirty="0"/>
              <a:t>The rate of gonorrhea in MN decreased 5% to 182.3 per 100,000 compared to 192.6 per 100,000 in 2021.</a:t>
            </a:r>
          </a:p>
          <a:p>
            <a:pPr marL="174708" indent="-174708">
              <a:buFont typeface="Arial" panose="020B0604020202020204" pitchFamily="34" charset="0"/>
              <a:buChar char="•"/>
            </a:pPr>
            <a:r>
              <a:rPr lang="en-US" altLang="en-US" baseline="0" dirty="0"/>
              <a:t>The rate of primary and secondary syphilis increased by 36% from 7.8 in 2020 to 10.6 per 100,000 in 2021. </a:t>
            </a:r>
            <a:endParaRPr lang="en-US" altLang="en-US" dirty="0"/>
          </a:p>
          <a:p>
            <a:pPr eaLnBrk="1" hangingPunct="1"/>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13</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6324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overall syphilis rate is 27.5 per 100,000. A increase from 2020, and a 300% increase from a decade ago. </a:t>
            </a:r>
          </a:p>
          <a:p>
            <a:pPr marL="174708" indent="-174708">
              <a:buFont typeface="Arial" panose="020B0604020202020204" pitchFamily="34" charset="0"/>
              <a:buChar char="•"/>
            </a:pPr>
            <a:r>
              <a:rPr lang="en-US" baseline="0" dirty="0"/>
              <a:t>Of concern is the rate of primary and secondary syphilis which is 10.6 per 100,000, a 36% increase from 2020.</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14</a:t>
            </a:fld>
            <a:endParaRPr lang="en-US" dirty="0"/>
          </a:p>
        </p:txBody>
      </p:sp>
    </p:spTree>
    <p:extLst>
      <p:ext uri="{BB962C8B-B14F-4D97-AF65-F5344CB8AC3E}">
        <p14:creationId xmlns:p14="http://schemas.microsoft.com/office/powerpoint/2010/main" val="38147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t>The statewide rate of primary</a:t>
            </a:r>
            <a:r>
              <a:rPr lang="en-US" altLang="en-US" baseline="0" dirty="0"/>
              <a:t> and secondary syphilis increased to 10.6 cases per 100,000 from 7.8.</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r>
              <a:rPr lang="en-US" altLang="en-US" dirty="0"/>
              <a:t>Within the metro, the</a:t>
            </a:r>
            <a:r>
              <a:rPr lang="en-US" altLang="en-US" baseline="0" dirty="0"/>
              <a:t> highest rate of primary and secondary syphilis remains in the City of Minneapolis at 49.7 cases per 100,000 population.</a:t>
            </a:r>
          </a:p>
          <a:p>
            <a:pPr marL="174708" indent="-174708">
              <a:buFont typeface="Arial" panose="020B0604020202020204" pitchFamily="34" charset="0"/>
              <a:buChar char="•"/>
            </a:pPr>
            <a:r>
              <a:rPr lang="en-US" altLang="en-US" baseline="0" dirty="0"/>
              <a:t>The City of St. Paul has the second highest rate in the metro at 28.4 per 100,000.</a:t>
            </a:r>
            <a:endParaRPr lang="en-US" alt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15</a:t>
            </a:fld>
            <a:endParaRPr lang="en-US" dirty="0"/>
          </a:p>
        </p:txBody>
      </p:sp>
    </p:spTree>
    <p:extLst>
      <p:ext uri="{BB962C8B-B14F-4D97-AF65-F5344CB8AC3E}">
        <p14:creationId xmlns:p14="http://schemas.microsoft.com/office/powerpoint/2010/main" val="410174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16</a:t>
            </a:fld>
            <a:endParaRPr lang="en-US" altLang="en-US" dirty="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 </a:t>
            </a:r>
            <a:r>
              <a:rPr lang="en-US" altLang="en-US" baseline="0" dirty="0"/>
              <a:t>City of Minneapolis had the largest percent of all reported primary and secondary cases with 35%, second to Greater Minnesota with 26% of the cases.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The suburban area had 26% and St. Paul had 14%.</a:t>
            </a:r>
          </a:p>
          <a:p>
            <a:pPr eaLnBrk="1" hangingPunct="1"/>
            <a:endParaRPr lang="en-US" altLang="en-US" dirty="0"/>
          </a:p>
        </p:txBody>
      </p:sp>
    </p:spTree>
    <p:extLst>
      <p:ext uri="{BB962C8B-B14F-4D97-AF65-F5344CB8AC3E}">
        <p14:creationId xmlns:p14="http://schemas.microsoft.com/office/powerpoint/2010/main" val="181005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17</a:t>
            </a:fld>
            <a:endParaRPr lang="en-US" altLang="en-US" dirty="0"/>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Males have the highest</a:t>
            </a:r>
            <a:r>
              <a:rPr lang="en-US" altLang="en-US" baseline="0" dirty="0"/>
              <a:t> rates of primary and secondary syphilis at 16 cases per 100,0000 population</a:t>
            </a:r>
          </a:p>
          <a:p>
            <a:pPr eaLnBrk="1" hangingPunct="1">
              <a:buFontTx/>
              <a:buChar char="•"/>
            </a:pPr>
            <a:r>
              <a:rPr lang="en-US" altLang="en-US" baseline="0" dirty="0"/>
              <a:t>The rate of primary and secondary syphilis in females is 5.4 per 100,000 per population. </a:t>
            </a:r>
            <a:endParaRPr lang="en-US" altLang="en-US" dirty="0"/>
          </a:p>
        </p:txBody>
      </p:sp>
    </p:spTree>
    <p:extLst>
      <p:ext uri="{BB962C8B-B14F-4D97-AF65-F5344CB8AC3E}">
        <p14:creationId xmlns:p14="http://schemas.microsoft.com/office/powerpoint/2010/main" val="319962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011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0C0192-B3F2-4195-9001-9C32D5EF2462}" type="slidenum">
              <a:rPr lang="en-US" altLang="en-US" smtClean="0"/>
              <a:pPr eaLnBrk="1" hangingPunct="1">
                <a:spcBef>
                  <a:spcPct val="0"/>
                </a:spcBef>
              </a:pPr>
              <a:t>18</a:t>
            </a:fld>
            <a:endParaRPr lang="en-US" altLang="en-US" dirty="0"/>
          </a:p>
        </p:txBody>
      </p:sp>
      <p:sp>
        <p:nvSpPr>
          <p:cNvPr id="90116"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The highest rates of primary and secondary</a:t>
            </a:r>
            <a:r>
              <a:rPr lang="en-US" altLang="en-US" baseline="0" dirty="0"/>
              <a:t> syphilis were in the 30-39 year old age group at 28.5 cases per 100,000 population, a 31% increase from 2020. </a:t>
            </a:r>
          </a:p>
          <a:p>
            <a:pPr eaLnBrk="1" hangingPunct="1">
              <a:buFontTx/>
              <a:buChar char="•"/>
            </a:pPr>
            <a:r>
              <a:rPr lang="en-US" altLang="en-US" baseline="0" dirty="0"/>
              <a:t>25-29 year </a:t>
            </a:r>
            <a:r>
              <a:rPr lang="en-US" altLang="en-US" baseline="0" dirty="0" err="1"/>
              <a:t>olds</a:t>
            </a:r>
            <a:r>
              <a:rPr lang="en-US" altLang="en-US" baseline="0" dirty="0"/>
              <a:t> and 20-24 had the next highest rate at 28.2 and 17.2 per 100,000, respectively.</a:t>
            </a:r>
            <a:endParaRPr lang="en-US" altLang="en-US" dirty="0"/>
          </a:p>
        </p:txBody>
      </p:sp>
    </p:spTree>
    <p:extLst>
      <p:ext uri="{BB962C8B-B14F-4D97-AF65-F5344CB8AC3E}">
        <p14:creationId xmlns:p14="http://schemas.microsoft.com/office/powerpoint/2010/main" val="91003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Males have higher rates of primary and secondary</a:t>
            </a:r>
            <a:r>
              <a:rPr lang="en-US" baseline="0" dirty="0"/>
              <a:t> syphilis than females in all age groups. The rate in males is 3 times higher than females. </a:t>
            </a:r>
          </a:p>
          <a:p>
            <a:pPr marL="174708" indent="-174708">
              <a:buFont typeface="Arial" panose="020B0604020202020204" pitchFamily="34" charset="0"/>
              <a:buChar char="•"/>
            </a:pPr>
            <a:r>
              <a:rPr lang="en-US" baseline="0" dirty="0"/>
              <a:t>30-39 year old males had the highest rate at 44.4 per 100,000</a:t>
            </a:r>
          </a:p>
          <a:p>
            <a:pPr marL="174708" indent="-174708">
              <a:buFont typeface="Arial" panose="020B0604020202020204" pitchFamily="34" charset="0"/>
              <a:buChar char="•"/>
            </a:pPr>
            <a:r>
              <a:rPr lang="en-US" baseline="0" dirty="0"/>
              <a:t>25-29 year old females had the highest rate of the female population at 19.4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19</a:t>
            </a:fld>
            <a:endParaRPr lang="en-US" dirty="0"/>
          </a:p>
        </p:txBody>
      </p:sp>
    </p:spTree>
    <p:extLst>
      <p:ext uri="{BB962C8B-B14F-4D97-AF65-F5344CB8AC3E}">
        <p14:creationId xmlns:p14="http://schemas.microsoft.com/office/powerpoint/2010/main" val="123647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2</a:t>
            </a:fld>
            <a:endParaRPr lang="en-US" dirty="0"/>
          </a:p>
        </p:txBody>
      </p:sp>
    </p:spTree>
    <p:extLst>
      <p:ext uri="{BB962C8B-B14F-4D97-AF65-F5344CB8AC3E}">
        <p14:creationId xmlns:p14="http://schemas.microsoft.com/office/powerpoint/2010/main" val="3778784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20</a:t>
            </a:fld>
            <a:endParaRPr lang="en-US" altLang="en-US" dirty="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dirty="0"/>
              <a:t>42% percent of all primary and secondary syphilis cases are White, non-Hispanic.</a:t>
            </a:r>
          </a:p>
          <a:p>
            <a:pPr marL="174708" indent="-174708">
              <a:buFont typeface="Arial" panose="020B0604020202020204" pitchFamily="34" charset="0"/>
              <a:buChar char="•"/>
            </a:pPr>
            <a:r>
              <a:rPr lang="en-US" altLang="en-US" baseline="0" dirty="0"/>
              <a:t>Black, non-Hispanic cases made </a:t>
            </a:r>
            <a:r>
              <a:rPr lang="en-US" altLang="en-US" baseline="0"/>
              <a:t>up 26% </a:t>
            </a:r>
            <a:r>
              <a:rPr lang="en-US" altLang="en-US" baseline="0" dirty="0"/>
              <a:t>of all Primary and Secondary Syphilis cases followed by, American Indian cases </a:t>
            </a:r>
            <a:r>
              <a:rPr lang="en-US" altLang="en-US" baseline="0"/>
              <a:t>at 10%,  </a:t>
            </a:r>
            <a:r>
              <a:rPr lang="en-US" altLang="en-US" baseline="0" dirty="0"/>
              <a:t>Hispanic cases at 7%, and Asian/Pacific Islander cases at 3%.</a:t>
            </a:r>
            <a:endParaRPr lang="en-US" altLang="en-US" dirty="0"/>
          </a:p>
        </p:txBody>
      </p:sp>
    </p:spTree>
    <p:extLst>
      <p:ext uri="{BB962C8B-B14F-4D97-AF65-F5344CB8AC3E}">
        <p14:creationId xmlns:p14="http://schemas.microsoft.com/office/powerpoint/2010/main" val="180202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9316B6-FC40-4A99-88CA-A953ACB37098}" type="slidenum">
              <a:rPr lang="en-US" altLang="en-US" smtClean="0"/>
              <a:pPr eaLnBrk="1" hangingPunct="1">
                <a:spcBef>
                  <a:spcPct val="0"/>
                </a:spcBef>
              </a:pPr>
              <a:t>21</a:t>
            </a:fld>
            <a:endParaRPr lang="en-US" altLang="en-US" dirty="0"/>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b="0" dirty="0"/>
              <a:t>Large disparities continue to exist in the rates of syphilis compared to the White, non-Hispanic population.</a:t>
            </a:r>
          </a:p>
          <a:p>
            <a:pPr marL="174708" indent="-174708" defTabSz="931774">
              <a:buFont typeface="Arial" panose="020B0604020202020204" pitchFamily="34" charset="0"/>
              <a:buChar char="•"/>
              <a:defRPr/>
            </a:pPr>
            <a:r>
              <a:rPr lang="en-US" altLang="en-US" b="0" dirty="0"/>
              <a:t>The rates of primary and secondary syphilis are 16.7 times higher in the American Indian populations than that of the White, non-Hispanic population.</a:t>
            </a:r>
          </a:p>
          <a:p>
            <a:pPr marL="174708" indent="-174708" defTabSz="931774">
              <a:buFont typeface="Arial" panose="020B0604020202020204" pitchFamily="34" charset="0"/>
              <a:buChar char="•"/>
              <a:defRPr/>
            </a:pPr>
            <a:r>
              <a:rPr lang="en-US" altLang="en-US" b="0" dirty="0"/>
              <a:t>The rates of primary and secondary syphilis are 9.9 times higher in the Black/African American, non-Hispanic than that of the White, non-Hispanic population.</a:t>
            </a:r>
          </a:p>
          <a:p>
            <a:pPr marL="174708" indent="-174708" defTabSz="931774">
              <a:buFont typeface="Arial" panose="020B0604020202020204" pitchFamily="34" charset="0"/>
              <a:buChar char="•"/>
              <a:defRPr/>
            </a:pPr>
            <a:r>
              <a:rPr lang="en-US" altLang="en-US" b="0" dirty="0"/>
              <a:t>The rates of primary and secondary syphilis in the American Indian population are 95.1 per 100,000 compared to 5.7 per 100,000 in the White, non-Hispanic population.</a:t>
            </a:r>
          </a:p>
          <a:p>
            <a:pPr marL="174708" indent="-174708" defTabSz="931774">
              <a:buFont typeface="Arial" panose="020B0604020202020204" pitchFamily="34" charset="0"/>
              <a:buChar char="•"/>
              <a:defRPr/>
            </a:pPr>
            <a:r>
              <a:rPr lang="en-US" altLang="en-US" b="0" dirty="0"/>
              <a:t>The rates of primary and secondary syphilis in the Black/African American, non-Hispanic population are 57.7 per 100,000 .</a:t>
            </a:r>
          </a:p>
          <a:p>
            <a:pPr marL="174708" indent="-174708" defTabSz="931774">
              <a:buFont typeface="Arial" panose="020B0604020202020204" pitchFamily="34" charset="0"/>
              <a:buChar char="•"/>
              <a:defRPr/>
            </a:pPr>
            <a:r>
              <a:rPr lang="en-US" altLang="en-US" b="0" dirty="0"/>
              <a:t>The rates in the Hispanic population are 16.0 per 100,000 which is 3.1 times higher than the White, non-Hispanic population.</a:t>
            </a:r>
          </a:p>
          <a:p>
            <a:pPr marL="174708" indent="-174708" defTabSz="931774">
              <a:buFont typeface="Arial" panose="020B0604020202020204" pitchFamily="34" charset="0"/>
              <a:buChar char="•"/>
              <a:defRPr/>
            </a:pPr>
            <a:r>
              <a:rPr lang="en-US" altLang="en-US" b="0" dirty="0"/>
              <a:t>The rates in the Asian/Pacific Islander population are 6.8 per 100,000 which is 1.3 times higher than the White, non-Hispanic population.</a:t>
            </a:r>
          </a:p>
          <a:p>
            <a:pPr eaLnBrk="1" hangingPunct="1"/>
            <a:endParaRPr lang="en-US" altLang="en-US" dirty="0"/>
          </a:p>
        </p:txBody>
      </p:sp>
    </p:spTree>
    <p:extLst>
      <p:ext uri="{BB962C8B-B14F-4D97-AF65-F5344CB8AC3E}">
        <p14:creationId xmlns:p14="http://schemas.microsoft.com/office/powerpoint/2010/main" val="3380264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22</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sz="1200" dirty="0"/>
              <a:t>Topic of Interest: Syphilis Among </a:t>
            </a:r>
            <a:br>
              <a:rPr lang="en-US" altLang="en-US" sz="1200" dirty="0"/>
            </a:br>
            <a:r>
              <a:rPr lang="en-US" altLang="en-US" sz="1200" dirty="0"/>
              <a:t>Females and Congenital Syphilis in Minnesota</a:t>
            </a:r>
            <a:endParaRPr lang="en-US" altLang="en-US" dirty="0"/>
          </a:p>
        </p:txBody>
      </p:sp>
    </p:spTree>
    <p:extLst>
      <p:ext uri="{BB962C8B-B14F-4D97-AF65-F5344CB8AC3E}">
        <p14:creationId xmlns:p14="http://schemas.microsoft.com/office/powerpoint/2010/main" val="124413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of female early syphilis cases has increased dramatically over the last 10 years from 13 cases in 2011 to 253 in 2021.</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23</a:t>
            </a:fld>
            <a:endParaRPr lang="en-US"/>
          </a:p>
        </p:txBody>
      </p:sp>
    </p:spTree>
    <p:extLst>
      <p:ext uri="{BB962C8B-B14F-4D97-AF65-F5344CB8AC3E}">
        <p14:creationId xmlns:p14="http://schemas.microsoft.com/office/powerpoint/2010/main" val="1663555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24</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39 </a:t>
            </a:r>
            <a:r>
              <a:rPr lang="en-US" altLang="en-US" baseline="0" dirty="0"/>
              <a:t>percent of female early syphilis cases were residents of Greater Minnesota</a:t>
            </a:r>
          </a:p>
          <a:p>
            <a:pPr marL="174708" indent="-174708">
              <a:buFont typeface="Arial" panose="020B0604020202020204" pitchFamily="34" charset="0"/>
              <a:buChar char="•"/>
            </a:pPr>
            <a:r>
              <a:rPr lang="en-US" altLang="en-US" baseline="0" dirty="0"/>
              <a:t>22 percent of female early syphilis cases were residents of the Suburbs of the seven-county metro area</a:t>
            </a:r>
          </a:p>
          <a:p>
            <a:pPr marL="174708" indent="-174708">
              <a:buFont typeface="Arial" panose="020B0604020202020204" pitchFamily="34" charset="0"/>
              <a:buChar char="•"/>
            </a:pPr>
            <a:r>
              <a:rPr lang="en-US" altLang="en-US" baseline="0" dirty="0"/>
              <a:t>24 percent were City of Minneapolis residents, and 15 percent were St. Paul residents.</a:t>
            </a:r>
            <a:endParaRPr lang="en-US" altLang="en-US" dirty="0"/>
          </a:p>
          <a:p>
            <a:pPr eaLnBrk="1" hangingPunct="1"/>
            <a:endParaRPr lang="en-US" altLang="en-US" dirty="0"/>
          </a:p>
        </p:txBody>
      </p:sp>
    </p:spTree>
    <p:extLst>
      <p:ext uri="{BB962C8B-B14F-4D97-AF65-F5344CB8AC3E}">
        <p14:creationId xmlns:p14="http://schemas.microsoft.com/office/powerpoint/2010/main" val="1498592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25</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a:t>
            </a:r>
            <a:r>
              <a:rPr lang="en-US" altLang="en-US" baseline="0" dirty="0"/>
              <a:t> are large disparities in women with syphilis. 26 percent of all early syphilis cases in females are found in the American Indian population and 21% in the Black, African American population.</a:t>
            </a:r>
            <a:endParaRPr lang="en-US" altLang="en-US" dirty="0"/>
          </a:p>
          <a:p>
            <a:pPr eaLnBrk="1" hangingPunct="1"/>
            <a:endParaRPr lang="en-US" altLang="en-US" dirty="0"/>
          </a:p>
        </p:txBody>
      </p:sp>
    </p:spTree>
    <p:extLst>
      <p:ext uri="{BB962C8B-B14F-4D97-AF65-F5344CB8AC3E}">
        <p14:creationId xmlns:p14="http://schemas.microsoft.com/office/powerpoint/2010/main" val="2309666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Minnesota, the</a:t>
            </a:r>
            <a:r>
              <a:rPr lang="en-US" baseline="0" dirty="0"/>
              <a:t> number and rate of congenital syphilis cases among infants has increased in 2021 compared to 2020. Overall, the rate has increased over the past five years from a rate of 3 per 100,000 live births in 2017 to 23.6 per 100,000 live births in 2021. </a:t>
            </a:r>
          </a:p>
          <a:p>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Centers for Disease Control and Prevention reported this fall that the number of infants born with syphilis has more than 200% in the past four years and last year reached a 20-year high. </a:t>
            </a:r>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26</a:t>
            </a:fld>
            <a:endParaRPr lang="en-US"/>
          </a:p>
        </p:txBody>
      </p:sp>
    </p:spTree>
    <p:extLst>
      <p:ext uri="{BB962C8B-B14F-4D97-AF65-F5344CB8AC3E}">
        <p14:creationId xmlns:p14="http://schemas.microsoft.com/office/powerpoint/2010/main" val="3306786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27</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Topic of Interest: Early Syphilis Among Men Who Have Sex With Men in Minnesota.</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Men who have sex with men (MSM) make up the majority of</a:t>
            </a:r>
            <a:r>
              <a:rPr lang="en-US" altLang="en-US" baseline="0" dirty="0"/>
              <a:t> early syphilis cases.  </a:t>
            </a:r>
          </a:p>
          <a:p>
            <a:pPr eaLnBrk="1" hangingPunct="1"/>
            <a:endParaRPr lang="en-US" altLang="en-US" dirty="0"/>
          </a:p>
        </p:txBody>
      </p:sp>
    </p:spTree>
    <p:extLst>
      <p:ext uri="{BB962C8B-B14F-4D97-AF65-F5344CB8AC3E}">
        <p14:creationId xmlns:p14="http://schemas.microsoft.com/office/powerpoint/2010/main" val="2887523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28</a:t>
            </a:fld>
            <a:endParaRPr lang="en-US" altLang="en-US"/>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Early syphilis,</a:t>
            </a:r>
            <a:r>
              <a:rPr lang="en-US" altLang="en-US" baseline="0" dirty="0"/>
              <a:t> includes not only primary and secondary syphilis, but all new syphilis acquired in the past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Of all early syphilis cases,</a:t>
            </a:r>
            <a:r>
              <a:rPr lang="en-US" altLang="en-US" baseline="0" dirty="0"/>
              <a:t> 73 percent were among people whose current gender was reported as male.</a:t>
            </a:r>
            <a:endParaRPr lang="en-US" alt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Men who have sex with men (MSM) account for 61% of all</a:t>
            </a:r>
            <a:r>
              <a:rPr lang="en-US" altLang="en-US" sz="1200" baseline="0" dirty="0"/>
              <a:t> early syphilis</a:t>
            </a:r>
            <a:r>
              <a:rPr lang="en-US" altLang="en-US" sz="1200" dirty="0"/>
              <a:t> cases among men.</a:t>
            </a:r>
          </a:p>
          <a:p>
            <a:pPr marL="174708" indent="-174708">
              <a:buFont typeface="Arial" panose="020B0604020202020204" pitchFamily="34" charset="0"/>
              <a:buChar char="•"/>
            </a:pPr>
            <a:endParaRPr lang="en-US" altLang="en-US" dirty="0"/>
          </a:p>
        </p:txBody>
      </p:sp>
    </p:spTree>
    <p:extLst>
      <p:ext uri="{BB962C8B-B14F-4D97-AF65-F5344CB8AC3E}">
        <p14:creationId xmlns:p14="http://schemas.microsoft.com/office/powerpoint/2010/main" val="1697017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MSM with early syphilis is 38</a:t>
            </a:r>
            <a:r>
              <a:rPr lang="en-US" baseline="0" dirty="0"/>
              <a:t> years of age.</a:t>
            </a:r>
          </a:p>
          <a:p>
            <a:pPr marL="174708" indent="-174708">
              <a:buFont typeface="Arial" panose="020B0604020202020204" pitchFamily="34" charset="0"/>
              <a:buChar char="•"/>
            </a:pPr>
            <a:r>
              <a:rPr lang="en-US" baseline="0" dirty="0"/>
              <a:t>Ages ranged from 16–77 years of age</a:t>
            </a:r>
          </a:p>
          <a:p>
            <a:pPr marL="174708" indent="-174708">
              <a:buFont typeface="Arial" panose="020B0604020202020204" pitchFamily="34" charset="0"/>
              <a:buChar char="•"/>
            </a:pPr>
            <a:r>
              <a:rPr lang="en-US" baseline="0" dirty="0"/>
              <a:t>The 25-29 year old age group had the highest number of cases at 94.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39% of early syphilis cases are among MSM are in the 25-34 age groups.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2113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dirty="0"/>
          </a:p>
        </p:txBody>
      </p:sp>
    </p:spTree>
    <p:extLst>
      <p:ext uri="{BB962C8B-B14F-4D97-AF65-F5344CB8AC3E}">
        <p14:creationId xmlns:p14="http://schemas.microsoft.com/office/powerpoint/2010/main" val="4277212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24% percent of all early syphilis cases were co-infected with HIV.</a:t>
            </a:r>
          </a:p>
          <a:p>
            <a:pPr marL="174708" indent="-174708">
              <a:buFont typeface="Arial" panose="020B0604020202020204" pitchFamily="34" charset="0"/>
              <a:buChar char="•"/>
            </a:pPr>
            <a:r>
              <a:rPr lang="en-US" dirty="0"/>
              <a:t>50% percent of all MSM early syphilis cases were</a:t>
            </a:r>
            <a:r>
              <a:rPr lang="en-US" baseline="0" dirty="0"/>
              <a:t> co-infected with HIV.</a:t>
            </a: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35585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31</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MS Mincho" panose="02020609040205080304" pitchFamily="49" charset="-128"/>
                <a:cs typeface="Arial" panose="020B0604020202020204" pitchFamily="34" charset="0"/>
              </a:rPr>
              <a:t>Cases of reported gonorrhea saw the greatest decrease of 5 percent. 10,217 in 2020 compared to 9671 in 2021. </a:t>
            </a:r>
            <a:endParaRPr lang="en-US" sz="1800" dirty="0">
              <a:effectLst/>
              <a:latin typeface="Times New Roman" panose="02020603050405020304" pitchFamily="18" charset="0"/>
              <a:ea typeface="MS Mincho" panose="02020609040205080304" pitchFamily="49" charset="-128"/>
            </a:endParaRPr>
          </a:p>
          <a:p>
            <a:pPr eaLnBrk="1" hangingPunct="1"/>
            <a:endParaRPr lang="en-US" altLang="en-US" dirty="0"/>
          </a:p>
        </p:txBody>
      </p:sp>
    </p:spTree>
    <p:extLst>
      <p:ext uri="{BB962C8B-B14F-4D97-AF65-F5344CB8AC3E}">
        <p14:creationId xmlns:p14="http://schemas.microsoft.com/office/powerpoint/2010/main" val="1238150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a:t>
            </a:r>
            <a:r>
              <a:rPr lang="en-US" altLang="en-US" dirty="0"/>
              <a:t>he rate</a:t>
            </a:r>
            <a:r>
              <a:rPr lang="en-US" altLang="en-US" baseline="0" dirty="0"/>
              <a:t> of gonorrhea in MN reached an all time high at 182.3 per 100,000. This is a rate decrease of 5% from 2020.</a:t>
            </a:r>
            <a:endParaRPr lang="en-US" baseline="0" dirty="0"/>
          </a:p>
          <a:p>
            <a:pPr marL="174708" indent="-174708">
              <a:buFont typeface="Arial" panose="020B0604020202020204" pitchFamily="34" charset="0"/>
              <a:buChar char="•"/>
            </a:pPr>
            <a:r>
              <a:rPr lang="en-US" baseline="0" dirty="0"/>
              <a:t>The city of Minneapolis continues to have the highest rates of gonorrhea at 764 per 100,000, followed by the city of St. Paul at 514 per 100,000, the suburban area (7-county metro excluding Minneapolis &amp; St. Paul) at 126 per 100,000 and Greater Minnesota at 97 per 100,000.</a:t>
            </a:r>
          </a:p>
          <a:p>
            <a:pPr marL="174708" indent="-174708">
              <a:buFont typeface="Arial" panose="020B0604020202020204" pitchFamily="34" charset="0"/>
              <a:buChar char="•"/>
            </a:pPr>
            <a:r>
              <a:rPr lang="en-US" baseline="0" dirty="0"/>
              <a:t>The rates of gonorrhea increased in all areas across Minnesota.</a:t>
            </a:r>
          </a:p>
          <a:p>
            <a:pPr marL="174708" indent="-174708">
              <a:buFont typeface="Arial" panose="020B0604020202020204" pitchFamily="34" charset="0"/>
              <a:buChar char="•"/>
            </a:pPr>
            <a:r>
              <a:rPr lang="en-US" baseline="0" dirty="0"/>
              <a:t>The seven-county metro Suburban area had the highest increase at 37%, followed by the City of St Paul with 29%. </a:t>
            </a:r>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32</a:t>
            </a:fld>
            <a:endParaRPr lang="en-US" dirty="0"/>
          </a:p>
        </p:txBody>
      </p:sp>
    </p:spTree>
    <p:extLst>
      <p:ext uri="{BB962C8B-B14F-4D97-AF65-F5344CB8AC3E}">
        <p14:creationId xmlns:p14="http://schemas.microsoft.com/office/powerpoint/2010/main" val="1003233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altLang="en-US" baseline="0" dirty="0"/>
              <a:t>All parts of Minnesota are affected by gonorrhea.  The cities of Minneapolis and St. Paul reported 45% of the cases; followed by 28% in the Suburban area surrounding the cities, and 25% in Greater Minnesota.</a:t>
            </a:r>
            <a:endParaRPr lang="en-US" altLang="en-US" dirty="0"/>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latin typeface="NeueHaasGroteskText Std" panose="020B0504020202020204" pitchFamily="34" charset="0"/>
              </a:rPr>
              <a:pPr defTabSz="931774">
                <a:defRPr/>
              </a:pPr>
              <a:t>33</a:t>
            </a:fld>
            <a:endParaRPr lang="en-US" dirty="0">
              <a:solidFill>
                <a:prstClr val="black"/>
              </a:solidFill>
              <a:latin typeface="NeueHaasGroteskText Std" panose="020B0504020202020204" pitchFamily="34" charset="0"/>
            </a:endParaRPr>
          </a:p>
        </p:txBody>
      </p:sp>
    </p:spTree>
    <p:extLst>
      <p:ext uri="{BB962C8B-B14F-4D97-AF65-F5344CB8AC3E}">
        <p14:creationId xmlns:p14="http://schemas.microsoft.com/office/powerpoint/2010/main" val="2109235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294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34</a:t>
            </a:fld>
            <a:endParaRPr lang="en-US" altLang="en-US" dirty="0"/>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31774">
              <a:buFontTx/>
              <a:buChar char="•"/>
              <a:defRPr/>
            </a:pPr>
            <a:r>
              <a:rPr lang="en-US" altLang="en-US" dirty="0">
                <a:solidFill>
                  <a:prstClr val="black"/>
                </a:solidFill>
              </a:rPr>
              <a:t> The rates of gonorrhea went down in both males and females in 2021.  Males continue to have higher rates of gonorrhea than females, but the rate in females is increasing. </a:t>
            </a:r>
          </a:p>
          <a:p>
            <a:pPr defTabSz="931774">
              <a:buFontTx/>
              <a:buChar char="•"/>
              <a:defRPr/>
            </a:pPr>
            <a:r>
              <a:rPr lang="en-US" altLang="en-US" dirty="0">
                <a:solidFill>
                  <a:prstClr val="black"/>
                </a:solidFill>
              </a:rPr>
              <a:t>Males had a rate of 202 per 100,000 which is a decrease of 2% over the 2020 rate of 206 per 100,000.</a:t>
            </a:r>
          </a:p>
          <a:p>
            <a:pPr defTabSz="931774">
              <a:buFontTx/>
              <a:buChar char="•"/>
              <a:defRPr/>
            </a:pPr>
            <a:r>
              <a:rPr lang="en-US" altLang="en-US" dirty="0">
                <a:solidFill>
                  <a:prstClr val="black"/>
                </a:solidFill>
              </a:rPr>
              <a:t>Females had a rate of 163 per 100,000 which is a decrease of 9% over the 2020 rate of 179 per 100,000.</a:t>
            </a:r>
          </a:p>
          <a:p>
            <a:pPr eaLnBrk="1" hangingPunct="1">
              <a:buFontTx/>
              <a:buChar char="•"/>
            </a:pPr>
            <a:endParaRPr lang="en-US" altLang="en-US" dirty="0"/>
          </a:p>
        </p:txBody>
      </p:sp>
    </p:spTree>
    <p:extLst>
      <p:ext uri="{BB962C8B-B14F-4D97-AF65-F5344CB8AC3E}">
        <p14:creationId xmlns:p14="http://schemas.microsoft.com/office/powerpoint/2010/main" val="3640181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35</a:t>
            </a:fld>
            <a:endParaRPr lang="en-US" altLang="en-US" dirty="0"/>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 Most age groups saw</a:t>
            </a:r>
            <a:r>
              <a:rPr lang="en-US" altLang="en-US" baseline="0" dirty="0"/>
              <a:t> a decrease in gonorrhea rates.</a:t>
            </a:r>
          </a:p>
          <a:p>
            <a:pPr eaLnBrk="1" hangingPunct="1">
              <a:buFontTx/>
              <a:buChar char="•"/>
            </a:pPr>
            <a:r>
              <a:rPr lang="en-US" altLang="en-US" baseline="0" dirty="0"/>
              <a:t> The highest rate remains in the 20–24-year-old age group at 642 per 100,000.</a:t>
            </a:r>
          </a:p>
          <a:p>
            <a:pPr eaLnBrk="1" hangingPunct="1">
              <a:buFontTx/>
              <a:buChar char="•"/>
            </a:pPr>
            <a:r>
              <a:rPr lang="en-US" altLang="en-US" baseline="0" dirty="0"/>
              <a:t> The 15–19-year-old age group had the largest rate increase from 388 in 2020 to 397 in 2021 a 2% increase.</a:t>
            </a:r>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345754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Females under the age of 25 years of age, continue to have higher rates of gonorrhea than 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Males record the highest rate among age groups older than 25 years.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The highest rates of gonorrhea are in females 20-24 at 682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36</a:t>
            </a:fld>
            <a:endParaRPr lang="en-US" dirty="0"/>
          </a:p>
        </p:txBody>
      </p:sp>
    </p:spTree>
    <p:extLst>
      <p:ext uri="{BB962C8B-B14F-4D97-AF65-F5344CB8AC3E}">
        <p14:creationId xmlns:p14="http://schemas.microsoft.com/office/powerpoint/2010/main" val="3184813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499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9F05FF-DAE0-4BD1-89D2-4A5B9A6CB9CE}" type="slidenum">
              <a:rPr lang="en-US" altLang="en-US" smtClean="0"/>
              <a:pPr eaLnBrk="1" hangingPunct="1">
                <a:spcBef>
                  <a:spcPct val="0"/>
                </a:spcBef>
              </a:pPr>
              <a:t>37</a:t>
            </a:fld>
            <a:endParaRPr lang="en-US" altLang="en-US" dirty="0"/>
          </a:p>
        </p:txBody>
      </p:sp>
      <p:sp>
        <p:nvSpPr>
          <p:cNvPr id="84996" name="Rectangle 2"/>
          <p:cNvSpPr>
            <a:spLocks noGrp="1" noRot="1" noChangeAspect="1"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baseline="0" dirty="0"/>
              <a:t>There continues to be large disparities in the rates of gonorrhea.</a:t>
            </a:r>
          </a:p>
          <a:p>
            <a:pPr eaLnBrk="1" hangingPunct="1">
              <a:buFontTx/>
              <a:buChar char="•"/>
            </a:pPr>
            <a:r>
              <a:rPr lang="en-US" altLang="en-US" baseline="0" dirty="0"/>
              <a:t> The Black/African American, non-Hispanic population rates are </a:t>
            </a:r>
            <a:r>
              <a:rPr lang="en-US" altLang="en-US" b="1" baseline="0" dirty="0"/>
              <a:t>20.6 times </a:t>
            </a:r>
            <a:r>
              <a:rPr lang="en-US" altLang="en-US" baseline="0" dirty="0"/>
              <a:t>higher than white rates. The rate in the Black/African American population was 1370 per 100,000 compared to the rate in the White, Non-Hispanic population at 67 per 100,000.</a:t>
            </a:r>
          </a:p>
          <a:p>
            <a:pPr eaLnBrk="1" hangingPunct="1">
              <a:buFontTx/>
              <a:buChar char="•"/>
            </a:pPr>
            <a:r>
              <a:rPr lang="en-US" altLang="en-US" baseline="0" dirty="0"/>
              <a:t> The American Indian population had a rate that was </a:t>
            </a:r>
            <a:r>
              <a:rPr lang="en-US" altLang="en-US" b="1" baseline="0" dirty="0"/>
              <a:t>9.2 times </a:t>
            </a:r>
            <a:r>
              <a:rPr lang="en-US" altLang="en-US" baseline="0" dirty="0"/>
              <a:t>higher at 609 per 100,000</a:t>
            </a:r>
          </a:p>
          <a:p>
            <a:pPr eaLnBrk="1" hangingPunct="1">
              <a:buFontTx/>
              <a:buChar char="•"/>
            </a:pPr>
            <a:r>
              <a:rPr lang="en-US" altLang="en-US" baseline="0" dirty="0"/>
              <a:t> The Asian/Pacific Islander population had a rate that was 1.5 times higher at 98 per 100,000</a:t>
            </a:r>
          </a:p>
          <a:p>
            <a:pPr eaLnBrk="1" hangingPunct="1">
              <a:buFontTx/>
              <a:buChar char="•"/>
            </a:pPr>
            <a:r>
              <a:rPr lang="en-US" altLang="en-US" baseline="0" dirty="0"/>
              <a:t> The Hispanic/Latino population, which can be of any race, had a rate that was 3.7 times higher at 249 per 100,000</a:t>
            </a:r>
            <a:endParaRPr lang="en-US" altLang="en-US" dirty="0"/>
          </a:p>
          <a:p>
            <a:pPr eaLnBrk="1" hangingPunct="1"/>
            <a:endParaRPr lang="en-US" altLang="en-US" dirty="0"/>
          </a:p>
        </p:txBody>
      </p:sp>
    </p:spTree>
    <p:extLst>
      <p:ext uri="{BB962C8B-B14F-4D97-AF65-F5344CB8AC3E}">
        <p14:creationId xmlns:p14="http://schemas.microsoft.com/office/powerpoint/2010/main" val="2057718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601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FC8E82-6637-4136-B661-05729F63B619}" type="slidenum">
              <a:rPr lang="en-US" altLang="en-US" smtClean="0"/>
              <a:pPr eaLnBrk="1" hangingPunct="1">
                <a:spcBef>
                  <a:spcPct val="0"/>
                </a:spcBef>
              </a:pPr>
              <a:t>38</a:t>
            </a:fld>
            <a:endParaRPr lang="en-US" alt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This is a clearer view of the rates of Gonorrhea by Race/Ethnicity from</a:t>
            </a:r>
            <a:r>
              <a:rPr lang="en-US" altLang="en-US" baseline="0" dirty="0"/>
              <a:t> the previous slide, after removing the Black/African American, Non-Hispanic data. </a:t>
            </a:r>
            <a:endParaRPr lang="en-US" altLang="en-US" dirty="0"/>
          </a:p>
        </p:txBody>
      </p:sp>
    </p:spTree>
    <p:extLst>
      <p:ext uri="{BB962C8B-B14F-4D97-AF65-F5344CB8AC3E}">
        <p14:creationId xmlns:p14="http://schemas.microsoft.com/office/powerpoint/2010/main" val="2584954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39</a:t>
            </a:fld>
            <a:endParaRPr lang="en-US" altLang="en-US" dirty="0"/>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a:t>Chlamydia increased 3% in 2021 compared to 2020 which recorded the first decline in over a decade. This could be the result of a true decrease in the number of cases, but it could also reflect the COVID-19 pandemic and reduced preventative visits. Chlamydia is more likely to be asymptomatic than gonorrhea and syphilis, especially in females. </a:t>
            </a:r>
          </a:p>
        </p:txBody>
      </p:sp>
    </p:spTree>
    <p:extLst>
      <p:ext uri="{BB962C8B-B14F-4D97-AF65-F5344CB8AC3E}">
        <p14:creationId xmlns:p14="http://schemas.microsoft.com/office/powerpoint/2010/main" val="110408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STD data include:</a:t>
            </a:r>
          </a:p>
          <a:p>
            <a:r>
              <a:rPr lang="en-US" sz="2200" dirty="0">
                <a:solidFill>
                  <a:schemeClr val="tx1">
                    <a:lumMod val="75000"/>
                    <a:lumOff val="25000"/>
                  </a:schemeClr>
                </a:solidFill>
              </a:rPr>
              <a:t>Level of STD screening by healthcare providers, individual test-seeking behavior, sensitivity of diagnostic tests, compliance with case reporting, completeness of case reporting, timeliness of case reporting.</a:t>
            </a:r>
          </a:p>
          <a:p>
            <a:r>
              <a:rPr lang="en-US" sz="2800" dirty="0"/>
              <a:t>Increases and decreases in STD rates can be due to actual changes in disease occurrence and/or changes in one or more of the above factors.</a:t>
            </a:r>
          </a:p>
          <a:p>
            <a:r>
              <a:rPr lang="en-US" sz="2800" dirty="0"/>
              <a:t>Important</a:t>
            </a:r>
            <a:r>
              <a:rPr lang="en-US" sz="2800" baseline="0" dirty="0"/>
              <a:t> to note that</a:t>
            </a:r>
            <a:r>
              <a:rPr lang="en-US" sz="2800" dirty="0"/>
              <a:t> COVID-19 lockdowns likely played a role in the number of cases reported or diagnosed this past year.</a:t>
            </a:r>
            <a:r>
              <a:rPr lang="en-US" sz="2800" baseline="0" dirty="0"/>
              <a:t> </a:t>
            </a:r>
            <a:endParaRPr lang="en-US" sz="2800" dirty="0"/>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4</a:t>
            </a:fld>
            <a:endParaRPr lang="en-US" dirty="0"/>
          </a:p>
        </p:txBody>
      </p:sp>
    </p:spTree>
    <p:extLst>
      <p:ext uri="{BB962C8B-B14F-4D97-AF65-F5344CB8AC3E}">
        <p14:creationId xmlns:p14="http://schemas.microsoft.com/office/powerpoint/2010/main" val="3828669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chemeClr val="tx1"/>
                </a:solidFill>
              </a:rPr>
              <a:t>Despite the decrease, all counties</a:t>
            </a:r>
            <a:r>
              <a:rPr lang="en-US" baseline="0" dirty="0">
                <a:solidFill>
                  <a:schemeClr val="tx1"/>
                </a:solidFill>
              </a:rPr>
              <a:t> in Minnesota were affected by chlamydia. There were at least 2 cases in all counties in 2021. </a:t>
            </a:r>
          </a:p>
          <a:p>
            <a:pPr marL="174708" indent="-174708">
              <a:buFont typeface="Arial" panose="020B0604020202020204" pitchFamily="34" charset="0"/>
              <a:buChar char="•"/>
            </a:pPr>
            <a:r>
              <a:rPr lang="en-US" baseline="0" dirty="0">
                <a:solidFill>
                  <a:schemeClr val="tx1"/>
                </a:solidFill>
              </a:rPr>
              <a:t>The city of Minneapolis continues to have the highest rates of chlamydia at 1,206 per 100,000, followed by the city of St. Paul at 894 per 100,000, the suburban area (7-county metro excluding Minneapolis &amp; St. Paul) at 348 per 100,000 and Greater Minnesota at 306 per 100,000.</a:t>
            </a:r>
          </a:p>
          <a:p>
            <a:endParaRPr 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40</a:t>
            </a:fld>
            <a:endParaRPr lang="en-US" dirty="0"/>
          </a:p>
        </p:txBody>
      </p:sp>
    </p:spTree>
    <p:extLst>
      <p:ext uri="{BB962C8B-B14F-4D97-AF65-F5344CB8AC3E}">
        <p14:creationId xmlns:p14="http://schemas.microsoft.com/office/powerpoint/2010/main" val="1203778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577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9486032-A588-4F7A-8076-1626FA30E93D}" type="slidenum">
              <a:rPr lang="en-US" altLang="en-US" smtClean="0"/>
              <a:pPr eaLnBrk="1" hangingPunct="1">
                <a:spcBef>
                  <a:spcPct val="0"/>
                </a:spcBef>
              </a:pPr>
              <a:t>41</a:t>
            </a:fld>
            <a:endParaRPr lang="en-US" altLang="en-US" dirty="0"/>
          </a:p>
        </p:txBody>
      </p:sp>
      <p:sp>
        <p:nvSpPr>
          <p:cNvPr id="75780" name="Rectangle 2"/>
          <p:cNvSpPr>
            <a:spLocks noGrp="1" noRot="1" noChangeAspect="1" noChangeArrowheads="1" noTextEdit="1"/>
          </p:cNvSpPr>
          <p:nvPr>
            <p:ph type="sldImg"/>
          </p:nvPr>
        </p:nvSpPr>
        <p:spPr>
          <a:xfrm>
            <a:off x="717550" y="1162050"/>
            <a:ext cx="5575300" cy="3136900"/>
          </a:xfrm>
          <a:ln/>
        </p:spPr>
      </p:sp>
      <p:sp>
        <p:nvSpPr>
          <p:cNvPr id="7578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baseline="0" dirty="0"/>
              <a:t>All areas of Minnesota are affected by chlamydia. About a third of the cases occurred in the cities of Minneapolis and St. Paul, a third in the Suburban area surround the cities, and a third in Greater Minnesota.</a:t>
            </a:r>
            <a:endParaRPr lang="en-US" altLang="en-US" dirty="0"/>
          </a:p>
        </p:txBody>
      </p:sp>
    </p:spTree>
    <p:extLst>
      <p:ext uri="{BB962C8B-B14F-4D97-AF65-F5344CB8AC3E}">
        <p14:creationId xmlns:p14="http://schemas.microsoft.com/office/powerpoint/2010/main" val="931659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680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42</a:t>
            </a:fld>
            <a:endParaRPr lang="en-US" altLang="en-US" dirty="0"/>
          </a:p>
        </p:txBody>
      </p:sp>
      <p:sp>
        <p:nvSpPr>
          <p:cNvPr id="76804" name="Rectangle 2"/>
          <p:cNvSpPr>
            <a:spLocks noGrp="1" noRot="1" noChangeAspect="1" noChangeArrowheads="1" noTextEdit="1"/>
          </p:cNvSpPr>
          <p:nvPr>
            <p:ph type="sldImg"/>
          </p:nvPr>
        </p:nvSpPr>
        <p:spPr>
          <a:xfrm>
            <a:off x="717550" y="1162050"/>
            <a:ext cx="5575300" cy="31369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dirty="0"/>
              <a:t> The rates</a:t>
            </a:r>
            <a:r>
              <a:rPr lang="en-US" altLang="en-US" baseline="0" dirty="0"/>
              <a:t> of chlamydia increased for both males and females in 2021.</a:t>
            </a:r>
          </a:p>
          <a:p>
            <a:pPr eaLnBrk="1" hangingPunct="1">
              <a:buFontTx/>
              <a:buChar char="•"/>
            </a:pPr>
            <a:r>
              <a:rPr lang="en-US" altLang="en-US" baseline="0" dirty="0"/>
              <a:t> Females continue to have higher rates of chlamydia than males. Males had a rate of 308 per 100,000 which is a increase of 2% over the 2020 rate of 295 per 100,000.</a:t>
            </a:r>
          </a:p>
          <a:p>
            <a:pPr eaLnBrk="1" hangingPunct="1">
              <a:buFontTx/>
              <a:buChar char="•"/>
            </a:pPr>
            <a:r>
              <a:rPr lang="en-US" altLang="en-US" baseline="0" dirty="0"/>
              <a:t> Females had a rate of 541 per 100,000 which is a increase of 2% from 2020 rate of 529 per 100,000.</a:t>
            </a:r>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3091937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78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FACCF1-AE30-4DB0-A97E-0EC521546902}" type="slidenum">
              <a:rPr lang="en-US" altLang="en-US" smtClean="0"/>
              <a:pPr eaLnBrk="1" hangingPunct="1">
                <a:spcBef>
                  <a:spcPct val="0"/>
                </a:spcBef>
              </a:pPr>
              <a:t>43</a:t>
            </a:fld>
            <a:endParaRPr lang="en-US" altLang="en-US" dirty="0"/>
          </a:p>
        </p:txBody>
      </p:sp>
      <p:sp>
        <p:nvSpPr>
          <p:cNvPr id="77828"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None/>
            </a:pPr>
            <a:r>
              <a:rPr lang="en-US" altLang="en-US" baseline="0" dirty="0"/>
              <a:t> The highest rate remains in the 20-24 year old age group at 2,249 per 100,000.</a:t>
            </a:r>
          </a:p>
          <a:p>
            <a:pPr eaLnBrk="1" hangingPunct="1">
              <a:buFontTx/>
              <a:buChar char="•"/>
            </a:pPr>
            <a:r>
              <a:rPr lang="en-US" altLang="en-US" baseline="0" dirty="0"/>
              <a:t>The next highest rate remains in the 15-19 year old age group at 1,494 per 100,000.</a:t>
            </a:r>
          </a:p>
          <a:p>
            <a:pPr eaLnBrk="1" hangingPunct="1">
              <a:buFontTx/>
              <a:buNone/>
            </a:pP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1103134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The rates of Chlamydia are highest among females.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Females, 20-24 years of age continue to have the highest rate at 3101 per 100,000.</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Males aged 50+ reported the largest increase of over 50% when compared to 2020.</a:t>
            </a:r>
          </a:p>
        </p:txBody>
      </p:sp>
      <p:sp>
        <p:nvSpPr>
          <p:cNvPr id="4" name="Slide Number Placeholder 3"/>
          <p:cNvSpPr>
            <a:spLocks noGrp="1"/>
          </p:cNvSpPr>
          <p:nvPr>
            <p:ph type="sldNum" sz="quarter" idx="10"/>
          </p:nvPr>
        </p:nvSpPr>
        <p:spPr/>
        <p:txBody>
          <a:bodyPr/>
          <a:lstStyle/>
          <a:p>
            <a:fld id="{DE04DE7C-65D2-4C1F-BFF6-2FC5449BA8E1}" type="slidenum">
              <a:rPr lang="en-US" smtClean="0"/>
              <a:t>44</a:t>
            </a:fld>
            <a:endParaRPr lang="en-US"/>
          </a:p>
        </p:txBody>
      </p:sp>
    </p:spTree>
    <p:extLst>
      <p:ext uri="{BB962C8B-B14F-4D97-AF65-F5344CB8AC3E}">
        <p14:creationId xmlns:p14="http://schemas.microsoft.com/office/powerpoint/2010/main" val="2271614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45</a:t>
            </a:fld>
            <a:endParaRPr lang="en-US" altLang="en-US"/>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a:t> There continues to be great disparities in rates of chlamydia.</a:t>
            </a:r>
          </a:p>
          <a:p>
            <a:pPr eaLnBrk="1" hangingPunct="1">
              <a:buFontTx/>
              <a:buChar char="•"/>
            </a:pPr>
            <a:r>
              <a:rPr lang="en-US" altLang="en-US" baseline="0" dirty="0"/>
              <a:t> The Black/African American, non-Hispanic population has rates that are 10.3 times higher than that of white rates. </a:t>
            </a:r>
          </a:p>
          <a:p>
            <a:pPr eaLnBrk="1" hangingPunct="1">
              <a:buFontTx/>
              <a:buChar char="•"/>
            </a:pPr>
            <a:r>
              <a:rPr lang="en-US" altLang="en-US" baseline="0" dirty="0"/>
              <a:t>The rate in the Black/African American, non-Hispanic population was 2024 per 100,000 compared to the rate in the White, non-Hispanic population at 196 per 100,000.</a:t>
            </a:r>
          </a:p>
          <a:p>
            <a:pPr eaLnBrk="1" hangingPunct="1">
              <a:buFontTx/>
              <a:buChar char="•"/>
            </a:pPr>
            <a:r>
              <a:rPr lang="en-US" altLang="en-US" baseline="0" dirty="0"/>
              <a:t> The American Indian population had a rate that was 4.9 times higher at 970 per 100,000</a:t>
            </a:r>
          </a:p>
          <a:p>
            <a:pPr eaLnBrk="1" hangingPunct="1">
              <a:buFontTx/>
              <a:buChar char="•"/>
            </a:pPr>
            <a:r>
              <a:rPr lang="en-US" altLang="en-US" baseline="0" dirty="0"/>
              <a:t> The Asian/Pacific Islander population had a rate that was 1.9 times higher at 382 per 100,000</a:t>
            </a:r>
          </a:p>
          <a:p>
            <a:pPr eaLnBrk="1" hangingPunct="1">
              <a:buFontTx/>
              <a:buChar char="•"/>
            </a:pPr>
            <a:r>
              <a:rPr lang="en-US" altLang="en-US" baseline="0" dirty="0"/>
              <a:t> The Hispanic/Latino population, which can be of any race, had a rate that was 4.6 times higher at 900 per 100,000</a:t>
            </a: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2119135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987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421172-2577-44A7-938C-B29C909ADFF2}" type="slidenum">
              <a:rPr lang="en-US" altLang="en-US" smtClean="0"/>
              <a:pPr eaLnBrk="1" hangingPunct="1">
                <a:spcBef>
                  <a:spcPct val="0"/>
                </a:spcBef>
              </a:pPr>
              <a:t>46</a:t>
            </a:fld>
            <a:endParaRPr lang="en-US" alt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buFontTx/>
              <a:buChar char="•"/>
            </a:pPr>
            <a:r>
              <a:rPr lang="en-US" altLang="en-US" dirty="0"/>
              <a:t>This is a clearer view of the rates from</a:t>
            </a:r>
            <a:r>
              <a:rPr lang="en-US" altLang="en-US" baseline="0" dirty="0"/>
              <a:t> the previous slide, removing the Black/African American, non-Hispanic data. </a:t>
            </a:r>
            <a:endParaRPr lang="en-US" altLang="en-US" dirty="0"/>
          </a:p>
        </p:txBody>
      </p:sp>
    </p:spTree>
    <p:extLst>
      <p:ext uri="{BB962C8B-B14F-4D97-AF65-F5344CB8AC3E}">
        <p14:creationId xmlns:p14="http://schemas.microsoft.com/office/powerpoint/2010/main" val="3901104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47</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1585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421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8893D-144E-49BF-95AA-27147ABC9D21}" type="slidenum">
              <a:rPr lang="en-US" altLang="en-US" smtClean="0"/>
              <a:pPr eaLnBrk="1" hangingPunct="1">
                <a:spcBef>
                  <a:spcPct val="0"/>
                </a:spcBef>
              </a:pPr>
              <a:t>48</a:t>
            </a:fld>
            <a:endParaRPr lang="en-US" altLang="en-US"/>
          </a:p>
        </p:txBody>
      </p:sp>
      <p:sp>
        <p:nvSpPr>
          <p:cNvPr id="94212" name="Rectangle 2"/>
          <p:cNvSpPr>
            <a:spLocks noGrp="1" noRot="1" noChangeAspect="1" noChangeArrowheads="1" noTextEdit="1"/>
          </p:cNvSpPr>
          <p:nvPr>
            <p:ph type="sldImg"/>
          </p:nvPr>
        </p:nvSpPr>
        <p:spPr>
          <a:xfrm>
            <a:off x="717550" y="1162050"/>
            <a:ext cx="5575300" cy="3136900"/>
          </a:xfrm>
          <a:ln/>
        </p:spPr>
      </p:sp>
      <p:sp>
        <p:nvSpPr>
          <p:cNvPr id="94213"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60% of all chlamydia cases reported.</a:t>
            </a:r>
          </a:p>
          <a:p>
            <a:pPr eaLnBrk="1" hangingPunct="1"/>
            <a:endParaRPr lang="en-US" altLang="en-US" dirty="0"/>
          </a:p>
        </p:txBody>
      </p:sp>
    </p:spTree>
    <p:extLst>
      <p:ext uri="{BB962C8B-B14F-4D97-AF65-F5344CB8AC3E}">
        <p14:creationId xmlns:p14="http://schemas.microsoft.com/office/powerpoint/2010/main" val="2227192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523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652A4B-2776-4B4D-922C-116E018D3639}" type="slidenum">
              <a:rPr lang="en-US" altLang="en-US" smtClean="0"/>
              <a:pPr eaLnBrk="1" hangingPunct="1">
                <a:spcBef>
                  <a:spcPct val="0"/>
                </a:spcBef>
              </a:pPr>
              <a:t>49</a:t>
            </a:fld>
            <a:endParaRPr lang="en-US" altLang="en-US"/>
          </a:p>
        </p:txBody>
      </p:sp>
      <p:sp>
        <p:nvSpPr>
          <p:cNvPr id="95236" name="Rectangle 2"/>
          <p:cNvSpPr>
            <a:spLocks noGrp="1" noRot="1" noChangeAspect="1" noChangeArrowheads="1" noTextEdit="1"/>
          </p:cNvSpPr>
          <p:nvPr>
            <p:ph type="sldImg"/>
          </p:nvPr>
        </p:nvSpPr>
        <p:spPr>
          <a:xfrm>
            <a:off x="717550" y="1162050"/>
            <a:ext cx="5575300" cy="3136900"/>
          </a:xfrm>
          <a:ln/>
        </p:spPr>
      </p:sp>
      <p:sp>
        <p:nvSpPr>
          <p:cNvPr id="95237"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Gonorrhea also</a:t>
            </a:r>
            <a:r>
              <a:rPr lang="en-US" altLang="en-US" baseline="0" dirty="0"/>
              <a:t> </a:t>
            </a:r>
            <a:r>
              <a:rPr lang="en-US" altLang="en-US" dirty="0"/>
              <a:t>disproportionately</a:t>
            </a:r>
            <a:r>
              <a:rPr lang="en-US" altLang="en-US" baseline="0" dirty="0"/>
              <a:t> impacts youth and young adults. </a:t>
            </a:r>
          </a:p>
          <a:p>
            <a:pPr marL="174708" indent="-174708" defTabSz="931774">
              <a:buFont typeface="Arial" panose="020B0604020202020204" pitchFamily="34" charset="0"/>
              <a:buChar char="•"/>
              <a:defRPr/>
            </a:pPr>
            <a:r>
              <a:rPr lang="en-US" altLang="en-US" baseline="0" dirty="0"/>
              <a:t>Again 15–24-year-olds make up only 14% of the population, but account for 37% of all gonorrhea cases reported.</a:t>
            </a:r>
            <a:endParaRPr lang="en-US" altLang="en-US" dirty="0"/>
          </a:p>
          <a:p>
            <a:pPr eaLnBrk="1" hangingPunct="1"/>
            <a:endParaRPr lang="en-US" altLang="en-US" dirty="0"/>
          </a:p>
        </p:txBody>
      </p:sp>
    </p:spTree>
    <p:extLst>
      <p:ext uri="{BB962C8B-B14F-4D97-AF65-F5344CB8AC3E}">
        <p14:creationId xmlns:p14="http://schemas.microsoft.com/office/powerpoint/2010/main" val="235384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a:t>
            </a:fld>
            <a:endParaRPr lang="en-US" dirty="0"/>
          </a:p>
        </p:txBody>
      </p:sp>
    </p:spTree>
    <p:extLst>
      <p:ext uri="{BB962C8B-B14F-4D97-AF65-F5344CB8AC3E}">
        <p14:creationId xmlns:p14="http://schemas.microsoft.com/office/powerpoint/2010/main" val="210347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83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50</a:t>
            </a:fld>
            <a:endParaRPr lang="en-US" altLang="en-US"/>
          </a:p>
        </p:txBody>
      </p:sp>
      <p:sp>
        <p:nvSpPr>
          <p:cNvPr id="98308" name="Rectangle 2"/>
          <p:cNvSpPr>
            <a:spLocks noGrp="1" noRot="1" noChangeAspect="1" noChangeArrowheads="1" noTextEdit="1"/>
          </p:cNvSpPr>
          <p:nvPr>
            <p:ph type="sldImg"/>
          </p:nvPr>
        </p:nvSpPr>
        <p:spPr>
          <a:xfrm>
            <a:off x="717550" y="1162050"/>
            <a:ext cx="5575300" cy="3136900"/>
          </a:xfrm>
          <a:ln/>
        </p:spPr>
      </p:sp>
      <p:sp>
        <p:nvSpPr>
          <p:cNvPr id="98309" name="Rectangle 3"/>
          <p:cNvSpPr>
            <a:spLocks noGrp="1" noChangeArrowheads="1"/>
          </p:cNvSpPr>
          <p:nvPr>
            <p:ph type="body" idx="1"/>
          </p:nvPr>
        </p:nvSpPr>
        <p:spPr>
          <a:noFill/>
        </p:spPr>
        <p:txBody>
          <a:bodyPr/>
          <a:lstStyle/>
          <a:p>
            <a:pPr defTabSz="931774">
              <a:buFontTx/>
              <a:buChar char="•"/>
              <a:defRPr/>
            </a:pPr>
            <a:r>
              <a:rPr lang="en-US" altLang="en-US" dirty="0"/>
              <a:t>The rates of</a:t>
            </a:r>
            <a:r>
              <a:rPr lang="en-US" altLang="en-US" baseline="0" dirty="0"/>
              <a:t> chlamydia and gonorrhea are higher in females compared to males in the 15–24-year-old age group.</a:t>
            </a:r>
          </a:p>
          <a:p>
            <a:pPr defTabSz="931774">
              <a:buFontTx/>
              <a:buChar char="•"/>
              <a:defRPr/>
            </a:pPr>
            <a:r>
              <a:rPr lang="en-US" altLang="en-US" baseline="0" dirty="0"/>
              <a:t> The rates for chlamydia in females are 2730 per 100,000 population compared to males at 1035 per 100,000 population.</a:t>
            </a:r>
          </a:p>
          <a:p>
            <a:pPr defTabSz="931774">
              <a:buFontTx/>
              <a:buChar char="•"/>
              <a:defRPr/>
            </a:pPr>
            <a:r>
              <a:rPr lang="en-US" altLang="en-US" baseline="0" dirty="0"/>
              <a:t>The rates of gonorrhea in females is 573 per 100,000 compared to 427 per 100,000 in males.</a:t>
            </a:r>
          </a:p>
        </p:txBody>
      </p:sp>
    </p:spTree>
    <p:extLst>
      <p:ext uri="{BB962C8B-B14F-4D97-AF65-F5344CB8AC3E}">
        <p14:creationId xmlns:p14="http://schemas.microsoft.com/office/powerpoint/2010/main" val="1009335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51</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a:t>
            </a:r>
            <a:r>
              <a:rPr lang="en-US" altLang="en-US" baseline="0" dirty="0"/>
              <a:t> adolescents and young adults diagnosed with chlamydia or gonorrhea in 2021, about one-third (32%) reside in Minneapolis or St. Paul, one-third (34%) in Greater MN and one-third (33%) in the seven-county metro region. </a:t>
            </a:r>
            <a:endParaRPr lang="en-US" altLang="en-US" dirty="0"/>
          </a:p>
        </p:txBody>
      </p:sp>
    </p:spTree>
    <p:extLst>
      <p:ext uri="{BB962C8B-B14F-4D97-AF65-F5344CB8AC3E}">
        <p14:creationId xmlns:p14="http://schemas.microsoft.com/office/powerpoint/2010/main" val="658678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93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C7CB3B1-FC04-43E6-BC22-C9ADB51577D3}" type="slidenum">
              <a:rPr lang="en-US" altLang="en-US" smtClean="0"/>
              <a:pPr eaLnBrk="1" hangingPunct="1">
                <a:spcBef>
                  <a:spcPct val="0"/>
                </a:spcBef>
              </a:pPr>
              <a:t>52</a:t>
            </a:fld>
            <a:endParaRPr lang="en-US" altLang="en-US"/>
          </a:p>
        </p:txBody>
      </p:sp>
      <p:sp>
        <p:nvSpPr>
          <p:cNvPr id="99332" name="Rectangle 2"/>
          <p:cNvSpPr>
            <a:spLocks noGrp="1" noRot="1" noChangeAspect="1" noChangeArrowheads="1" noTextEdit="1"/>
          </p:cNvSpPr>
          <p:nvPr>
            <p:ph type="sldImg"/>
          </p:nvPr>
        </p:nvSpPr>
        <p:spPr>
          <a:xfrm>
            <a:off x="717550" y="1162050"/>
            <a:ext cx="5575300" cy="3136900"/>
          </a:xfrm>
          <a:ln/>
        </p:spPr>
      </p:sp>
      <p:sp>
        <p:nvSpPr>
          <p:cNvPr id="99333"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There</a:t>
            </a:r>
            <a:r>
              <a:rPr lang="en-US" altLang="en-US" baseline="0" dirty="0"/>
              <a:t> is a large number of chlamydia cases among adolescents and young adults that are missing race/ethnicity when reported. </a:t>
            </a:r>
          </a:p>
          <a:p>
            <a:pPr marL="174708" indent="-174708">
              <a:buFont typeface="Arial" panose="020B0604020202020204" pitchFamily="34" charset="0"/>
              <a:buChar char="•"/>
            </a:pPr>
            <a:r>
              <a:rPr lang="en-US" altLang="en-US" baseline="0" dirty="0"/>
              <a:t>The use of electronic lab reporting has increased missing variables.</a:t>
            </a:r>
            <a:endParaRPr lang="en-US" altLang="en-US" dirty="0"/>
          </a:p>
        </p:txBody>
      </p:sp>
    </p:spTree>
    <p:extLst>
      <p:ext uri="{BB962C8B-B14F-4D97-AF65-F5344CB8AC3E}">
        <p14:creationId xmlns:p14="http://schemas.microsoft.com/office/powerpoint/2010/main" val="1421491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highest rates</a:t>
            </a:r>
            <a:r>
              <a:rPr lang="en-US" baseline="0" dirty="0"/>
              <a:t> among adolescents and young adults are among females in the Black, non-Hispanic community. Their rate is 8,753 per 100,000 compared to 1472 in white, non-Hispanic youth and young adults.</a:t>
            </a:r>
          </a:p>
          <a:p>
            <a:pPr marL="174708" indent="-174708">
              <a:buFont typeface="Arial" panose="020B0604020202020204" pitchFamily="34" charset="0"/>
              <a:buChar char="•"/>
            </a:pPr>
            <a:r>
              <a:rPr lang="en-US" baseline="0" dirty="0"/>
              <a:t>Black, non-Hispanic males also have the highest rates among adolescent and young adult males at 4,836 per 100,000 population, compared to 425 in the white, non-Hispanic population.</a:t>
            </a:r>
          </a:p>
          <a:p>
            <a:pPr marL="174708" indent="-174708">
              <a:buFont typeface="Arial" panose="020B0604020202020204" pitchFamily="34" charset="0"/>
              <a:buChar char="•"/>
            </a:pPr>
            <a:r>
              <a:rPr lang="en-US" baseline="0" dirty="0"/>
              <a:t>Young females have the highest rates of chlamydia in all races.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53</a:t>
            </a:fld>
            <a:endParaRPr lang="en-US"/>
          </a:p>
        </p:txBody>
      </p:sp>
    </p:spTree>
    <p:extLst>
      <p:ext uri="{BB962C8B-B14F-4D97-AF65-F5344CB8AC3E}">
        <p14:creationId xmlns:p14="http://schemas.microsoft.com/office/powerpoint/2010/main" val="64313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137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E6692BF-39CE-4ACE-B39E-B19334C9CC82}" type="slidenum">
              <a:rPr lang="en-US" altLang="en-US" smtClean="0"/>
              <a:pPr eaLnBrk="1" hangingPunct="1">
                <a:spcBef>
                  <a:spcPct val="0"/>
                </a:spcBef>
              </a:pPr>
              <a:t>54</a:t>
            </a:fld>
            <a:endParaRPr lang="en-US" altLang="en-US"/>
          </a:p>
        </p:txBody>
      </p:sp>
      <p:sp>
        <p:nvSpPr>
          <p:cNvPr id="101380" name="Rectangle 2"/>
          <p:cNvSpPr>
            <a:spLocks noGrp="1" noRot="1" noChangeAspect="1" noChangeArrowheads="1" noTextEdit="1"/>
          </p:cNvSpPr>
          <p:nvPr>
            <p:ph type="sldImg"/>
          </p:nvPr>
        </p:nvSpPr>
        <p:spPr>
          <a:xfrm>
            <a:off x="717550" y="1162050"/>
            <a:ext cx="5575300" cy="3136900"/>
          </a:xfrm>
          <a:ln/>
        </p:spPr>
      </p:sp>
      <p:sp>
        <p:nvSpPr>
          <p:cNvPr id="10138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Black,</a:t>
            </a:r>
            <a:r>
              <a:rPr lang="en-US" altLang="en-US" baseline="0" dirty="0"/>
              <a:t> Non-Hispanic males make up 53% of gonorrhea cases in male adolescent and young adults and 43% of gonorrhea cases in </a:t>
            </a:r>
            <a:r>
              <a:rPr lang="en-US" altLang="en-US" dirty="0"/>
              <a:t>Black,</a:t>
            </a:r>
            <a:r>
              <a:rPr lang="en-US" altLang="en-US" baseline="0" dirty="0"/>
              <a:t> Non-Hispanic females.</a:t>
            </a:r>
            <a:endParaRPr lang="en-US" altLang="en-US" dirty="0"/>
          </a:p>
        </p:txBody>
      </p:sp>
    </p:spTree>
    <p:extLst>
      <p:ext uri="{BB962C8B-B14F-4D97-AF65-F5344CB8AC3E}">
        <p14:creationId xmlns:p14="http://schemas.microsoft.com/office/powerpoint/2010/main" val="2303044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Black,</a:t>
            </a:r>
            <a:r>
              <a:rPr lang="en-US" baseline="0" dirty="0"/>
              <a:t> non-Hispanic and American Indian males and female adolescents and young adults are disproportionately affected by gonorrhea.</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55</a:t>
            </a:fld>
            <a:endParaRPr lang="en-US"/>
          </a:p>
        </p:txBody>
      </p:sp>
    </p:spTree>
    <p:extLst>
      <p:ext uri="{BB962C8B-B14F-4D97-AF65-F5344CB8AC3E}">
        <p14:creationId xmlns:p14="http://schemas.microsoft.com/office/powerpoint/2010/main" val="2556074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200" dirty="0"/>
              <a:t>Women and particularly women of color disproportionately bear the long-term consequences of STDs.</a:t>
            </a:r>
          </a:p>
          <a:p>
            <a:pPr marL="800100" lvl="1" indent="-342900">
              <a:buFont typeface="Arial" panose="020B0604020202020204" pitchFamily="34" charset="0"/>
              <a:buChar char="•"/>
            </a:pPr>
            <a:r>
              <a:rPr lang="en-US" altLang="en-US" sz="1900" dirty="0">
                <a:solidFill>
                  <a:schemeClr val="tx1">
                    <a:lumMod val="75000"/>
                    <a:lumOff val="25000"/>
                  </a:schemeClr>
                </a:solidFill>
              </a:rPr>
              <a:t>68% of chlamydia or gonorrhea cases diagnosed among adolescents and young adults were females.</a:t>
            </a:r>
          </a:p>
          <a:p>
            <a:pPr marL="800100" lvl="1" indent="-342900">
              <a:buFont typeface="Arial" panose="020B0604020202020204" pitchFamily="34" charset="0"/>
              <a:buChar char="•"/>
            </a:pPr>
            <a:r>
              <a:rPr lang="en-US" sz="1900" dirty="0">
                <a:solidFill>
                  <a:schemeClr val="tx1">
                    <a:lumMod val="75000"/>
                    <a:lumOff val="25000"/>
                  </a:schemeClr>
                </a:solidFill>
              </a:rPr>
              <a:t>29% of all </a:t>
            </a:r>
            <a:r>
              <a:rPr lang="en-US" altLang="en-US" sz="1900" dirty="0">
                <a:solidFill>
                  <a:schemeClr val="tx1">
                    <a:lumMod val="75000"/>
                    <a:lumOff val="25000"/>
                  </a:schemeClr>
                </a:solidFill>
              </a:rPr>
              <a:t>chlamydia or gonorrhea cases diagnosed among adolescents and young adults were in the Black, non-Hispanic females.</a:t>
            </a:r>
            <a:endParaRPr lang="en-US" sz="1900" dirty="0">
              <a:solidFill>
                <a:schemeClr val="tx1">
                  <a:lumMod val="75000"/>
                  <a:lumOff val="25000"/>
                </a:schemeClr>
              </a:solidFill>
            </a:endParaRPr>
          </a:p>
          <a:p>
            <a:pPr marL="342900" indent="-342900">
              <a:buFont typeface="Arial" panose="020B0604020202020204" pitchFamily="34" charset="0"/>
              <a:buChar char="•"/>
            </a:pPr>
            <a:r>
              <a:rPr lang="en-US" sz="2200" dirty="0"/>
              <a:t>Women are biologically more prone to contracting a STD, but less likely to have symptoms. Untreated STDs can have serious consequences on their health and future reproductive ability.</a:t>
            </a:r>
          </a:p>
          <a:p>
            <a:pPr marL="800100" lvl="1" indent="-342900">
              <a:buFont typeface="Arial" panose="020B0604020202020204" pitchFamily="34" charset="0"/>
              <a:buChar char="•"/>
            </a:pPr>
            <a:r>
              <a:rPr lang="en-US" sz="2200" dirty="0"/>
              <a:t>Untreated STDs in women can lead to pelvic inflammatory disease, infertility and ectopic pregnancy.</a:t>
            </a:r>
          </a:p>
          <a:p>
            <a:pPr marL="800100" lvl="1" indent="-342900">
              <a:buFont typeface="Arial" panose="020B0604020202020204" pitchFamily="34" charset="0"/>
              <a:buChar char="•"/>
            </a:pPr>
            <a:r>
              <a:rPr lang="en-US" sz="2200" dirty="0"/>
              <a:t>Women are at risk of passing a STDs to their newborn, causing premature delivery, infant pneumonia and blindness.</a:t>
            </a:r>
          </a:p>
          <a:p>
            <a:pPr marL="800100" lvl="1" indent="-342900">
              <a:buFont typeface="Arial" panose="020B0604020202020204" pitchFamily="34" charset="0"/>
              <a:buChar char="•"/>
            </a:pPr>
            <a:r>
              <a:rPr lang="en-US" sz="2200" dirty="0"/>
              <a:t>This highlights the importance of annual preventive and prenatal screening.</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56</a:t>
            </a:fld>
            <a:endParaRPr lang="en-US"/>
          </a:p>
        </p:txBody>
      </p:sp>
    </p:spTree>
    <p:extLst>
      <p:ext uri="{BB962C8B-B14F-4D97-AF65-F5344CB8AC3E}">
        <p14:creationId xmlns:p14="http://schemas.microsoft.com/office/powerpoint/2010/main" val="9392183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625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67C69C-1D00-4DBE-9171-F02FE25D0848}" type="slidenum">
              <a:rPr lang="en-US" altLang="en-US" smtClean="0"/>
              <a:pPr eaLnBrk="1" hangingPunct="1">
                <a:spcBef>
                  <a:spcPct val="0"/>
                </a:spcBef>
              </a:pPr>
              <a:t>57</a:t>
            </a:fld>
            <a:endParaRPr lang="en-US" altLang="en-US"/>
          </a:p>
        </p:txBody>
      </p:sp>
      <p:sp>
        <p:nvSpPr>
          <p:cNvPr id="96260" name="Rectangle 2"/>
          <p:cNvSpPr>
            <a:spLocks noGrp="1" noRot="1" noChangeAspect="1" noChangeArrowheads="1" noTextEdit="1"/>
          </p:cNvSpPr>
          <p:nvPr>
            <p:ph type="sldImg"/>
          </p:nvPr>
        </p:nvSpPr>
        <p:spPr>
          <a:xfrm>
            <a:off x="717550" y="1162050"/>
            <a:ext cx="5575300" cy="3136900"/>
          </a:xfrm>
          <a:ln/>
        </p:spPr>
      </p:sp>
      <p:sp>
        <p:nvSpPr>
          <p:cNvPr id="96261" name="Rectangle 3"/>
          <p:cNvSpPr>
            <a:spLocks noGrp="1" noChangeArrowheads="1"/>
          </p:cNvSpPr>
          <p:nvPr>
            <p:ph type="body" idx="1"/>
          </p:nvPr>
        </p:nvSpPr>
        <p:spPr>
          <a:noFill/>
        </p:spPr>
        <p:txBody>
          <a:bodyPr/>
          <a:lstStyle/>
          <a:p>
            <a:pPr eaLnBrk="1" hangingPunct="1"/>
            <a:r>
              <a:rPr lang="en-US" altLang="en-US" dirty="0"/>
              <a:t>In</a:t>
            </a:r>
            <a:r>
              <a:rPr lang="en-US" altLang="en-US" baseline="0" dirty="0"/>
              <a:t> adolescents and young adults, </a:t>
            </a:r>
            <a:r>
              <a:rPr lang="en-US" altLang="en-US" b="0" baseline="0" dirty="0"/>
              <a:t>the majority</a:t>
            </a:r>
            <a:r>
              <a:rPr lang="en-US" altLang="en-US" b="0" dirty="0"/>
              <a:t> of chlamydia and</a:t>
            </a:r>
            <a:r>
              <a:rPr lang="en-US" altLang="en-US" b="0" baseline="0" dirty="0"/>
              <a:t> gonorrhea cases are females (68%) .</a:t>
            </a:r>
          </a:p>
          <a:p>
            <a:pPr eaLnBrk="1" hangingPunct="1"/>
            <a:r>
              <a:rPr lang="en-US" altLang="en-US" baseline="0" dirty="0"/>
              <a:t>A little over one-third (36%) are white, non-Hispanic followed by about one-third (30%) that are black, non-Hispanic. 19% were unknown or more than one 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Adolescents and young adults accounted for 60% of chlamydia and 37% of gonorrhea cases diagnosed in Minnesota.</a:t>
            </a:r>
          </a:p>
          <a:p>
            <a:pPr eaLnBrk="1" hangingPunct="1"/>
            <a:endParaRPr lang="en-US" altLang="en-US" baseline="0" dirty="0"/>
          </a:p>
          <a:p>
            <a:pPr eaLnBrk="1" hangingPunct="1"/>
            <a:endParaRPr lang="en-US" altLang="en-US" baseline="0" dirty="0"/>
          </a:p>
        </p:txBody>
      </p:sp>
    </p:spTree>
    <p:extLst>
      <p:ext uri="{BB962C8B-B14F-4D97-AF65-F5344CB8AC3E}">
        <p14:creationId xmlns:p14="http://schemas.microsoft.com/office/powerpoint/2010/main" val="21162026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75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F91D02-3458-4410-92E0-A0C67F3763B0}" type="slidenum">
              <a:rPr lang="en-US" altLang="en-US" smtClean="0"/>
              <a:pPr eaLnBrk="1" hangingPunct="1">
                <a:spcBef>
                  <a:spcPct val="0"/>
                </a:spcBef>
              </a:pPr>
              <a:t>58</a:t>
            </a:fld>
            <a:endParaRPr lang="en-US" altLang="en-US"/>
          </a:p>
        </p:txBody>
      </p:sp>
      <p:sp>
        <p:nvSpPr>
          <p:cNvPr id="107524" name="Rectangle 2"/>
          <p:cNvSpPr>
            <a:spLocks noGrp="1" noRot="1" noChangeAspect="1" noChangeArrowheads="1" noTextEdit="1"/>
          </p:cNvSpPr>
          <p:nvPr>
            <p:ph type="sldImg"/>
          </p:nvPr>
        </p:nvSpPr>
        <p:spPr>
          <a:xfrm>
            <a:off x="717550" y="1162050"/>
            <a:ext cx="5575300" cy="3136900"/>
          </a:xfrm>
          <a:ln/>
        </p:spPr>
      </p:sp>
      <p:sp>
        <p:nvSpPr>
          <p:cNvPr id="1075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4129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59</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2011-2021, the chlamydia rate increased by 34%. The rate of gonorrhea increased by 324% syphilis has increased by 305%.</a:t>
            </a:r>
          </a:p>
          <a:p>
            <a:pPr marL="171450" indent="-171450">
              <a:lnSpc>
                <a:spcPct val="70000"/>
              </a:lnSpc>
              <a:buFont typeface="Arial" panose="020B0604020202020204" pitchFamily="34" charset="0"/>
              <a:buChar char="•"/>
            </a:pPr>
            <a:r>
              <a:rPr lang="en-US" altLang="en-US" sz="1200" dirty="0"/>
              <a:t>Adolescent and young females aged 15-24 years old continue to make up the majority of all chlamydia or gonorrhea cases at 69%.</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STDs in Minnesota and nationwide. Disparities in the rates of STDs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6</a:t>
            </a:fld>
            <a:endParaRPr lang="en-US" altLang="en-US" dirty="0"/>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728680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3 cases of disseminated gonococcal infections (DGI) were diagnosed in Minnesota in 2021.</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which can lead to clinical findings, such as septic arthritis, polyarthralgia, tenosynovitis, petechial/pustular lesions, bacteremia, or on rare occasions endocarditis or meningitis.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Also please call MDH</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when these cases are identified at 651-201-5414.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STD Treatment Guidelines.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60</a:t>
            </a:fld>
            <a:endParaRPr lang="en-US"/>
          </a:p>
        </p:txBody>
      </p:sp>
    </p:spTree>
    <p:extLst>
      <p:ext uri="{BB962C8B-B14F-4D97-AF65-F5344CB8AC3E}">
        <p14:creationId xmlns:p14="http://schemas.microsoft.com/office/powerpoint/2010/main" val="12489652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8 cases of disseminated gonococcal infections (DGI) were diagnosed in Minnesota in 2021.</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which can lead to clinical findings, such as septic arthritis, polyarthralgia, tenosynovitis, petechial/pustular lesions, bacteremia, or on rare occasions endocarditis or meningitis.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Also please call MDH</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when these cases are identified at 651-201-5414.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STD Treatment Guidelines.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61</a:t>
            </a:fld>
            <a:endParaRPr lang="en-US"/>
          </a:p>
        </p:txBody>
      </p:sp>
    </p:spTree>
    <p:extLst>
      <p:ext uri="{BB962C8B-B14F-4D97-AF65-F5344CB8AC3E}">
        <p14:creationId xmlns:p14="http://schemas.microsoft.com/office/powerpoint/2010/main" val="1742477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dirty="0"/>
              <a:t>A new Chlamydia and Gonorrhea case report form is available on the MDH website, to accommodate changes in treatment guidelines and highlight DGI reporting.</a:t>
            </a:r>
          </a:p>
          <a:p>
            <a:pPr marL="171450" indent="-171450">
              <a:buFont typeface="Arial" panose="020B0604020202020204" pitchFamily="34" charset="0"/>
              <a:buChar char="•"/>
              <a:defRPr/>
            </a:pPr>
            <a:r>
              <a:rPr lang="en-US" sz="1200" dirty="0"/>
              <a:t>The case report form can be filled out and mailed or faxed to MDH at </a:t>
            </a:r>
            <a:r>
              <a:rPr lang="en-US" b="1" i="0" dirty="0">
                <a:solidFill>
                  <a:srgbClr val="000000"/>
                </a:solidFill>
                <a:effectLst/>
                <a:latin typeface="Open Sans" panose="020B0606030504020204" pitchFamily="34" charset="0"/>
              </a:rPr>
              <a:t>1-800-298-3775</a:t>
            </a:r>
            <a:r>
              <a:rPr lang="en-US" sz="1200" b="1" dirty="0"/>
              <a:t>.</a:t>
            </a:r>
          </a:p>
          <a:p>
            <a:pPr marL="171450" indent="-171450">
              <a:buFont typeface="Arial" panose="020B0604020202020204" pitchFamily="34" charset="0"/>
              <a:buChar char="•"/>
              <a:defRPr/>
            </a:pPr>
            <a:r>
              <a:rPr lang="en-US" sz="1200" dirty="0"/>
              <a:t>More information may be requested on gonorrhea cases for Enhanced Gonorrhea Surveillance as part of the CDC PCHD grant.</a:t>
            </a:r>
          </a:p>
          <a:p>
            <a:pPr marL="171450" indent="-171450">
              <a:buFont typeface="Arial" panose="020B0604020202020204" pitchFamily="34" charset="0"/>
              <a:buChar char="•"/>
              <a:defRPr/>
            </a:pPr>
            <a:r>
              <a:rPr lang="en-US" sz="1200" dirty="0"/>
              <a:t> All cases co-infected with Early Syphilis will continue to be assigned to MDH Partner Services for follow-up.</a:t>
            </a:r>
          </a:p>
          <a:p>
            <a:pPr marL="171450" indent="-171450">
              <a:buFont typeface="Arial" panose="020B0604020202020204" pitchFamily="34" charset="0"/>
              <a:buChar char="•"/>
              <a:defRPr/>
            </a:pPr>
            <a:r>
              <a:rPr lang="en-US" sz="1200" dirty="0"/>
              <a:t>All STD cases continue to have the potential for being contacted by MDH for additional follow-up.</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62</a:t>
            </a:fld>
            <a:endParaRPr lang="en-US"/>
          </a:p>
        </p:txBody>
      </p:sp>
    </p:spTree>
    <p:extLst>
      <p:ext uri="{BB962C8B-B14F-4D97-AF65-F5344CB8AC3E}">
        <p14:creationId xmlns:p14="http://schemas.microsoft.com/office/powerpoint/2010/main" val="89605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Minnesota’s primary and secondary syphilis</a:t>
            </a:r>
            <a:r>
              <a:rPr lang="en-US" baseline="0" dirty="0"/>
              <a:t> rate in 2020 was 7.8 per 100,000</a:t>
            </a:r>
          </a:p>
          <a:p>
            <a:pPr marL="174708" indent="-174708">
              <a:buFont typeface="Arial" panose="020B0604020202020204" pitchFamily="34" charset="0"/>
              <a:buChar char="•"/>
            </a:pPr>
            <a:r>
              <a:rPr lang="en-US" baseline="0" dirty="0"/>
              <a:t>This was lower than the national rate of 12.7 per 100,000</a:t>
            </a:r>
            <a:endParaRPr lang="en-US" dirty="0"/>
          </a:p>
          <a:p>
            <a:pPr marL="0" lvl="0" indent="0">
              <a:buNone/>
            </a:pPr>
            <a:endParaRPr dirty="0"/>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Minnesota’s gonorrhea</a:t>
            </a:r>
            <a:r>
              <a:rPr lang="en-US" baseline="0" dirty="0"/>
              <a:t> rate in 2010 was 192.6 per 100,000</a:t>
            </a:r>
          </a:p>
          <a:p>
            <a:pPr marL="174708" indent="-174708">
              <a:buFont typeface="Arial" panose="020B0604020202020204" pitchFamily="34" charset="0"/>
              <a:buChar char="•"/>
            </a:pPr>
            <a:r>
              <a:rPr lang="en-US" baseline="0" dirty="0"/>
              <a:t>This was lower than the national rate of 206.5 per 100,000</a:t>
            </a:r>
            <a:endParaRPr lang="en-US" dirty="0"/>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Minnesota’s chlamydia</a:t>
            </a:r>
            <a:r>
              <a:rPr lang="en-US" baseline="0" dirty="0"/>
              <a:t> rate in 2020 was 413.7 per 100,000</a:t>
            </a:r>
          </a:p>
          <a:p>
            <a:pPr marL="174708" indent="-174708">
              <a:buFont typeface="Arial" panose="020B0604020202020204" pitchFamily="34" charset="0"/>
              <a:buChar char="•"/>
            </a:pPr>
            <a:r>
              <a:rPr lang="en-US" baseline="0" dirty="0"/>
              <a:t>This was lower than the national rate of 481.3 per 100,000</a:t>
            </a:r>
          </a:p>
          <a:p>
            <a:pPr marL="174708" indent="-174708">
              <a:buFont typeface="Arial" panose="020B0604020202020204" pitchFamily="34" charset="0"/>
              <a:buChar char="•"/>
            </a:pPr>
            <a:r>
              <a:rPr lang="en-US" baseline="0" dirty="0"/>
              <a:t>Nationally CT declined 12.6% nationally. </a:t>
            </a:r>
          </a:p>
          <a:p>
            <a:pPr marL="174708" indent="-174708">
              <a:buFont typeface="Arial" panose="020B0604020202020204" pitchFamily="34" charset="0"/>
              <a:buChar char="•"/>
            </a:pPr>
            <a:r>
              <a:rPr lang="en-US" baseline="0" dirty="0"/>
              <a:t>MN declined 11 in 2020.</a:t>
            </a:r>
          </a:p>
          <a:p>
            <a:pPr marL="174708" indent="-174708">
              <a:buFont typeface="Arial" panose="020B0604020202020204" pitchFamily="34" charset="0"/>
              <a:buChar char="•"/>
            </a:pPr>
            <a:r>
              <a:rPr lang="en-US" dirty="0"/>
              <a:t>The COVID-19 pandemic has introduced uncertainty and difficulty in interpreting 2020 case data. </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7/11/2022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7/11/2022</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7/11/2022</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7/11/2022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7/11/2022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7/11/2022</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7/11/2022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7/11/2022</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7/11/2022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7/11/2022</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7/11/2022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7/11/2022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7/11/2022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7/11/2022</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29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7/11/2022</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865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536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67624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7/11/2022</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7/11/2022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7/11/2022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7/11/2022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7/11/2022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7/11/2022</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7/11/2022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7/11/2022</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7/11/2022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7/11/2022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68961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79751B3F-B4E5-4AA7-A6F6-8B0E6F438C48}" type="datetimeFigureOut">
              <a:rPr lang="en-US" smtClean="0"/>
              <a:pPr/>
              <a:t>7/11/2022</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7/11/2022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7/11/2022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7/11/2022</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7/11/2022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7/11/2022</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7/11/2022</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7/11/2022</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162620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7/11/2022</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7525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chor="b">
            <a:normAutofit/>
          </a:bodyPr>
          <a:lstStyle>
            <a:lvl1pPr>
              <a:defRPr sz="32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609600" y="1357795"/>
            <a:ext cx="10972800" cy="4291197"/>
          </a:xfrm>
        </p:spPr>
        <p:txBody>
          <a:bodyPr/>
          <a:lstStyle>
            <a:lvl1pPr marL="0" indent="0">
              <a:buFont typeface="Wingdings" panose="05000000000000000000" pitchFamily="2" charset="2"/>
              <a:buNone/>
              <a:defRPr b="0">
                <a:solidFill>
                  <a:schemeClr val="tx1"/>
                </a:solidFill>
              </a:defRPr>
            </a:lvl1pPr>
            <a:lvl2pPr marL="685783" indent="-228594">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28800" y="5803961"/>
            <a:ext cx="8534400" cy="858099"/>
          </a:xfrm>
        </p:spPr>
        <p:txBody>
          <a:bodyPr anchor="t">
            <a:normAutofit/>
          </a:bodyPr>
          <a:lstStyle>
            <a:lvl1pPr marL="0" indent="0" algn="l">
              <a:buFont typeface="Wingdings" panose="05000000000000000000" pitchFamily="2" charset="2"/>
              <a:buNone/>
              <a:defRPr sz="1333" b="0">
                <a:solidFill>
                  <a:schemeClr val="tx1"/>
                </a:solidFill>
              </a:defRPr>
            </a:lvl1pPr>
            <a:lvl2pPr marL="685783" indent="-228594" algn="l">
              <a:buClr>
                <a:srgbClr val="00788A"/>
              </a:buClr>
              <a:buFont typeface="Calibri" panose="020F0502020204030204" pitchFamily="34" charset="0"/>
              <a:buChar char="‒"/>
              <a:defRPr sz="1333"/>
            </a:lvl2pPr>
            <a:lvl3pPr algn="l">
              <a:buClr>
                <a:srgbClr val="C00000"/>
              </a:buClr>
              <a:defRPr sz="1333"/>
            </a:lvl3pPr>
            <a:lvl4pPr algn="l">
              <a:defRPr sz="1333"/>
            </a:lvl4pPr>
            <a:lvl5pPr algn="l">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11660936" y="6336268"/>
            <a:ext cx="425116" cy="338554"/>
          </a:xfrm>
          <a:prstGeom prst="rect">
            <a:avLst/>
          </a:prstGeom>
          <a:noFill/>
        </p:spPr>
        <p:txBody>
          <a:bodyPr wrap="none" rtlCol="0">
            <a:spAutoFit/>
          </a:bodyPr>
          <a:lstStyle/>
          <a:p>
            <a:fld id="{69FE1C53-EC00-467A-90D0-1E634E0048C1}" type="slidenum">
              <a:rPr lang="en-US" sz="1600" smtClean="0"/>
              <a:t>‹#›</a:t>
            </a:fld>
            <a:endParaRPr lang="en-US" sz="1600"/>
          </a:p>
        </p:txBody>
      </p:sp>
    </p:spTree>
    <p:extLst>
      <p:ext uri="{BB962C8B-B14F-4D97-AF65-F5344CB8AC3E}">
        <p14:creationId xmlns:p14="http://schemas.microsoft.com/office/powerpoint/2010/main" val="33542516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7/11/2022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7/11/2022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7/11/2022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7/11/2022</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21" r:id="rId51"/>
    <p:sldLayoutId id="2147483722" r:id="rId52"/>
    <p:sldLayoutId id="2147483724" r:id="rId53"/>
    <p:sldLayoutId id="2147483653" r:id="rId54"/>
    <p:sldLayoutId id="2147483652" r:id="rId55"/>
    <p:sldLayoutId id="2147483657" r:id="rId56"/>
    <p:sldLayoutId id="2147483658" r:id="rId57"/>
    <p:sldLayoutId id="2147483659" r:id="rId58"/>
    <p:sldLayoutId id="2147483779" r:id="rId59"/>
    <p:sldLayoutId id="2147483780" r:id="rId60"/>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0.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c.gov/std/program/outbreakresources/HANtemplate-dgi.htm"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cdc.gov/std/treatment-guidelines/default.htm"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hyperlink" Target="https://www.cdc.gov/std/program/outbreakresources/HANtemplate-dgi.ht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lnSpc>
                <a:spcPct val="100000"/>
              </a:lnSpc>
            </a:pPr>
            <a:r>
              <a:rPr lang="en-US" dirty="0"/>
              <a:t>Sexually Transmitted Disease (STD) Surveillance Report, 2021</a:t>
            </a:r>
          </a:p>
        </p:txBody>
      </p:sp>
      <p:sp>
        <p:nvSpPr>
          <p:cNvPr id="9" name="Text Placeholder 8"/>
          <p:cNvSpPr>
            <a:spLocks noGrp="1"/>
          </p:cNvSpPr>
          <p:nvPr>
            <p:ph type="body" sz="quarter" idx="14"/>
          </p:nvPr>
        </p:nvSpPr>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7548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STDs in Minnesota</a:t>
            </a:r>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algn="l" eaLnBrk="1" hangingPunct="1"/>
            <a:r>
              <a:rPr lang="en-US" altLang="en-US" sz="2900" dirty="0"/>
              <a:t>STDs in Minnesota:</a:t>
            </a:r>
            <a:br>
              <a:rPr lang="en-US" altLang="en-US" sz="2900" dirty="0"/>
            </a:br>
            <a:r>
              <a:rPr lang="en-US" altLang="en-US" sz="2900" dirty="0"/>
              <a:t>Number of Cases Reported in 2021</a:t>
            </a:r>
          </a:p>
        </p:txBody>
      </p:sp>
      <p:sp>
        <p:nvSpPr>
          <p:cNvPr id="14340" name="Rectangle 3"/>
          <p:cNvSpPr>
            <a:spLocks noGrp="1" noChangeArrowheads="1"/>
          </p:cNvSpPr>
          <p:nvPr>
            <p:ph idx="1"/>
          </p:nvPr>
        </p:nvSpPr>
        <p:spPr>
          <a:xfrm>
            <a:off x="1986516" y="1943986"/>
            <a:ext cx="8458200" cy="3810000"/>
          </a:xfrm>
          <a:prstGeom prst="rect">
            <a:avLst/>
          </a:prstGeom>
        </p:spPr>
        <p:txBody>
          <a:bodyPr/>
          <a:lstStyle/>
          <a:p>
            <a:pPr eaLnBrk="1" hangingPunct="1"/>
            <a:r>
              <a:rPr lang="en-US" altLang="en-US" sz="2800" dirty="0"/>
              <a:t>Total of 33,706 STD cases reported to MDH in 2021:</a:t>
            </a:r>
          </a:p>
          <a:p>
            <a:pPr lvl="1" eaLnBrk="1" hangingPunct="1"/>
            <a:r>
              <a:rPr lang="en-US" altLang="en-US" sz="2800" dirty="0"/>
              <a:t>22,578 Chlamydia cases</a:t>
            </a:r>
          </a:p>
          <a:p>
            <a:pPr lvl="1" eaLnBrk="1" hangingPunct="1"/>
            <a:r>
              <a:rPr lang="en-US" altLang="en-US" sz="2800" dirty="0"/>
              <a:t> 9,671 Gonorrhea cases</a:t>
            </a:r>
          </a:p>
          <a:p>
            <a:pPr lvl="1" eaLnBrk="1" hangingPunct="1"/>
            <a:r>
              <a:rPr lang="en-US" altLang="en-US" sz="2800" dirty="0"/>
              <a:t> 1457 Syphilis cases (all stages)</a:t>
            </a:r>
          </a:p>
          <a:p>
            <a:pPr lvl="1" eaLnBrk="1" hangingPunct="1"/>
            <a:r>
              <a:rPr lang="en-US" altLang="en-US" sz="2800" dirty="0"/>
              <a:t> 0 Chancroid cases</a:t>
            </a:r>
          </a:p>
          <a:p>
            <a:pPr eaLnBrk="1" hangingPunct="1"/>
            <a:endParaRPr lang="en-US" alt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STDs in Minnesota:</a:t>
            </a:r>
            <a:br>
              <a:rPr lang="en-US" altLang="en-US" sz="2900" dirty="0"/>
            </a:br>
            <a:r>
              <a:rPr lang="en-US" altLang="en-US" sz="2900" dirty="0"/>
              <a:t>Rate per 100,000 by Year of Diagnosis, 2011-2021</a:t>
            </a:r>
            <a:endParaRPr lang="en-US" sz="2900" dirty="0"/>
          </a:p>
        </p:txBody>
      </p:sp>
      <p:sp>
        <p:nvSpPr>
          <p:cNvPr id="13317" name="Text Box 5"/>
          <p:cNvSpPr txBox="1">
            <a:spLocks noChangeArrowheads="1"/>
          </p:cNvSpPr>
          <p:nvPr/>
        </p:nvSpPr>
        <p:spPr bwMode="auto">
          <a:xfrm>
            <a:off x="1062182" y="6494463"/>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1200" dirty="0">
                <a:solidFill>
                  <a:schemeClr val="tx2"/>
                </a:solidFill>
                <a:latin typeface="+mn-lt"/>
              </a:rPr>
              <a:t>* P&amp;S = Primary and Secondary</a:t>
            </a:r>
          </a:p>
        </p:txBody>
      </p:sp>
      <p:pic>
        <p:nvPicPr>
          <p:cNvPr id="6" name="Picture 5" descr="Graph showing STDs in Minnesota:&#10;Rate per 100,000 by Year of Diagnosis, 2011-2021">
            <a:extLst>
              <a:ext uri="{FF2B5EF4-FFF2-40B4-BE49-F238E27FC236}">
                <a16:creationId xmlns:a16="http://schemas.microsoft.com/office/drawing/2014/main" id="{C74C0478-ACA9-494A-91BD-CBAD394FF798}"/>
              </a:ext>
            </a:extLst>
          </p:cNvPr>
          <p:cNvPicPr>
            <a:picLocks noChangeAspect="1"/>
          </p:cNvPicPr>
          <p:nvPr/>
        </p:nvPicPr>
        <p:blipFill>
          <a:blip r:embed="rId3"/>
          <a:stretch>
            <a:fillRect/>
          </a:stretch>
        </p:blipFill>
        <p:spPr>
          <a:xfrm>
            <a:off x="1230312" y="1830387"/>
            <a:ext cx="9128989" cy="4125913"/>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Syphilis</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65771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l" eaLnBrk="1" hangingPunct="1"/>
            <a:r>
              <a:rPr lang="en-US" altLang="en-US" sz="2900" dirty="0"/>
              <a:t>Syphilis Rates by Stage of Diagnosis, Minnesota, 2011-2021</a:t>
            </a:r>
          </a:p>
        </p:txBody>
      </p:sp>
      <p:sp>
        <p:nvSpPr>
          <p:cNvPr id="32773" name="Text Box 7"/>
          <p:cNvSpPr txBox="1">
            <a:spLocks noChangeArrowheads="1"/>
          </p:cNvSpPr>
          <p:nvPr/>
        </p:nvSpPr>
        <p:spPr bwMode="auto">
          <a:xfrm>
            <a:off x="2152651" y="6488474"/>
            <a:ext cx="2142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200" dirty="0">
                <a:latin typeface="Calibri" panose="020F0502020204030204" pitchFamily="34" charset="0"/>
                <a:cs typeface="Calibri" panose="020F0502020204030204" pitchFamily="34" charset="0"/>
              </a:rPr>
              <a:t>* P&amp;S = Primary and Secondary</a:t>
            </a:r>
          </a:p>
        </p:txBody>
      </p:sp>
      <p:pic>
        <p:nvPicPr>
          <p:cNvPr id="6" name="Picture 5" descr="Graph showing syphilis Rates by Stage of Diagnosis, Minnesota, 2011-2021">
            <a:extLst>
              <a:ext uri="{FF2B5EF4-FFF2-40B4-BE49-F238E27FC236}">
                <a16:creationId xmlns:a16="http://schemas.microsoft.com/office/drawing/2014/main" id="{EE526117-1522-48DA-A2FE-F08173E194E5}"/>
              </a:ext>
            </a:extLst>
          </p:cNvPr>
          <p:cNvPicPr>
            <a:picLocks noChangeAspect="1"/>
          </p:cNvPicPr>
          <p:nvPr/>
        </p:nvPicPr>
        <p:blipFill>
          <a:blip r:embed="rId3"/>
          <a:stretch>
            <a:fillRect/>
          </a:stretch>
        </p:blipFill>
        <p:spPr>
          <a:xfrm>
            <a:off x="1006474" y="1752599"/>
            <a:ext cx="10093325" cy="43943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15</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solidFill>
                  <a:schemeClr val="bg1"/>
                </a:solidFill>
              </a:rPr>
              <a:t>2021 Minnesota Primary &amp; Secondary Syphilis Rates by County</a:t>
            </a:r>
          </a:p>
        </p:txBody>
      </p:sp>
      <p:sp>
        <p:nvSpPr>
          <p:cNvPr id="9" name="TextBox 8"/>
          <p:cNvSpPr txBox="1"/>
          <p:nvPr/>
        </p:nvSpPr>
        <p:spPr>
          <a:xfrm>
            <a:off x="8241973" y="4229473"/>
            <a:ext cx="3950027" cy="1459089"/>
          </a:xfrm>
          <a:prstGeom prst="rect">
            <a:avLst/>
          </a:prstGeom>
          <a:noFill/>
        </p:spPr>
        <p:txBody>
          <a:bodyPr wrap="square" rtlCol="0">
            <a:spAutoFit/>
          </a:bodyPr>
          <a:lstStyle/>
          <a:p>
            <a:r>
              <a:rPr lang="en-US" sz="1778" dirty="0"/>
              <a:t>49.7 per 100,000 (144 cases)</a:t>
            </a:r>
          </a:p>
          <a:p>
            <a:r>
              <a:rPr lang="en-US" sz="1778" dirty="0"/>
              <a:t>28.4 per 100,000 (37 cases)</a:t>
            </a:r>
          </a:p>
          <a:p>
            <a:r>
              <a:rPr lang="en-US" sz="1778" dirty="0"/>
              <a:t>6.7 per 100,000 (104 cases)</a:t>
            </a:r>
          </a:p>
          <a:p>
            <a:r>
              <a:rPr lang="en-US" sz="1778" dirty="0"/>
              <a:t>5.9 per 100,000 (131 cases)</a:t>
            </a:r>
          </a:p>
          <a:p>
            <a:r>
              <a:rPr lang="en-US" sz="1778" dirty="0"/>
              <a:t>10.6 per 100,000 (416 cases)</a:t>
            </a:r>
          </a:p>
        </p:txBody>
      </p:sp>
      <p:sp>
        <p:nvSpPr>
          <p:cNvPr id="10" name="TextBox 9"/>
          <p:cNvSpPr txBox="1"/>
          <p:nvPr/>
        </p:nvSpPr>
        <p:spPr>
          <a:xfrm>
            <a:off x="6035091" y="4229473"/>
            <a:ext cx="2206882"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3" name="TextBox 2"/>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5" name="Picture 4" descr="2021 Minnesota Primary &amp; Secondary Syphilis Rates by County"/>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67" y="1340427"/>
            <a:ext cx="4263579" cy="5517573"/>
          </a:xfrm>
          <a:prstGeom prst="rect">
            <a:avLst/>
          </a:prstGeom>
        </p:spPr>
      </p:pic>
    </p:spTree>
    <p:extLst>
      <p:ext uri="{BB962C8B-B14F-4D97-AF65-F5344CB8AC3E}">
        <p14:creationId xmlns:p14="http://schemas.microsoft.com/office/powerpoint/2010/main" val="269319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Primary &amp; Secondary Syphilis Infections by Residence at Diagnosis</a:t>
            </a:r>
            <a:br>
              <a:rPr lang="en-US" altLang="en-US" sz="2900" dirty="0"/>
            </a:br>
            <a:r>
              <a:rPr lang="en-US" altLang="en-US" sz="2900" dirty="0"/>
              <a:t>Minnesota, 2021</a:t>
            </a:r>
            <a:endParaRPr lang="en-US" sz="2900" dirty="0"/>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4313816" y="1383404"/>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000" dirty="0">
                <a:latin typeface="+mn-lt"/>
              </a:rPr>
              <a:t>Total Number of Cases = 564</a:t>
            </a:r>
          </a:p>
        </p:txBody>
      </p:sp>
      <p:pic>
        <p:nvPicPr>
          <p:cNvPr id="6" name="Picture 5" descr="Pie chart showing Primary &amp; Secondary Syphilis Infections by Residence at Diagnosis&#10;Minnesota, 2021">
            <a:extLst>
              <a:ext uri="{FF2B5EF4-FFF2-40B4-BE49-F238E27FC236}">
                <a16:creationId xmlns:a16="http://schemas.microsoft.com/office/drawing/2014/main" id="{0366DDA3-74E4-4602-A8C6-7BFC12333217}"/>
              </a:ext>
            </a:extLst>
          </p:cNvPr>
          <p:cNvPicPr>
            <a:picLocks noChangeAspect="1"/>
          </p:cNvPicPr>
          <p:nvPr/>
        </p:nvPicPr>
        <p:blipFill>
          <a:blip r:embed="rId3"/>
          <a:stretch>
            <a:fillRect/>
          </a:stretch>
        </p:blipFill>
        <p:spPr>
          <a:xfrm>
            <a:off x="3086678" y="1895583"/>
            <a:ext cx="5959475" cy="4081999"/>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838200" y="152400"/>
            <a:ext cx="108553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Gender, Minnesota, 2011-2021</a:t>
            </a:r>
          </a:p>
        </p:txBody>
      </p:sp>
      <p:pic>
        <p:nvPicPr>
          <p:cNvPr id="5" name="Picture 4" descr="Graph Showing Primary &amp; Secondary Syphilis Rates by Gender, Minnesota, 2011-2021">
            <a:extLst>
              <a:ext uri="{FF2B5EF4-FFF2-40B4-BE49-F238E27FC236}">
                <a16:creationId xmlns:a16="http://schemas.microsoft.com/office/drawing/2014/main" id="{89E6A9BB-D038-4157-A4E7-3584067DE3D8}"/>
              </a:ext>
            </a:extLst>
          </p:cNvPr>
          <p:cNvPicPr>
            <a:picLocks noChangeAspect="1"/>
          </p:cNvPicPr>
          <p:nvPr/>
        </p:nvPicPr>
        <p:blipFill>
          <a:blip r:embed="rId3"/>
          <a:stretch>
            <a:fillRect/>
          </a:stretch>
        </p:blipFill>
        <p:spPr>
          <a:xfrm>
            <a:off x="711200" y="1936750"/>
            <a:ext cx="10383684" cy="423545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Rates by Age</a:t>
            </a:r>
            <a:br>
              <a:rPr lang="en-US" altLang="en-US" sz="2900" dirty="0">
                <a:solidFill>
                  <a:schemeClr val="bg1"/>
                </a:solidFill>
                <a:latin typeface="+mj-lt"/>
              </a:rPr>
            </a:br>
            <a:r>
              <a:rPr lang="en-US" altLang="en-US" sz="2900" dirty="0">
                <a:solidFill>
                  <a:schemeClr val="bg1"/>
                </a:solidFill>
                <a:latin typeface="+mj-lt"/>
              </a:rPr>
              <a:t>Minnesota, 2011-2021</a:t>
            </a:r>
          </a:p>
        </p:txBody>
      </p:sp>
      <p:pic>
        <p:nvPicPr>
          <p:cNvPr id="5" name="Picture 4" descr="Graph showing Primary &amp; Secondary Syphilis Rates by Age&#10;Minnesota, 2011-2021">
            <a:extLst>
              <a:ext uri="{FF2B5EF4-FFF2-40B4-BE49-F238E27FC236}">
                <a16:creationId xmlns:a16="http://schemas.microsoft.com/office/drawing/2014/main" id="{0BE6CCE7-7E1E-4B7C-ADD9-D86205FC2F66}"/>
              </a:ext>
            </a:extLst>
          </p:cNvPr>
          <p:cNvPicPr>
            <a:picLocks noChangeAspect="1"/>
          </p:cNvPicPr>
          <p:nvPr/>
        </p:nvPicPr>
        <p:blipFill>
          <a:blip r:embed="rId3"/>
          <a:stretch>
            <a:fillRect/>
          </a:stretch>
        </p:blipFill>
        <p:spPr>
          <a:xfrm>
            <a:off x="677757" y="1868487"/>
            <a:ext cx="10676043" cy="4240213"/>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pPr algn="l" eaLnBrk="1" hangingPunct="1"/>
            <a:r>
              <a:rPr lang="en-US" altLang="en-US" sz="3200" dirty="0"/>
              <a:t>Age-Specific Primary &amp; Secondary Syphilis Rates by Gender, Minnesota, 2021</a:t>
            </a:r>
          </a:p>
        </p:txBody>
      </p:sp>
      <p:pic>
        <p:nvPicPr>
          <p:cNvPr id="6" name="Picture 5" descr="Chart showing Age-Specific Primary &amp; Secondary Syphilis Rates by Gender, Minnesota, 2021">
            <a:extLst>
              <a:ext uri="{FF2B5EF4-FFF2-40B4-BE49-F238E27FC236}">
                <a16:creationId xmlns:a16="http://schemas.microsoft.com/office/drawing/2014/main" id="{9F224E66-90D5-43C6-9E88-3AA4619C782D}"/>
              </a:ext>
            </a:extLst>
          </p:cNvPr>
          <p:cNvPicPr>
            <a:picLocks noChangeAspect="1"/>
          </p:cNvPicPr>
          <p:nvPr/>
        </p:nvPicPr>
        <p:blipFill>
          <a:blip r:embed="rId3"/>
          <a:stretch>
            <a:fillRect/>
          </a:stretch>
        </p:blipFill>
        <p:spPr>
          <a:xfrm>
            <a:off x="1163637" y="1897062"/>
            <a:ext cx="10179387" cy="41608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 1/2</a:t>
            </a:r>
          </a:p>
        </p:txBody>
      </p:sp>
      <p:sp>
        <p:nvSpPr>
          <p:cNvPr id="3" name="Content Placeholder 2"/>
          <p:cNvSpPr>
            <a:spLocks noGrp="1"/>
          </p:cNvSpPr>
          <p:nvPr>
            <p:ph idx="1"/>
          </p:nvPr>
        </p:nvSpPr>
        <p:spPr>
          <a:xfrm>
            <a:off x="838200" y="1825625"/>
            <a:ext cx="10117975" cy="4351338"/>
          </a:xfrm>
        </p:spPr>
        <p:txBody>
          <a:bodyPr>
            <a:normAutofit fontScale="32500" lnSpcReduction="20000"/>
          </a:bodyPr>
          <a:lstStyle/>
          <a:p>
            <a:r>
              <a:rPr lang="en-US" altLang="en-US" sz="8000" dirty="0"/>
              <a:t>Under Minnesota law, physicians and laboratories are required to report all laboratory-confirmed cases of chlamydia, gonorrhea, syphilis, and chancroid to the Minnesota Department of Health (MDH) within one working day.</a:t>
            </a:r>
          </a:p>
          <a:p>
            <a:r>
              <a:rPr lang="en-US" altLang="en-US" sz="8000" dirty="0"/>
              <a:t>The MDH does not maintain statistics for other, non-reportable STDs       (ex: herpes, HPV/genital warts).</a:t>
            </a:r>
          </a:p>
          <a:p>
            <a:r>
              <a:rPr lang="en-US" altLang="en-US" sz="8000" dirty="0"/>
              <a:t>This slide set describes trends in reportable STDs in Minnesota by person, place, and time. </a:t>
            </a:r>
          </a:p>
          <a:p>
            <a:r>
              <a:rPr lang="en-US" altLang="en-US" sz="8000" dirty="0"/>
              <a:t>Analyses exclude cases reported from federal and private prisons.</a:t>
            </a:r>
          </a:p>
          <a:p>
            <a:endParaRPr lang="en-US" dirty="0"/>
          </a:p>
        </p:txBody>
      </p:sp>
    </p:spTree>
    <p:extLst>
      <p:ext uri="{BB962C8B-B14F-4D97-AF65-F5344CB8AC3E}">
        <p14:creationId xmlns:p14="http://schemas.microsoft.com/office/powerpoint/2010/main" val="384241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Cases by Race</a:t>
            </a:r>
            <a:br>
              <a:rPr lang="en-US" altLang="en-US" sz="2900" dirty="0">
                <a:solidFill>
                  <a:schemeClr val="bg1"/>
                </a:solidFill>
                <a:latin typeface="+mj-lt"/>
              </a:rPr>
            </a:br>
            <a:r>
              <a:rPr lang="en-US" altLang="en-US" sz="2900" dirty="0">
                <a:solidFill>
                  <a:schemeClr val="bg1"/>
                </a:solidFill>
                <a:latin typeface="+mj-lt"/>
              </a:rPr>
              <a:t>Minnesota, 2021</a:t>
            </a:r>
          </a:p>
        </p:txBody>
      </p:sp>
      <p:sp>
        <p:nvSpPr>
          <p:cNvPr id="38916" name="Text Box 3"/>
          <p:cNvSpPr txBox="1">
            <a:spLocks noChangeArrowheads="1"/>
          </p:cNvSpPr>
          <p:nvPr/>
        </p:nvSpPr>
        <p:spPr bwMode="auto">
          <a:xfrm>
            <a:off x="1905000" y="6228869"/>
            <a:ext cx="402246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*Includes people reported with more than one race </a:t>
            </a:r>
          </a:p>
        </p:txBody>
      </p:sp>
      <p:sp>
        <p:nvSpPr>
          <p:cNvPr id="38918" name="Text Box 5"/>
          <p:cNvSpPr txBox="1">
            <a:spLocks noChangeArrowheads="1"/>
          </p:cNvSpPr>
          <p:nvPr/>
        </p:nvSpPr>
        <p:spPr bwMode="auto">
          <a:xfrm>
            <a:off x="3732363" y="1447801"/>
            <a:ext cx="4839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j-lt"/>
              </a:rPr>
              <a:t>Total Number of Cases = 564</a:t>
            </a:r>
          </a:p>
        </p:txBody>
      </p:sp>
      <p:pic>
        <p:nvPicPr>
          <p:cNvPr id="5" name="Picture 4" descr="Pie chart showing Primary &amp; Secondary Syphilis Cases by Race&#10;Minnesota, 2021">
            <a:extLst>
              <a:ext uri="{FF2B5EF4-FFF2-40B4-BE49-F238E27FC236}">
                <a16:creationId xmlns:a16="http://schemas.microsoft.com/office/drawing/2014/main" id="{F715F1B6-D593-4406-8D6C-01B9CE85A17E}"/>
              </a:ext>
            </a:extLst>
          </p:cNvPr>
          <p:cNvPicPr>
            <a:picLocks noChangeAspect="1"/>
          </p:cNvPicPr>
          <p:nvPr/>
        </p:nvPicPr>
        <p:blipFill>
          <a:blip r:embed="rId3"/>
          <a:stretch>
            <a:fillRect/>
          </a:stretch>
        </p:blipFill>
        <p:spPr>
          <a:xfrm>
            <a:off x="2387717" y="2016827"/>
            <a:ext cx="7528710" cy="4212042"/>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Race/Ethnicity</a:t>
            </a:r>
            <a:br>
              <a:rPr lang="en-US" altLang="en-US" sz="3200" dirty="0">
                <a:solidFill>
                  <a:schemeClr val="bg1"/>
                </a:solidFill>
                <a:latin typeface="+mj-lt"/>
              </a:rPr>
            </a:br>
            <a:r>
              <a:rPr lang="en-US" altLang="en-US" sz="3200" dirty="0">
                <a:solidFill>
                  <a:schemeClr val="bg1"/>
                </a:solidFill>
                <a:latin typeface="+mj-lt"/>
              </a:rPr>
              <a:t>Minnesota, 2011-2021</a:t>
            </a:r>
            <a:endParaRPr lang="en-US" altLang="en-US" sz="3200" baseline="30000" dirty="0">
              <a:solidFill>
                <a:schemeClr val="bg1"/>
              </a:solidFill>
              <a:latin typeface="+mj-lt"/>
            </a:endParaRPr>
          </a:p>
        </p:txBody>
      </p:sp>
      <p:sp>
        <p:nvSpPr>
          <p:cNvPr id="39941" name="Text Box 4"/>
          <p:cNvSpPr txBox="1">
            <a:spLocks noChangeArrowheads="1"/>
          </p:cNvSpPr>
          <p:nvPr/>
        </p:nvSpPr>
        <p:spPr bwMode="auto">
          <a:xfrm>
            <a:off x="1828800" y="6148603"/>
            <a:ext cx="8001000" cy="42152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5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 people of Hispanic ethnicity can be of any race.</a:t>
            </a:r>
          </a:p>
        </p:txBody>
      </p:sp>
      <p:pic>
        <p:nvPicPr>
          <p:cNvPr id="5" name="Picture 4" descr="Graph showing Primary &amp; Secondary Syphilis Rates by Race/Ethnicity&#10;Minnesota, 2011-2021">
            <a:extLst>
              <a:ext uri="{FF2B5EF4-FFF2-40B4-BE49-F238E27FC236}">
                <a16:creationId xmlns:a16="http://schemas.microsoft.com/office/drawing/2014/main" id="{9F136147-EAA0-4C6B-BFEA-BF931C065215}"/>
              </a:ext>
            </a:extLst>
          </p:cNvPr>
          <p:cNvPicPr>
            <a:picLocks noChangeAspect="1"/>
          </p:cNvPicPr>
          <p:nvPr/>
        </p:nvPicPr>
        <p:blipFill>
          <a:blip r:embed="rId3"/>
          <a:stretch>
            <a:fillRect/>
          </a:stretch>
        </p:blipFill>
        <p:spPr>
          <a:xfrm>
            <a:off x="914399" y="1847164"/>
            <a:ext cx="9827745" cy="4007536"/>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dirty="0"/>
              <a:t>Topic of Interest: Syphilis Among </a:t>
            </a:r>
            <a:br>
              <a:rPr lang="en-US" altLang="en-US" sz="3000" dirty="0"/>
            </a:br>
            <a:r>
              <a:rPr lang="en-US" altLang="en-US" sz="3000" dirty="0"/>
              <a:t>Females and Congenital Syphilis in Minnesota</a:t>
            </a:r>
            <a:endParaRPr lang="en-US" sz="3000"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dirty="0"/>
              <a:t>Minnesota Department of Health STD Surveillance System</a:t>
            </a:r>
          </a:p>
        </p:txBody>
      </p:sp>
    </p:spTree>
    <p:extLst>
      <p:ext uri="{BB962C8B-B14F-4D97-AF65-F5344CB8AC3E}">
        <p14:creationId xmlns:p14="http://schemas.microsoft.com/office/powerpoint/2010/main" val="304849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Early Syphilis Cases</a:t>
            </a:r>
            <a:br>
              <a:rPr lang="en-US" sz="2900" dirty="0"/>
            </a:br>
            <a:r>
              <a:rPr lang="en-US" sz="2900" dirty="0"/>
              <a:t>Minnesota, 2021</a:t>
            </a:r>
          </a:p>
        </p:txBody>
      </p:sp>
      <p:pic>
        <p:nvPicPr>
          <p:cNvPr id="7" name="Picture 6" descr="Graph showing Female Early Syphilis Cases, Minnesota, 2021">
            <a:extLst>
              <a:ext uri="{FF2B5EF4-FFF2-40B4-BE49-F238E27FC236}">
                <a16:creationId xmlns:a16="http://schemas.microsoft.com/office/drawing/2014/main" id="{DC020FD5-8212-46EB-BD8C-BDE808016176}"/>
              </a:ext>
            </a:extLst>
          </p:cNvPr>
          <p:cNvPicPr>
            <a:picLocks noChangeAspect="1"/>
          </p:cNvPicPr>
          <p:nvPr/>
        </p:nvPicPr>
        <p:blipFill>
          <a:blip r:embed="rId3"/>
          <a:stretch>
            <a:fillRect/>
          </a:stretch>
        </p:blipFill>
        <p:spPr>
          <a:xfrm>
            <a:off x="940829" y="1933574"/>
            <a:ext cx="10088005" cy="4175125"/>
          </a:xfrm>
          <a:prstGeom prst="rect">
            <a:avLst/>
          </a:prstGeom>
        </p:spPr>
      </p:pic>
    </p:spTree>
    <p:extLst>
      <p:ext uri="{BB962C8B-B14F-4D97-AF65-F5344CB8AC3E}">
        <p14:creationId xmlns:p14="http://schemas.microsoft.com/office/powerpoint/2010/main" val="3887187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Early Syphilis Infections in Females by Residence at Diagnosis</a:t>
            </a:r>
            <a:br>
              <a:rPr lang="en-US" altLang="en-US" sz="3200" dirty="0">
                <a:solidFill>
                  <a:schemeClr val="bg1"/>
                </a:solidFill>
                <a:latin typeface="+mj-lt"/>
              </a:rPr>
            </a:br>
            <a:r>
              <a:rPr lang="en-US" altLang="en-US" sz="3200" dirty="0">
                <a:solidFill>
                  <a:schemeClr val="bg1"/>
                </a:solidFill>
                <a:latin typeface="+mj-lt"/>
              </a:rPr>
              <a:t>Minnesota, 2021</a:t>
            </a:r>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j-lt"/>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3847682" y="1524081"/>
            <a:ext cx="421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n-lt"/>
              </a:rPr>
              <a:t>Total Number of Cases = 253</a:t>
            </a:r>
          </a:p>
        </p:txBody>
      </p:sp>
      <p:pic>
        <p:nvPicPr>
          <p:cNvPr id="5" name="Picture 4" descr="Pie chart showing Early Syphilis Infections in Females by Residence at Diagnosis&#10;Minnesota, 2021">
            <a:extLst>
              <a:ext uri="{FF2B5EF4-FFF2-40B4-BE49-F238E27FC236}">
                <a16:creationId xmlns:a16="http://schemas.microsoft.com/office/drawing/2014/main" id="{316F2971-D0AA-4B5B-9BFC-6108298FD33C}"/>
              </a:ext>
            </a:extLst>
          </p:cNvPr>
          <p:cNvPicPr>
            <a:picLocks noChangeAspect="1"/>
          </p:cNvPicPr>
          <p:nvPr/>
        </p:nvPicPr>
        <p:blipFill>
          <a:blip r:embed="rId3"/>
          <a:stretch>
            <a:fillRect/>
          </a:stretch>
        </p:blipFill>
        <p:spPr>
          <a:xfrm>
            <a:off x="3483392" y="2208283"/>
            <a:ext cx="5990808" cy="3881369"/>
          </a:xfrm>
          <a:prstGeom prst="rect">
            <a:avLst/>
          </a:prstGeom>
        </p:spPr>
      </p:pic>
    </p:spTree>
    <p:extLst>
      <p:ext uri="{BB962C8B-B14F-4D97-AF65-F5344CB8AC3E}">
        <p14:creationId xmlns:p14="http://schemas.microsoft.com/office/powerpoint/2010/main" val="6362336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Early Syphilis Cases in Females by Race/Ethnicity </a:t>
            </a:r>
            <a:br>
              <a:rPr lang="en-US" altLang="en-US" sz="2900" dirty="0">
                <a:solidFill>
                  <a:schemeClr val="bg1"/>
                </a:solidFill>
                <a:latin typeface="+mj-lt"/>
              </a:rPr>
            </a:br>
            <a:r>
              <a:rPr lang="en-US" altLang="en-US" sz="2900" dirty="0">
                <a:solidFill>
                  <a:schemeClr val="bg1"/>
                </a:solidFill>
                <a:latin typeface="+mj-lt"/>
              </a:rPr>
              <a:t>Minnesota, 2021</a:t>
            </a:r>
          </a:p>
        </p:txBody>
      </p:sp>
      <p:sp>
        <p:nvSpPr>
          <p:cNvPr id="38916" name="Text Box 3"/>
          <p:cNvSpPr txBox="1">
            <a:spLocks noChangeArrowheads="1"/>
          </p:cNvSpPr>
          <p:nvPr/>
        </p:nvSpPr>
        <p:spPr bwMode="auto">
          <a:xfrm>
            <a:off x="1394804" y="6150357"/>
            <a:ext cx="4701196"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people reported with more than one race </a:t>
            </a:r>
          </a:p>
        </p:txBody>
      </p:sp>
      <p:sp>
        <p:nvSpPr>
          <p:cNvPr id="38918" name="Text Box 5"/>
          <p:cNvSpPr txBox="1">
            <a:spLocks noChangeArrowheads="1"/>
          </p:cNvSpPr>
          <p:nvPr/>
        </p:nvSpPr>
        <p:spPr bwMode="auto">
          <a:xfrm>
            <a:off x="3732363" y="1447801"/>
            <a:ext cx="4839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j-lt"/>
              </a:rPr>
              <a:t>Total Number of Cases = 253</a:t>
            </a:r>
          </a:p>
        </p:txBody>
      </p:sp>
      <p:pic>
        <p:nvPicPr>
          <p:cNvPr id="5" name="Picture 4" descr="Pie chart showing Early Syphilis Cases in Females by Race/Ethnicity &#10;Minnesota, 2021">
            <a:extLst>
              <a:ext uri="{FF2B5EF4-FFF2-40B4-BE49-F238E27FC236}">
                <a16:creationId xmlns:a16="http://schemas.microsoft.com/office/drawing/2014/main" id="{3754BFBA-DE78-4C9C-ADC7-ECFC140E951A}"/>
              </a:ext>
            </a:extLst>
          </p:cNvPr>
          <p:cNvPicPr>
            <a:picLocks noChangeAspect="1"/>
          </p:cNvPicPr>
          <p:nvPr/>
        </p:nvPicPr>
        <p:blipFill>
          <a:blip r:embed="rId3"/>
          <a:stretch>
            <a:fillRect/>
          </a:stretch>
        </p:blipFill>
        <p:spPr>
          <a:xfrm>
            <a:off x="2249487" y="2150451"/>
            <a:ext cx="8117561" cy="3919241"/>
          </a:xfrm>
          <a:prstGeom prst="rect">
            <a:avLst/>
          </a:prstGeom>
        </p:spPr>
      </p:pic>
    </p:spTree>
    <p:extLst>
      <p:ext uri="{BB962C8B-B14F-4D97-AF65-F5344CB8AC3E}">
        <p14:creationId xmlns:p14="http://schemas.microsoft.com/office/powerpoint/2010/main" val="37344829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Congenital Syphilis Rates Among Infants</a:t>
            </a:r>
            <a:br>
              <a:rPr lang="en-US" altLang="en-US" sz="2900" dirty="0"/>
            </a:br>
            <a:r>
              <a:rPr lang="en-US" altLang="en-US" sz="2900" dirty="0"/>
              <a:t>Minnesota, 2011-2021</a:t>
            </a:r>
            <a:endParaRPr lang="en-US" sz="2900" dirty="0"/>
          </a:p>
        </p:txBody>
      </p:sp>
      <p:pic>
        <p:nvPicPr>
          <p:cNvPr id="7" name="Picture 6" descr="Chart showing Congenital Syphilis Rates Among Infants, Minnesota, 2011-2021">
            <a:extLst>
              <a:ext uri="{FF2B5EF4-FFF2-40B4-BE49-F238E27FC236}">
                <a16:creationId xmlns:a16="http://schemas.microsoft.com/office/drawing/2014/main" id="{7D5AAAD5-2A41-4AA3-93D2-FB99355F5BE0}"/>
              </a:ext>
            </a:extLst>
          </p:cNvPr>
          <p:cNvPicPr>
            <a:picLocks noChangeAspect="1"/>
          </p:cNvPicPr>
          <p:nvPr/>
        </p:nvPicPr>
        <p:blipFill>
          <a:blip r:embed="rId3"/>
          <a:stretch>
            <a:fillRect/>
          </a:stretch>
        </p:blipFill>
        <p:spPr>
          <a:xfrm>
            <a:off x="582612" y="1727200"/>
            <a:ext cx="10618986" cy="4495800"/>
          </a:xfrm>
          <a:prstGeom prst="rect">
            <a:avLst/>
          </a:prstGeom>
        </p:spPr>
      </p:pic>
    </p:spTree>
    <p:extLst>
      <p:ext uri="{BB962C8B-B14F-4D97-AF65-F5344CB8AC3E}">
        <p14:creationId xmlns:p14="http://schemas.microsoft.com/office/powerpoint/2010/main" val="249828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2800" dirty="0"/>
              <a:t>Topic of Interest: Early Syphilis Among </a:t>
            </a:r>
            <a:br>
              <a:rPr lang="en-US" altLang="en-US" sz="2800" dirty="0"/>
            </a:br>
            <a:r>
              <a:rPr lang="en-US" altLang="en-US" sz="2800" dirty="0"/>
              <a:t>Men Who Have Sex With Men in Minnesota</a:t>
            </a:r>
            <a:endParaRPr lang="en-US"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719207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Number of Early Syphilis</a:t>
            </a:r>
            <a:r>
              <a:rPr lang="en-US" altLang="en-US" sz="2900" baseline="30000" dirty="0">
                <a:solidFill>
                  <a:schemeClr val="bg1"/>
                </a:solidFill>
                <a:latin typeface="+mj-lt"/>
              </a:rPr>
              <a:t>†</a:t>
            </a:r>
            <a:r>
              <a:rPr lang="en-US" altLang="en-US" sz="2900" dirty="0">
                <a:solidFill>
                  <a:schemeClr val="bg1"/>
                </a:solidFill>
                <a:latin typeface="+mj-lt"/>
              </a:rPr>
              <a:t> Cases by Gender and MSM </a:t>
            </a:r>
            <a:br>
              <a:rPr lang="en-US" altLang="en-US" sz="2900" dirty="0">
                <a:solidFill>
                  <a:schemeClr val="bg1"/>
                </a:solidFill>
                <a:latin typeface="+mj-lt"/>
              </a:rPr>
            </a:br>
            <a:r>
              <a:rPr lang="en-US" altLang="en-US" sz="2900" dirty="0">
                <a:solidFill>
                  <a:schemeClr val="bg1"/>
                </a:solidFill>
                <a:latin typeface="+mj-lt"/>
              </a:rPr>
              <a:t>Minnesota, 2011-2021</a:t>
            </a:r>
          </a:p>
        </p:txBody>
      </p:sp>
      <p:sp>
        <p:nvSpPr>
          <p:cNvPr id="54278" name="Text Box 5"/>
          <p:cNvSpPr txBox="1">
            <a:spLocks noChangeArrowheads="1"/>
          </p:cNvSpPr>
          <p:nvPr/>
        </p:nvSpPr>
        <p:spPr bwMode="auto">
          <a:xfrm>
            <a:off x="838200" y="6022252"/>
            <a:ext cx="7924800" cy="66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latin typeface="+mn-lt"/>
              </a:rPr>
              <a:t>MSM=Men who have sex with men. </a:t>
            </a:r>
          </a:p>
          <a:p>
            <a:pPr>
              <a:lnSpc>
                <a:spcPct val="70000"/>
              </a:lnSpc>
              <a:spcBef>
                <a:spcPct val="50000"/>
              </a:spcBef>
              <a:spcAft>
                <a:spcPct val="0"/>
              </a:spcAft>
              <a:buClrTx/>
              <a:buSzTx/>
              <a:buFontTx/>
              <a:buNone/>
            </a:pPr>
            <a:r>
              <a:rPr lang="en-US" altLang="en-US" sz="1200" dirty="0">
                <a:latin typeface="+mn-lt"/>
              </a:rPr>
              <a:t>Figure does not include cases diagnosed in transgender people </a:t>
            </a:r>
          </a:p>
          <a:p>
            <a:pPr>
              <a:lnSpc>
                <a:spcPct val="70000"/>
              </a:lnSpc>
              <a:spcBef>
                <a:spcPct val="50000"/>
              </a:spcBef>
              <a:spcAft>
                <a:spcPct val="0"/>
              </a:spcAft>
              <a:buClrTx/>
              <a:buSzTx/>
              <a:buFontTx/>
              <a:buNone/>
            </a:pPr>
            <a:r>
              <a:rPr lang="en-US" altLang="en-US" sz="1200" dirty="0">
                <a:latin typeface="+mn-lt"/>
              </a:rPr>
              <a:t>† Early Syphilis includes primary, secondary, and early latent stages of syphilis.</a:t>
            </a:r>
          </a:p>
        </p:txBody>
      </p:sp>
      <p:pic>
        <p:nvPicPr>
          <p:cNvPr id="5" name="Picture 4" descr="Graph showing Number of Early Syphilis† Cases by Gender and MSM &#10;Minnesota, 2011-2021">
            <a:extLst>
              <a:ext uri="{FF2B5EF4-FFF2-40B4-BE49-F238E27FC236}">
                <a16:creationId xmlns:a16="http://schemas.microsoft.com/office/drawing/2014/main" id="{43167533-996A-4C79-9A76-72856207DEDB}"/>
              </a:ext>
            </a:extLst>
          </p:cNvPr>
          <p:cNvPicPr>
            <a:picLocks noChangeAspect="1"/>
          </p:cNvPicPr>
          <p:nvPr/>
        </p:nvPicPr>
        <p:blipFill>
          <a:blip r:embed="rId3"/>
          <a:stretch>
            <a:fillRect/>
          </a:stretch>
        </p:blipFill>
        <p:spPr>
          <a:xfrm>
            <a:off x="973137" y="1726838"/>
            <a:ext cx="10019962" cy="4038962"/>
          </a:xfrm>
          <a:prstGeom prst="rect">
            <a:avLst/>
          </a:prstGeom>
        </p:spPr>
      </p:pic>
    </p:spTree>
    <p:extLst>
      <p:ext uri="{BB962C8B-B14F-4D97-AF65-F5344CB8AC3E}">
        <p14:creationId xmlns:p14="http://schemas.microsoft.com/office/powerpoint/2010/main" val="20355584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l" eaLnBrk="1" hangingPunct="1"/>
            <a:r>
              <a:rPr lang="en-US" altLang="en-US" sz="2900" dirty="0"/>
              <a:t>Early Syphilis</a:t>
            </a:r>
            <a:r>
              <a:rPr lang="en-US" altLang="en-US" sz="2900" baseline="30000" dirty="0"/>
              <a:t>†</a:t>
            </a:r>
            <a:r>
              <a:rPr lang="en-US" altLang="en-US" sz="2900" dirty="0"/>
              <a:t> Cases Among MSM by Age</a:t>
            </a:r>
            <a:br>
              <a:rPr lang="en-US" altLang="en-US" sz="2900" dirty="0"/>
            </a:br>
            <a:r>
              <a:rPr lang="en-US" altLang="en-US" sz="2900" dirty="0"/>
              <a:t> Minnesota, 2021</a:t>
            </a:r>
          </a:p>
        </p:txBody>
      </p:sp>
      <p:sp>
        <p:nvSpPr>
          <p:cNvPr id="57349" name="Text Box 4"/>
          <p:cNvSpPr txBox="1">
            <a:spLocks noChangeArrowheads="1"/>
          </p:cNvSpPr>
          <p:nvPr/>
        </p:nvSpPr>
        <p:spPr bwMode="auto">
          <a:xfrm>
            <a:off x="288347" y="6199022"/>
            <a:ext cx="5943600"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solidFill>
                  <a:srgbClr val="000000"/>
                </a:solidFill>
                <a:latin typeface="+mj-lt"/>
              </a:rPr>
              <a:t> MSM=Men who have sex with men</a:t>
            </a:r>
          </a:p>
          <a:p>
            <a:pPr>
              <a:lnSpc>
                <a:spcPct val="70000"/>
              </a:lnSpc>
              <a:spcBef>
                <a:spcPct val="50000"/>
              </a:spcBef>
              <a:spcAft>
                <a:spcPct val="0"/>
              </a:spcAft>
              <a:buClrTx/>
              <a:buSzTx/>
              <a:buFontTx/>
              <a:buNone/>
            </a:pPr>
            <a:r>
              <a:rPr lang="en-US" altLang="en-US" sz="1200" dirty="0">
                <a:solidFill>
                  <a:srgbClr val="000000"/>
                </a:solidFill>
                <a:latin typeface="+mj-lt"/>
              </a:rPr>
              <a:t>† Early Syphilis includes primary, secondary, and early latent stages of syphilis.</a:t>
            </a:r>
          </a:p>
        </p:txBody>
      </p:sp>
      <p:pic>
        <p:nvPicPr>
          <p:cNvPr id="6" name="Picture 5" descr="Chart showing Early Syphilis Cases Among MSM by Age, Minnesota, 2021&#10;444 Total Early Syphilis Cases Among MSM, mean age= 38 years, range 16 to 77 years">
            <a:extLst>
              <a:ext uri="{FF2B5EF4-FFF2-40B4-BE49-F238E27FC236}">
                <a16:creationId xmlns:a16="http://schemas.microsoft.com/office/drawing/2014/main" id="{2719657B-3B60-422A-8F5D-2D6D27472DA7}"/>
              </a:ext>
            </a:extLst>
          </p:cNvPr>
          <p:cNvPicPr>
            <a:picLocks noChangeAspect="1"/>
          </p:cNvPicPr>
          <p:nvPr/>
        </p:nvPicPr>
        <p:blipFill>
          <a:blip r:embed="rId3"/>
          <a:stretch>
            <a:fillRect/>
          </a:stretch>
        </p:blipFill>
        <p:spPr>
          <a:xfrm>
            <a:off x="1427919" y="1977148"/>
            <a:ext cx="9608055" cy="3801352"/>
          </a:xfrm>
          <a:prstGeom prst="rect">
            <a:avLst/>
          </a:prstGeom>
        </p:spPr>
      </p:pic>
    </p:spTree>
    <p:extLst>
      <p:ext uri="{BB962C8B-B14F-4D97-AF65-F5344CB8AC3E}">
        <p14:creationId xmlns:p14="http://schemas.microsoft.com/office/powerpoint/2010/main" val="234406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Introduction 2/2</a:t>
            </a:r>
          </a:p>
        </p:txBody>
      </p:sp>
      <p:sp>
        <p:nvSpPr>
          <p:cNvPr id="3" name="Content Placeholder 2"/>
          <p:cNvSpPr>
            <a:spLocks noGrp="1"/>
          </p:cNvSpPr>
          <p:nvPr>
            <p:ph idx="1"/>
          </p:nvPr>
        </p:nvSpPr>
        <p:spPr>
          <a:xfrm>
            <a:off x="838200" y="2007476"/>
            <a:ext cx="10184476" cy="4556611"/>
          </a:xfrm>
        </p:spPr>
        <p:txBody>
          <a:bodyPr>
            <a:normAutofit/>
          </a:bodyPr>
          <a:lstStyle/>
          <a:p>
            <a:r>
              <a:rPr lang="en-US" altLang="en-US" sz="3200" dirty="0"/>
              <a:t>STD surveillance is the systematic collection of data from cases for the purpose of monitoring the frequency and distribution of STDs in a given population.</a:t>
            </a:r>
          </a:p>
          <a:p>
            <a:r>
              <a:rPr lang="en-US" altLang="en-US" sz="3200" dirty="0"/>
              <a:t>STD surveillance data are used to detect problems, prioritize resources, develop and target interventions, and evaluate the effectiveness of interventions.</a:t>
            </a:r>
          </a:p>
          <a:p>
            <a:endParaRPr lang="en-US" dirty="0"/>
          </a:p>
        </p:txBody>
      </p:sp>
    </p:spTree>
    <p:extLst>
      <p:ext uri="{BB962C8B-B14F-4D97-AF65-F5344CB8AC3E}">
        <p14:creationId xmlns:p14="http://schemas.microsoft.com/office/powerpoint/2010/main" val="1347567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noFill/>
        </p:spPr>
        <p:txBody>
          <a:bodyPr>
            <a:normAutofit/>
          </a:bodyPr>
          <a:lstStyle/>
          <a:p>
            <a:pPr algn="l" eaLnBrk="1" hangingPunct="1"/>
            <a:r>
              <a:rPr lang="en-US" altLang="en-US" sz="2900" dirty="0"/>
              <a:t>Early Syphilis</a:t>
            </a:r>
            <a:r>
              <a:rPr lang="en-US" altLang="en-US" sz="2900" baseline="30000" dirty="0"/>
              <a:t>†</a:t>
            </a:r>
            <a:r>
              <a:rPr lang="en-US" altLang="en-US" sz="2900" dirty="0"/>
              <a:t> (ES) Cases </a:t>
            </a:r>
            <a:br>
              <a:rPr lang="en-US" altLang="en-US" sz="2900" dirty="0"/>
            </a:br>
            <a:r>
              <a:rPr lang="en-US" altLang="en-US" sz="2900" dirty="0"/>
              <a:t>Co-infected with HIV, 2011-2021</a:t>
            </a:r>
          </a:p>
        </p:txBody>
      </p:sp>
      <p:sp>
        <p:nvSpPr>
          <p:cNvPr id="58373" name="Text Box 7"/>
          <p:cNvSpPr txBox="1">
            <a:spLocks noChangeArrowheads="1"/>
          </p:cNvSpPr>
          <p:nvPr/>
        </p:nvSpPr>
        <p:spPr bwMode="auto">
          <a:xfrm>
            <a:off x="838199" y="6093858"/>
            <a:ext cx="625792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dirty="0">
                <a:solidFill>
                  <a:srgbClr val="000000"/>
                </a:solidFill>
                <a:latin typeface="+mn-lt"/>
              </a:rPr>
              <a:t> MSM=Men who have sex with men</a:t>
            </a:r>
          </a:p>
          <a:p>
            <a:pPr eaLnBrk="1" hangingPunct="1">
              <a:lnSpc>
                <a:spcPct val="100000"/>
              </a:lnSpc>
              <a:spcAft>
                <a:spcPct val="0"/>
              </a:spcAft>
              <a:buClrTx/>
              <a:buSzTx/>
              <a:buFontTx/>
              <a:buNone/>
            </a:pPr>
            <a:r>
              <a:rPr lang="en-US" altLang="en-US" sz="1400" dirty="0">
                <a:solidFill>
                  <a:srgbClr val="000000"/>
                </a:solidFill>
                <a:latin typeface="+mn-lt"/>
              </a:rPr>
              <a:t>† Early Syphilis includes primary, secondary, and early latent stages of syphilis.</a:t>
            </a:r>
          </a:p>
          <a:p>
            <a:pPr eaLnBrk="1" hangingPunct="1">
              <a:lnSpc>
                <a:spcPct val="100000"/>
              </a:lnSpc>
              <a:spcBef>
                <a:spcPct val="50000"/>
              </a:spcBef>
              <a:spcAft>
                <a:spcPct val="0"/>
              </a:spcAft>
              <a:buClrTx/>
              <a:buSzTx/>
              <a:buFontTx/>
              <a:buNone/>
            </a:pPr>
            <a:endParaRPr lang="en-US" altLang="en-US" sz="1400" dirty="0">
              <a:solidFill>
                <a:srgbClr val="000000"/>
              </a:solidFill>
              <a:latin typeface="+mn-lt"/>
            </a:endParaRPr>
          </a:p>
        </p:txBody>
      </p:sp>
      <p:pic>
        <p:nvPicPr>
          <p:cNvPr id="4" name="Picture 3" descr="Graph showing Early Syphilis† (ES) Cases &#10;Co-infected with HIV, 2011-2021">
            <a:extLst>
              <a:ext uri="{FF2B5EF4-FFF2-40B4-BE49-F238E27FC236}">
                <a16:creationId xmlns:a16="http://schemas.microsoft.com/office/drawing/2014/main" id="{1655FD0F-5166-484F-AB74-830319CD1D1B}"/>
              </a:ext>
            </a:extLst>
          </p:cNvPr>
          <p:cNvPicPr>
            <a:picLocks noChangeAspect="1"/>
          </p:cNvPicPr>
          <p:nvPr/>
        </p:nvPicPr>
        <p:blipFill>
          <a:blip r:embed="rId3"/>
          <a:stretch>
            <a:fillRect/>
          </a:stretch>
        </p:blipFill>
        <p:spPr>
          <a:xfrm>
            <a:off x="656641" y="1898650"/>
            <a:ext cx="11385188" cy="4195208"/>
          </a:xfrm>
          <a:prstGeom prst="rect">
            <a:avLst/>
          </a:prstGeom>
        </p:spPr>
      </p:pic>
    </p:spTree>
    <p:extLst>
      <p:ext uri="{BB962C8B-B14F-4D97-AF65-F5344CB8AC3E}">
        <p14:creationId xmlns:p14="http://schemas.microsoft.com/office/powerpoint/2010/main" val="653763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Gonorrhea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270416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32</a:t>
            </a:fld>
            <a:endParaRPr lang="en-US" dirty="0"/>
          </a:p>
        </p:txBody>
      </p:sp>
      <p:sp>
        <p:nvSpPr>
          <p:cNvPr id="6" name="Title 5"/>
          <p:cNvSpPr>
            <a:spLocks noGrp="1"/>
          </p:cNvSpPr>
          <p:nvPr>
            <p:ph type="title"/>
          </p:nvPr>
        </p:nvSpPr>
        <p:spPr>
          <a:xfrm>
            <a:off x="874203" y="42335"/>
            <a:ext cx="9023420" cy="801727"/>
          </a:xfrm>
        </p:spPr>
        <p:txBody>
          <a:bodyPr>
            <a:normAutofit/>
          </a:bodyPr>
          <a:lstStyle/>
          <a:p>
            <a:pPr algn="l"/>
            <a:r>
              <a:rPr lang="en-US" sz="3161" dirty="0">
                <a:solidFill>
                  <a:schemeClr val="bg1"/>
                </a:solidFill>
              </a:rPr>
              <a:t>2021 Minnesota Gonorrhea Rates by County</a:t>
            </a:r>
          </a:p>
        </p:txBody>
      </p:sp>
      <p:sp>
        <p:nvSpPr>
          <p:cNvPr id="9" name="TextBox 8"/>
          <p:cNvSpPr txBox="1"/>
          <p:nvPr/>
        </p:nvSpPr>
        <p:spPr>
          <a:xfrm>
            <a:off x="8241973" y="4229473"/>
            <a:ext cx="3837138" cy="1675780"/>
          </a:xfrm>
          <a:prstGeom prst="rect">
            <a:avLst/>
          </a:prstGeom>
          <a:noFill/>
        </p:spPr>
        <p:txBody>
          <a:bodyPr wrap="square" rtlCol="0">
            <a:spAutoFit/>
          </a:bodyPr>
          <a:lstStyle/>
          <a:p>
            <a:r>
              <a:rPr lang="en-US" sz="1778" dirty="0"/>
              <a:t>764 per 100,000 (2,973 cases)</a:t>
            </a:r>
          </a:p>
          <a:p>
            <a:r>
              <a:rPr lang="en-US" sz="1778" dirty="0"/>
              <a:t>514 per 100,000(1,524 cases)</a:t>
            </a:r>
          </a:p>
          <a:p>
            <a:r>
              <a:rPr lang="en-US" sz="1778" dirty="0"/>
              <a:t>126 per 100,000 (3,083 cases)</a:t>
            </a:r>
          </a:p>
          <a:p>
            <a:r>
              <a:rPr lang="en-US" sz="1778" dirty="0"/>
              <a:t>97 per 100,000 (2,430 cases)</a:t>
            </a:r>
          </a:p>
          <a:p>
            <a:r>
              <a:rPr lang="en-US" sz="1778" dirty="0"/>
              <a:t>182.3 per 100,000 (9,671 cases)</a:t>
            </a:r>
          </a:p>
          <a:p>
            <a:r>
              <a:rPr lang="en-US" sz="1400" i="1" dirty="0"/>
              <a:t>(150 cases missing residence information)</a:t>
            </a:r>
          </a:p>
        </p:txBody>
      </p:sp>
      <p:sp>
        <p:nvSpPr>
          <p:cNvPr id="10" name="TextBox 9"/>
          <p:cNvSpPr txBox="1"/>
          <p:nvPr/>
        </p:nvSpPr>
        <p:spPr>
          <a:xfrm>
            <a:off x="6035092" y="4229473"/>
            <a:ext cx="2015071" cy="1460336"/>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11" name="TextBox 10"/>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3" name="Picture 2" descr="Map of 2021 Minnesota Gonorrhea Rates by County"/>
          <p:cNvPicPr>
            <a:picLocks noChangeAspect="1"/>
          </p:cNvPicPr>
          <p:nvPr/>
        </p:nvPicPr>
        <p:blipFill>
          <a:blip r:embed="rId3">
            <a:extLst>
              <a:ext uri="{28A0092B-C50C-407E-A947-70E740481C1C}">
                <a14:useLocalDpi xmlns:a14="http://schemas.microsoft.com/office/drawing/2010/main" val="0"/>
              </a:ext>
            </a:extLst>
          </a:blip>
          <a:srcRect/>
          <a:stretch/>
        </p:blipFill>
        <p:spPr>
          <a:xfrm>
            <a:off x="750517" y="1433945"/>
            <a:ext cx="4164239" cy="5389016"/>
          </a:xfrm>
          <a:prstGeom prst="rect">
            <a:avLst/>
          </a:prstGeom>
        </p:spPr>
      </p:pic>
    </p:spTree>
    <p:extLst>
      <p:ext uri="{BB962C8B-B14F-4D97-AF65-F5344CB8AC3E}">
        <p14:creationId xmlns:p14="http://schemas.microsoft.com/office/powerpoint/2010/main" val="4172031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Gonorrhea Infections in Minnesota</a:t>
            </a:r>
            <a:br>
              <a:rPr lang="en-US" altLang="en-US" sz="2900" dirty="0"/>
            </a:br>
            <a:r>
              <a:rPr lang="en-US" altLang="en-US" sz="2900" dirty="0"/>
              <a:t>by Residence at Diagnosis, 2021</a:t>
            </a:r>
            <a:endParaRPr lang="en-US" sz="2900" dirty="0"/>
          </a:p>
        </p:txBody>
      </p:sp>
      <p:sp>
        <p:nvSpPr>
          <p:cNvPr id="4" name="Content Placeholder 3"/>
          <p:cNvSpPr>
            <a:spLocks noGrp="1"/>
          </p:cNvSpPr>
          <p:nvPr>
            <p:ph sz="half" idx="2"/>
          </p:nvPr>
        </p:nvSpPr>
        <p:spPr>
          <a:xfrm>
            <a:off x="624451" y="6030202"/>
            <a:ext cx="10515600" cy="691273"/>
          </a:xfrm>
        </p:spPr>
        <p:txBody>
          <a:bodyPr>
            <a:normAutofit lnSpcReduction="10000"/>
          </a:bodyPr>
          <a:lstStyle/>
          <a:p>
            <a:pPr marL="0" indent="0">
              <a:lnSpc>
                <a:spcPct val="120000"/>
              </a:lnSpc>
              <a:buNone/>
            </a:pPr>
            <a:r>
              <a:rPr lang="en-US" altLang="en-US" sz="1400" dirty="0"/>
              <a:t>Suburban = Seven-county metro area including Anoka, Carver, Dakota, Hennepin (excluding Minneapolis), Ramsey (excluding St. Paul), Scott, and Washington counties.  Greater MN = All other Minnesota counties outside the seven-county metro area.</a:t>
            </a:r>
          </a:p>
          <a:p>
            <a:pPr marL="0" indent="0">
              <a:lnSpc>
                <a:spcPct val="120000"/>
              </a:lnSpc>
              <a:buNone/>
            </a:pPr>
            <a:endParaRPr lang="en-US" sz="1400" dirty="0"/>
          </a:p>
        </p:txBody>
      </p:sp>
      <p:pic>
        <p:nvPicPr>
          <p:cNvPr id="7" name="Picture 6" descr="Pie chart showing Gonorrhea Infections in Minnesota y Residence at Diagnosis, 2021">
            <a:extLst>
              <a:ext uri="{FF2B5EF4-FFF2-40B4-BE49-F238E27FC236}">
                <a16:creationId xmlns:a16="http://schemas.microsoft.com/office/drawing/2014/main" id="{18F1B6E4-C06A-44E2-BF4C-D6EB51926DA6}"/>
              </a:ext>
            </a:extLst>
          </p:cNvPr>
          <p:cNvPicPr>
            <a:picLocks noChangeAspect="1"/>
          </p:cNvPicPr>
          <p:nvPr/>
        </p:nvPicPr>
        <p:blipFill>
          <a:blip r:embed="rId3"/>
          <a:stretch>
            <a:fillRect/>
          </a:stretch>
        </p:blipFill>
        <p:spPr>
          <a:xfrm>
            <a:off x="3033713" y="1482725"/>
            <a:ext cx="5957888" cy="4325590"/>
          </a:xfrm>
          <a:prstGeom prst="rect">
            <a:avLst/>
          </a:prstGeom>
        </p:spPr>
      </p:pic>
    </p:spTree>
    <p:extLst>
      <p:ext uri="{BB962C8B-B14F-4D97-AF65-F5344CB8AC3E}">
        <p14:creationId xmlns:p14="http://schemas.microsoft.com/office/powerpoint/2010/main" val="170974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Gender</a:t>
            </a:r>
            <a:br>
              <a:rPr lang="en-US" altLang="en-US" sz="2900" dirty="0">
                <a:solidFill>
                  <a:schemeClr val="bg1"/>
                </a:solidFill>
                <a:latin typeface="+mj-lt"/>
              </a:rPr>
            </a:br>
            <a:r>
              <a:rPr lang="en-US" altLang="en-US" sz="2900" dirty="0">
                <a:solidFill>
                  <a:schemeClr val="bg1"/>
                </a:solidFill>
                <a:latin typeface="+mj-lt"/>
              </a:rPr>
              <a:t>Minnesota, 2011-2021</a:t>
            </a:r>
          </a:p>
        </p:txBody>
      </p:sp>
      <p:pic>
        <p:nvPicPr>
          <p:cNvPr id="5" name="Picture 4" descr="Graph showing Gonorrhea Rates by Gender, Minnesota, 2011-2021">
            <a:extLst>
              <a:ext uri="{FF2B5EF4-FFF2-40B4-BE49-F238E27FC236}">
                <a16:creationId xmlns:a16="http://schemas.microsoft.com/office/drawing/2014/main" id="{116C41BB-ED18-48C4-AC53-673831EB4BF5}"/>
              </a:ext>
            </a:extLst>
          </p:cNvPr>
          <p:cNvPicPr>
            <a:picLocks noChangeAspect="1"/>
          </p:cNvPicPr>
          <p:nvPr/>
        </p:nvPicPr>
        <p:blipFill>
          <a:blip r:embed="rId3"/>
          <a:stretch>
            <a:fillRect/>
          </a:stretch>
        </p:blipFill>
        <p:spPr>
          <a:xfrm>
            <a:off x="1112837" y="1760537"/>
            <a:ext cx="9966326" cy="4230040"/>
          </a:xfrm>
          <a:prstGeom prst="rect">
            <a:avLst/>
          </a:prstGeom>
        </p:spPr>
      </p:pic>
    </p:spTree>
    <p:extLst>
      <p:ext uri="{BB962C8B-B14F-4D97-AF65-F5344CB8AC3E}">
        <p14:creationId xmlns:p14="http://schemas.microsoft.com/office/powerpoint/2010/main" val="17322462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600" dirty="0">
                <a:solidFill>
                  <a:schemeClr val="bg1"/>
                </a:solidFill>
                <a:latin typeface="+mj-lt"/>
              </a:rPr>
              <a:t>Gonorrhea Rates by Age</a:t>
            </a:r>
            <a:br>
              <a:rPr lang="en-US" altLang="en-US" sz="3600" dirty="0">
                <a:solidFill>
                  <a:schemeClr val="bg1"/>
                </a:solidFill>
                <a:latin typeface="+mj-lt"/>
              </a:rPr>
            </a:br>
            <a:r>
              <a:rPr lang="en-US" altLang="en-US" sz="3600" dirty="0">
                <a:solidFill>
                  <a:schemeClr val="bg1"/>
                </a:solidFill>
                <a:latin typeface="+mj-lt"/>
              </a:rPr>
              <a:t>Minnesota, 2011-2021</a:t>
            </a:r>
          </a:p>
        </p:txBody>
      </p:sp>
      <p:pic>
        <p:nvPicPr>
          <p:cNvPr id="5" name="Picture 4" descr="Graph showing Gonorrhea Rates by Age&#10;Minnesota, 2011-2021">
            <a:extLst>
              <a:ext uri="{FF2B5EF4-FFF2-40B4-BE49-F238E27FC236}">
                <a16:creationId xmlns:a16="http://schemas.microsoft.com/office/drawing/2014/main" id="{3E65D32D-B7A4-4ADA-8E8A-A6171D751AA6}"/>
              </a:ext>
            </a:extLst>
          </p:cNvPr>
          <p:cNvPicPr>
            <a:picLocks noChangeAspect="1"/>
          </p:cNvPicPr>
          <p:nvPr/>
        </p:nvPicPr>
        <p:blipFill>
          <a:blip r:embed="rId3"/>
          <a:stretch>
            <a:fillRect/>
          </a:stretch>
        </p:blipFill>
        <p:spPr>
          <a:xfrm>
            <a:off x="1130733" y="1820862"/>
            <a:ext cx="10294261" cy="4313238"/>
          </a:xfrm>
          <a:prstGeom prst="rect">
            <a:avLst/>
          </a:prstGeom>
        </p:spPr>
      </p:pic>
    </p:spTree>
    <p:extLst>
      <p:ext uri="{BB962C8B-B14F-4D97-AF65-F5344CB8AC3E}">
        <p14:creationId xmlns:p14="http://schemas.microsoft.com/office/powerpoint/2010/main" val="24585023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algn="l" eaLnBrk="1" hangingPunct="1"/>
            <a:r>
              <a:rPr lang="en-US" altLang="en-US" sz="2900" dirty="0"/>
              <a:t>Age-Specific Gonorrhea Rates by Gender</a:t>
            </a:r>
            <a:br>
              <a:rPr lang="en-US" altLang="en-US" sz="2900" dirty="0"/>
            </a:br>
            <a:r>
              <a:rPr lang="en-US" altLang="en-US" sz="2900" dirty="0"/>
              <a:t> Minnesota, 2021 </a:t>
            </a:r>
          </a:p>
        </p:txBody>
      </p:sp>
      <p:pic>
        <p:nvPicPr>
          <p:cNvPr id="6" name="Picture 5" descr="Chart showing Age-Specific Gonorrhea Rates by Gender Minnesota, 2021 ">
            <a:extLst>
              <a:ext uri="{FF2B5EF4-FFF2-40B4-BE49-F238E27FC236}">
                <a16:creationId xmlns:a16="http://schemas.microsoft.com/office/drawing/2014/main" id="{862E7834-E143-4ADD-894E-A185FA2B9CEF}"/>
              </a:ext>
            </a:extLst>
          </p:cNvPr>
          <p:cNvPicPr>
            <a:picLocks noChangeAspect="1"/>
          </p:cNvPicPr>
          <p:nvPr/>
        </p:nvPicPr>
        <p:blipFill>
          <a:blip r:embed="rId3"/>
          <a:stretch>
            <a:fillRect/>
          </a:stretch>
        </p:blipFill>
        <p:spPr>
          <a:xfrm>
            <a:off x="1031874" y="1770062"/>
            <a:ext cx="9940925" cy="432839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026" descr="Graph showing Gonorrhea Rates by Race/Ethnicity &#10;Minnesota, 2011-2021"/>
          <p:cNvGraphicFramePr>
            <a:graphicFrameLocks noChangeAspect="1"/>
          </p:cNvGraphicFramePr>
          <p:nvPr>
            <p:extLst>
              <p:ext uri="{D42A27DB-BD31-4B8C-83A1-F6EECF244321}">
                <p14:modId xmlns:p14="http://schemas.microsoft.com/office/powerpoint/2010/main" val="1549364524"/>
              </p:ext>
            </p:extLst>
          </p:nvPr>
        </p:nvGraphicFramePr>
        <p:xfrm>
          <a:off x="0" y="1320801"/>
          <a:ext cx="12192000" cy="5537200"/>
        </p:xfrm>
        <a:graphic>
          <a:graphicData uri="http://schemas.openxmlformats.org/drawingml/2006/chart">
            <c:chart xmlns:c="http://schemas.openxmlformats.org/drawingml/2006/chart" xmlns:r="http://schemas.openxmlformats.org/officeDocument/2006/relationships" r:id="rId3"/>
          </a:graphicData>
        </a:graphic>
      </p:graphicFrame>
      <p:sp>
        <p:nvSpPr>
          <p:cNvPr id="29702" name="Text Box 1031"/>
          <p:cNvSpPr txBox="1">
            <a:spLocks noChangeArrowheads="1"/>
          </p:cNvSpPr>
          <p:nvPr/>
        </p:nvSpPr>
        <p:spPr bwMode="auto">
          <a:xfrm>
            <a:off x="1485900" y="2105251"/>
            <a:ext cx="442177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b="1" dirty="0">
                <a:latin typeface="+mn-lt"/>
              </a:rPr>
              <a:t>2021 rates compared with white rates:</a:t>
            </a:r>
          </a:p>
          <a:p>
            <a:pPr eaLnBrk="1" hangingPunct="1">
              <a:lnSpc>
                <a:spcPct val="100000"/>
              </a:lnSpc>
              <a:spcAft>
                <a:spcPct val="0"/>
              </a:spcAft>
              <a:buClrTx/>
              <a:buSzTx/>
              <a:buFontTx/>
              <a:buNone/>
            </a:pPr>
            <a:r>
              <a:rPr lang="en-US" altLang="en-US" sz="1400" dirty="0">
                <a:latin typeface="+mn-lt"/>
              </a:rPr>
              <a:t>Black, Non-Hispanic = 20.6x higher</a:t>
            </a:r>
          </a:p>
          <a:p>
            <a:pPr eaLnBrk="1" hangingPunct="1">
              <a:lnSpc>
                <a:spcPct val="100000"/>
              </a:lnSpc>
              <a:spcAft>
                <a:spcPct val="0"/>
              </a:spcAft>
              <a:buClrTx/>
              <a:buSzTx/>
              <a:buFontTx/>
              <a:buNone/>
            </a:pPr>
            <a:r>
              <a:rPr lang="en-US" altLang="en-US" sz="1400" dirty="0">
                <a:latin typeface="+mn-lt"/>
              </a:rPr>
              <a:t>American Indian = 9.2x higher</a:t>
            </a:r>
          </a:p>
          <a:p>
            <a:pPr eaLnBrk="1" hangingPunct="1">
              <a:lnSpc>
                <a:spcPct val="100000"/>
              </a:lnSpc>
              <a:spcAft>
                <a:spcPct val="0"/>
              </a:spcAft>
              <a:buClrTx/>
              <a:buSzTx/>
              <a:buFontTx/>
              <a:buNone/>
            </a:pPr>
            <a:r>
              <a:rPr lang="en-US" altLang="en-US" sz="1400" dirty="0">
                <a:latin typeface="+mn-lt"/>
              </a:rPr>
              <a:t>Asian/PI = 1.5x higher</a:t>
            </a:r>
          </a:p>
          <a:p>
            <a:pPr eaLnBrk="1" hangingPunct="1">
              <a:lnSpc>
                <a:spcPct val="100000"/>
              </a:lnSpc>
              <a:spcAft>
                <a:spcPct val="0"/>
              </a:spcAft>
              <a:buClrTx/>
              <a:buSzTx/>
              <a:buFontTx/>
              <a:buNone/>
            </a:pPr>
            <a:r>
              <a:rPr lang="en-US" altLang="en-US" sz="1400" dirty="0">
                <a:latin typeface="+mn-lt"/>
              </a:rPr>
              <a:t>Hispanic* = 3.7x higher</a:t>
            </a:r>
          </a:p>
        </p:txBody>
      </p:sp>
      <p:sp>
        <p:nvSpPr>
          <p:cNvPr id="10" name="Rectangle 1027"/>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Race/Ethnicity </a:t>
            </a:r>
            <a:br>
              <a:rPr lang="en-US" altLang="en-US" sz="2900" dirty="0">
                <a:solidFill>
                  <a:schemeClr val="bg1"/>
                </a:solidFill>
                <a:latin typeface="+mj-lt"/>
              </a:rPr>
            </a:br>
            <a:r>
              <a:rPr lang="en-US" altLang="en-US" sz="2900" dirty="0">
                <a:solidFill>
                  <a:schemeClr val="bg1"/>
                </a:solidFill>
                <a:latin typeface="+mj-lt"/>
              </a:rPr>
              <a:t>Minnesota, 2011-2021</a:t>
            </a:r>
            <a:endParaRPr lang="en-US" altLang="en-US" sz="2900" baseline="30000" dirty="0">
              <a:solidFill>
                <a:schemeClr val="bg1"/>
              </a:solidFill>
              <a:latin typeface="+mj-lt"/>
            </a:endParaRPr>
          </a:p>
        </p:txBody>
      </p:sp>
      <p:sp>
        <p:nvSpPr>
          <p:cNvPr id="6" name="Date Placeholder 1"/>
          <p:cNvSpPr>
            <a:spLocks noGrp="1"/>
          </p:cNvSpPr>
          <p:nvPr>
            <p:ph type="dt" sz="half" idx="10"/>
          </p:nvPr>
        </p:nvSpPr>
        <p:spPr>
          <a:xfrm>
            <a:off x="567694" y="6398353"/>
            <a:ext cx="3251269" cy="441718"/>
          </a:xfrm>
        </p:spPr>
        <p:txBody>
          <a:bodyPr/>
          <a:lstStyle/>
          <a:p>
            <a:pPr algn="l">
              <a:defRPr/>
            </a:pPr>
            <a:r>
              <a:rPr lang="en-US" altLang="en-US" sz="1100" dirty="0">
                <a:solidFill>
                  <a:schemeClr val="tx1"/>
                </a:solidFill>
              </a:rPr>
              <a:t>* people of Hispanic ethnicity can be of any race</a:t>
            </a:r>
          </a:p>
        </p:txBody>
      </p:sp>
    </p:spTree>
    <p:extLst>
      <p:ext uri="{BB962C8B-B14F-4D97-AF65-F5344CB8AC3E}">
        <p14:creationId xmlns:p14="http://schemas.microsoft.com/office/powerpoint/2010/main" val="13959242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4"/>
          <p:cNvSpPr txBox="1">
            <a:spLocks noChangeArrowheads="1"/>
          </p:cNvSpPr>
          <p:nvPr/>
        </p:nvSpPr>
        <p:spPr bwMode="auto">
          <a:xfrm>
            <a:off x="1131455" y="6173787"/>
            <a:ext cx="3472818" cy="42018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5000"/>
              </a:lnSpc>
              <a:spcBef>
                <a:spcPct val="50000"/>
              </a:spcBef>
              <a:spcAft>
                <a:spcPct val="0"/>
              </a:spcAft>
              <a:buClrTx/>
              <a:buSzTx/>
              <a:buFontTx/>
              <a:buNone/>
            </a:pPr>
            <a:r>
              <a:rPr lang="en-US" altLang="en-US" sz="1100" dirty="0">
                <a:latin typeface="Calibri" panose="020F0502020204030204" pitchFamily="34" charset="0"/>
                <a:cs typeface="Calibri" panose="020F0502020204030204" pitchFamily="34" charset="0"/>
              </a:rPr>
              <a:t>* people of Hispanic ethnicity can be of any race.</a:t>
            </a:r>
          </a:p>
        </p:txBody>
      </p:sp>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Race/Ethnicity </a:t>
            </a:r>
            <a:br>
              <a:rPr lang="en-US" altLang="en-US" sz="2900" dirty="0">
                <a:solidFill>
                  <a:schemeClr val="bg1"/>
                </a:solidFill>
                <a:latin typeface="+mj-lt"/>
              </a:rPr>
            </a:br>
            <a:r>
              <a:rPr lang="en-US" altLang="en-US" sz="2900" dirty="0">
                <a:solidFill>
                  <a:schemeClr val="bg1"/>
                </a:solidFill>
                <a:latin typeface="+mj-lt"/>
              </a:rPr>
              <a:t>Minnesota, 2010-2020</a:t>
            </a:r>
            <a:endParaRPr lang="en-US" altLang="en-US" sz="2900" baseline="30000" dirty="0">
              <a:solidFill>
                <a:schemeClr val="bg1"/>
              </a:solidFill>
              <a:latin typeface="+mj-lt"/>
            </a:endParaRPr>
          </a:p>
        </p:txBody>
      </p:sp>
      <p:pic>
        <p:nvPicPr>
          <p:cNvPr id="5" name="Picture 4" descr="Graph showing Gonorrhea Rates by Race/Ethnicity &#10;Minnesota, 2010-2020">
            <a:extLst>
              <a:ext uri="{FF2B5EF4-FFF2-40B4-BE49-F238E27FC236}">
                <a16:creationId xmlns:a16="http://schemas.microsoft.com/office/drawing/2014/main" id="{472654CB-13C9-413E-9DB3-173DC0C9CB5D}"/>
              </a:ext>
            </a:extLst>
          </p:cNvPr>
          <p:cNvPicPr>
            <a:picLocks noChangeAspect="1"/>
          </p:cNvPicPr>
          <p:nvPr/>
        </p:nvPicPr>
        <p:blipFill>
          <a:blip r:embed="rId3"/>
          <a:stretch>
            <a:fillRect/>
          </a:stretch>
        </p:blipFill>
        <p:spPr>
          <a:xfrm>
            <a:off x="696912" y="1685131"/>
            <a:ext cx="10389033" cy="4325768"/>
          </a:xfrm>
          <a:prstGeom prst="rect">
            <a:avLst/>
          </a:prstGeom>
        </p:spPr>
      </p:pic>
    </p:spTree>
    <p:extLst>
      <p:ext uri="{BB962C8B-B14F-4D97-AF65-F5344CB8AC3E}">
        <p14:creationId xmlns:p14="http://schemas.microsoft.com/office/powerpoint/2010/main" val="11793828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Chlamydia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Interpreting STD Surveillance Data (1/2)</a:t>
            </a:r>
          </a:p>
        </p:txBody>
      </p:sp>
      <p:sp>
        <p:nvSpPr>
          <p:cNvPr id="3" name="Content Placeholder 2"/>
          <p:cNvSpPr>
            <a:spLocks noGrp="1"/>
          </p:cNvSpPr>
          <p:nvPr>
            <p:ph idx="1"/>
          </p:nvPr>
        </p:nvSpPr>
        <p:spPr>
          <a:xfrm>
            <a:off x="609600" y="1613647"/>
            <a:ext cx="10983310" cy="5097396"/>
          </a:xfrm>
        </p:spPr>
        <p:txBody>
          <a:bodyPr>
            <a:normAutofit fontScale="85000" lnSpcReduction="20000"/>
          </a:bodyPr>
          <a:lstStyle/>
          <a:p>
            <a:r>
              <a:rPr lang="en-US" sz="2800" dirty="0"/>
              <a:t>Factors that impact the completeness and accuracy of STD data include:</a:t>
            </a:r>
          </a:p>
          <a:p>
            <a:pPr lvl="1"/>
            <a:r>
              <a:rPr lang="en-US" sz="2800" dirty="0"/>
              <a:t>Level of STD screening by healthcare providers</a:t>
            </a:r>
          </a:p>
          <a:p>
            <a:pPr lvl="1"/>
            <a:r>
              <a:rPr lang="en-US" sz="2800" dirty="0"/>
              <a:t>Individual test-seeking behavior</a:t>
            </a:r>
          </a:p>
          <a:p>
            <a:pPr lvl="1"/>
            <a:r>
              <a:rPr lang="en-US" sz="2800" dirty="0"/>
              <a:t>Sensitivity of diagnostic tests</a:t>
            </a:r>
          </a:p>
          <a:p>
            <a:pPr lvl="1"/>
            <a:r>
              <a:rPr lang="en-US" sz="2800" dirty="0"/>
              <a:t>Compliance with case reporting</a:t>
            </a:r>
          </a:p>
          <a:p>
            <a:pPr lvl="1"/>
            <a:r>
              <a:rPr lang="en-US" sz="2800" dirty="0"/>
              <a:t>Completeness of case reporting</a:t>
            </a:r>
          </a:p>
          <a:p>
            <a:pPr lvl="1"/>
            <a:r>
              <a:rPr lang="en-US" sz="2800" dirty="0"/>
              <a:t>Timeliness of case reporting</a:t>
            </a:r>
          </a:p>
          <a:p>
            <a:r>
              <a:rPr lang="en-US" sz="2800" dirty="0"/>
              <a:t>Increases and decreases in STD rates can be due to actual changes in disease occurrence and/or changes in one or more of the above factors.</a:t>
            </a:r>
          </a:p>
          <a:p>
            <a:r>
              <a:rPr lang="en-US" sz="2800" dirty="0"/>
              <a:t>COVID-19 lockdowns likely played a role in the number of cases reported/diagnosed this past year. </a:t>
            </a:r>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405615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40</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t>2021 Minnesota Chlamydia Rates by County</a:t>
            </a:r>
          </a:p>
        </p:txBody>
      </p:sp>
      <p:sp>
        <p:nvSpPr>
          <p:cNvPr id="9" name="TextBox 8"/>
          <p:cNvSpPr txBox="1"/>
          <p:nvPr/>
        </p:nvSpPr>
        <p:spPr>
          <a:xfrm>
            <a:off x="8241973" y="4229473"/>
            <a:ext cx="3758117" cy="1675780"/>
          </a:xfrm>
          <a:prstGeom prst="rect">
            <a:avLst/>
          </a:prstGeom>
          <a:noFill/>
        </p:spPr>
        <p:txBody>
          <a:bodyPr wrap="square" rtlCol="0">
            <a:spAutoFit/>
          </a:bodyPr>
          <a:lstStyle/>
          <a:p>
            <a:r>
              <a:rPr lang="en-US" sz="1778" dirty="0"/>
              <a:t>1,206 per 100,000 (4,613 cases)</a:t>
            </a:r>
          </a:p>
          <a:p>
            <a:r>
              <a:rPr lang="en-US" sz="1778" dirty="0"/>
              <a:t>894 per 100,000 (2,548 cases)</a:t>
            </a:r>
          </a:p>
          <a:p>
            <a:r>
              <a:rPr lang="en-US" sz="1778" dirty="0"/>
              <a:t>348 per 100,000 (7,585 cases)</a:t>
            </a:r>
          </a:p>
          <a:p>
            <a:r>
              <a:rPr lang="en-US" sz="1778" dirty="0"/>
              <a:t>306 per 100,000 (7,519 cases)</a:t>
            </a:r>
          </a:p>
          <a:p>
            <a:r>
              <a:rPr lang="en-US" sz="1778" dirty="0"/>
              <a:t>425.7 per 100,000 (22,578 cases)</a:t>
            </a:r>
          </a:p>
          <a:p>
            <a:r>
              <a:rPr lang="en-US" sz="1400" i="1" dirty="0"/>
              <a:t>(315 cases missing residence information)</a:t>
            </a:r>
          </a:p>
        </p:txBody>
      </p:sp>
      <p:sp>
        <p:nvSpPr>
          <p:cNvPr id="11" name="TextBox 10"/>
          <p:cNvSpPr txBox="1"/>
          <p:nvPr/>
        </p:nvSpPr>
        <p:spPr>
          <a:xfrm>
            <a:off x="6035091" y="4229473"/>
            <a:ext cx="2206882" cy="1460336"/>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12" name="TextBox 11"/>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3" name="Picture 2" descr="Map showing 2021 Minnesota Chlamydia Rates by County"/>
          <p:cNvPicPr>
            <a:picLocks noChangeAspect="1"/>
          </p:cNvPicPr>
          <p:nvPr/>
        </p:nvPicPr>
        <p:blipFill>
          <a:blip r:embed="rId3">
            <a:extLst>
              <a:ext uri="{28A0092B-C50C-407E-A947-70E740481C1C}">
                <a14:useLocalDpi xmlns:a14="http://schemas.microsoft.com/office/drawing/2010/main" val="0"/>
              </a:ext>
            </a:extLst>
          </a:blip>
          <a:srcRect/>
          <a:stretch/>
        </p:blipFill>
        <p:spPr>
          <a:xfrm>
            <a:off x="901985" y="1373910"/>
            <a:ext cx="4137116" cy="5353916"/>
          </a:xfrm>
          <a:prstGeom prst="rect">
            <a:avLst/>
          </a:prstGeom>
        </p:spPr>
      </p:pic>
    </p:spTree>
    <p:extLst>
      <p:ext uri="{BB962C8B-B14F-4D97-AF65-F5344CB8AC3E}">
        <p14:creationId xmlns:p14="http://schemas.microsoft.com/office/powerpoint/2010/main" val="197449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Chlamydia Infections by Residence at Diagnosis</a:t>
            </a:r>
            <a:br>
              <a:rPr lang="en-US" altLang="en-US" sz="2900" dirty="0"/>
            </a:br>
            <a:r>
              <a:rPr lang="en-US" altLang="en-US" sz="2900" dirty="0"/>
              <a:t> Minnesota, 2021</a:t>
            </a:r>
            <a:endParaRPr lang="en-US" sz="2900" dirty="0"/>
          </a:p>
        </p:txBody>
      </p:sp>
      <p:sp>
        <p:nvSpPr>
          <p:cNvPr id="17412" name="Text Box 4"/>
          <p:cNvSpPr txBox="1">
            <a:spLocks noChangeArrowheads="1"/>
          </p:cNvSpPr>
          <p:nvPr/>
        </p:nvSpPr>
        <p:spPr bwMode="auto">
          <a:xfrm>
            <a:off x="2568169" y="6075146"/>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sp>
        <p:nvSpPr>
          <p:cNvPr id="17414" name="Text Box 7"/>
          <p:cNvSpPr txBox="1">
            <a:spLocks noChangeArrowheads="1"/>
          </p:cNvSpPr>
          <p:nvPr/>
        </p:nvSpPr>
        <p:spPr bwMode="auto">
          <a:xfrm>
            <a:off x="3843787" y="1346201"/>
            <a:ext cx="45806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n-lt"/>
              </a:rPr>
              <a:t>Total Number of Cases = 22,578</a:t>
            </a:r>
          </a:p>
        </p:txBody>
      </p:sp>
      <p:pic>
        <p:nvPicPr>
          <p:cNvPr id="6" name="Picture 5" descr="Pie chart showing Chlamydia Infections by Residence at Diagnosis&#10; Minnesota, 2021">
            <a:extLst>
              <a:ext uri="{FF2B5EF4-FFF2-40B4-BE49-F238E27FC236}">
                <a16:creationId xmlns:a16="http://schemas.microsoft.com/office/drawing/2014/main" id="{980105A2-81F0-4E50-9624-AC84B709A86C}"/>
              </a:ext>
            </a:extLst>
          </p:cNvPr>
          <p:cNvPicPr>
            <a:picLocks noChangeAspect="1"/>
          </p:cNvPicPr>
          <p:nvPr/>
        </p:nvPicPr>
        <p:blipFill>
          <a:blip r:embed="rId3"/>
          <a:stretch>
            <a:fillRect/>
          </a:stretch>
        </p:blipFill>
        <p:spPr>
          <a:xfrm>
            <a:off x="3405575" y="1807866"/>
            <a:ext cx="6326188" cy="4261853"/>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dirty="0"/>
              <a:t>Chlamydia Rates by Gender</a:t>
            </a:r>
            <a:br>
              <a:rPr lang="en-US" altLang="en-US" sz="2800" dirty="0"/>
            </a:br>
            <a:r>
              <a:rPr lang="en-US" altLang="en-US" sz="2800" dirty="0"/>
              <a:t>Minnesota, 2010-2020</a:t>
            </a:r>
            <a:endParaRPr lang="en-US" dirty="0"/>
          </a:p>
        </p:txBody>
      </p:sp>
      <p:pic>
        <p:nvPicPr>
          <p:cNvPr id="7" name="Picture 6" descr="Graph showing Chlamydia Rates by Gender, Minnesota, 2010-2020">
            <a:extLst>
              <a:ext uri="{FF2B5EF4-FFF2-40B4-BE49-F238E27FC236}">
                <a16:creationId xmlns:a16="http://schemas.microsoft.com/office/drawing/2014/main" id="{D916FC43-4521-4C0B-A1B5-31DB5FB78858}"/>
              </a:ext>
            </a:extLst>
          </p:cNvPr>
          <p:cNvPicPr>
            <a:picLocks noChangeAspect="1"/>
          </p:cNvPicPr>
          <p:nvPr/>
        </p:nvPicPr>
        <p:blipFill>
          <a:blip r:embed="rId3"/>
          <a:stretch>
            <a:fillRect/>
          </a:stretch>
        </p:blipFill>
        <p:spPr>
          <a:xfrm>
            <a:off x="1354137" y="1719262"/>
            <a:ext cx="9796463" cy="4304688"/>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Chlamydia Rates by Age</a:t>
            </a:r>
            <a:br>
              <a:rPr lang="en-US" altLang="en-US" sz="2900" dirty="0"/>
            </a:br>
            <a:r>
              <a:rPr lang="en-US" altLang="en-US" sz="2900" dirty="0"/>
              <a:t>Minnesota, 2011-2021</a:t>
            </a:r>
            <a:endParaRPr lang="en-US" sz="2900" dirty="0"/>
          </a:p>
        </p:txBody>
      </p:sp>
      <p:pic>
        <p:nvPicPr>
          <p:cNvPr id="7" name="Picture 6" descr="Graph showing Chlamydia Rates by Age&#10;Minnesota, 2011-2021">
            <a:extLst>
              <a:ext uri="{FF2B5EF4-FFF2-40B4-BE49-F238E27FC236}">
                <a16:creationId xmlns:a16="http://schemas.microsoft.com/office/drawing/2014/main" id="{7657E45F-7EA6-4CE5-939D-DEF9506738B5}"/>
              </a:ext>
            </a:extLst>
          </p:cNvPr>
          <p:cNvPicPr>
            <a:picLocks noChangeAspect="1"/>
          </p:cNvPicPr>
          <p:nvPr/>
        </p:nvPicPr>
        <p:blipFill>
          <a:blip r:embed="rId3"/>
          <a:stretch>
            <a:fillRect/>
          </a:stretch>
        </p:blipFill>
        <p:spPr>
          <a:xfrm>
            <a:off x="1260474" y="1836737"/>
            <a:ext cx="9737725" cy="4383190"/>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Age-Specific Chlamydia Rates by Gender, </a:t>
            </a:r>
            <a:br>
              <a:rPr lang="en-US" altLang="en-US" sz="2900" dirty="0"/>
            </a:br>
            <a:r>
              <a:rPr lang="en-US" altLang="en-US" sz="2900" dirty="0"/>
              <a:t>Minnesota, 2021</a:t>
            </a:r>
            <a:endParaRPr lang="en-US" sz="2900" dirty="0"/>
          </a:p>
        </p:txBody>
      </p:sp>
      <p:pic>
        <p:nvPicPr>
          <p:cNvPr id="9" name="Picture 8" descr="Chart showing Age-Specific Chlamydia Rates by Gender, &#10;Minnesota, 2021">
            <a:extLst>
              <a:ext uri="{FF2B5EF4-FFF2-40B4-BE49-F238E27FC236}">
                <a16:creationId xmlns:a16="http://schemas.microsoft.com/office/drawing/2014/main" id="{BA1F34E6-C6A9-4EA5-871E-77F8204FE135}"/>
              </a:ext>
            </a:extLst>
          </p:cNvPr>
          <p:cNvPicPr>
            <a:picLocks noChangeAspect="1"/>
          </p:cNvPicPr>
          <p:nvPr/>
        </p:nvPicPr>
        <p:blipFill>
          <a:blip r:embed="rId3"/>
          <a:stretch>
            <a:fillRect/>
          </a:stretch>
        </p:blipFill>
        <p:spPr>
          <a:xfrm>
            <a:off x="2000250" y="1798637"/>
            <a:ext cx="8191500" cy="4521432"/>
          </a:xfrm>
          <a:prstGeom prst="rect">
            <a:avLst/>
          </a:prstGeom>
        </p:spPr>
      </p:pic>
    </p:spTree>
    <p:extLst>
      <p:ext uri="{BB962C8B-B14F-4D97-AF65-F5344CB8AC3E}">
        <p14:creationId xmlns:p14="http://schemas.microsoft.com/office/powerpoint/2010/main" val="3235083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52400"/>
            <a:ext cx="11591891" cy="914400"/>
          </a:xfrm>
        </p:spPr>
        <p:txBody>
          <a:bodyPr>
            <a:normAutofit/>
          </a:bodyPr>
          <a:lstStyle/>
          <a:p>
            <a:pPr algn="l"/>
            <a:r>
              <a:rPr lang="en-US" altLang="en-US" sz="2900" dirty="0"/>
              <a:t>Chlamydia Rates by Race/Ethnicity Minnesota, 2011-2021 (1/2)</a:t>
            </a:r>
            <a:endParaRPr lang="en-US" sz="2900" dirty="0"/>
          </a:p>
        </p:txBody>
      </p:sp>
      <p:sp>
        <p:nvSpPr>
          <p:cNvPr id="6" name="Date Placeholder 1"/>
          <p:cNvSpPr>
            <a:spLocks noGrp="1"/>
          </p:cNvSpPr>
          <p:nvPr>
            <p:ph type="dt" sz="half" idx="10"/>
          </p:nvPr>
        </p:nvSpPr>
        <p:spPr>
          <a:xfrm>
            <a:off x="544137" y="6432331"/>
            <a:ext cx="3226674" cy="365125"/>
          </a:xfrm>
        </p:spPr>
        <p:txBody>
          <a:bodyPr/>
          <a:lstStyle/>
          <a:p>
            <a:pPr algn="l">
              <a:defRPr/>
            </a:pPr>
            <a:r>
              <a:rPr lang="en-US" altLang="en-US" sz="1200" dirty="0">
                <a:solidFill>
                  <a:srgbClr val="000000"/>
                </a:solidFill>
              </a:rPr>
              <a:t>* people of Hispanic ethnicity can be of any race</a:t>
            </a:r>
            <a:endParaRPr lang="en-US" altLang="en-US" dirty="0"/>
          </a:p>
        </p:txBody>
      </p:sp>
      <p:pic>
        <p:nvPicPr>
          <p:cNvPr id="8" name="Picture 7" descr="Graph showing Chlamydia Rates by Race/Ethnicity Minnesota, 2011-2021 (1/2)">
            <a:extLst>
              <a:ext uri="{FF2B5EF4-FFF2-40B4-BE49-F238E27FC236}">
                <a16:creationId xmlns:a16="http://schemas.microsoft.com/office/drawing/2014/main" id="{0DA6E11E-8C4A-44D4-A513-04C393F9356E}"/>
              </a:ext>
            </a:extLst>
          </p:cNvPr>
          <p:cNvPicPr>
            <a:picLocks noChangeAspect="1"/>
          </p:cNvPicPr>
          <p:nvPr/>
        </p:nvPicPr>
        <p:blipFill>
          <a:blip r:embed="rId3"/>
          <a:stretch>
            <a:fillRect/>
          </a:stretch>
        </p:blipFill>
        <p:spPr>
          <a:xfrm>
            <a:off x="784842" y="1529780"/>
            <a:ext cx="10863021" cy="4902551"/>
          </a:xfrm>
          <a:prstGeom prst="rect">
            <a:avLst/>
          </a:prstGeom>
        </p:spPr>
      </p:pic>
      <p:sp>
        <p:nvSpPr>
          <p:cNvPr id="21510" name="Text Box 14"/>
          <p:cNvSpPr txBox="1">
            <a:spLocks noChangeArrowheads="1"/>
          </p:cNvSpPr>
          <p:nvPr/>
        </p:nvSpPr>
        <p:spPr bwMode="auto">
          <a:xfrm>
            <a:off x="935280" y="1906339"/>
            <a:ext cx="377081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b="1" dirty="0">
                <a:latin typeface="+mj-lt"/>
              </a:rPr>
              <a:t>2021 rates compared with white rates:</a:t>
            </a:r>
          </a:p>
          <a:p>
            <a:pPr eaLnBrk="1" hangingPunct="1">
              <a:lnSpc>
                <a:spcPct val="100000"/>
              </a:lnSpc>
              <a:spcAft>
                <a:spcPct val="0"/>
              </a:spcAft>
              <a:buClrTx/>
              <a:buSzTx/>
              <a:buFontTx/>
              <a:buNone/>
            </a:pPr>
            <a:r>
              <a:rPr lang="en-US" altLang="en-US" sz="1400" dirty="0">
                <a:latin typeface="+mj-lt"/>
              </a:rPr>
              <a:t>Black, Non-Hispanic = 10.3x higher</a:t>
            </a:r>
          </a:p>
          <a:p>
            <a:pPr eaLnBrk="1" hangingPunct="1">
              <a:lnSpc>
                <a:spcPct val="100000"/>
              </a:lnSpc>
              <a:spcAft>
                <a:spcPct val="0"/>
              </a:spcAft>
              <a:buClrTx/>
              <a:buSzTx/>
              <a:buFontTx/>
              <a:buNone/>
            </a:pPr>
            <a:r>
              <a:rPr lang="en-US" altLang="en-US" sz="1400" dirty="0">
                <a:latin typeface="+mj-lt"/>
              </a:rPr>
              <a:t>American Indian = 4.9x higher</a:t>
            </a:r>
          </a:p>
          <a:p>
            <a:pPr eaLnBrk="1" hangingPunct="1">
              <a:lnSpc>
                <a:spcPct val="100000"/>
              </a:lnSpc>
              <a:spcAft>
                <a:spcPct val="0"/>
              </a:spcAft>
              <a:buClrTx/>
              <a:buSzTx/>
              <a:buFontTx/>
              <a:buNone/>
            </a:pPr>
            <a:r>
              <a:rPr lang="en-US" altLang="en-US" sz="1400" dirty="0">
                <a:latin typeface="+mj-lt"/>
              </a:rPr>
              <a:t>Asian/PI = 1.9x higher</a:t>
            </a:r>
          </a:p>
          <a:p>
            <a:pPr eaLnBrk="1" hangingPunct="1">
              <a:lnSpc>
                <a:spcPct val="100000"/>
              </a:lnSpc>
              <a:spcAft>
                <a:spcPct val="0"/>
              </a:spcAft>
              <a:buClrTx/>
              <a:buSzTx/>
              <a:buFontTx/>
              <a:buNone/>
            </a:pPr>
            <a:r>
              <a:rPr lang="en-US" altLang="en-US" sz="1400" dirty="0">
                <a:latin typeface="+mj-lt"/>
              </a:rPr>
              <a:t>Hispanic* = 4.6x higher</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838200" y="6356350"/>
            <a:ext cx="4024256" cy="388695"/>
          </a:xfrm>
        </p:spPr>
        <p:txBody>
          <a:bodyPr/>
          <a:lstStyle/>
          <a:p>
            <a:pPr algn="l">
              <a:defRPr/>
            </a:pPr>
            <a:r>
              <a:rPr lang="en-US" altLang="en-US" dirty="0">
                <a:solidFill>
                  <a:srgbClr val="000000"/>
                </a:solidFill>
              </a:rPr>
              <a:t>* people of Hispanic ethnicity can be of any race</a:t>
            </a:r>
            <a:endParaRPr lang="en-US" altLang="en-US" dirty="0"/>
          </a:p>
        </p:txBody>
      </p:sp>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Chlamydia Rates by Race/Ethnicity, Minnesota, 2011-2021 (2/2)</a:t>
            </a:r>
            <a:endParaRPr lang="en-US" altLang="en-US" sz="2900" baseline="30000" dirty="0">
              <a:solidFill>
                <a:schemeClr val="bg1"/>
              </a:solidFill>
              <a:latin typeface="+mj-lt"/>
            </a:endParaRPr>
          </a:p>
        </p:txBody>
      </p:sp>
      <p:pic>
        <p:nvPicPr>
          <p:cNvPr id="6" name="Picture 5" descr="Graph showing Chlamydia Rates by Race/Ethnicity, Minnesota, 2011-2021 (2/2)">
            <a:extLst>
              <a:ext uri="{FF2B5EF4-FFF2-40B4-BE49-F238E27FC236}">
                <a16:creationId xmlns:a16="http://schemas.microsoft.com/office/drawing/2014/main" id="{69AE7C7F-8D92-4C43-853A-13C928647868}"/>
              </a:ext>
            </a:extLst>
          </p:cNvPr>
          <p:cNvPicPr>
            <a:picLocks noChangeAspect="1"/>
          </p:cNvPicPr>
          <p:nvPr/>
        </p:nvPicPr>
        <p:blipFill>
          <a:blip r:embed="rId3"/>
          <a:stretch>
            <a:fillRect/>
          </a:stretch>
        </p:blipFill>
        <p:spPr>
          <a:xfrm>
            <a:off x="1366837" y="1882775"/>
            <a:ext cx="9732963" cy="4081946"/>
          </a:xfrm>
          <a:prstGeom prst="rect">
            <a:avLst/>
          </a:prstGeom>
        </p:spPr>
      </p:pic>
    </p:spTree>
    <p:extLst>
      <p:ext uri="{BB962C8B-B14F-4D97-AF65-F5344CB8AC3E}">
        <p14:creationId xmlns:p14="http://schemas.microsoft.com/office/powerpoint/2010/main" val="38170322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200" dirty="0"/>
              <a:t>Chlamydia and Gonorrhea Among Adolescents and Young Adults</a:t>
            </a:r>
            <a:br>
              <a:rPr lang="en-US" altLang="en-US" sz="3200" dirty="0"/>
            </a:br>
            <a:r>
              <a:rPr lang="en-US" altLang="en-US" sz="3200" dirty="0"/>
              <a:t>(15-24 years of age)</a:t>
            </a:r>
            <a:endParaRPr lang="en-US" sz="3200" dirty="0"/>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895771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Grp="1" noChangeArrowheads="1"/>
          </p:cNvSpPr>
          <p:nvPr>
            <p:ph type="title"/>
          </p:nvPr>
        </p:nvSpPr>
        <p:spPr bwMode="auto">
          <a:xfrm>
            <a:off x="838200" y="340295"/>
            <a:ext cx="10515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900" dirty="0">
                <a:solidFill>
                  <a:schemeClr val="bg1"/>
                </a:solidFill>
                <a:latin typeface="+mj-lt"/>
              </a:rPr>
              <a:t>Chlamydia Disproportionately Impacts Youth and Young Adults</a:t>
            </a:r>
          </a:p>
        </p:txBody>
      </p:sp>
      <p:sp>
        <p:nvSpPr>
          <p:cNvPr id="41988" name="Text Box 3"/>
          <p:cNvSpPr txBox="1">
            <a:spLocks noChangeArrowheads="1"/>
          </p:cNvSpPr>
          <p:nvPr/>
        </p:nvSpPr>
        <p:spPr bwMode="auto">
          <a:xfrm>
            <a:off x="6654800" y="1307108"/>
            <a:ext cx="3429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Chlamydia Cases in 2021</a:t>
            </a:r>
          </a:p>
          <a:p>
            <a:pPr algn="ctr">
              <a:lnSpc>
                <a:spcPct val="100000"/>
              </a:lnSpc>
              <a:spcBef>
                <a:spcPct val="50000"/>
              </a:spcBef>
              <a:spcAft>
                <a:spcPct val="0"/>
              </a:spcAft>
              <a:buClrTx/>
              <a:buSzTx/>
              <a:buFontTx/>
              <a:buNone/>
            </a:pPr>
            <a:r>
              <a:rPr lang="en-US" altLang="en-US" sz="2000" b="1" dirty="0">
                <a:latin typeface="+mn-lt"/>
              </a:rPr>
              <a:t> (n = 22,578)</a:t>
            </a:r>
          </a:p>
        </p:txBody>
      </p:sp>
      <p:sp>
        <p:nvSpPr>
          <p:cNvPr id="41989" name="Text Box 4"/>
          <p:cNvSpPr txBox="1">
            <a:spLocks noChangeArrowheads="1"/>
          </p:cNvSpPr>
          <p:nvPr/>
        </p:nvSpPr>
        <p:spPr bwMode="auto">
          <a:xfrm>
            <a:off x="2274719" y="1316038"/>
            <a:ext cx="320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MN Population </a:t>
            </a:r>
          </a:p>
          <a:p>
            <a:pPr algn="ctr">
              <a:lnSpc>
                <a:spcPct val="100000"/>
              </a:lnSpc>
              <a:spcBef>
                <a:spcPct val="50000"/>
              </a:spcBef>
              <a:spcAft>
                <a:spcPct val="0"/>
              </a:spcAft>
              <a:buClrTx/>
              <a:buSzTx/>
              <a:buFontTx/>
              <a:buNone/>
            </a:pPr>
            <a:r>
              <a:rPr lang="en-US" altLang="en-US" sz="2000" b="1" dirty="0">
                <a:latin typeface="+mn-lt"/>
              </a:rPr>
              <a:t> (n = 5,303,925)</a:t>
            </a:r>
          </a:p>
        </p:txBody>
      </p:sp>
      <p:pic>
        <p:nvPicPr>
          <p:cNvPr id="5" name="Picture 4" descr="Pie chart showing the Minnesota population by age group">
            <a:extLst>
              <a:ext uri="{FF2B5EF4-FFF2-40B4-BE49-F238E27FC236}">
                <a16:creationId xmlns:a16="http://schemas.microsoft.com/office/drawing/2014/main" id="{2D61A567-AB37-4B18-B914-6AC2586EF7A9}"/>
              </a:ext>
            </a:extLst>
          </p:cNvPr>
          <p:cNvPicPr>
            <a:picLocks noChangeAspect="1"/>
          </p:cNvPicPr>
          <p:nvPr/>
        </p:nvPicPr>
        <p:blipFill>
          <a:blip r:embed="rId3"/>
          <a:stretch>
            <a:fillRect/>
          </a:stretch>
        </p:blipFill>
        <p:spPr>
          <a:xfrm>
            <a:off x="1397000" y="2230438"/>
            <a:ext cx="4699000" cy="4570260"/>
          </a:xfrm>
          <a:prstGeom prst="rect">
            <a:avLst/>
          </a:prstGeom>
        </p:spPr>
      </p:pic>
      <p:pic>
        <p:nvPicPr>
          <p:cNvPr id="7" name="Picture 6" descr="Pie chart showing chlamydia cases in MN by age category 2021">
            <a:extLst>
              <a:ext uri="{FF2B5EF4-FFF2-40B4-BE49-F238E27FC236}">
                <a16:creationId xmlns:a16="http://schemas.microsoft.com/office/drawing/2014/main" id="{FA17090E-2BDC-42DD-A0BF-373AD2CA922F}"/>
              </a:ext>
            </a:extLst>
          </p:cNvPr>
          <p:cNvPicPr>
            <a:picLocks noChangeAspect="1"/>
          </p:cNvPicPr>
          <p:nvPr/>
        </p:nvPicPr>
        <p:blipFill>
          <a:blip r:embed="rId4"/>
          <a:stretch>
            <a:fillRect/>
          </a:stretch>
        </p:blipFill>
        <p:spPr>
          <a:xfrm>
            <a:off x="6654800" y="2268598"/>
            <a:ext cx="5080000" cy="4558632"/>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2900" dirty="0">
                <a:solidFill>
                  <a:schemeClr val="bg1"/>
                </a:solidFill>
                <a:latin typeface="+mj-lt"/>
              </a:rPr>
              <a:t>Gonorrhea Disproportionately Impacts Youth and Young Adults</a:t>
            </a:r>
          </a:p>
        </p:txBody>
      </p:sp>
      <p:sp>
        <p:nvSpPr>
          <p:cNvPr id="43014" name="Text Box 5"/>
          <p:cNvSpPr txBox="1">
            <a:spLocks noChangeArrowheads="1"/>
          </p:cNvSpPr>
          <p:nvPr/>
        </p:nvSpPr>
        <p:spPr bwMode="auto">
          <a:xfrm>
            <a:off x="2293374" y="1347788"/>
            <a:ext cx="327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MN Population </a:t>
            </a:r>
          </a:p>
          <a:p>
            <a:pPr algn="ctr">
              <a:lnSpc>
                <a:spcPct val="100000"/>
              </a:lnSpc>
              <a:spcBef>
                <a:spcPct val="50000"/>
              </a:spcBef>
              <a:spcAft>
                <a:spcPct val="0"/>
              </a:spcAft>
              <a:buClrTx/>
              <a:buSzTx/>
              <a:buFontTx/>
              <a:buNone/>
            </a:pPr>
            <a:r>
              <a:rPr lang="en-US" altLang="en-US" sz="2000" b="1" dirty="0">
                <a:latin typeface="+mn-lt"/>
              </a:rPr>
              <a:t> (n = 5,303,925)</a:t>
            </a:r>
          </a:p>
        </p:txBody>
      </p:sp>
      <p:sp>
        <p:nvSpPr>
          <p:cNvPr id="43015" name="Text Box 6"/>
          <p:cNvSpPr txBox="1">
            <a:spLocks noChangeArrowheads="1"/>
          </p:cNvSpPr>
          <p:nvPr/>
        </p:nvSpPr>
        <p:spPr bwMode="auto">
          <a:xfrm>
            <a:off x="6908135" y="1347788"/>
            <a:ext cx="36489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Gonorrhea Cases in 2021</a:t>
            </a:r>
          </a:p>
          <a:p>
            <a:pPr algn="ctr">
              <a:lnSpc>
                <a:spcPct val="100000"/>
              </a:lnSpc>
              <a:spcBef>
                <a:spcPct val="50000"/>
              </a:spcBef>
              <a:spcAft>
                <a:spcPct val="0"/>
              </a:spcAft>
              <a:buClrTx/>
              <a:buSzTx/>
              <a:buFontTx/>
              <a:buNone/>
            </a:pPr>
            <a:r>
              <a:rPr lang="en-US" altLang="en-US" sz="2000" b="1" dirty="0">
                <a:latin typeface="+mn-lt"/>
              </a:rPr>
              <a:t> (n = 9,671)</a:t>
            </a:r>
          </a:p>
        </p:txBody>
      </p:sp>
      <p:pic>
        <p:nvPicPr>
          <p:cNvPr id="7" name="Picture 6" descr="Pie chart showing the MN population by age">
            <a:extLst>
              <a:ext uri="{FF2B5EF4-FFF2-40B4-BE49-F238E27FC236}">
                <a16:creationId xmlns:a16="http://schemas.microsoft.com/office/drawing/2014/main" id="{E3EE55AF-1CA2-400C-A8E4-AE170648231A}"/>
              </a:ext>
            </a:extLst>
          </p:cNvPr>
          <p:cNvPicPr>
            <a:picLocks noChangeAspect="1"/>
          </p:cNvPicPr>
          <p:nvPr/>
        </p:nvPicPr>
        <p:blipFill>
          <a:blip r:embed="rId3"/>
          <a:stretch>
            <a:fillRect/>
          </a:stretch>
        </p:blipFill>
        <p:spPr>
          <a:xfrm>
            <a:off x="1179053" y="2264902"/>
            <a:ext cx="4916947" cy="4440698"/>
          </a:xfrm>
          <a:prstGeom prst="rect">
            <a:avLst/>
          </a:prstGeom>
        </p:spPr>
      </p:pic>
      <p:pic>
        <p:nvPicPr>
          <p:cNvPr id="10" name="Picture 9" descr="Pie chart showing gonorrhea MN by age category 2021">
            <a:extLst>
              <a:ext uri="{FF2B5EF4-FFF2-40B4-BE49-F238E27FC236}">
                <a16:creationId xmlns:a16="http://schemas.microsoft.com/office/drawing/2014/main" id="{2E6F1C48-F72D-4E1E-9201-56138F5FFAD2}"/>
              </a:ext>
            </a:extLst>
          </p:cNvPr>
          <p:cNvPicPr>
            <a:picLocks noChangeAspect="1"/>
          </p:cNvPicPr>
          <p:nvPr/>
        </p:nvPicPr>
        <p:blipFill>
          <a:blip r:embed="rId4"/>
          <a:stretch>
            <a:fillRect/>
          </a:stretch>
        </p:blipFill>
        <p:spPr>
          <a:xfrm>
            <a:off x="6886014" y="2169791"/>
            <a:ext cx="4916947" cy="463092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lgn="l" eaLnBrk="1" hangingPunct="1"/>
            <a:r>
              <a:rPr lang="en-US" altLang="en-US" dirty="0"/>
              <a:t>Interpreting STD Surveillance Data (2/2)</a:t>
            </a:r>
          </a:p>
        </p:txBody>
      </p:sp>
      <p:sp>
        <p:nvSpPr>
          <p:cNvPr id="7172" name="Rectangle 3"/>
          <p:cNvSpPr>
            <a:spLocks noGrp="1" noChangeArrowheads="1"/>
          </p:cNvSpPr>
          <p:nvPr>
            <p:ph idx="1"/>
          </p:nvPr>
        </p:nvSpPr>
        <p:spPr>
          <a:xfrm>
            <a:off x="1156138" y="1502230"/>
            <a:ext cx="9974317" cy="5355769"/>
          </a:xfrm>
          <a:prstGeom prst="rect">
            <a:avLst/>
          </a:prstGeom>
        </p:spPr>
        <p:txBody>
          <a:bodyPr>
            <a:noAutofit/>
          </a:bodyPr>
          <a:lstStyle/>
          <a:p>
            <a:pPr eaLnBrk="1" hangingPunct="1">
              <a:defRPr/>
            </a:pPr>
            <a:r>
              <a:rPr lang="en-US" altLang="en-US" sz="2000" dirty="0"/>
              <a:t>The surveillance system only includes cases with a positive laboratory test. Cases diagnosed solely on symptoms are not counted.</a:t>
            </a:r>
          </a:p>
          <a:p>
            <a:pPr eaLnBrk="1" hangingPunct="1">
              <a:defRPr/>
            </a:pPr>
            <a:r>
              <a:rPr lang="en-US" altLang="en-US" sz="2000" dirty="0"/>
              <a:t>Since 2012 we have included cases that had only a lab report and no corresponding case report form.  This has increased the number of unknowns in some variables. </a:t>
            </a:r>
          </a:p>
          <a:p>
            <a:pPr eaLnBrk="1" hangingPunct="1">
              <a:defRPr/>
            </a:pPr>
            <a:r>
              <a:rPr lang="en-US" altLang="en-US" sz="2000" dirty="0"/>
              <a:t>In 2020, the COVID-19 response accelerated the use of laboratory reporting by facilities, again increasing the number of unknown variables.</a:t>
            </a:r>
          </a:p>
          <a:p>
            <a:pPr eaLnBrk="1" hangingPunct="1">
              <a:defRPr/>
            </a:pPr>
            <a:r>
              <a:rPr lang="en-US" altLang="en-US" sz="2000" dirty="0"/>
              <a:t>In 2018, in order to be consistent with CDC, we categorized all white, Hispanic and Black, Hispanic cases as Hispanic. That means the race categories now reflect only white, Non-Hispanic and Black, Non-Hispanic cases.</a:t>
            </a:r>
          </a:p>
          <a:p>
            <a:pPr eaLnBrk="1" hangingPunct="1">
              <a:defRPr/>
            </a:pPr>
            <a:r>
              <a:rPr lang="en-US" altLang="en-US" sz="2000" dirty="0"/>
              <a:t>Surveillance data represent cases of infection, not individuals. A person with multiple infections in a given year will be counted more than once.</a:t>
            </a:r>
          </a:p>
          <a:p>
            <a:pPr eaLnBrk="1" hangingPunct="1">
              <a:defRPr/>
            </a:pPr>
            <a:r>
              <a:rPr lang="en-US" altLang="en-US" sz="2000" dirty="0"/>
              <a:t>Caution is warranted when interpreting changes in STD numbers that can seem disproportionately large when the number of cases is small.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Chlamydia and Gonorrhea Rates Among Adolescents &amp; Young Adults</a:t>
            </a:r>
            <a:r>
              <a:rPr lang="en-US" altLang="en-US" baseline="30000" dirty="0">
                <a:solidFill>
                  <a:schemeClr val="bg1"/>
                </a:solidFill>
                <a:latin typeface="+mj-lt"/>
              </a:rPr>
              <a:t>†</a:t>
            </a:r>
            <a:r>
              <a:rPr lang="en-US" altLang="en-US" dirty="0">
                <a:solidFill>
                  <a:schemeClr val="bg1"/>
                </a:solidFill>
                <a:latin typeface="+mj-lt"/>
              </a:rPr>
              <a:t> </a:t>
            </a:r>
            <a:br>
              <a:rPr lang="en-US" altLang="en-US" dirty="0">
                <a:solidFill>
                  <a:schemeClr val="bg1"/>
                </a:solidFill>
                <a:latin typeface="+mj-lt"/>
              </a:rPr>
            </a:br>
            <a:r>
              <a:rPr lang="en-US" altLang="en-US" dirty="0">
                <a:solidFill>
                  <a:schemeClr val="bg1"/>
                </a:solidFill>
                <a:latin typeface="+mj-lt"/>
              </a:rPr>
              <a:t>by Gender in Minnesota, 2011-2021</a:t>
            </a:r>
          </a:p>
        </p:txBody>
      </p:sp>
      <p:sp>
        <p:nvSpPr>
          <p:cNvPr id="46085" name="Text Box 4"/>
          <p:cNvSpPr txBox="1">
            <a:spLocks noChangeArrowheads="1"/>
          </p:cNvSpPr>
          <p:nvPr/>
        </p:nvSpPr>
        <p:spPr bwMode="auto">
          <a:xfrm>
            <a:off x="6203950" y="6223216"/>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46086" name="Text Box 5"/>
          <p:cNvSpPr txBox="1">
            <a:spLocks noChangeArrowheads="1"/>
          </p:cNvSpPr>
          <p:nvPr/>
        </p:nvSpPr>
        <p:spPr bwMode="auto">
          <a:xfrm>
            <a:off x="736600" y="6346825"/>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a:latin typeface="+mn-lt"/>
              </a:rPr>
              <a:t>Rate = Cases per 100,000 people based on 2010 U.S. Census counts.</a:t>
            </a:r>
          </a:p>
        </p:txBody>
      </p:sp>
      <p:pic>
        <p:nvPicPr>
          <p:cNvPr id="5" name="Picture 4" descr="Graph showing Chlamydia and Gonorrhea Rates Among Adolescents &amp; Young Adults† &#10;by Gender in Minnesota, 2011-2021">
            <a:extLst>
              <a:ext uri="{FF2B5EF4-FFF2-40B4-BE49-F238E27FC236}">
                <a16:creationId xmlns:a16="http://schemas.microsoft.com/office/drawing/2014/main" id="{185CC50E-4859-4DB4-8C44-8091919BC7BD}"/>
              </a:ext>
            </a:extLst>
          </p:cNvPr>
          <p:cNvPicPr>
            <a:picLocks noChangeAspect="1"/>
          </p:cNvPicPr>
          <p:nvPr/>
        </p:nvPicPr>
        <p:blipFill>
          <a:blip r:embed="rId3"/>
          <a:stretch>
            <a:fillRect/>
          </a:stretch>
        </p:blipFill>
        <p:spPr>
          <a:xfrm>
            <a:off x="1722437" y="1785937"/>
            <a:ext cx="9250363" cy="4193660"/>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Geographic Characteristics of Adolescents and Young Adults</a:t>
            </a:r>
            <a:r>
              <a:rPr lang="en-US" altLang="en-US" baseline="30000" dirty="0"/>
              <a:t> </a:t>
            </a:r>
            <a:r>
              <a:rPr lang="en-US" altLang="en-US" baseline="30000" dirty="0">
                <a:solidFill>
                  <a:schemeClr val="bg1"/>
                </a:solidFill>
              </a:rPr>
              <a:t>†</a:t>
            </a:r>
            <a:r>
              <a:rPr lang="en-US" altLang="en-US" dirty="0">
                <a:solidFill>
                  <a:schemeClr val="bg1"/>
                </a:solidFill>
                <a:latin typeface="+mj-lt"/>
              </a:rPr>
              <a:t> Diagnosed with Chlamydia or Gonorrhea, Minnesota 2021</a:t>
            </a:r>
          </a:p>
        </p:txBody>
      </p:sp>
      <p:sp>
        <p:nvSpPr>
          <p:cNvPr id="38916" name="Text Box 3"/>
          <p:cNvSpPr txBox="1">
            <a:spLocks noChangeArrowheads="1"/>
          </p:cNvSpPr>
          <p:nvPr/>
        </p:nvSpPr>
        <p:spPr bwMode="auto">
          <a:xfrm>
            <a:off x="464426" y="5800248"/>
            <a:ext cx="10575049" cy="147732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None/>
            </a:pPr>
            <a:r>
              <a:rPr lang="en-US" altLang="en-US" sz="1200" dirty="0">
                <a:latin typeface="+mn-lt"/>
              </a:rPr>
              <a:t>Suburban = Seven-county metro area including Anoka, Carver, Dakota, Hennepin (excluding Minneapolis), Ramsey (excluding St. Paul), Scott, and Washington counties.  Greater MN = All other Minnesota counties outside the seven-county metro area.</a:t>
            </a:r>
          </a:p>
          <a:p>
            <a:pPr>
              <a:lnSpc>
                <a:spcPct val="100000"/>
              </a:lnSpc>
              <a:spcBef>
                <a:spcPct val="50000"/>
              </a:spcBef>
              <a:spcAft>
                <a:spcPct val="0"/>
              </a:spcAft>
              <a:buClrTx/>
              <a:buSzTx/>
              <a:buNone/>
            </a:pPr>
            <a:r>
              <a:rPr lang="en-US" altLang="en-US" sz="1200" baseline="30000" dirty="0">
                <a:latin typeface="+mn-lt"/>
              </a:rPr>
              <a:t>†</a:t>
            </a:r>
            <a:r>
              <a:rPr lang="en-US" altLang="en-US" sz="1200" dirty="0">
                <a:latin typeface="+mn-lt"/>
              </a:rPr>
              <a:t> Adolescents defined as 15-19 year-olds; Young Adults defined as 20-24 year-olds</a:t>
            </a:r>
            <a:r>
              <a:rPr lang="en-US" altLang="en-US" sz="1200" dirty="0"/>
              <a:t>.</a:t>
            </a:r>
          </a:p>
          <a:p>
            <a:pPr>
              <a:lnSpc>
                <a:spcPct val="100000"/>
              </a:lnSpc>
              <a:spcBef>
                <a:spcPct val="50000"/>
              </a:spcBef>
              <a:spcAft>
                <a:spcPct val="0"/>
              </a:spcAft>
              <a:buClrTx/>
              <a:buSzTx/>
              <a:buNone/>
            </a:pPr>
            <a:endParaRPr lang="en-US" altLang="en-US" sz="1200" dirty="0">
              <a:latin typeface="+mn-lt"/>
            </a:endParaRPr>
          </a:p>
          <a:p>
            <a:pPr>
              <a:lnSpc>
                <a:spcPct val="100000"/>
              </a:lnSpc>
              <a:spcBef>
                <a:spcPct val="50000"/>
              </a:spcBef>
              <a:spcAft>
                <a:spcPct val="0"/>
              </a:spcAft>
              <a:buClrTx/>
              <a:buSzTx/>
              <a:buFontTx/>
              <a:buNone/>
            </a:pPr>
            <a:endParaRPr lang="en-US" altLang="en-US" sz="1200" dirty="0"/>
          </a:p>
        </p:txBody>
      </p:sp>
      <p:sp>
        <p:nvSpPr>
          <p:cNvPr id="38918" name="Text Box 5"/>
          <p:cNvSpPr txBox="1">
            <a:spLocks noChangeArrowheads="1"/>
          </p:cNvSpPr>
          <p:nvPr/>
        </p:nvSpPr>
        <p:spPr bwMode="auto">
          <a:xfrm>
            <a:off x="3732363" y="1447801"/>
            <a:ext cx="48394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j-lt"/>
              </a:rPr>
              <a:t>Total Number of Cases = 17,101</a:t>
            </a:r>
          </a:p>
          <a:p>
            <a:pPr algn="ctr" eaLnBrk="1" hangingPunct="1">
              <a:lnSpc>
                <a:spcPct val="100000"/>
              </a:lnSpc>
              <a:spcBef>
                <a:spcPct val="50000"/>
              </a:spcBef>
              <a:spcAft>
                <a:spcPct val="0"/>
              </a:spcAft>
              <a:buClrTx/>
              <a:buSzTx/>
              <a:buFontTx/>
              <a:buNone/>
            </a:pPr>
            <a:endParaRPr lang="en-US" altLang="en-US" sz="2400" dirty="0">
              <a:latin typeface="+mj-lt"/>
            </a:endParaRPr>
          </a:p>
        </p:txBody>
      </p:sp>
      <p:pic>
        <p:nvPicPr>
          <p:cNvPr id="5" name="Picture 4" descr="Pie chart showing Geographic Characteristics of Adolescents and Young Adults † Diagnosed with Chlamydia or Gonorrhea, Minnesota 2021">
            <a:extLst>
              <a:ext uri="{FF2B5EF4-FFF2-40B4-BE49-F238E27FC236}">
                <a16:creationId xmlns:a16="http://schemas.microsoft.com/office/drawing/2014/main" id="{61B18807-628C-4E43-A8F3-A89C6C0BDFC7}"/>
              </a:ext>
            </a:extLst>
          </p:cNvPr>
          <p:cNvPicPr>
            <a:picLocks noChangeAspect="1"/>
          </p:cNvPicPr>
          <p:nvPr/>
        </p:nvPicPr>
        <p:blipFill>
          <a:blip r:embed="rId3"/>
          <a:stretch>
            <a:fillRect/>
          </a:stretch>
        </p:blipFill>
        <p:spPr>
          <a:xfrm>
            <a:off x="3028665" y="2016464"/>
            <a:ext cx="6246813" cy="3783784"/>
          </a:xfrm>
          <a:prstGeom prst="rect">
            <a:avLst/>
          </a:prstGeom>
        </p:spPr>
      </p:pic>
    </p:spTree>
    <p:extLst>
      <p:ext uri="{BB962C8B-B14F-4D97-AF65-F5344CB8AC3E}">
        <p14:creationId xmlns:p14="http://schemas.microsoft.com/office/powerpoint/2010/main" val="237135945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Chlamydia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Minnesota, 2021</a:t>
            </a:r>
          </a:p>
        </p:txBody>
      </p:sp>
      <p:sp>
        <p:nvSpPr>
          <p:cNvPr id="47110" name="Text Box 5"/>
          <p:cNvSpPr txBox="1">
            <a:spLocks noChangeArrowheads="1"/>
          </p:cNvSpPr>
          <p:nvPr/>
        </p:nvSpPr>
        <p:spPr bwMode="auto">
          <a:xfrm>
            <a:off x="2819400" y="1477964"/>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Males (n = 3,821)</a:t>
            </a:r>
          </a:p>
        </p:txBody>
      </p:sp>
      <p:sp>
        <p:nvSpPr>
          <p:cNvPr id="47111" name="Text Box 6"/>
          <p:cNvSpPr txBox="1">
            <a:spLocks noChangeArrowheads="1"/>
          </p:cNvSpPr>
          <p:nvPr/>
        </p:nvSpPr>
        <p:spPr bwMode="auto">
          <a:xfrm>
            <a:off x="6765852" y="1477964"/>
            <a:ext cx="26273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Females (n = 9,667)</a:t>
            </a:r>
          </a:p>
        </p:txBody>
      </p:sp>
      <p:sp>
        <p:nvSpPr>
          <p:cNvPr id="47112" name="Text Box 7"/>
          <p:cNvSpPr txBox="1">
            <a:spLocks noChangeArrowheads="1"/>
          </p:cNvSpPr>
          <p:nvPr/>
        </p:nvSpPr>
        <p:spPr bwMode="auto">
          <a:xfrm>
            <a:off x="1343198" y="6404181"/>
            <a:ext cx="10448752"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     * Other is more than one race. Excludes 4 transgender &amp; 19 missing/other</a:t>
            </a:r>
          </a:p>
        </p:txBody>
      </p:sp>
      <p:pic>
        <p:nvPicPr>
          <p:cNvPr id="7" name="Picture 6" descr="Pie chart showing chlamydia cases among young adult and adolescent males by race, 2021">
            <a:extLst>
              <a:ext uri="{FF2B5EF4-FFF2-40B4-BE49-F238E27FC236}">
                <a16:creationId xmlns:a16="http://schemas.microsoft.com/office/drawing/2014/main" id="{66F145AA-0A48-485E-8126-2228133C80D2}"/>
              </a:ext>
            </a:extLst>
          </p:cNvPr>
          <p:cNvPicPr>
            <a:picLocks noChangeAspect="1"/>
          </p:cNvPicPr>
          <p:nvPr/>
        </p:nvPicPr>
        <p:blipFill>
          <a:blip r:embed="rId3"/>
          <a:stretch>
            <a:fillRect/>
          </a:stretch>
        </p:blipFill>
        <p:spPr>
          <a:xfrm>
            <a:off x="1454150" y="2053048"/>
            <a:ext cx="4451350" cy="4310646"/>
          </a:xfrm>
          <a:prstGeom prst="rect">
            <a:avLst/>
          </a:prstGeom>
        </p:spPr>
      </p:pic>
      <p:pic>
        <p:nvPicPr>
          <p:cNvPr id="9" name="Picture 8" descr="Pie chart showing chlamydia cases among young adult and adolescent females by race, 2021">
            <a:extLst>
              <a:ext uri="{FF2B5EF4-FFF2-40B4-BE49-F238E27FC236}">
                <a16:creationId xmlns:a16="http://schemas.microsoft.com/office/drawing/2014/main" id="{730A7671-316A-49DC-AD70-C70B4FB87C03}"/>
              </a:ext>
            </a:extLst>
          </p:cNvPr>
          <p:cNvPicPr>
            <a:picLocks noChangeAspect="1"/>
          </p:cNvPicPr>
          <p:nvPr/>
        </p:nvPicPr>
        <p:blipFill>
          <a:blip r:embed="rId4"/>
          <a:stretch>
            <a:fillRect/>
          </a:stretch>
        </p:blipFill>
        <p:spPr>
          <a:xfrm>
            <a:off x="6286502" y="2216253"/>
            <a:ext cx="4292598" cy="4226354"/>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Autofit/>
          </a:bodyPr>
          <a:lstStyle/>
          <a:p>
            <a:pPr algn="l" eaLnBrk="1" hangingPunct="1"/>
            <a:r>
              <a:rPr lang="en-US" altLang="en-US" sz="2800" dirty="0"/>
              <a:t>Chlamydia Rates Among Adolescents and </a:t>
            </a:r>
            <a:br>
              <a:rPr lang="en-US" altLang="en-US" sz="2800" dirty="0"/>
            </a:br>
            <a:r>
              <a:rPr lang="en-US" altLang="en-US" sz="2800" dirty="0"/>
              <a:t>Young Adults</a:t>
            </a:r>
            <a:r>
              <a:rPr lang="en-US" altLang="en-US" sz="2800" baseline="30000" dirty="0"/>
              <a:t>†</a:t>
            </a:r>
            <a:r>
              <a:rPr lang="en-US" altLang="en-US" sz="2800" dirty="0"/>
              <a:t> by Race, Minnesota, 2021</a:t>
            </a:r>
          </a:p>
        </p:txBody>
      </p:sp>
      <p:sp>
        <p:nvSpPr>
          <p:cNvPr id="48133" name="Text Box 4"/>
          <p:cNvSpPr txBox="1">
            <a:spLocks noChangeArrowheads="1"/>
          </p:cNvSpPr>
          <p:nvPr/>
        </p:nvSpPr>
        <p:spPr bwMode="auto">
          <a:xfrm>
            <a:off x="5581649" y="6020232"/>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48134" name="Text Box 5"/>
          <p:cNvSpPr txBox="1">
            <a:spLocks noChangeArrowheads="1"/>
          </p:cNvSpPr>
          <p:nvPr/>
        </p:nvSpPr>
        <p:spPr bwMode="auto">
          <a:xfrm>
            <a:off x="933450" y="6023816"/>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a:latin typeface="+mn-lt"/>
              </a:rPr>
              <a:t>Rate=Cases per 100,000 people based on 2010 U.S. Census counts.</a:t>
            </a:r>
          </a:p>
        </p:txBody>
      </p:sp>
      <p:pic>
        <p:nvPicPr>
          <p:cNvPr id="6" name="Picture 5" descr="Chart showing Chlamydia Rates Among Adolescents and &#10;Young Adults by Race, Minnesota, 2021">
            <a:extLst>
              <a:ext uri="{FF2B5EF4-FFF2-40B4-BE49-F238E27FC236}">
                <a16:creationId xmlns:a16="http://schemas.microsoft.com/office/drawing/2014/main" id="{20907A46-91EE-4434-9E83-A26B8503A71A}"/>
              </a:ext>
            </a:extLst>
          </p:cNvPr>
          <p:cNvPicPr>
            <a:picLocks noChangeAspect="1"/>
          </p:cNvPicPr>
          <p:nvPr/>
        </p:nvPicPr>
        <p:blipFill>
          <a:blip r:embed="rId3"/>
          <a:stretch>
            <a:fillRect/>
          </a:stretch>
        </p:blipFill>
        <p:spPr>
          <a:xfrm>
            <a:off x="1041400" y="1960574"/>
            <a:ext cx="9867900" cy="386337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Gonorrhea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2021</a:t>
            </a:r>
          </a:p>
        </p:txBody>
      </p:sp>
      <p:sp>
        <p:nvSpPr>
          <p:cNvPr id="50182" name="Text Box 5"/>
          <p:cNvSpPr txBox="1">
            <a:spLocks noChangeArrowheads="1"/>
          </p:cNvSpPr>
          <p:nvPr/>
        </p:nvSpPr>
        <p:spPr bwMode="auto">
          <a:xfrm>
            <a:off x="2518410" y="1379539"/>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Males (n = 1,578)</a:t>
            </a:r>
          </a:p>
        </p:txBody>
      </p:sp>
      <p:sp>
        <p:nvSpPr>
          <p:cNvPr id="50183" name="Text Box 6"/>
          <p:cNvSpPr txBox="1">
            <a:spLocks noChangeArrowheads="1"/>
          </p:cNvSpPr>
          <p:nvPr/>
        </p:nvSpPr>
        <p:spPr bwMode="auto">
          <a:xfrm>
            <a:off x="6858000" y="1366045"/>
            <a:ext cx="24590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Females (n = 2,028)</a:t>
            </a:r>
          </a:p>
        </p:txBody>
      </p:sp>
      <p:sp>
        <p:nvSpPr>
          <p:cNvPr id="50184" name="Text Box 7"/>
          <p:cNvSpPr txBox="1">
            <a:spLocks noChangeArrowheads="1"/>
          </p:cNvSpPr>
          <p:nvPr/>
        </p:nvSpPr>
        <p:spPr bwMode="auto">
          <a:xfrm>
            <a:off x="1254162" y="6473829"/>
            <a:ext cx="8994738"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 Excludes unknown/transgender/missing</a:t>
            </a:r>
          </a:p>
        </p:txBody>
      </p:sp>
      <p:pic>
        <p:nvPicPr>
          <p:cNvPr id="7" name="Picture 6" descr="Pie chart showing gonorrhea cases among young adult and adolescent males by race, 2021">
            <a:extLst>
              <a:ext uri="{FF2B5EF4-FFF2-40B4-BE49-F238E27FC236}">
                <a16:creationId xmlns:a16="http://schemas.microsoft.com/office/drawing/2014/main" id="{B4CAADF5-BFA8-44E9-9E3E-684043A7FA8C}"/>
              </a:ext>
            </a:extLst>
          </p:cNvPr>
          <p:cNvPicPr>
            <a:picLocks noChangeAspect="1"/>
          </p:cNvPicPr>
          <p:nvPr/>
        </p:nvPicPr>
        <p:blipFill>
          <a:blip r:embed="rId3"/>
          <a:stretch>
            <a:fillRect/>
          </a:stretch>
        </p:blipFill>
        <p:spPr>
          <a:xfrm>
            <a:off x="983297" y="1793082"/>
            <a:ext cx="5280025" cy="4507338"/>
          </a:xfrm>
          <a:prstGeom prst="rect">
            <a:avLst/>
          </a:prstGeom>
        </p:spPr>
      </p:pic>
      <p:pic>
        <p:nvPicPr>
          <p:cNvPr id="9" name="Picture 8" descr="Pie chart showing gonorrhea cases among young adult and adolescent females by race, 2021">
            <a:extLst>
              <a:ext uri="{FF2B5EF4-FFF2-40B4-BE49-F238E27FC236}">
                <a16:creationId xmlns:a16="http://schemas.microsoft.com/office/drawing/2014/main" id="{86EF6D16-61F8-4370-AC2F-ECFACDE226F0}"/>
              </a:ext>
            </a:extLst>
          </p:cNvPr>
          <p:cNvPicPr>
            <a:picLocks noChangeAspect="1"/>
          </p:cNvPicPr>
          <p:nvPr/>
        </p:nvPicPr>
        <p:blipFill>
          <a:blip r:embed="rId4"/>
          <a:stretch>
            <a:fillRect/>
          </a:stretch>
        </p:blipFill>
        <p:spPr>
          <a:xfrm>
            <a:off x="6858000" y="1793082"/>
            <a:ext cx="4838700" cy="4619929"/>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Autofit/>
          </a:bodyPr>
          <a:lstStyle/>
          <a:p>
            <a:pPr algn="l" eaLnBrk="1" hangingPunct="1"/>
            <a:r>
              <a:rPr lang="en-US" altLang="en-US" sz="2800" dirty="0"/>
              <a:t>Gonorrhea Rate Among Adolescents and Young Adults</a:t>
            </a:r>
            <a:r>
              <a:rPr lang="en-US" altLang="en-US" sz="2800" baseline="30000" dirty="0"/>
              <a:t>†</a:t>
            </a:r>
            <a:r>
              <a:rPr lang="en-US" altLang="en-US" sz="2800" dirty="0"/>
              <a:t> by Race, Minnesota, 2021</a:t>
            </a:r>
          </a:p>
        </p:txBody>
      </p:sp>
      <p:sp>
        <p:nvSpPr>
          <p:cNvPr id="51205" name="Text Box 4"/>
          <p:cNvSpPr txBox="1">
            <a:spLocks noChangeArrowheads="1"/>
          </p:cNvSpPr>
          <p:nvPr/>
        </p:nvSpPr>
        <p:spPr bwMode="auto">
          <a:xfrm>
            <a:off x="473956" y="6083445"/>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51206" name="Text Box 5"/>
          <p:cNvSpPr txBox="1">
            <a:spLocks noChangeArrowheads="1"/>
          </p:cNvSpPr>
          <p:nvPr/>
        </p:nvSpPr>
        <p:spPr bwMode="auto">
          <a:xfrm>
            <a:off x="5903536" y="6064972"/>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a:latin typeface="+mn-lt"/>
              </a:rPr>
              <a:t>Rate = Cases per 100,000 people based on 2010 U.S. Census counts.</a:t>
            </a:r>
          </a:p>
        </p:txBody>
      </p:sp>
      <p:pic>
        <p:nvPicPr>
          <p:cNvPr id="6" name="Picture 5" descr="Chart showing Gonorrhea Rate Among Adolescents and Young Adults† by Race, Minnesota, 2021">
            <a:extLst>
              <a:ext uri="{FF2B5EF4-FFF2-40B4-BE49-F238E27FC236}">
                <a16:creationId xmlns:a16="http://schemas.microsoft.com/office/drawing/2014/main" id="{65DD5C50-9F70-4B61-885D-9E09CB65319B}"/>
              </a:ext>
            </a:extLst>
          </p:cNvPr>
          <p:cNvPicPr>
            <a:picLocks noChangeAspect="1"/>
          </p:cNvPicPr>
          <p:nvPr/>
        </p:nvPicPr>
        <p:blipFill>
          <a:blip r:embed="rId3"/>
          <a:stretch>
            <a:fillRect/>
          </a:stretch>
        </p:blipFill>
        <p:spPr>
          <a:xfrm>
            <a:off x="993774" y="1715150"/>
            <a:ext cx="10017125" cy="3997764"/>
          </a:xfrm>
          <a:prstGeom prst="rect">
            <a:avLst/>
          </a:prstGeom>
        </p:spPr>
      </p:pic>
    </p:spTree>
    <p:extLst>
      <p:ext uri="{BB962C8B-B14F-4D97-AF65-F5344CB8AC3E}">
        <p14:creationId xmlns:p14="http://schemas.microsoft.com/office/powerpoint/2010/main" val="2754852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FF6C-BB38-4986-8D14-7B0C1533CAF3}"/>
              </a:ext>
            </a:extLst>
          </p:cNvPr>
          <p:cNvSpPr>
            <a:spLocks noGrp="1"/>
          </p:cNvSpPr>
          <p:nvPr>
            <p:ph type="title"/>
          </p:nvPr>
        </p:nvSpPr>
        <p:spPr/>
        <p:txBody>
          <a:bodyPr>
            <a:normAutofit/>
          </a:bodyPr>
          <a:lstStyle/>
          <a:p>
            <a:pPr algn="l"/>
            <a:r>
              <a:rPr lang="en-US" sz="2800" dirty="0"/>
              <a:t>Burden of STDs on Young Females and Communities of Color</a:t>
            </a:r>
          </a:p>
        </p:txBody>
      </p:sp>
      <p:sp>
        <p:nvSpPr>
          <p:cNvPr id="3" name="Content Placeholder 2">
            <a:extLst>
              <a:ext uri="{FF2B5EF4-FFF2-40B4-BE49-F238E27FC236}">
                <a16:creationId xmlns:a16="http://schemas.microsoft.com/office/drawing/2014/main" id="{79D8E74B-9908-422F-A886-861EFC91E02D}"/>
              </a:ext>
            </a:extLst>
          </p:cNvPr>
          <p:cNvSpPr>
            <a:spLocks noGrp="1"/>
          </p:cNvSpPr>
          <p:nvPr>
            <p:ph idx="1"/>
          </p:nvPr>
        </p:nvSpPr>
        <p:spPr>
          <a:xfrm>
            <a:off x="838200" y="1587062"/>
            <a:ext cx="10515600" cy="4589901"/>
          </a:xfrm>
        </p:spPr>
        <p:txBody>
          <a:bodyPr>
            <a:normAutofit fontScale="32500" lnSpcReduction="20000"/>
          </a:bodyPr>
          <a:lstStyle/>
          <a:p>
            <a:r>
              <a:rPr lang="en-US" sz="5800" dirty="0"/>
              <a:t>Females and particularly females of color disproportionately bear the long-term consequences of STDs.</a:t>
            </a:r>
          </a:p>
          <a:p>
            <a:pPr lvl="1"/>
            <a:r>
              <a:rPr lang="en-US" altLang="en-US" sz="5800" dirty="0"/>
              <a:t>68% of chlamydia or gonorrhea cases diagnosed among adolescents and young adults were females.</a:t>
            </a:r>
          </a:p>
          <a:p>
            <a:pPr lvl="1"/>
            <a:r>
              <a:rPr lang="en-US" sz="5800" dirty="0"/>
              <a:t>29% of all </a:t>
            </a:r>
            <a:r>
              <a:rPr lang="en-US" altLang="en-US" sz="5800" dirty="0"/>
              <a:t>chlamydia or gonorrhea cases diagnosed among adolescents and young adults were in the Black, non-Hispanic females.</a:t>
            </a:r>
            <a:endParaRPr lang="en-US" sz="5800" dirty="0"/>
          </a:p>
          <a:p>
            <a:r>
              <a:rPr lang="en-US" sz="5800" dirty="0"/>
              <a:t>People with vulvas are biologically more prone to contracting an STD, but less likely to have symptoms. Untreated STDs can have serious consequences on their health and future reproductive ability.</a:t>
            </a:r>
          </a:p>
          <a:p>
            <a:pPr lvl="1"/>
            <a:r>
              <a:rPr lang="en-US" sz="5800" dirty="0"/>
              <a:t>Untreated STDs in people with vulvas can lead to pelvic inflammatory disease, infertility and ectopic pregnancy.</a:t>
            </a:r>
          </a:p>
          <a:p>
            <a:pPr lvl="1"/>
            <a:r>
              <a:rPr lang="en-US" sz="5800" dirty="0"/>
              <a:t>Pregnant people are at risk of passing a STDs to their newborn, causing premature delivery, infant pneumonia and blindness.</a:t>
            </a:r>
          </a:p>
          <a:p>
            <a:pPr lvl="1"/>
            <a:r>
              <a:rPr lang="en-US" sz="5800" dirty="0"/>
              <a:t>Importance of annual preventive and prenatal screening</a:t>
            </a:r>
          </a:p>
          <a:p>
            <a:pPr lvl="1"/>
            <a:endParaRPr lang="en-US" sz="2200" dirty="0"/>
          </a:p>
        </p:txBody>
      </p:sp>
    </p:spTree>
    <p:extLst>
      <p:ext uri="{BB962C8B-B14F-4D97-AF65-F5344CB8AC3E}">
        <p14:creationId xmlns:p14="http://schemas.microsoft.com/office/powerpoint/2010/main" val="2227771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Autofit/>
          </a:bodyPr>
          <a:lstStyle/>
          <a:p>
            <a:pPr algn="l" eaLnBrk="1" hangingPunct="1"/>
            <a:r>
              <a:rPr lang="en-US" altLang="en-US" sz="2800" dirty="0"/>
              <a:t>Summary Characteristics of Adolescents &amp; Young Adults</a:t>
            </a:r>
            <a:r>
              <a:rPr lang="en-US" altLang="en-US" sz="2800" baseline="30000" dirty="0"/>
              <a:t>†</a:t>
            </a:r>
            <a:r>
              <a:rPr lang="en-US" altLang="en-US" sz="2800" dirty="0"/>
              <a:t> </a:t>
            </a:r>
            <a:br>
              <a:rPr lang="en-US" altLang="en-US" sz="2800" dirty="0"/>
            </a:br>
            <a:r>
              <a:rPr lang="en-US" altLang="en-US" sz="2800" dirty="0"/>
              <a:t>Diagnosed With Chlamydia or Gonorrhea in 2021</a:t>
            </a:r>
          </a:p>
        </p:txBody>
      </p:sp>
      <p:sp>
        <p:nvSpPr>
          <p:cNvPr id="44075" name="Text Box 42"/>
          <p:cNvSpPr txBox="1">
            <a:spLocks noChangeArrowheads="1"/>
          </p:cNvSpPr>
          <p:nvPr/>
        </p:nvSpPr>
        <p:spPr bwMode="auto">
          <a:xfrm>
            <a:off x="1776170" y="6314094"/>
            <a:ext cx="9577630" cy="36131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400" baseline="30000" dirty="0">
                <a:latin typeface="+mn-lt"/>
              </a:rPr>
              <a:t>†</a:t>
            </a:r>
            <a:r>
              <a:rPr lang="en-US" altLang="en-US" sz="1400" dirty="0">
                <a:latin typeface="+mn-lt"/>
              </a:rPr>
              <a:t> Adolescents defined as 15-19 year-olds; young adults defined as 20-24 year-olds, excludes 4 transgender + 22 missing/unknown</a:t>
            </a:r>
          </a:p>
        </p:txBody>
      </p:sp>
      <p:pic>
        <p:nvPicPr>
          <p:cNvPr id="3" name="Picture 2" descr="Summary characteristics (race and sex) of adolescents &amp; young adults diagnosed with chlamydia or gonorrhea in 2021">
            <a:extLst>
              <a:ext uri="{FF2B5EF4-FFF2-40B4-BE49-F238E27FC236}">
                <a16:creationId xmlns:a16="http://schemas.microsoft.com/office/drawing/2014/main" id="{C9A933D9-0923-4484-BD0F-F6287F7187C1}"/>
              </a:ext>
            </a:extLst>
          </p:cNvPr>
          <p:cNvPicPr>
            <a:picLocks noChangeAspect="1"/>
          </p:cNvPicPr>
          <p:nvPr/>
        </p:nvPicPr>
        <p:blipFill>
          <a:blip r:embed="rId3"/>
          <a:stretch>
            <a:fillRect/>
          </a:stretch>
        </p:blipFill>
        <p:spPr>
          <a:xfrm>
            <a:off x="2043389" y="1698912"/>
            <a:ext cx="7190552" cy="432524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838200" y="448887"/>
            <a:ext cx="9029701" cy="628671"/>
          </a:xfrm>
        </p:spPr>
        <p:txBody>
          <a:bodyPr>
            <a:normAutofit fontScale="90000"/>
          </a:bodyPr>
          <a:lstStyle/>
          <a:p>
            <a:pPr algn="l" eaLnBrk="1" hangingPunct="1"/>
            <a:r>
              <a:rPr lang="en-US" altLang="en-US" sz="3200" dirty="0"/>
              <a:t>What’s Being Done in Minnesota?</a:t>
            </a:r>
            <a:br>
              <a:rPr lang="en-US" altLang="en-US" sz="3600" dirty="0"/>
            </a:br>
            <a:endParaRPr lang="en-US" altLang="en-US" sz="3600" dirty="0"/>
          </a:p>
        </p:txBody>
      </p:sp>
      <p:sp>
        <p:nvSpPr>
          <p:cNvPr id="60420" name="Rectangle 3"/>
          <p:cNvSpPr>
            <a:spLocks noGrp="1" noChangeArrowheads="1"/>
          </p:cNvSpPr>
          <p:nvPr>
            <p:ph idx="1"/>
          </p:nvPr>
        </p:nvSpPr>
        <p:spPr>
          <a:xfrm>
            <a:off x="838201" y="1509713"/>
            <a:ext cx="10184476" cy="5029200"/>
          </a:xfrm>
          <a:prstGeom prst="rect">
            <a:avLst/>
          </a:prstGeom>
        </p:spPr>
        <p:txBody>
          <a:bodyPr>
            <a:noAutofit/>
          </a:bodyPr>
          <a:lstStyle/>
          <a:p>
            <a:pPr eaLnBrk="1" hangingPunct="1">
              <a:lnSpc>
                <a:spcPct val="80000"/>
              </a:lnSpc>
              <a:spcAft>
                <a:spcPct val="20000"/>
              </a:spcAft>
            </a:pPr>
            <a:r>
              <a:rPr lang="en-US" altLang="en-US" sz="2400" dirty="0"/>
              <a:t>The MDH Partner Services Program continues to follow up on early syphilis cases and their sex partners and all pregnant syphilis cases.</a:t>
            </a:r>
          </a:p>
          <a:p>
            <a:pPr marL="0" indent="0" eaLnBrk="1" hangingPunct="1">
              <a:lnSpc>
                <a:spcPct val="80000"/>
              </a:lnSpc>
              <a:spcAft>
                <a:spcPct val="20000"/>
              </a:spcAft>
              <a:buNone/>
            </a:pPr>
            <a:endParaRPr lang="en-US" altLang="en-US" sz="2400" dirty="0"/>
          </a:p>
          <a:p>
            <a:pPr eaLnBrk="1" hangingPunct="1">
              <a:lnSpc>
                <a:spcPct val="80000"/>
              </a:lnSpc>
              <a:spcAft>
                <a:spcPct val="20000"/>
              </a:spcAft>
            </a:pPr>
            <a:r>
              <a:rPr lang="en-US" altLang="en-US" sz="2400" dirty="0"/>
              <a:t> All HIV/syphilis co-infected cases are assigned to Partner Services for follow-up.</a:t>
            </a:r>
            <a:endParaRPr lang="en-US" altLang="en-US" sz="2400" dirty="0">
              <a:solidFill>
                <a:srgbClr val="FFFF00"/>
              </a:solidFill>
            </a:endParaRPr>
          </a:p>
          <a:p>
            <a:pPr lvl="1" eaLnBrk="1" hangingPunct="1">
              <a:lnSpc>
                <a:spcPct val="80000"/>
              </a:lnSpc>
              <a:spcAft>
                <a:spcPct val="20000"/>
              </a:spcAft>
              <a:buFont typeface="Wingdings" pitchFamily="2" charset="2"/>
              <a:buNone/>
            </a:pPr>
            <a:endParaRPr lang="en-US" altLang="en-US" sz="2400" dirty="0">
              <a:solidFill>
                <a:srgbClr val="FFFF00"/>
              </a:solidFill>
            </a:endParaRPr>
          </a:p>
          <a:p>
            <a:pPr eaLnBrk="1" hangingPunct="1">
              <a:lnSpc>
                <a:spcPct val="80000"/>
              </a:lnSpc>
              <a:spcAft>
                <a:spcPct val="20000"/>
              </a:spcAft>
            </a:pPr>
            <a:r>
              <a:rPr lang="en-US" altLang="en-US" sz="2400" dirty="0"/>
              <a:t>Physicians are encouraged to screen men who have sex with men at least annually and to ask about sex partners.</a:t>
            </a:r>
          </a:p>
          <a:p>
            <a:pPr eaLnBrk="1" hangingPunct="1">
              <a:lnSpc>
                <a:spcPct val="80000"/>
              </a:lnSpc>
              <a:spcAft>
                <a:spcPct val="20000"/>
              </a:spcAft>
            </a:pPr>
            <a:endParaRPr lang="en-US" altLang="en-US" sz="2400" dirty="0"/>
          </a:p>
          <a:p>
            <a:pPr eaLnBrk="1" hangingPunct="1">
              <a:lnSpc>
                <a:spcPct val="80000"/>
              </a:lnSpc>
              <a:spcAft>
                <a:spcPct val="20000"/>
              </a:spcAft>
            </a:pPr>
            <a:r>
              <a:rPr lang="en-US" altLang="en-US" sz="2400" dirty="0"/>
              <a:t>All pregnant females should be screened for syphilis at first prenatal visit, 28 weeks’ gestation (at minimum 28-36 weeks), and at delivery.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l" eaLnBrk="1" hangingPunct="1"/>
            <a:r>
              <a:rPr lang="en-US" altLang="en-US" sz="2900" dirty="0"/>
              <a:t>Summary of STD Trends in Minnesota</a:t>
            </a:r>
          </a:p>
        </p:txBody>
      </p:sp>
      <p:sp>
        <p:nvSpPr>
          <p:cNvPr id="62468" name="Rectangle 3"/>
          <p:cNvSpPr>
            <a:spLocks noGrp="1" noChangeArrowheads="1"/>
          </p:cNvSpPr>
          <p:nvPr>
            <p:ph idx="1"/>
          </p:nvPr>
        </p:nvSpPr>
        <p:spPr>
          <a:xfrm>
            <a:off x="838200" y="1343096"/>
            <a:ext cx="9614647" cy="4434706"/>
          </a:xfrm>
          <a:prstGeom prst="rect">
            <a:avLst/>
          </a:prstGeom>
        </p:spPr>
        <p:txBody>
          <a:bodyPr>
            <a:noAutofit/>
          </a:bodyPr>
          <a:lstStyle/>
          <a:p>
            <a:r>
              <a:rPr lang="en-US" altLang="en-US" sz="2200" dirty="0"/>
              <a:t>From 2011-2021, the chlamydia rate increased by 34%. The rate of gonorrhea increased by 324%, syphilis has increased by 305%.</a:t>
            </a:r>
          </a:p>
          <a:p>
            <a:r>
              <a:rPr lang="en-US" altLang="en-US" sz="2200" dirty="0"/>
              <a:t>Adolescent and young females aged 15-24 years old continue to make up the majority of all chlamydia or gonorrhea cases at 53%.</a:t>
            </a:r>
          </a:p>
          <a:p>
            <a:r>
              <a:rPr lang="en-US" altLang="en-US" sz="2200" dirty="0"/>
              <a:t>Syphilis has resurged in MN over the past decade, with MSM and those co-infected with HIV being especially impacted. However, the number of females impacted is near the record high for the last decade.</a:t>
            </a:r>
          </a:p>
          <a:p>
            <a:r>
              <a:rPr lang="en-US" altLang="en-US" sz="2200" dirty="0"/>
              <a:t>People of color continue to be disproportionately affected by all STDs in Minnesota. Disparities in the rates of STDs are not explained by differences in sexual behavior, but are due to differences in health insurance coverage, employment status and access to healthcare with preventative, screening, and treatment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Context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427-8FC9-4292-9260-84527EC5BE9B}"/>
              </a:ext>
            </a:extLst>
          </p:cNvPr>
          <p:cNvSpPr>
            <a:spLocks noGrp="1"/>
          </p:cNvSpPr>
          <p:nvPr>
            <p:ph type="title"/>
          </p:nvPr>
        </p:nvSpPr>
        <p:spPr>
          <a:xfrm>
            <a:off x="681644" y="415636"/>
            <a:ext cx="10672156" cy="651164"/>
          </a:xfrm>
        </p:spPr>
        <p:txBody>
          <a:bodyPr>
            <a:noAutofit/>
          </a:bodyPr>
          <a:lstStyle/>
          <a:p>
            <a:pPr algn="l"/>
            <a:r>
              <a:rPr lang="en-US" sz="2900" dirty="0">
                <a:effectLst/>
                <a:latin typeface="Calibri" panose="020F0502020204030204" pitchFamily="34" charset="0"/>
                <a:ea typeface="Calibri" panose="020F0502020204030204" pitchFamily="34" charset="0"/>
                <a:cs typeface="Times New Roman" panose="02020603050405020304" pitchFamily="18" charset="0"/>
              </a:rPr>
              <a:t>Health Watch: Disseminated Gonococcal Infection (DGI) (1/2)</a:t>
            </a:r>
            <a:br>
              <a:rPr lang="en-US"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
        <p:nvSpPr>
          <p:cNvPr id="3" name="Content Placeholder 2">
            <a:extLst>
              <a:ext uri="{FF2B5EF4-FFF2-40B4-BE49-F238E27FC236}">
                <a16:creationId xmlns:a16="http://schemas.microsoft.com/office/drawing/2014/main" id="{0A9716F0-1F14-44CB-9C71-990B7E2F692F}"/>
              </a:ext>
            </a:extLst>
          </p:cNvPr>
          <p:cNvSpPr>
            <a:spLocks noGrp="1"/>
          </p:cNvSpPr>
          <p:nvPr>
            <p:ph idx="1"/>
          </p:nvPr>
        </p:nvSpPr>
        <p:spPr>
          <a:xfrm>
            <a:off x="681644" y="1379912"/>
            <a:ext cx="10889672" cy="5325687"/>
          </a:xfrm>
        </p:spPr>
        <p:txBody>
          <a:bodyPr>
            <a:normAutofit/>
          </a:bodyPr>
          <a:lstStyle/>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3 cases of disseminated gonococcal infections (DGI) diagnosed in MN in 2021. </a:t>
            </a:r>
          </a:p>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can lead to clinical findings: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septic arthritis, polyarthralgia, tenosynovitis, petechial/pustular lesions, bacteremia, or rarely: endocarditis or meningitis. </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DGI is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uncommon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occurs in 0.5-3% of untreated cases. </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there is clinical suspicion for DGI, nucleic acid amplification test (NAAT) </a:t>
            </a:r>
            <a:r>
              <a:rPr lang="en-US" sz="2400" dirty="0">
                <a:latin typeface="Calibri" panose="020F0502020204030204" pitchFamily="34" charset="0"/>
                <a:ea typeface="Calibri" panose="020F0502020204030204" pitchFamily="34" charset="0"/>
                <a:cs typeface="Times New Roman" panose="02020603050405020304" pitchFamily="18" charset="0"/>
              </a:rPr>
              <a:t>&amp;</a:t>
            </a:r>
            <a:r>
              <a:rPr lang="en-US" sz="2400" dirty="0">
                <a:effectLst/>
                <a:latin typeface="Calibri" panose="020F0502020204030204" pitchFamily="34" charset="0"/>
                <a:ea typeface="Calibri" panose="020F0502020204030204" pitchFamily="34" charset="0"/>
                <a:cs typeface="Times New Roman" panose="02020603050405020304" pitchFamily="18" charset="0"/>
              </a:rPr>
              <a:t> culture specimens from urogenital and extra-genital (e.g., pharyngeal and rectal) mucosal site(s), as applicable, should be collected and processed, in addition to culture specimens from disseminated sites of infection (e.g., skin, synovial, blood, CSF).</a:t>
            </a: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Health Alert Template for Disseminated Gonococcal Infection (DGI) (https://www.cdc.gov/std/program/outbreakresources/HANtemplate-dgi.htm)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9920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427-8FC9-4292-9260-84527EC5BE9B}"/>
              </a:ext>
            </a:extLst>
          </p:cNvPr>
          <p:cNvSpPr>
            <a:spLocks noGrp="1"/>
          </p:cNvSpPr>
          <p:nvPr>
            <p:ph type="title"/>
          </p:nvPr>
        </p:nvSpPr>
        <p:spPr>
          <a:xfrm>
            <a:off x="681644" y="415636"/>
            <a:ext cx="10672156" cy="651164"/>
          </a:xfrm>
        </p:spPr>
        <p:txBody>
          <a:bodyPr>
            <a:noAutofit/>
          </a:bodyPr>
          <a:lstStyle/>
          <a:p>
            <a:pPr algn="l"/>
            <a:r>
              <a:rPr lang="en-US" sz="2900" dirty="0">
                <a:effectLst/>
                <a:latin typeface="Calibri" panose="020F0502020204030204" pitchFamily="34" charset="0"/>
                <a:ea typeface="Calibri" panose="020F0502020204030204" pitchFamily="34" charset="0"/>
                <a:cs typeface="Times New Roman" panose="02020603050405020304" pitchFamily="18" charset="0"/>
              </a:rPr>
              <a:t>Health Watch: Disseminated Gonococcal Infection (DGI) (2/2)</a:t>
            </a:r>
            <a:br>
              <a:rPr lang="en-US"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
        <p:nvSpPr>
          <p:cNvPr id="3" name="Content Placeholder 2">
            <a:extLst>
              <a:ext uri="{FF2B5EF4-FFF2-40B4-BE49-F238E27FC236}">
                <a16:creationId xmlns:a16="http://schemas.microsoft.com/office/drawing/2014/main" id="{0A9716F0-1F14-44CB-9C71-990B7E2F692F}"/>
              </a:ext>
            </a:extLst>
          </p:cNvPr>
          <p:cNvSpPr>
            <a:spLocks noGrp="1"/>
          </p:cNvSpPr>
          <p:nvPr>
            <p:ph idx="1"/>
          </p:nvPr>
        </p:nvSpPr>
        <p:spPr>
          <a:xfrm>
            <a:off x="681644" y="1379912"/>
            <a:ext cx="10889672" cy="5325687"/>
          </a:xfrm>
        </p:spPr>
        <p:txBody>
          <a:bodyPr>
            <a:normAutofit fontScale="92500" lnSpcReduction="20000"/>
          </a:bodyPr>
          <a:lstStyle/>
          <a:p>
            <a:pPr>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24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651-201-5414</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All DGI cases should be cultured and tested for antimicrobial susceptibility. Please contact MDH for guidance on sending samples to the MDH Lab for additional testing.</a:t>
            </a:r>
          </a:p>
          <a:p>
            <a:pPr marL="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STI Treatment Guidelines (https://www.cdc.gov/std/treatment-guidelines/default.htm)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Health Alert Template for Disseminated Gonococcal Infection (DGI) (https://www.cdc.gov/std/program/outbreakresources/HANtemplate-dgi.htm)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9588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pPr algn="l"/>
            <a:r>
              <a:rPr lang="en-US" altLang="en-US" sz="2900" dirty="0"/>
              <a:t>Updates to STD Reporting and Current Follow-Up</a:t>
            </a:r>
          </a:p>
        </p:txBody>
      </p:sp>
      <p:sp>
        <p:nvSpPr>
          <p:cNvPr id="63491" name="Content Placeholder 2"/>
          <p:cNvSpPr>
            <a:spLocks noGrp="1"/>
          </p:cNvSpPr>
          <p:nvPr>
            <p:ph idx="1"/>
          </p:nvPr>
        </p:nvSpPr>
        <p:spPr>
          <a:xfrm>
            <a:off x="838200" y="1738313"/>
            <a:ext cx="7355325" cy="4800600"/>
          </a:xfrm>
          <a:prstGeom prst="rect">
            <a:avLst/>
          </a:prstGeom>
        </p:spPr>
        <p:txBody>
          <a:bodyPr>
            <a:normAutofit fontScale="85000" lnSpcReduction="20000"/>
          </a:bodyPr>
          <a:lstStyle/>
          <a:p>
            <a:pPr>
              <a:defRPr/>
            </a:pPr>
            <a:r>
              <a:rPr lang="en-US" sz="2600" dirty="0"/>
              <a:t>A new chlamydia and gonorrhea case report form is available on the MDH website, to accommodate changes in treatment guidelines and highlight DGI reporting.</a:t>
            </a:r>
          </a:p>
          <a:p>
            <a:pPr>
              <a:defRPr/>
            </a:pPr>
            <a:r>
              <a:rPr lang="en-US" sz="2600" dirty="0"/>
              <a:t>The case report form can be filled out and mailed or faxed to MDH at </a:t>
            </a:r>
            <a:r>
              <a:rPr lang="en-US" sz="2600" b="1" i="0" dirty="0">
                <a:effectLst/>
                <a:latin typeface="Open Sans" panose="020B0606030504020204" pitchFamily="34" charset="0"/>
              </a:rPr>
              <a:t>1-800-298-3775</a:t>
            </a:r>
            <a:r>
              <a:rPr lang="en-US" sz="2600" b="1" dirty="0"/>
              <a:t>.</a:t>
            </a:r>
          </a:p>
          <a:p>
            <a:pPr>
              <a:defRPr/>
            </a:pPr>
            <a:r>
              <a:rPr lang="en-US" sz="2600" dirty="0"/>
              <a:t>More information may be requested on gonorrhea cases for Enhanced Gonorrhea Surveillance as part of the CDC PCHD grant.</a:t>
            </a:r>
          </a:p>
          <a:p>
            <a:pPr>
              <a:defRPr/>
            </a:pPr>
            <a:r>
              <a:rPr lang="en-US" sz="2600" dirty="0"/>
              <a:t> All cases co-infected with early syphilis will continue to be assigned to MDH Partner Services for follow-up.</a:t>
            </a:r>
          </a:p>
          <a:p>
            <a:pPr>
              <a:defRPr/>
            </a:pPr>
            <a:r>
              <a:rPr lang="en-US" sz="2600" dirty="0"/>
              <a:t>All STD cases continue to have the potential for being contacted by MDH for additional follow-up.</a:t>
            </a:r>
          </a:p>
          <a:p>
            <a:pPr>
              <a:defRPr/>
            </a:pPr>
            <a:endParaRPr lang="en-US" sz="2400" dirty="0"/>
          </a:p>
        </p:txBody>
      </p:sp>
      <p:pic>
        <p:nvPicPr>
          <p:cNvPr id="3" name="Picture 2" descr="Screen shot of gonorrhea lab confirmed report form ">
            <a:extLst>
              <a:ext uri="{FF2B5EF4-FFF2-40B4-BE49-F238E27FC236}">
                <a16:creationId xmlns:a16="http://schemas.microsoft.com/office/drawing/2014/main" id="{3F617936-6F18-4B2C-8827-F9E5B81054DC}"/>
              </a:ext>
            </a:extLst>
          </p:cNvPr>
          <p:cNvPicPr>
            <a:picLocks noChangeAspect="1"/>
          </p:cNvPicPr>
          <p:nvPr/>
        </p:nvPicPr>
        <p:blipFill>
          <a:blip r:embed="rId3"/>
          <a:stretch>
            <a:fillRect/>
          </a:stretch>
        </p:blipFill>
        <p:spPr>
          <a:xfrm>
            <a:off x="8193525" y="1738312"/>
            <a:ext cx="3776109" cy="37375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rPr dirty="0"/>
              <a:t>Primary and Secondary Syphilis — Rates of Reported Cases by State, United States and Territories, 2020</a:t>
            </a:r>
          </a:p>
        </p:txBody>
      </p:sp>
      <p:pic>
        <p:nvPicPr>
          <p:cNvPr id="3" name="Picture 1" descr="United States map showing rates of reported primary and secondary syphilis cases by state and territory in 2020."/>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rPr dirty="0"/>
              <a:t>Gonorrhea — Rates of Reported Cases by State, United States and Territories, 2020</a:t>
            </a:r>
          </a:p>
        </p:txBody>
      </p:sp>
      <p:pic>
        <p:nvPicPr>
          <p:cNvPr id="3" name="Picture 1" descr="United States map showing estimated rates of reported gonorrhea by state and territory in 2020."/>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rPr dirty="0"/>
              <a:t>Chlamydia — Rates of Reported Cases by State, United States and Territories, 2020</a:t>
            </a:r>
          </a:p>
        </p:txBody>
      </p:sp>
      <p:pic>
        <p:nvPicPr>
          <p:cNvPr id="3" name="Picture 1" descr="United States map showing rates of reported chlamydia cases by state and territory in 2020."/>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a:t>
            </a:r>
          </a:p>
        </p:txBody>
      </p:sp>
    </p:spTree>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Data_Release_Template</Template>
  <TotalTime>28036</TotalTime>
  <Words>6213</Words>
  <Application>Microsoft Office PowerPoint</Application>
  <PresentationFormat>Widescreen</PresentationFormat>
  <Paragraphs>492</Paragraphs>
  <Slides>62</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Arial Narrow</vt:lpstr>
      <vt:lpstr>Calibri</vt:lpstr>
      <vt:lpstr>Courier New</vt:lpstr>
      <vt:lpstr>NeueHaasGroteskText Std</vt:lpstr>
      <vt:lpstr>Open Sans</vt:lpstr>
      <vt:lpstr>Times New Roman</vt:lpstr>
      <vt:lpstr>Wingdings</vt:lpstr>
      <vt:lpstr>MN.IT</vt:lpstr>
      <vt:lpstr>Sexually Transmitted Disease (STD) Surveillance Report, 2021</vt:lpstr>
      <vt:lpstr>Introduction 1/2</vt:lpstr>
      <vt:lpstr>Introduction 2/2</vt:lpstr>
      <vt:lpstr>Interpreting STD Surveillance Data (1/2)</vt:lpstr>
      <vt:lpstr>Interpreting STD Surveillance Data (2/2)</vt:lpstr>
      <vt:lpstr>National Context</vt:lpstr>
      <vt:lpstr>Primary and Secondary Syphilis — Rates of Reported Cases by State, United States and Territories, 2020</vt:lpstr>
      <vt:lpstr>Gonorrhea — Rates of Reported Cases by State, United States and Territories, 2020</vt:lpstr>
      <vt:lpstr>Chlamydia — Rates of Reported Cases by State, United States and Territories, 2020</vt:lpstr>
      <vt:lpstr>Overview of STDs in Minnesota</vt:lpstr>
      <vt:lpstr>STDs in Minnesota: Number of Cases Reported in 2021</vt:lpstr>
      <vt:lpstr>STDs in Minnesota: Rate per 100,000 by Year of Diagnosis, 2011-2021</vt:lpstr>
      <vt:lpstr>Syphilis</vt:lpstr>
      <vt:lpstr>Syphilis Rates by Stage of Diagnosis, Minnesota, 2011-2021</vt:lpstr>
      <vt:lpstr>2021 Minnesota Primary &amp; Secondary Syphilis Rates by County</vt:lpstr>
      <vt:lpstr>Primary &amp; Secondary Syphilis Infections by Residence at Diagnosis Minnesota, 2021</vt:lpstr>
      <vt:lpstr>Primary &amp; Secondary Syphilis Rates by Gender, Minnesota, 2011-2021</vt:lpstr>
      <vt:lpstr>Primary &amp; Secondary Syphilis Rates by Age Minnesota, 2011-2021</vt:lpstr>
      <vt:lpstr>Age-Specific Primary &amp; Secondary Syphilis Rates by Gender, Minnesota, 2021</vt:lpstr>
      <vt:lpstr>Primary &amp; Secondary Syphilis Cases by Race Minnesota, 2021</vt:lpstr>
      <vt:lpstr>Primary &amp; Secondary Syphilis Rates by Race/Ethnicity Minnesota, 2011-2021</vt:lpstr>
      <vt:lpstr>Topic of Interest: Syphilis Among  Females and Congenital Syphilis in Minnesota</vt:lpstr>
      <vt:lpstr>Female Early Syphilis Cases Minnesota, 2021</vt:lpstr>
      <vt:lpstr>Early Syphilis Infections in Females by Residence at Diagnosis Minnesota, 2021</vt:lpstr>
      <vt:lpstr>Early Syphilis Cases in Females by Race/Ethnicity  Minnesota, 2021</vt:lpstr>
      <vt:lpstr>Congenital Syphilis Rates Among Infants Minnesota, 2011-2021</vt:lpstr>
      <vt:lpstr>Topic of Interest: Early Syphilis Among  Men Who Have Sex With Men in Minnesota</vt:lpstr>
      <vt:lpstr>Number of Early Syphilis† Cases by Gender and MSM  Minnesota, 2011-2021</vt:lpstr>
      <vt:lpstr>Early Syphilis† Cases Among MSM by Age  Minnesota, 2021</vt:lpstr>
      <vt:lpstr>Early Syphilis† (ES) Cases  Co-infected with HIV, 2011-2021</vt:lpstr>
      <vt:lpstr>Gonorrhea</vt:lpstr>
      <vt:lpstr>2021 Minnesota Gonorrhea Rates by County</vt:lpstr>
      <vt:lpstr>Gonorrhea Infections in Minnesota by Residence at Diagnosis, 2021</vt:lpstr>
      <vt:lpstr>Gonorrhea Rates by Gender Minnesota, 2011-2021</vt:lpstr>
      <vt:lpstr>Gonorrhea Rates by Age Minnesota, 2011-2021</vt:lpstr>
      <vt:lpstr>Age-Specific Gonorrhea Rates by Gender  Minnesota, 2021 </vt:lpstr>
      <vt:lpstr>Gonorrhea Rates by Race/Ethnicity  Minnesota, 2011-2021</vt:lpstr>
      <vt:lpstr>Gonorrhea Rates by Race/Ethnicity  Minnesota, 2010-2020</vt:lpstr>
      <vt:lpstr>Chlamydia</vt:lpstr>
      <vt:lpstr>2021 Minnesota Chlamydia Rates by County</vt:lpstr>
      <vt:lpstr>Chlamydia Infections by Residence at Diagnosis  Minnesota, 2021</vt:lpstr>
      <vt:lpstr>Chlamydia Rates by Gender Minnesota, 2010-2020</vt:lpstr>
      <vt:lpstr>Chlamydia Rates by Age Minnesota, 2011-2021</vt:lpstr>
      <vt:lpstr>Age-Specific Chlamydia Rates by Gender,  Minnesota, 2021</vt:lpstr>
      <vt:lpstr>Chlamydia Rates by Race/Ethnicity Minnesota, 2011-2021 (1/2)</vt:lpstr>
      <vt:lpstr>Chlamydia Rates by Race/Ethnicity, Minnesota, 2011-2021 (2/2)</vt:lpstr>
      <vt:lpstr>Chlamydia and Gonorrhea Among Adolescents and Young Adults (15-24 years of age)</vt:lpstr>
      <vt:lpstr>Chlamydia Disproportionately Impacts Youth and Young Adults</vt:lpstr>
      <vt:lpstr>Gonorrhea Disproportionately Impacts Youth and Young Adults</vt:lpstr>
      <vt:lpstr>Chlamydia and Gonorrhea Rates Among Adolescents &amp; Young Adults†  by Gender in Minnesota, 2011-2021</vt:lpstr>
      <vt:lpstr>Geographic Characteristics of Adolescents and Young Adults † Diagnosed with Chlamydia or Gonorrhea, Minnesota 2021</vt:lpstr>
      <vt:lpstr>Chlamydia Cases Among Adolescents and Young Adults†  by Gender and Race, Minnesota, 2021</vt:lpstr>
      <vt:lpstr>Chlamydia Rates Among Adolescents and  Young Adults† by Race, Minnesota, 2021</vt:lpstr>
      <vt:lpstr>Gonorrhea Cases Among Adolescents and Young Adults†  by Gender and Race, 2021</vt:lpstr>
      <vt:lpstr>Gonorrhea Rate Among Adolescents and Young Adults† by Race, Minnesota, 2021</vt:lpstr>
      <vt:lpstr>Burden of STDs on Young Females and Communities of Color</vt:lpstr>
      <vt:lpstr>Summary Characteristics of Adolescents &amp; Young Adults†  Diagnosed With Chlamydia or Gonorrhea in 2021</vt:lpstr>
      <vt:lpstr>What’s Being Done in Minnesota? </vt:lpstr>
      <vt:lpstr>Summary of STD Trends in Minnesota</vt:lpstr>
      <vt:lpstr>Health Watch: Disseminated Gonococcal Infection (DGI) (1/2) </vt:lpstr>
      <vt:lpstr>Health Watch: Disseminated Gonococcal Infection (DGI) (2/2) </vt:lpstr>
      <vt:lpstr>Updates to STD Reporting and Current Follow-Up</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2015</dc:title>
  <dc:subject>PowerPoint Presentation</dc:subject>
  <dc:creator>Dawn Ginzl</dc:creator>
  <cp:lastModifiedBy>Regan, Emily (MDH)</cp:lastModifiedBy>
  <cp:revision>862</cp:revision>
  <cp:lastPrinted>2019-04-03T17:46:09Z</cp:lastPrinted>
  <dcterms:created xsi:type="dcterms:W3CDTF">2016-04-07T18:58:10Z</dcterms:created>
  <dcterms:modified xsi:type="dcterms:W3CDTF">2022-07-11T19:19:29Z</dcterms:modified>
</cp:coreProperties>
</file>