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41"/>
  </p:notesMasterIdLst>
  <p:sldIdLst>
    <p:sldId id="256" r:id="rId2"/>
    <p:sldId id="268" r:id="rId3"/>
    <p:sldId id="267" r:id="rId4"/>
    <p:sldId id="259" r:id="rId5"/>
    <p:sldId id="339" r:id="rId6"/>
    <p:sldId id="286" r:id="rId7"/>
    <p:sldId id="354" r:id="rId8"/>
    <p:sldId id="288" r:id="rId9"/>
    <p:sldId id="289" r:id="rId10"/>
    <p:sldId id="291" r:id="rId11"/>
    <p:sldId id="292" r:id="rId12"/>
    <p:sldId id="293" r:id="rId13"/>
    <p:sldId id="342" r:id="rId14"/>
    <p:sldId id="316" r:id="rId15"/>
    <p:sldId id="322" r:id="rId16"/>
    <p:sldId id="323" r:id="rId17"/>
    <p:sldId id="351" r:id="rId18"/>
    <p:sldId id="341" r:id="rId19"/>
    <p:sldId id="308" r:id="rId20"/>
    <p:sldId id="331" r:id="rId21"/>
    <p:sldId id="330" r:id="rId22"/>
    <p:sldId id="338" r:id="rId23"/>
    <p:sldId id="353" r:id="rId24"/>
    <p:sldId id="347" r:id="rId25"/>
    <p:sldId id="348" r:id="rId26"/>
    <p:sldId id="282" r:id="rId27"/>
    <p:sldId id="349" r:id="rId28"/>
    <p:sldId id="269" r:id="rId29"/>
    <p:sldId id="352" r:id="rId30"/>
    <p:sldId id="272" r:id="rId31"/>
    <p:sldId id="334" r:id="rId32"/>
    <p:sldId id="364" r:id="rId33"/>
    <p:sldId id="340" r:id="rId34"/>
    <p:sldId id="296" r:id="rId35"/>
    <p:sldId id="297" r:id="rId36"/>
    <p:sldId id="300" r:id="rId37"/>
    <p:sldId id="298" r:id="rId38"/>
    <p:sldId id="319" r:id="rId39"/>
    <p:sldId id="320"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53894" autoAdjust="0"/>
  </p:normalViewPr>
  <p:slideViewPr>
    <p:cSldViewPr snapToGrid="0">
      <p:cViewPr varScale="1">
        <p:scale>
          <a:sx n="61" d="100"/>
          <a:sy n="61" d="100"/>
        </p:scale>
        <p:origin x="2436" y="72"/>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26656824146981"/>
          <c:y val="6.7193989576995322E-2"/>
          <c:w val="0.29377263779527557"/>
          <c:h val="0.18322248362340351"/>
        </c:manualLayout>
      </c:layout>
      <c:lineChart>
        <c:grouping val="standard"/>
        <c:varyColors val="0"/>
        <c:dLbls>
          <c:dLblPos val="ctr"/>
          <c:showLegendKey val="0"/>
          <c:showVal val="1"/>
          <c:showCatName val="0"/>
          <c:showSerName val="0"/>
          <c:showPercent val="0"/>
          <c:showBubbleSize val="0"/>
        </c:dLbls>
        <c:marker val="1"/>
        <c:smooth val="0"/>
        <c:axId val="249585296"/>
        <c:axId val="404496384"/>
      </c:lineChart>
      <c:catAx>
        <c:axId val="249585296"/>
        <c:scaling>
          <c:orientation val="minMax"/>
        </c:scaling>
        <c:delete val="1"/>
        <c:axPos val="b"/>
        <c:numFmt formatCode="General" sourceLinked="1"/>
        <c:majorTickMark val="none"/>
        <c:minorTickMark val="none"/>
        <c:tickLblPos val="low"/>
        <c:crossAx val="404496384"/>
        <c:crossesAt val="0"/>
        <c:auto val="1"/>
        <c:lblAlgn val="ctr"/>
        <c:lblOffset val="400"/>
        <c:tickLblSkip val="1"/>
        <c:tickMarkSkip val="1"/>
        <c:noMultiLvlLbl val="0"/>
      </c:catAx>
      <c:valAx>
        <c:axId val="404496384"/>
        <c:scaling>
          <c:orientation val="minMax"/>
          <c:min val="0"/>
        </c:scaling>
        <c:delete val="1"/>
        <c:axPos val="l"/>
        <c:numFmt formatCode="General" sourceLinked="1"/>
        <c:majorTickMark val="none"/>
        <c:minorTickMark val="none"/>
        <c:tickLblPos val="nextTo"/>
        <c:crossAx val="249585296"/>
        <c:crosses val="autoZero"/>
        <c:crossBetween val="between"/>
        <c:majorUnit val="200"/>
        <c:minorUnit val="100"/>
      </c:valAx>
      <c:spPr>
        <a:noFill/>
        <a:ln w="25400">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8.png"/></Relationships>
</file>

<file path=ppt/drawings/drawing1.xml><?xml version="1.0" encoding="utf-8"?>
<c:userShapes xmlns:c="http://schemas.openxmlformats.org/drawingml/2006/chart">
  <cdr:relSizeAnchor xmlns:cdr="http://schemas.openxmlformats.org/drawingml/2006/chartDrawing">
    <cdr:from>
      <cdr:x>0</cdr:x>
      <cdr:y>0</cdr:y>
    </cdr:from>
    <cdr:to>
      <cdr:x>0.90183</cdr:x>
      <cdr:y>0.92229</cdr:y>
    </cdr:to>
    <cdr:pic>
      <cdr:nvPicPr>
        <cdr:cNvPr id="2" name="chart" descr="Graph showing Gonorrhea Rates by Race/Ethnicity &#10;Minnesota, 2011-2021">
          <a:extLst xmlns:a="http://schemas.openxmlformats.org/drawingml/2006/main">
            <a:ext uri="{FF2B5EF4-FFF2-40B4-BE49-F238E27FC236}">
              <a16:creationId xmlns:a16="http://schemas.microsoft.com/office/drawing/2014/main" id="{8B3FEA53-CDD6-4568-9B4C-10385FF9882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10995102" cy="505522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6115CA-65C6-451A-ABBB-FFD2304A65B2}" type="datetimeFigureOut">
              <a:rPr lang="en-US" smtClean="0"/>
              <a:t>6/29/2022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04DE7C-65D2-4C1F-BFF6-2FC5449BA8E1}" type="slidenum">
              <a:rPr lang="en-US" smtClean="0"/>
              <a:t>‹#›</a:t>
            </a:fld>
            <a:endParaRPr lang="en-US"/>
          </a:p>
        </p:txBody>
      </p:sp>
    </p:spTree>
    <p:extLst>
      <p:ext uri="{BB962C8B-B14F-4D97-AF65-F5344CB8AC3E}">
        <p14:creationId xmlns:p14="http://schemas.microsoft.com/office/powerpoint/2010/main" val="2362260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7373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012A691-C66A-40AC-B682-5932D851D357}" type="slidenum">
              <a:rPr lang="en-US" altLang="en-US" smtClean="0"/>
              <a:pPr eaLnBrk="1" hangingPunct="1">
                <a:spcBef>
                  <a:spcPct val="0"/>
                </a:spcBef>
              </a:pPr>
              <a:t>2</a:t>
            </a:fld>
            <a:endParaRPr lang="en-US" altLang="en-US" dirty="0"/>
          </a:p>
        </p:txBody>
      </p:sp>
      <p:sp>
        <p:nvSpPr>
          <p:cNvPr id="73732" name="Rectangle 2"/>
          <p:cNvSpPr>
            <a:spLocks noGrp="1" noRot="1" noChangeAspect="1" noChangeArrowheads="1" noTextEdit="1"/>
          </p:cNvSpPr>
          <p:nvPr>
            <p:ph type="sldImg"/>
          </p:nvPr>
        </p:nvSpPr>
        <p:spPr>
          <a:xfrm>
            <a:off x="717550" y="1162050"/>
            <a:ext cx="5575300" cy="3136900"/>
          </a:xfrm>
          <a:ln/>
        </p:spPr>
      </p:sp>
      <p:sp>
        <p:nvSpPr>
          <p:cNvPr id="73733" name="Rectangle 3"/>
          <p:cNvSpPr>
            <a:spLocks noGrp="1" noChangeArrowheads="1"/>
          </p:cNvSpPr>
          <p:nvPr>
            <p:ph type="body" idx="1"/>
          </p:nvPr>
        </p:nvSpPr>
        <p:spPr>
          <a:noFill/>
        </p:spPr>
        <p:txBody>
          <a:bodyPr/>
          <a:lstStyle/>
          <a:p>
            <a:pPr eaLnBrk="1" hangingPunct="1"/>
            <a:r>
              <a:rPr lang="en-US" altLang="en-US" dirty="0"/>
              <a:t>In the year 2021, a total of 33,706 STD cases were reported to the Minnesota Department of Health: </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22,578 Chlamydia cases</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9,671 Gonorrhea cases</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1457 Syphilis cases (all stages)</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 0 Chancroid cases</a:t>
            </a:r>
          </a:p>
          <a:p>
            <a:pPr eaLnBrk="1" hangingPunct="1"/>
            <a:endParaRPr lang="en-US" altLang="en-US" dirty="0"/>
          </a:p>
        </p:txBody>
      </p:sp>
    </p:spTree>
    <p:extLst>
      <p:ext uri="{BB962C8B-B14F-4D97-AF65-F5344CB8AC3E}">
        <p14:creationId xmlns:p14="http://schemas.microsoft.com/office/powerpoint/2010/main" val="617061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9113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1FE59CE-AEAE-4FF7-89B3-21CB0B16B35F}" type="slidenum">
              <a:rPr lang="en-US" altLang="en-US" smtClean="0"/>
              <a:pPr eaLnBrk="1" hangingPunct="1">
                <a:spcBef>
                  <a:spcPct val="0"/>
                </a:spcBef>
              </a:pPr>
              <a:t>11</a:t>
            </a:fld>
            <a:endParaRPr lang="en-US" altLang="en-US" dirty="0"/>
          </a:p>
        </p:txBody>
      </p:sp>
      <p:sp>
        <p:nvSpPr>
          <p:cNvPr id="91140" name="Rectangle 2"/>
          <p:cNvSpPr>
            <a:spLocks noGrp="1" noRot="1" noChangeAspect="1" noChangeArrowheads="1" noTextEdit="1"/>
          </p:cNvSpPr>
          <p:nvPr>
            <p:ph type="sldImg"/>
          </p:nvPr>
        </p:nvSpPr>
        <p:spPr>
          <a:xfrm>
            <a:off x="717550" y="1162050"/>
            <a:ext cx="5575300" cy="3136900"/>
          </a:xfrm>
          <a:ln/>
        </p:spPr>
      </p:sp>
      <p:sp>
        <p:nvSpPr>
          <p:cNvPr id="91141"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baseline="0" dirty="0"/>
              <a:t>42% percent of all primary and secondary syphilis cases are White, non-Hispanic.</a:t>
            </a:r>
          </a:p>
          <a:p>
            <a:pPr marL="174708" indent="-174708">
              <a:buFont typeface="Arial" panose="020B0604020202020204" pitchFamily="34" charset="0"/>
              <a:buChar char="•"/>
            </a:pPr>
            <a:r>
              <a:rPr lang="en-US" altLang="en-US" baseline="0" dirty="0"/>
              <a:t>Black, non-Hispanic cases made up 26% of all Primary and Secondary Syphilis cases followed by, American Indian cases at 10%,  Hispanic cases at 7%, and Asian/Pacific Islander cases at 3%.</a:t>
            </a:r>
            <a:endParaRPr lang="en-US" altLang="en-US" dirty="0"/>
          </a:p>
        </p:txBody>
      </p:sp>
    </p:spTree>
    <p:extLst>
      <p:ext uri="{BB962C8B-B14F-4D97-AF65-F5344CB8AC3E}">
        <p14:creationId xmlns:p14="http://schemas.microsoft.com/office/powerpoint/2010/main" val="180202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9216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D9316B6-FC40-4A99-88CA-A953ACB37098}" type="slidenum">
              <a:rPr lang="en-US" altLang="en-US" smtClean="0"/>
              <a:pPr eaLnBrk="1" hangingPunct="1">
                <a:spcBef>
                  <a:spcPct val="0"/>
                </a:spcBef>
              </a:pPr>
              <a:t>12</a:t>
            </a:fld>
            <a:endParaRPr lang="en-US" altLang="en-US" dirty="0"/>
          </a:p>
        </p:txBody>
      </p:sp>
      <p:sp>
        <p:nvSpPr>
          <p:cNvPr id="92164"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9216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174708" indent="-174708" defTabSz="931774">
              <a:buFont typeface="Arial" panose="020B0604020202020204" pitchFamily="34" charset="0"/>
              <a:buChar char="•"/>
              <a:defRPr/>
            </a:pPr>
            <a:r>
              <a:rPr lang="en-US" altLang="en-US" b="0" dirty="0"/>
              <a:t>Large disparities continue to exist in the rates of syphilis compared to the White, non-Hispanic population.</a:t>
            </a:r>
          </a:p>
          <a:p>
            <a:pPr marL="174708" indent="-174708" defTabSz="931774">
              <a:buFont typeface="Arial" panose="020B0604020202020204" pitchFamily="34" charset="0"/>
              <a:buChar char="•"/>
              <a:defRPr/>
            </a:pPr>
            <a:r>
              <a:rPr lang="en-US" altLang="en-US" dirty="0"/>
              <a:t>The</a:t>
            </a:r>
            <a:r>
              <a:rPr lang="en-US" altLang="en-US" baseline="0" dirty="0"/>
              <a:t> rates of primary and secondary syphilis are </a:t>
            </a:r>
            <a:r>
              <a:rPr lang="en-US" altLang="en-US" b="0" baseline="0" dirty="0"/>
              <a:t>16.7 times </a:t>
            </a:r>
            <a:r>
              <a:rPr lang="en-US" altLang="en-US" baseline="0" dirty="0"/>
              <a:t>higher in the American Indian populations than that of the White, non-Hispanic population.</a:t>
            </a:r>
            <a:endParaRPr lang="en-US" altLang="en-US" dirty="0"/>
          </a:p>
          <a:p>
            <a:pPr marL="174708" indent="-174708">
              <a:buFont typeface="Arial" panose="020B0604020202020204" pitchFamily="34" charset="0"/>
              <a:buChar char="•"/>
            </a:pPr>
            <a:r>
              <a:rPr lang="en-US" altLang="en-US" dirty="0"/>
              <a:t>The</a:t>
            </a:r>
            <a:r>
              <a:rPr lang="en-US" altLang="en-US" baseline="0" dirty="0"/>
              <a:t> rates of primary and secondary syphilis are </a:t>
            </a:r>
            <a:r>
              <a:rPr lang="en-US" altLang="en-US" b="0" baseline="0" dirty="0"/>
              <a:t>9.9 times </a:t>
            </a:r>
            <a:r>
              <a:rPr lang="en-US" altLang="en-US" baseline="0" dirty="0"/>
              <a:t>higher in the Black/African American, non-Hispanic than that of the White, non-Hispanic population.</a:t>
            </a:r>
          </a:p>
          <a:p>
            <a:pPr marL="174708" indent="-174708">
              <a:buFont typeface="Arial" panose="020B0604020202020204" pitchFamily="34" charset="0"/>
              <a:buChar char="•"/>
            </a:pPr>
            <a:r>
              <a:rPr lang="en-US" altLang="en-US" baseline="0" dirty="0"/>
              <a:t>The rates of primary and secondary syphilis in the American Indian population are 95.1 per 100,000 compared to 5.7 per 100,000 in the White, non-Hispanic population.</a:t>
            </a:r>
          </a:p>
          <a:p>
            <a:pPr marL="174708" indent="-174708" defTabSz="931774">
              <a:buFont typeface="Arial" panose="020B0604020202020204" pitchFamily="34" charset="0"/>
              <a:buChar char="•"/>
              <a:defRPr/>
            </a:pPr>
            <a:r>
              <a:rPr lang="en-US" altLang="en-US" baseline="0" dirty="0"/>
              <a:t>The rates of primary and secondary syphilis in the Black/African American, non-Hispanic population are 57.7 per 100,000 .</a:t>
            </a:r>
          </a:p>
          <a:p>
            <a:pPr marL="174708" indent="-174708" defTabSz="931774">
              <a:buFont typeface="Arial" panose="020B0604020202020204" pitchFamily="34" charset="0"/>
              <a:buChar char="•"/>
              <a:defRPr/>
            </a:pPr>
            <a:r>
              <a:rPr lang="en-US" altLang="en-US" baseline="0" dirty="0"/>
              <a:t>The rates in the Hispanic population are 16.0 per 100,000 which is 3.1 times higher than the White, non-Hispanic population.</a:t>
            </a:r>
          </a:p>
          <a:p>
            <a:pPr marL="174708" indent="-174708" defTabSz="931774" fontAlgn="base">
              <a:spcBef>
                <a:spcPct val="30000"/>
              </a:spcBef>
              <a:spcAft>
                <a:spcPct val="0"/>
              </a:spcAft>
              <a:buFont typeface="Arial" panose="020B0604020202020204" pitchFamily="34" charset="0"/>
              <a:buChar char="•"/>
              <a:defRPr/>
            </a:pPr>
            <a:r>
              <a:rPr lang="en-US" altLang="en-US" baseline="0" dirty="0"/>
              <a:t>The rates in the Asian/Pacific Islander population are 6.8 per 100,000 which is 1.3 times higher than the White, non-Hispanic population.</a:t>
            </a:r>
          </a:p>
          <a:p>
            <a:pPr eaLnBrk="1" hangingPunct="1"/>
            <a:endParaRPr lang="en-US" altLang="en-US" dirty="0"/>
          </a:p>
        </p:txBody>
      </p:sp>
    </p:spTree>
    <p:extLst>
      <p:ext uri="{BB962C8B-B14F-4D97-AF65-F5344CB8AC3E}">
        <p14:creationId xmlns:p14="http://schemas.microsoft.com/office/powerpoint/2010/main" val="3380264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13</a:t>
            </a:fld>
            <a:endParaRPr lang="en-US" altLang="en-US"/>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pPr eaLnBrk="1" hangingPunct="1"/>
            <a:r>
              <a:rPr lang="en-US" altLang="en-US" sz="1200" dirty="0"/>
              <a:t>Topic of Interest: Syphilis Among </a:t>
            </a:r>
            <a:br>
              <a:rPr lang="en-US" altLang="en-US" sz="1200" dirty="0"/>
            </a:br>
            <a:r>
              <a:rPr lang="en-US" altLang="en-US" sz="1200" dirty="0"/>
              <a:t>Females and Congenital Syphilis in Minnesota</a:t>
            </a:r>
            <a:endParaRPr lang="en-US" altLang="en-US" dirty="0"/>
          </a:p>
        </p:txBody>
      </p:sp>
    </p:spTree>
    <p:extLst>
      <p:ext uri="{BB962C8B-B14F-4D97-AF65-F5344CB8AC3E}">
        <p14:creationId xmlns:p14="http://schemas.microsoft.com/office/powerpoint/2010/main" val="3269726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number of female early syphilis cases has increased dramatically over the last 10 years from 13 cases in 2011 to 253 in 2021.</a:t>
            </a:r>
            <a:endParaRPr lang="en-US" dirty="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14</a:t>
            </a:fld>
            <a:endParaRPr lang="en-US"/>
          </a:p>
        </p:txBody>
      </p:sp>
    </p:spTree>
    <p:extLst>
      <p:ext uri="{BB962C8B-B14F-4D97-AF65-F5344CB8AC3E}">
        <p14:creationId xmlns:p14="http://schemas.microsoft.com/office/powerpoint/2010/main" val="3198201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806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E614C71-C0FE-403C-A641-085ECCEBCFE1}" type="slidenum">
              <a:rPr lang="en-US" altLang="en-US" smtClean="0"/>
              <a:pPr eaLnBrk="1" hangingPunct="1">
                <a:spcBef>
                  <a:spcPct val="0"/>
                </a:spcBef>
              </a:pPr>
              <a:t>15</a:t>
            </a:fld>
            <a:endParaRPr lang="en-US" altLang="en-US"/>
          </a:p>
        </p:txBody>
      </p:sp>
      <p:sp>
        <p:nvSpPr>
          <p:cNvPr id="88068" name="Rectangle 2"/>
          <p:cNvSpPr>
            <a:spLocks noGrp="1" noRot="1" noChangeAspect="1" noChangeArrowheads="1" noTextEdit="1"/>
          </p:cNvSpPr>
          <p:nvPr>
            <p:ph type="sldImg"/>
          </p:nvPr>
        </p:nvSpPr>
        <p:spPr>
          <a:xfrm>
            <a:off x="717550" y="1162050"/>
            <a:ext cx="5575300" cy="3136900"/>
          </a:xfrm>
          <a:ln/>
        </p:spPr>
      </p:sp>
      <p:sp>
        <p:nvSpPr>
          <p:cNvPr id="88069"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dirty="0"/>
              <a:t>39 </a:t>
            </a:r>
            <a:r>
              <a:rPr lang="en-US" altLang="en-US" baseline="0" dirty="0"/>
              <a:t>percent of female early syphilis cases were residents of Greater Minnesota</a:t>
            </a:r>
          </a:p>
          <a:p>
            <a:pPr marL="174708" indent="-174708">
              <a:buFont typeface="Arial" panose="020B0604020202020204" pitchFamily="34" charset="0"/>
              <a:buChar char="•"/>
            </a:pPr>
            <a:r>
              <a:rPr lang="en-US" altLang="en-US" baseline="0" dirty="0"/>
              <a:t>22 percent of female early syphilis cases were residents of the Suburbs of the seven-county metro area</a:t>
            </a:r>
          </a:p>
          <a:p>
            <a:pPr marL="174708" indent="-174708">
              <a:buFont typeface="Arial" panose="020B0604020202020204" pitchFamily="34" charset="0"/>
              <a:buChar char="•"/>
            </a:pPr>
            <a:r>
              <a:rPr lang="en-US" altLang="en-US" baseline="0" dirty="0"/>
              <a:t>24 percent were City of Minneapolis residents, and 15 percent were St. Paul residents.</a:t>
            </a:r>
            <a:endParaRPr lang="en-US" altLang="en-US" dirty="0"/>
          </a:p>
          <a:p>
            <a:pPr eaLnBrk="1" hangingPunct="1"/>
            <a:endParaRPr lang="en-US" altLang="en-US" dirty="0"/>
          </a:p>
        </p:txBody>
      </p:sp>
    </p:spTree>
    <p:extLst>
      <p:ext uri="{BB962C8B-B14F-4D97-AF65-F5344CB8AC3E}">
        <p14:creationId xmlns:p14="http://schemas.microsoft.com/office/powerpoint/2010/main" val="3156425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113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1FE59CE-AEAE-4FF7-89B3-21CB0B16B35F}" type="slidenum">
              <a:rPr lang="en-US" altLang="en-US" smtClean="0"/>
              <a:pPr eaLnBrk="1" hangingPunct="1">
                <a:spcBef>
                  <a:spcPct val="0"/>
                </a:spcBef>
              </a:pPr>
              <a:t>16</a:t>
            </a:fld>
            <a:endParaRPr lang="en-US" altLang="en-US"/>
          </a:p>
        </p:txBody>
      </p:sp>
      <p:sp>
        <p:nvSpPr>
          <p:cNvPr id="91140" name="Rectangle 2"/>
          <p:cNvSpPr>
            <a:spLocks noGrp="1" noRot="1" noChangeAspect="1" noChangeArrowheads="1" noTextEdit="1"/>
          </p:cNvSpPr>
          <p:nvPr>
            <p:ph type="sldImg"/>
          </p:nvPr>
        </p:nvSpPr>
        <p:spPr>
          <a:xfrm>
            <a:off x="717550" y="1162050"/>
            <a:ext cx="5575300" cy="3136900"/>
          </a:xfrm>
          <a:ln/>
        </p:spPr>
      </p:sp>
      <p:sp>
        <p:nvSpPr>
          <p:cNvPr id="91141"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dirty="0"/>
              <a:t>There</a:t>
            </a:r>
            <a:r>
              <a:rPr lang="en-US" altLang="en-US" baseline="0" dirty="0"/>
              <a:t> are large disparities in women with syphilis. 26 percent of all early syphilis cases in females are found in the American Indian population and 21% in the Black, African American population.</a:t>
            </a:r>
            <a:endParaRPr lang="en-US" altLang="en-US" dirty="0"/>
          </a:p>
          <a:p>
            <a:pPr eaLnBrk="1" hangingPunct="1"/>
            <a:endParaRPr lang="en-US" altLang="en-US" dirty="0"/>
          </a:p>
        </p:txBody>
      </p:sp>
    </p:spTree>
    <p:extLst>
      <p:ext uri="{BB962C8B-B14F-4D97-AF65-F5344CB8AC3E}">
        <p14:creationId xmlns:p14="http://schemas.microsoft.com/office/powerpoint/2010/main" val="407648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Minnesota, the</a:t>
            </a:r>
            <a:r>
              <a:rPr lang="en-US" baseline="0" dirty="0"/>
              <a:t> number and rate of congenital syphilis cases among infants has increased in 2021 compared to 2020. Overall, the rate has increased over the past five years from a rate of 3 per 100,000 live births in 2017 to 23.6 per 100,000 live births in 2021. </a:t>
            </a:r>
          </a:p>
          <a:p>
            <a:endParaRPr lang="en-US" dirty="0"/>
          </a:p>
          <a:p>
            <a:pPr marL="171450" indent="-171450">
              <a:buFont typeface="Arial" panose="020B0604020202020204" pitchFamily="34" charset="0"/>
              <a:buChar char="•"/>
            </a:pPr>
            <a:r>
              <a:rPr lang="en-US" dirty="0"/>
              <a:t>Syphilis may be passed from a pregnant person to the</a:t>
            </a:r>
            <a:r>
              <a:rPr lang="en-US" baseline="0" dirty="0"/>
              <a:t> unborn baby through the placenta. The infection can cause miscarriages and stillbirths, and infants born with congenital syphilis can suffer a variety of serious health problems, including deformities, seizures, anemia and jaundice. </a:t>
            </a:r>
          </a:p>
          <a:p>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a:t>
            </a:r>
            <a:r>
              <a:rPr lang="en-US" baseline="0" dirty="0"/>
              <a:t> Centers for Disease Control and Prevention reported this fall that the number of infants born with syphilis has more than 200% in the past four years and last year reached a 20-year high. </a:t>
            </a:r>
            <a:endParaRPr lang="en-US" dirty="0"/>
          </a:p>
          <a:p>
            <a:pPr marL="171450" indent="-171450">
              <a:buFont typeface="Arial" panose="020B0604020202020204" pitchFamily="34" charset="0"/>
              <a:buChar char="•"/>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17</a:t>
            </a:fld>
            <a:endParaRPr lang="en-US"/>
          </a:p>
        </p:txBody>
      </p:sp>
    </p:spTree>
    <p:extLst>
      <p:ext uri="{BB962C8B-B14F-4D97-AF65-F5344CB8AC3E}">
        <p14:creationId xmlns:p14="http://schemas.microsoft.com/office/powerpoint/2010/main" val="3437556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18</a:t>
            </a:fld>
            <a:endParaRPr lang="en-US" altLang="en-US"/>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Topic of Interest: Early Syphilis Among Men Who Have Sex With Men in Minnesota.</a:t>
            </a:r>
            <a:endParaRPr lang="en-US" alt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Men who have sex with men (MSM) make up the majority of</a:t>
            </a:r>
            <a:r>
              <a:rPr lang="en-US" altLang="en-US" baseline="0" dirty="0"/>
              <a:t> early syphilis cases.  </a:t>
            </a:r>
          </a:p>
          <a:p>
            <a:pPr eaLnBrk="1" hangingPunct="1"/>
            <a:endParaRPr lang="en-US" altLang="en-US" dirty="0"/>
          </a:p>
        </p:txBody>
      </p:sp>
    </p:spTree>
    <p:extLst>
      <p:ext uri="{BB962C8B-B14F-4D97-AF65-F5344CB8AC3E}">
        <p14:creationId xmlns:p14="http://schemas.microsoft.com/office/powerpoint/2010/main" val="2851762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10342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EC7A59C-E4F0-4ECA-993F-A5A7FFC38C3A}" type="slidenum">
              <a:rPr lang="en-US" altLang="en-US" smtClean="0"/>
              <a:pPr eaLnBrk="1" hangingPunct="1">
                <a:spcBef>
                  <a:spcPct val="0"/>
                </a:spcBef>
              </a:pPr>
              <a:t>19</a:t>
            </a:fld>
            <a:endParaRPr lang="en-US" altLang="en-US"/>
          </a:p>
        </p:txBody>
      </p:sp>
      <p:sp>
        <p:nvSpPr>
          <p:cNvPr id="103428" name="Rectangle 2"/>
          <p:cNvSpPr>
            <a:spLocks noGrp="1" noRot="1" noChangeAspect="1" noChangeArrowheads="1" noTextEdit="1"/>
          </p:cNvSpPr>
          <p:nvPr>
            <p:ph type="sldImg"/>
          </p:nvPr>
        </p:nvSpPr>
        <p:spPr>
          <a:xfrm>
            <a:off x="717550" y="1162050"/>
            <a:ext cx="5575300" cy="3136900"/>
          </a:xfrm>
          <a:ln/>
        </p:spPr>
      </p:sp>
      <p:sp>
        <p:nvSpPr>
          <p:cNvPr id="103429" name="Rectangle 3"/>
          <p:cNvSpPr>
            <a:spLocks noGrp="1" noChangeArrowheads="1"/>
          </p:cNvSpPr>
          <p:nvPr>
            <p:ph type="body" idx="1"/>
          </p:nvPr>
        </p:nvSpPr>
        <p:spPr>
          <a:noFill/>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Early syphilis,</a:t>
            </a:r>
            <a:r>
              <a:rPr lang="en-US" altLang="en-US" baseline="0" dirty="0"/>
              <a:t> includes not only primary and secondary syphilis, but all new syphilis acquired in the past year.</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Of all early syphilis cases,</a:t>
            </a:r>
            <a:r>
              <a:rPr lang="en-US" altLang="en-US" baseline="0" dirty="0"/>
              <a:t> 73 percent were among people whose current gender was reported as male.</a:t>
            </a:r>
            <a:endParaRPr lang="en-US" altLang="en-US" sz="1200" dirty="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Men who have sex with men (MSM) account for 61% of all</a:t>
            </a:r>
            <a:r>
              <a:rPr lang="en-US" altLang="en-US" sz="1200" baseline="0" dirty="0"/>
              <a:t> early syphilis</a:t>
            </a:r>
            <a:r>
              <a:rPr lang="en-US" altLang="en-US" sz="1200" dirty="0"/>
              <a:t> cases among men.</a:t>
            </a:r>
          </a:p>
          <a:p>
            <a:pPr marL="174708" indent="-174708">
              <a:buFont typeface="Arial" panose="020B0604020202020204" pitchFamily="34" charset="0"/>
              <a:buChar char="•"/>
            </a:pPr>
            <a:endParaRPr lang="en-US" altLang="en-US" dirty="0"/>
          </a:p>
        </p:txBody>
      </p:sp>
    </p:spTree>
    <p:extLst>
      <p:ext uri="{BB962C8B-B14F-4D97-AF65-F5344CB8AC3E}">
        <p14:creationId xmlns:p14="http://schemas.microsoft.com/office/powerpoint/2010/main" val="3255038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average age of MSM with early syphilis is 38</a:t>
            </a:r>
            <a:r>
              <a:rPr lang="en-US" baseline="0" dirty="0"/>
              <a:t> years of age.</a:t>
            </a:r>
          </a:p>
          <a:p>
            <a:pPr marL="174708" indent="-174708">
              <a:buFont typeface="Arial" panose="020B0604020202020204" pitchFamily="34" charset="0"/>
              <a:buChar char="•"/>
            </a:pPr>
            <a:r>
              <a:rPr lang="en-US" baseline="0" dirty="0"/>
              <a:t>Ages ranged from 16–77 years of age</a:t>
            </a:r>
          </a:p>
          <a:p>
            <a:pPr marL="174708" indent="-174708">
              <a:buFont typeface="Arial" panose="020B0604020202020204" pitchFamily="34" charset="0"/>
              <a:buChar char="•"/>
            </a:pPr>
            <a:r>
              <a:rPr lang="en-US" baseline="0"/>
              <a:t>The 30-34 </a:t>
            </a:r>
            <a:r>
              <a:rPr lang="en-US" baseline="0" dirty="0"/>
              <a:t>year old age group had the highest number of cases at 94.</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39% of early syphilis cases are among MSM are in the 25-34 age groups.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E54B842-5667-4C31-BF87-D49B7636FE1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165750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7270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94EA8ED-6AB8-4B49-AF5A-F5CC8B98F467}" type="slidenum">
              <a:rPr lang="en-US" altLang="en-US" smtClean="0"/>
              <a:pPr eaLnBrk="1" hangingPunct="1">
                <a:spcBef>
                  <a:spcPct val="0"/>
                </a:spcBef>
              </a:pPr>
              <a:t>3</a:t>
            </a:fld>
            <a:endParaRPr lang="en-US" altLang="en-US" dirty="0"/>
          </a:p>
        </p:txBody>
      </p:sp>
      <p:sp>
        <p:nvSpPr>
          <p:cNvPr id="72708" name="Rectangle 2"/>
          <p:cNvSpPr>
            <a:spLocks noGrp="1" noRot="1" noChangeAspect="1" noChangeArrowheads="1" noTextEdit="1"/>
          </p:cNvSpPr>
          <p:nvPr>
            <p:ph type="sldImg"/>
          </p:nvPr>
        </p:nvSpPr>
        <p:spPr>
          <a:xfrm>
            <a:off x="717550" y="1162050"/>
            <a:ext cx="5575300" cy="3136900"/>
          </a:xfrm>
          <a:ln/>
        </p:spPr>
      </p:sp>
      <p:sp>
        <p:nvSpPr>
          <p:cNvPr id="72709"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dirty="0"/>
              <a:t>The rate</a:t>
            </a:r>
            <a:r>
              <a:rPr lang="en-US" altLang="en-US" baseline="0" dirty="0"/>
              <a:t> of chlamydia in MN increased by 3% to 425.7 per 100,000 compared to 413.7 per 100,000 in 2021.</a:t>
            </a:r>
          </a:p>
          <a:p>
            <a:pPr marL="174708" indent="-174708">
              <a:buFont typeface="Arial" panose="020B0604020202020204" pitchFamily="34" charset="0"/>
              <a:buChar char="•"/>
            </a:pPr>
            <a:r>
              <a:rPr lang="en-US" altLang="en-US" baseline="0" dirty="0"/>
              <a:t>The rate of gonorrhea in MN decreased 5% to 182.3 per 100,000 compared to 192.6 per 100,000 in 2021.</a:t>
            </a:r>
          </a:p>
          <a:p>
            <a:pPr marL="174708" indent="-174708">
              <a:buFont typeface="Arial" panose="020B0604020202020204" pitchFamily="34" charset="0"/>
              <a:buChar char="•"/>
            </a:pPr>
            <a:r>
              <a:rPr lang="en-US" altLang="en-US" baseline="0" dirty="0"/>
              <a:t>The rate of primary and secondary syphilis increased by 36% from 7.8 in 2020 to 10.6 per 100,000 in 2021. </a:t>
            </a:r>
            <a:endParaRPr lang="en-US" altLang="en-US" dirty="0"/>
          </a:p>
          <a:p>
            <a:pPr eaLnBrk="1" hangingPunct="1"/>
            <a:endParaRPr lang="en-US" altLang="en-US" dirty="0"/>
          </a:p>
        </p:txBody>
      </p:sp>
    </p:spTree>
    <p:extLst>
      <p:ext uri="{BB962C8B-B14F-4D97-AF65-F5344CB8AC3E}">
        <p14:creationId xmlns:p14="http://schemas.microsoft.com/office/powerpoint/2010/main" val="3673409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24% percent of all early syphilis cases were co-infected with HIV.</a:t>
            </a:r>
          </a:p>
          <a:p>
            <a:pPr marL="174708" indent="-174708">
              <a:buFont typeface="Arial" panose="020B0604020202020204" pitchFamily="34" charset="0"/>
              <a:buChar char="•"/>
            </a:pPr>
            <a:r>
              <a:rPr lang="en-US" dirty="0"/>
              <a:t>50% percent of all MSM early syphilis cases were</a:t>
            </a:r>
            <a:r>
              <a:rPr lang="en-US" baseline="0" dirty="0"/>
              <a:t> co-infected with HIV.</a:t>
            </a:r>
            <a:endParaRPr lang="en-US" dirty="0"/>
          </a:p>
        </p:txBody>
      </p:sp>
      <p:sp>
        <p:nvSpPr>
          <p:cNvPr id="4" name="Slide Number Placeholder 3"/>
          <p:cNvSpPr>
            <a:spLocks noGrp="1"/>
          </p:cNvSpPr>
          <p:nvPr>
            <p:ph type="sldNum" sz="quarter" idx="10"/>
          </p:nvPr>
        </p:nvSpPr>
        <p:spPr/>
        <p:txBody>
          <a:bodyPr/>
          <a:lstStyle/>
          <a:p>
            <a:fld id="{2E54B842-5667-4C31-BF87-D49B7636FE1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983811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en-US" altLang="en-US" dirty="0">
                <a:solidFill>
                  <a:prstClr val="black"/>
                </a:solidFill>
              </a:rPr>
              <a:t>Minnesota Department of Health</a:t>
            </a:r>
          </a:p>
        </p:txBody>
      </p:sp>
      <p:sp>
        <p:nvSpPr>
          <p:cNvPr id="8704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B14E50F-00E5-49FF-AAA6-A40BACBCEC12}" type="slidenum">
              <a:rPr lang="en-US" altLang="en-US">
                <a:solidFill>
                  <a:prstClr val="black"/>
                </a:solidFill>
              </a:rPr>
              <a:pPr eaLnBrk="1" hangingPunct="1">
                <a:spcBef>
                  <a:spcPct val="0"/>
                </a:spcBef>
                <a:defRPr/>
              </a:pPr>
              <a:t>22</a:t>
            </a:fld>
            <a:endParaRPr lang="en-US" altLang="en-US" dirty="0">
              <a:solidFill>
                <a:prstClr val="black"/>
              </a:solidFill>
            </a:endParaRPr>
          </a:p>
        </p:txBody>
      </p:sp>
      <p:sp>
        <p:nvSpPr>
          <p:cNvPr id="87044" name="Rectangle 2"/>
          <p:cNvSpPr>
            <a:spLocks noGrp="1" noRot="1" noChangeAspect="1" noChangeArrowheads="1" noTextEdit="1"/>
          </p:cNvSpPr>
          <p:nvPr>
            <p:ph type="sldImg"/>
          </p:nvPr>
        </p:nvSpPr>
        <p:spPr>
          <a:xfrm>
            <a:off x="717550" y="1162050"/>
            <a:ext cx="5575300" cy="3136900"/>
          </a:xfrm>
          <a:ln/>
        </p:spPr>
      </p:sp>
      <p:sp>
        <p:nvSpPr>
          <p:cNvPr id="87045"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MS Mincho" panose="02020609040205080304" pitchFamily="49" charset="-128"/>
                <a:cs typeface="Arial" panose="020B0604020202020204" pitchFamily="34" charset="0"/>
              </a:rPr>
              <a:t>Cases of reported gonorrhea saw the greatest decrease of 5 percent. 10,217 in 2020 compared to 9671 in 2021. </a:t>
            </a:r>
            <a:endParaRPr lang="en-US" sz="1800" dirty="0">
              <a:effectLst/>
              <a:latin typeface="Times New Roman" panose="02020603050405020304" pitchFamily="18" charset="0"/>
              <a:ea typeface="MS Mincho" panose="02020609040205080304" pitchFamily="49" charset="-128"/>
            </a:endParaRPr>
          </a:p>
          <a:p>
            <a:pPr eaLnBrk="1" hangingPunct="1"/>
            <a:endParaRPr lang="en-US" altLang="en-US" dirty="0"/>
          </a:p>
        </p:txBody>
      </p:sp>
    </p:spTree>
    <p:extLst>
      <p:ext uri="{BB962C8B-B14F-4D97-AF65-F5344CB8AC3E}">
        <p14:creationId xmlns:p14="http://schemas.microsoft.com/office/powerpoint/2010/main" val="1238150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t>T</a:t>
            </a:r>
            <a:r>
              <a:rPr lang="en-US" altLang="en-US" dirty="0"/>
              <a:t>he rate</a:t>
            </a:r>
            <a:r>
              <a:rPr lang="en-US" altLang="en-US" baseline="0" dirty="0"/>
              <a:t> of gonorrhea in MN reached an all time high at 182.3 per 100,000. This is a rate decrease of 5% from 2020.</a:t>
            </a:r>
            <a:endParaRPr lang="en-US" baseline="0" dirty="0"/>
          </a:p>
          <a:p>
            <a:pPr marL="174708" indent="-174708">
              <a:buFont typeface="Arial" panose="020B0604020202020204" pitchFamily="34" charset="0"/>
              <a:buChar char="•"/>
            </a:pPr>
            <a:r>
              <a:rPr lang="en-US" baseline="0" dirty="0"/>
              <a:t>The city of Minneapolis continues to have the highest rates of gonorrhea at 764 per 100,000, followed by the city of St. Paul at 514 per 100,000, the suburban area (7-county metro excluding Minneapolis &amp; St. Paul) at 126 per 100,000 and Greater Minnesota at 97 per 100,000.</a:t>
            </a:r>
          </a:p>
          <a:p>
            <a:pPr marL="174708" indent="-174708">
              <a:buFont typeface="Arial" panose="020B0604020202020204" pitchFamily="34" charset="0"/>
              <a:buChar char="•"/>
            </a:pPr>
            <a:r>
              <a:rPr lang="en-US" baseline="0" dirty="0"/>
              <a:t>The rates of gonorrhea increased in all areas across Minnesota.</a:t>
            </a:r>
          </a:p>
          <a:p>
            <a:pPr marL="174708" indent="-174708">
              <a:buFont typeface="Arial" panose="020B0604020202020204" pitchFamily="34" charset="0"/>
              <a:buChar char="•"/>
            </a:pPr>
            <a:r>
              <a:rPr lang="en-US" baseline="0" dirty="0"/>
              <a:t>The seven-county metro Suburban area had the highest increase at 37%, followed by the City of St Paul with 29%. </a:t>
            </a:r>
          </a:p>
          <a:p>
            <a:endParaRPr lang="en-US" dirty="0"/>
          </a:p>
        </p:txBody>
      </p:sp>
      <p:sp>
        <p:nvSpPr>
          <p:cNvPr id="4" name="Slide Number Placeholder 3"/>
          <p:cNvSpPr>
            <a:spLocks noGrp="1"/>
          </p:cNvSpPr>
          <p:nvPr>
            <p:ph type="sldNum" sz="quarter" idx="10"/>
          </p:nvPr>
        </p:nvSpPr>
        <p:spPr/>
        <p:txBody>
          <a:bodyPr/>
          <a:lstStyle/>
          <a:p>
            <a:fld id="{297702AC-442C-4516-9E7B-3AFB0888E135}" type="slidenum">
              <a:rPr lang="en-US" smtClean="0"/>
              <a:t>23</a:t>
            </a:fld>
            <a:endParaRPr lang="en-US" dirty="0"/>
          </a:p>
        </p:txBody>
      </p:sp>
    </p:spTree>
    <p:extLst>
      <p:ext uri="{BB962C8B-B14F-4D97-AF65-F5344CB8AC3E}">
        <p14:creationId xmlns:p14="http://schemas.microsoft.com/office/powerpoint/2010/main" val="1003233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294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9BDA537-4708-417E-856F-851585837997}" type="slidenum">
              <a:rPr lang="en-US" altLang="en-US" smtClean="0"/>
              <a:pPr eaLnBrk="1" hangingPunct="1">
                <a:spcBef>
                  <a:spcPct val="0"/>
                </a:spcBef>
              </a:pPr>
              <a:t>24</a:t>
            </a:fld>
            <a:endParaRPr lang="en-US" altLang="en-US" dirty="0"/>
          </a:p>
        </p:txBody>
      </p:sp>
      <p:sp>
        <p:nvSpPr>
          <p:cNvPr id="82948" name="Rectangle 2"/>
          <p:cNvSpPr>
            <a:spLocks noGrp="1" noRot="1" noChangeAspect="1" noChangeArrowheads="1" noTextEdit="1"/>
          </p:cNvSpPr>
          <p:nvPr>
            <p:ph type="sldImg"/>
          </p:nvPr>
        </p:nvSpPr>
        <p:spPr>
          <a:solidFill>
            <a:srgbClr val="FFFFFF"/>
          </a:solidFill>
          <a:ln/>
        </p:spPr>
      </p:sp>
      <p:sp>
        <p:nvSpPr>
          <p:cNvPr id="8294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defTabSz="931774">
              <a:buFontTx/>
              <a:buChar char="•"/>
              <a:defRPr/>
            </a:pPr>
            <a:r>
              <a:rPr lang="en-US" altLang="en-US" dirty="0">
                <a:solidFill>
                  <a:prstClr val="black"/>
                </a:solidFill>
              </a:rPr>
              <a:t> The rates of gonorrhea went down in both males and females in 2021.  Males continue to have higher rates of gonorrhea than females, but the rate in females is increasing. </a:t>
            </a:r>
          </a:p>
          <a:p>
            <a:pPr defTabSz="931774">
              <a:buFontTx/>
              <a:buChar char="•"/>
              <a:defRPr/>
            </a:pPr>
            <a:r>
              <a:rPr lang="en-US" altLang="en-US" dirty="0">
                <a:solidFill>
                  <a:prstClr val="black"/>
                </a:solidFill>
              </a:rPr>
              <a:t>Males had a rate of 202 per 100,000 which is a decrease of 2% over the 2020 rate of 206 per 100,000.</a:t>
            </a:r>
          </a:p>
          <a:p>
            <a:pPr defTabSz="931774">
              <a:buFontTx/>
              <a:buChar char="•"/>
              <a:defRPr/>
            </a:pPr>
            <a:r>
              <a:rPr lang="en-US" altLang="en-US" dirty="0">
                <a:solidFill>
                  <a:prstClr val="black"/>
                </a:solidFill>
              </a:rPr>
              <a:t>Females had a rate of 163 per 100,000 which is a decrease of 9% over the 2020 rate of 179 per 100,000.</a:t>
            </a:r>
          </a:p>
          <a:p>
            <a:pPr eaLnBrk="1" hangingPunct="1">
              <a:buFontTx/>
              <a:buChar char="•"/>
            </a:pPr>
            <a:endParaRPr lang="en-US" altLang="en-US" dirty="0"/>
          </a:p>
        </p:txBody>
      </p:sp>
    </p:spTree>
    <p:extLst>
      <p:ext uri="{BB962C8B-B14F-4D97-AF65-F5344CB8AC3E}">
        <p14:creationId xmlns:p14="http://schemas.microsoft.com/office/powerpoint/2010/main" val="3640181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397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977017B-E55D-46DD-8B1D-9EC99FF796CD}" type="slidenum">
              <a:rPr lang="en-US" altLang="en-US" smtClean="0"/>
              <a:pPr eaLnBrk="1" hangingPunct="1">
                <a:spcBef>
                  <a:spcPct val="0"/>
                </a:spcBef>
              </a:pPr>
              <a:t>25</a:t>
            </a:fld>
            <a:endParaRPr lang="en-US" altLang="en-US" dirty="0"/>
          </a:p>
        </p:txBody>
      </p:sp>
      <p:sp>
        <p:nvSpPr>
          <p:cNvPr id="83972" name="Rectangle 2"/>
          <p:cNvSpPr>
            <a:spLocks noGrp="1" noRot="1" noChangeAspect="1" noChangeArrowheads="1" noTextEdit="1"/>
          </p:cNvSpPr>
          <p:nvPr>
            <p:ph type="sldImg"/>
          </p:nvPr>
        </p:nvSpPr>
        <p:spPr>
          <a:solidFill>
            <a:srgbClr val="FFFFFF"/>
          </a:solidFill>
          <a:ln/>
        </p:spPr>
      </p:sp>
      <p:sp>
        <p:nvSpPr>
          <p:cNvPr id="8397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dirty="0"/>
              <a:t> Most age groups saw</a:t>
            </a:r>
            <a:r>
              <a:rPr lang="en-US" altLang="en-US" baseline="0" dirty="0"/>
              <a:t> a decrease in gonorrhea rates.</a:t>
            </a:r>
          </a:p>
          <a:p>
            <a:pPr eaLnBrk="1" hangingPunct="1">
              <a:buFontTx/>
              <a:buChar char="•"/>
            </a:pPr>
            <a:r>
              <a:rPr lang="en-US" altLang="en-US" baseline="0" dirty="0"/>
              <a:t> The highest rate remains in the 20–24-year-old age group at 642 per 100,000.</a:t>
            </a:r>
          </a:p>
          <a:p>
            <a:pPr eaLnBrk="1" hangingPunct="1">
              <a:buFontTx/>
              <a:buChar char="•"/>
            </a:pPr>
            <a:r>
              <a:rPr lang="en-US" altLang="en-US" baseline="0" dirty="0"/>
              <a:t> The 15–19-year-old age group had the largest rate increase from 388 in 2020 to 397 in 2021 a 2% increase.</a:t>
            </a:r>
            <a:endParaRPr lang="en-US" altLang="en-US" dirty="0"/>
          </a:p>
          <a:p>
            <a:pPr eaLnBrk="1" hangingPunct="1">
              <a:buFontTx/>
              <a:buChar char="•"/>
            </a:pPr>
            <a:endParaRPr lang="en-US" altLang="en-US" dirty="0"/>
          </a:p>
        </p:txBody>
      </p:sp>
    </p:spTree>
    <p:extLst>
      <p:ext uri="{BB962C8B-B14F-4D97-AF65-F5344CB8AC3E}">
        <p14:creationId xmlns:p14="http://schemas.microsoft.com/office/powerpoint/2010/main" val="345754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t>Females under the age of 25 years of age, continue to have higher rates of gonorrhea than males.</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t>Males record the highest rate among age groups older than 25 years. </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t>The highest rates of gonorrhea are in females 20-24 at 682 per 100,000.</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26</a:t>
            </a:fld>
            <a:endParaRPr lang="en-US" dirty="0"/>
          </a:p>
        </p:txBody>
      </p:sp>
    </p:spTree>
    <p:extLst>
      <p:ext uri="{BB962C8B-B14F-4D97-AF65-F5344CB8AC3E}">
        <p14:creationId xmlns:p14="http://schemas.microsoft.com/office/powerpoint/2010/main" val="3184813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4995"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89F05FF-DAE0-4BD1-89D2-4A5B9A6CB9CE}" type="slidenum">
              <a:rPr lang="en-US" altLang="en-US" smtClean="0"/>
              <a:pPr eaLnBrk="1" hangingPunct="1">
                <a:spcBef>
                  <a:spcPct val="0"/>
                </a:spcBef>
              </a:pPr>
              <a:t>27</a:t>
            </a:fld>
            <a:endParaRPr lang="en-US" altLang="en-US" dirty="0"/>
          </a:p>
        </p:txBody>
      </p:sp>
      <p:sp>
        <p:nvSpPr>
          <p:cNvPr id="84996" name="Rectangle 2"/>
          <p:cNvSpPr>
            <a:spLocks noGrp="1" noRot="1" noChangeAspect="1" noChangeArrowheads="1" noTextEdit="1"/>
          </p:cNvSpPr>
          <p:nvPr>
            <p:ph type="sldImg"/>
          </p:nvPr>
        </p:nvSpPr>
        <p:spPr>
          <a:solidFill>
            <a:srgbClr val="FFFFFF"/>
          </a:solidFill>
          <a:ln/>
        </p:spPr>
      </p:sp>
      <p:sp>
        <p:nvSpPr>
          <p:cNvPr id="8499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baseline="0" dirty="0"/>
              <a:t>There continues to be large disparities in the rates of gonorrhea.</a:t>
            </a:r>
          </a:p>
          <a:p>
            <a:pPr eaLnBrk="1" hangingPunct="1">
              <a:buFontTx/>
              <a:buChar char="•"/>
            </a:pPr>
            <a:r>
              <a:rPr lang="en-US" altLang="en-US" baseline="0" dirty="0"/>
              <a:t> The Black/African American, non-Hispanic population rates are </a:t>
            </a:r>
            <a:r>
              <a:rPr lang="en-US" altLang="en-US" b="1" baseline="0" dirty="0"/>
              <a:t>20.6 times </a:t>
            </a:r>
            <a:r>
              <a:rPr lang="en-US" altLang="en-US" baseline="0" dirty="0"/>
              <a:t>higher than white rates. The rate in the Black/African American population was 1370 per 100,000 compared to the rate in the White, Non-Hispanic population at 67 per 100,000.</a:t>
            </a:r>
          </a:p>
          <a:p>
            <a:pPr eaLnBrk="1" hangingPunct="1">
              <a:buFontTx/>
              <a:buChar char="•"/>
            </a:pPr>
            <a:r>
              <a:rPr lang="en-US" altLang="en-US" baseline="0" dirty="0"/>
              <a:t> The American Indian population had a rate that was </a:t>
            </a:r>
            <a:r>
              <a:rPr lang="en-US" altLang="en-US" b="1" baseline="0" dirty="0"/>
              <a:t>9.2 times </a:t>
            </a:r>
            <a:r>
              <a:rPr lang="en-US" altLang="en-US" baseline="0" dirty="0"/>
              <a:t>higher at 609 per 100,000</a:t>
            </a:r>
          </a:p>
          <a:p>
            <a:pPr eaLnBrk="1" hangingPunct="1">
              <a:buFontTx/>
              <a:buChar char="•"/>
            </a:pPr>
            <a:r>
              <a:rPr lang="en-US" altLang="en-US" baseline="0" dirty="0"/>
              <a:t> The Asian/Pacific Islander population had a rate that was 1.5 times higher at 98 per 100,000</a:t>
            </a:r>
          </a:p>
          <a:p>
            <a:pPr eaLnBrk="1" hangingPunct="1">
              <a:buFontTx/>
              <a:buChar char="•"/>
            </a:pPr>
            <a:r>
              <a:rPr lang="en-US" altLang="en-US" baseline="0" dirty="0"/>
              <a:t> The Hispanic/Latino population, which can be of any race, had a rate that was 3.7 times higher at 249 per 100,000</a:t>
            </a:r>
            <a:endParaRPr lang="en-US" altLang="en-US" dirty="0"/>
          </a:p>
          <a:p>
            <a:pPr eaLnBrk="1" hangingPunct="1"/>
            <a:endParaRPr lang="en-US" altLang="en-US" dirty="0"/>
          </a:p>
        </p:txBody>
      </p:sp>
    </p:spTree>
    <p:extLst>
      <p:ext uri="{BB962C8B-B14F-4D97-AF65-F5344CB8AC3E}">
        <p14:creationId xmlns:p14="http://schemas.microsoft.com/office/powerpoint/2010/main" val="2057718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704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B14E50F-00E5-49FF-AAA6-A40BACBCEC12}" type="slidenum">
              <a:rPr lang="en-US" altLang="en-US" smtClean="0"/>
              <a:pPr eaLnBrk="1" hangingPunct="1">
                <a:spcBef>
                  <a:spcPct val="0"/>
                </a:spcBef>
              </a:pPr>
              <a:t>28</a:t>
            </a:fld>
            <a:endParaRPr lang="en-US" altLang="en-US" dirty="0"/>
          </a:p>
        </p:txBody>
      </p:sp>
      <p:sp>
        <p:nvSpPr>
          <p:cNvPr id="87044" name="Rectangle 2"/>
          <p:cNvSpPr>
            <a:spLocks noGrp="1" noRot="1" noChangeAspect="1" noChangeArrowheads="1" noTextEdit="1"/>
          </p:cNvSpPr>
          <p:nvPr>
            <p:ph type="sldImg"/>
          </p:nvPr>
        </p:nvSpPr>
        <p:spPr>
          <a:xfrm>
            <a:off x="717550" y="1162050"/>
            <a:ext cx="5575300" cy="3136900"/>
          </a:xfrm>
          <a:ln/>
        </p:spPr>
      </p:sp>
      <p:sp>
        <p:nvSpPr>
          <p:cNvPr id="87045" name="Rectangle 3"/>
          <p:cNvSpPr>
            <a:spLocks noGrp="1" noChangeArrowheads="1"/>
          </p:cNvSpPr>
          <p:nvPr>
            <p:ph type="body" idx="1"/>
          </p:nvPr>
        </p:nvSpPr>
        <p:spPr>
          <a:noFill/>
        </p:spPr>
        <p:txBody>
          <a:bodyPr/>
          <a:lstStyle/>
          <a:p>
            <a:pPr eaLnBrk="1" hangingPunct="1"/>
            <a:r>
              <a:rPr lang="en-US" altLang="en-US" dirty="0"/>
              <a:t>Chlamydia increased 3% in 2021 compared to 2020 which recorded the first decline in over a decade. This could be the result of a true decrease in the number of cases, but it could also reflect the COVID-19 pandemic and reduced preventative visits. Chlamydia is more likely to be asymptomatic than gonorrhea and syphilis, especially in females. </a:t>
            </a:r>
          </a:p>
        </p:txBody>
      </p:sp>
    </p:spTree>
    <p:extLst>
      <p:ext uri="{BB962C8B-B14F-4D97-AF65-F5344CB8AC3E}">
        <p14:creationId xmlns:p14="http://schemas.microsoft.com/office/powerpoint/2010/main" val="1104087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solidFill>
                  <a:schemeClr val="tx1"/>
                </a:solidFill>
              </a:rPr>
              <a:t>All counties</a:t>
            </a:r>
            <a:r>
              <a:rPr lang="en-US" baseline="0" dirty="0">
                <a:solidFill>
                  <a:schemeClr val="tx1"/>
                </a:solidFill>
              </a:rPr>
              <a:t> in Minnesota were affected by chlamydia. There were at least 2 cases in all counties in 2021. </a:t>
            </a:r>
          </a:p>
          <a:p>
            <a:pPr marL="174708" indent="-174708">
              <a:buFont typeface="Arial" panose="020B0604020202020204" pitchFamily="34" charset="0"/>
              <a:buChar char="•"/>
            </a:pPr>
            <a:r>
              <a:rPr lang="en-US" baseline="0" dirty="0">
                <a:solidFill>
                  <a:schemeClr val="tx1"/>
                </a:solidFill>
              </a:rPr>
              <a:t>The city of Minneapolis continues to have the highest rates of chlamydia at 1,206 per 100,000, followed by the city of St. Paul at 894 per 100,000, the suburban area (7-county metro excluding Minneapolis &amp; St. Paul) at 348 per 100,000 and Greater Minnesota at 306 per 100,000.</a:t>
            </a:r>
          </a:p>
          <a:p>
            <a:endParaRPr lang="en-US" dirty="0"/>
          </a:p>
          <a:p>
            <a:endParaRPr lang="en-US" dirty="0"/>
          </a:p>
        </p:txBody>
      </p:sp>
      <p:sp>
        <p:nvSpPr>
          <p:cNvPr id="4" name="Slide Number Placeholder 3"/>
          <p:cNvSpPr>
            <a:spLocks noGrp="1"/>
          </p:cNvSpPr>
          <p:nvPr>
            <p:ph type="sldNum" sz="quarter" idx="10"/>
          </p:nvPr>
        </p:nvSpPr>
        <p:spPr/>
        <p:txBody>
          <a:bodyPr/>
          <a:lstStyle/>
          <a:p>
            <a:fld id="{297702AC-442C-4516-9E7B-3AFB0888E135}" type="slidenum">
              <a:rPr lang="en-US" smtClean="0"/>
              <a:t>29</a:t>
            </a:fld>
            <a:endParaRPr lang="en-US" dirty="0"/>
          </a:p>
        </p:txBody>
      </p:sp>
    </p:spTree>
    <p:extLst>
      <p:ext uri="{BB962C8B-B14F-4D97-AF65-F5344CB8AC3E}">
        <p14:creationId xmlns:p14="http://schemas.microsoft.com/office/powerpoint/2010/main" val="1203778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7680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A2B843D-6AFF-433F-8DA7-09A741B21261}" type="slidenum">
              <a:rPr lang="en-US" altLang="en-US" smtClean="0"/>
              <a:pPr eaLnBrk="1" hangingPunct="1">
                <a:spcBef>
                  <a:spcPct val="0"/>
                </a:spcBef>
              </a:pPr>
              <a:t>30</a:t>
            </a:fld>
            <a:endParaRPr lang="en-US" altLang="en-US" dirty="0"/>
          </a:p>
        </p:txBody>
      </p:sp>
      <p:sp>
        <p:nvSpPr>
          <p:cNvPr id="76804" name="Rectangle 2"/>
          <p:cNvSpPr>
            <a:spLocks noGrp="1" noRot="1" noChangeAspect="1" noChangeArrowheads="1" noTextEdit="1"/>
          </p:cNvSpPr>
          <p:nvPr>
            <p:ph type="sldImg"/>
          </p:nvPr>
        </p:nvSpPr>
        <p:spPr>
          <a:xfrm>
            <a:off x="717550" y="1162050"/>
            <a:ext cx="5575300" cy="3136900"/>
          </a:xfrm>
          <a:ln/>
        </p:spPr>
      </p:sp>
      <p:sp>
        <p:nvSpPr>
          <p:cNvPr id="76805" name="Rectangle 3"/>
          <p:cNvSpPr>
            <a:spLocks noGrp="1" noChangeArrowheads="1"/>
          </p:cNvSpPr>
          <p:nvPr>
            <p:ph type="body" idx="1"/>
          </p:nvPr>
        </p:nvSpPr>
        <p:spPr>
          <a:noFill/>
        </p:spPr>
        <p:txBody>
          <a:bodyPr/>
          <a:lstStyle/>
          <a:p>
            <a:pPr eaLnBrk="1" hangingPunct="1">
              <a:buFontTx/>
              <a:buChar char="•"/>
            </a:pPr>
            <a:r>
              <a:rPr lang="en-US" altLang="en-US" dirty="0"/>
              <a:t> The rates</a:t>
            </a:r>
            <a:r>
              <a:rPr lang="en-US" altLang="en-US" baseline="0" dirty="0"/>
              <a:t> of chlamydia increased for both males and females in 2021.</a:t>
            </a:r>
          </a:p>
          <a:p>
            <a:pPr eaLnBrk="1" hangingPunct="1">
              <a:buFontTx/>
              <a:buChar char="•"/>
            </a:pPr>
            <a:r>
              <a:rPr lang="en-US" altLang="en-US" baseline="0" dirty="0"/>
              <a:t> Females continue to have higher rates of chlamydia than males. Males had a rate of 308 per 100,000 which is an increase of 2% over the 2020 rate of 295 per 100,000.</a:t>
            </a:r>
          </a:p>
          <a:p>
            <a:pPr eaLnBrk="1" hangingPunct="1">
              <a:buFontTx/>
              <a:buChar char="•"/>
            </a:pPr>
            <a:r>
              <a:rPr lang="en-US" altLang="en-US" baseline="0" dirty="0"/>
              <a:t> Females had a rate of 541 per 100,000 which is an increase of 2% from 2020 rate of 529 per 100,000.</a:t>
            </a:r>
            <a:endParaRPr lang="en-US" altLang="en-US" dirty="0"/>
          </a:p>
          <a:p>
            <a:pPr eaLnBrk="1" hangingPunct="1">
              <a:buFontTx/>
              <a:buChar char="•"/>
            </a:pPr>
            <a:endParaRPr lang="en-US" altLang="en-US" dirty="0"/>
          </a:p>
        </p:txBody>
      </p:sp>
    </p:spTree>
    <p:extLst>
      <p:ext uri="{BB962C8B-B14F-4D97-AF65-F5344CB8AC3E}">
        <p14:creationId xmlns:p14="http://schemas.microsoft.com/office/powerpoint/2010/main" val="3091937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800" dirty="0"/>
              <a:t>Factors that impact the completeness and accuracy of STD data include:</a:t>
            </a:r>
          </a:p>
          <a:p>
            <a:r>
              <a:rPr lang="en-US" sz="2200" dirty="0">
                <a:solidFill>
                  <a:schemeClr val="tx1">
                    <a:lumMod val="75000"/>
                    <a:lumOff val="25000"/>
                  </a:schemeClr>
                </a:solidFill>
              </a:rPr>
              <a:t>Level of STD screening by healthcare providers, individual test-seeking behavior, sensitivity of diagnostic tests, compliance with case reporting, completeness of case reporting, timeliness of case reporting.</a:t>
            </a:r>
          </a:p>
          <a:p>
            <a:r>
              <a:rPr lang="en-US" sz="2800" dirty="0"/>
              <a:t>Increases and decreases in STD rates can be due to actual changes in disease occurrence and/or changes in one or more of the above factors.</a:t>
            </a:r>
          </a:p>
          <a:p>
            <a:r>
              <a:rPr lang="en-US" sz="2800" dirty="0"/>
              <a:t>Important</a:t>
            </a:r>
            <a:r>
              <a:rPr lang="en-US" sz="2800" baseline="0" dirty="0"/>
              <a:t> to note that</a:t>
            </a:r>
            <a:r>
              <a:rPr lang="en-US" sz="2800" dirty="0"/>
              <a:t> COVID-19 lockdowns likely played a role in the number of cases reported or diagnosed this past year.</a:t>
            </a:r>
            <a:r>
              <a:rPr lang="en-US" sz="2800" baseline="0" dirty="0"/>
              <a:t> </a:t>
            </a:r>
            <a:endParaRPr lang="en-US" sz="2800" dirty="0"/>
          </a:p>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4</a:t>
            </a:fld>
            <a:endParaRPr lang="en-US" dirty="0"/>
          </a:p>
        </p:txBody>
      </p:sp>
    </p:spTree>
    <p:extLst>
      <p:ext uri="{BB962C8B-B14F-4D97-AF65-F5344CB8AC3E}">
        <p14:creationId xmlns:p14="http://schemas.microsoft.com/office/powerpoint/2010/main" val="38286696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solidFill>
                  <a:srgbClr val="FFFF00"/>
                </a:solidFill>
              </a:rPr>
              <a:t>The rates of Chlamydia are highest among females.</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solidFill>
                  <a:srgbClr val="FFFF00"/>
                </a:solidFill>
              </a:rPr>
              <a:t>Females, 20-24 years of age continue to have the highest rate at 3101 per 100,000.</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solidFill>
                  <a:srgbClr val="FFFF00"/>
                </a:solidFill>
              </a:rPr>
              <a:t>Males aged 50+ reported the largest increase of over 50% when compared to 2020.</a:t>
            </a:r>
          </a:p>
        </p:txBody>
      </p:sp>
      <p:sp>
        <p:nvSpPr>
          <p:cNvPr id="4" name="Slide Number Placeholder 3"/>
          <p:cNvSpPr>
            <a:spLocks noGrp="1"/>
          </p:cNvSpPr>
          <p:nvPr>
            <p:ph type="sldNum" sz="quarter" idx="10"/>
          </p:nvPr>
        </p:nvSpPr>
        <p:spPr/>
        <p:txBody>
          <a:bodyPr/>
          <a:lstStyle/>
          <a:p>
            <a:fld id="{DE04DE7C-65D2-4C1F-BFF6-2FC5449BA8E1}" type="slidenum">
              <a:rPr lang="en-US" smtClean="0"/>
              <a:t>31</a:t>
            </a:fld>
            <a:endParaRPr lang="en-US"/>
          </a:p>
        </p:txBody>
      </p:sp>
    </p:spTree>
    <p:extLst>
      <p:ext uri="{BB962C8B-B14F-4D97-AF65-F5344CB8AC3E}">
        <p14:creationId xmlns:p14="http://schemas.microsoft.com/office/powerpoint/2010/main" val="2271614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7885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AE3E6E7-4426-4EA4-9DF5-5EE99527521B}" type="slidenum">
              <a:rPr lang="en-US" altLang="en-US" smtClean="0"/>
              <a:pPr eaLnBrk="1" hangingPunct="1">
                <a:spcBef>
                  <a:spcPct val="0"/>
                </a:spcBef>
              </a:pPr>
              <a:t>32</a:t>
            </a:fld>
            <a:endParaRPr lang="en-US" altLang="en-US"/>
          </a:p>
        </p:txBody>
      </p:sp>
      <p:sp>
        <p:nvSpPr>
          <p:cNvPr id="78852" name="Rectangle 2"/>
          <p:cNvSpPr>
            <a:spLocks noGrp="1" noRot="1" noChangeAspect="1" noChangeArrowheads="1" noTextEdit="1"/>
          </p:cNvSpPr>
          <p:nvPr>
            <p:ph type="sldImg"/>
          </p:nvPr>
        </p:nvSpPr>
        <p:spPr>
          <a:xfrm>
            <a:off x="717550" y="1162050"/>
            <a:ext cx="5575300" cy="3136900"/>
          </a:xfrm>
          <a:ln/>
        </p:spPr>
      </p:sp>
      <p:sp>
        <p:nvSpPr>
          <p:cNvPr id="78853" name="Rectangle 3"/>
          <p:cNvSpPr>
            <a:spLocks noGrp="1" noChangeArrowheads="1"/>
          </p:cNvSpPr>
          <p:nvPr>
            <p:ph type="body" idx="1"/>
          </p:nvPr>
        </p:nvSpPr>
        <p:spPr>
          <a:noFill/>
        </p:spPr>
        <p:txBody>
          <a:bodyPr/>
          <a:lstStyle/>
          <a:p>
            <a:pPr eaLnBrk="1" hangingPunct="1">
              <a:buFontTx/>
              <a:buChar char="•"/>
            </a:pPr>
            <a:r>
              <a:rPr lang="en-US" altLang="en-US" baseline="0" dirty="0"/>
              <a:t> There continues to be great disparities in rates of chlamydia.</a:t>
            </a:r>
          </a:p>
          <a:p>
            <a:pPr eaLnBrk="1" hangingPunct="1">
              <a:buFontTx/>
              <a:buChar char="•"/>
            </a:pPr>
            <a:r>
              <a:rPr lang="en-US" altLang="en-US" baseline="0" dirty="0"/>
              <a:t> The Black/African American, non-Hispanic population has rates that are 10.3 times higher than that of white rates. </a:t>
            </a:r>
          </a:p>
          <a:p>
            <a:pPr eaLnBrk="1" hangingPunct="1">
              <a:buFontTx/>
              <a:buChar char="•"/>
            </a:pPr>
            <a:r>
              <a:rPr lang="en-US" altLang="en-US" baseline="0" dirty="0"/>
              <a:t>The rate in the Black/African American, non-Hispanic population was 2024 per 100,000 compared to the rate in the White, non-Hispanic population at 196 per 100,000.</a:t>
            </a:r>
          </a:p>
          <a:p>
            <a:pPr eaLnBrk="1" hangingPunct="1">
              <a:buFontTx/>
              <a:buChar char="•"/>
            </a:pPr>
            <a:r>
              <a:rPr lang="en-US" altLang="en-US" baseline="0" dirty="0"/>
              <a:t> The American Indian population had a rate that was 4.9 times higher at 970 per 100,000</a:t>
            </a:r>
          </a:p>
          <a:p>
            <a:pPr eaLnBrk="1" hangingPunct="1">
              <a:buFontTx/>
              <a:buChar char="•"/>
            </a:pPr>
            <a:r>
              <a:rPr lang="en-US" altLang="en-US" baseline="0" dirty="0"/>
              <a:t> The Asian/Pacific Islander population had a rate that was 1.9 times higher at 382 per 100,000</a:t>
            </a:r>
          </a:p>
          <a:p>
            <a:pPr eaLnBrk="1" hangingPunct="1">
              <a:buFontTx/>
              <a:buChar char="•"/>
            </a:pPr>
            <a:r>
              <a:rPr lang="en-US" altLang="en-US" baseline="0" dirty="0"/>
              <a:t> The Hispanic/Latino population, which can be of any race, had a rate that was 4.6 times higher at 900 per 100,000</a:t>
            </a:r>
            <a:endParaRPr lang="en-US" altLang="en-US" dirty="0"/>
          </a:p>
          <a:p>
            <a:pPr eaLnBrk="1" hangingPunct="1">
              <a:buFontTx/>
              <a:buNone/>
            </a:pPr>
            <a:endParaRPr lang="en-US" altLang="en-US" dirty="0"/>
          </a:p>
        </p:txBody>
      </p:sp>
    </p:spTree>
    <p:extLst>
      <p:ext uri="{BB962C8B-B14F-4D97-AF65-F5344CB8AC3E}">
        <p14:creationId xmlns:p14="http://schemas.microsoft.com/office/powerpoint/2010/main" val="2119135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33</a:t>
            </a:fld>
            <a:endParaRPr lang="en-US" altLang="en-US"/>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51585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421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778893D-144E-49BF-95AA-27147ABC9D21}" type="slidenum">
              <a:rPr lang="en-US" altLang="en-US" smtClean="0"/>
              <a:pPr eaLnBrk="1" hangingPunct="1">
                <a:spcBef>
                  <a:spcPct val="0"/>
                </a:spcBef>
              </a:pPr>
              <a:t>34</a:t>
            </a:fld>
            <a:endParaRPr lang="en-US" altLang="en-US"/>
          </a:p>
        </p:txBody>
      </p:sp>
      <p:sp>
        <p:nvSpPr>
          <p:cNvPr id="94212" name="Rectangle 2"/>
          <p:cNvSpPr>
            <a:spLocks noGrp="1" noRot="1" noChangeAspect="1" noChangeArrowheads="1" noTextEdit="1"/>
          </p:cNvSpPr>
          <p:nvPr>
            <p:ph type="sldImg"/>
          </p:nvPr>
        </p:nvSpPr>
        <p:spPr>
          <a:xfrm>
            <a:off x="717550" y="1162050"/>
            <a:ext cx="5575300" cy="3136900"/>
          </a:xfrm>
          <a:ln/>
        </p:spPr>
      </p:sp>
      <p:sp>
        <p:nvSpPr>
          <p:cNvPr id="94213"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dirty="0"/>
              <a:t>Chlamydia continues to disproportionately</a:t>
            </a:r>
            <a:r>
              <a:rPr lang="en-US" altLang="en-US" baseline="0" dirty="0"/>
              <a:t> impact youth and young adults.  </a:t>
            </a:r>
          </a:p>
          <a:p>
            <a:pPr marL="174708" indent="-174708" defTabSz="931774">
              <a:buFont typeface="Arial" panose="020B0604020202020204" pitchFamily="34" charset="0"/>
              <a:buChar char="•"/>
              <a:defRPr/>
            </a:pPr>
            <a:r>
              <a:rPr lang="en-US" altLang="en-US" baseline="0" dirty="0"/>
              <a:t>15–24-year-olds make up only 14% of the population, but account for 60% of all chlamydia cases reported.</a:t>
            </a:r>
          </a:p>
          <a:p>
            <a:pPr eaLnBrk="1" hangingPunct="1"/>
            <a:endParaRPr lang="en-US" altLang="en-US" dirty="0"/>
          </a:p>
        </p:txBody>
      </p:sp>
    </p:spTree>
    <p:extLst>
      <p:ext uri="{BB962C8B-B14F-4D97-AF65-F5344CB8AC3E}">
        <p14:creationId xmlns:p14="http://schemas.microsoft.com/office/powerpoint/2010/main" val="22271929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5235"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E652A4B-2776-4B4D-922C-116E018D3639}" type="slidenum">
              <a:rPr lang="en-US" altLang="en-US" smtClean="0"/>
              <a:pPr eaLnBrk="1" hangingPunct="1">
                <a:spcBef>
                  <a:spcPct val="0"/>
                </a:spcBef>
              </a:pPr>
              <a:t>35</a:t>
            </a:fld>
            <a:endParaRPr lang="en-US" altLang="en-US"/>
          </a:p>
        </p:txBody>
      </p:sp>
      <p:sp>
        <p:nvSpPr>
          <p:cNvPr id="95236" name="Rectangle 2"/>
          <p:cNvSpPr>
            <a:spLocks noGrp="1" noRot="1" noChangeAspect="1" noChangeArrowheads="1" noTextEdit="1"/>
          </p:cNvSpPr>
          <p:nvPr>
            <p:ph type="sldImg"/>
          </p:nvPr>
        </p:nvSpPr>
        <p:spPr>
          <a:xfrm>
            <a:off x="717550" y="1162050"/>
            <a:ext cx="5575300" cy="3136900"/>
          </a:xfrm>
          <a:ln/>
        </p:spPr>
      </p:sp>
      <p:sp>
        <p:nvSpPr>
          <p:cNvPr id="95237"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dirty="0"/>
              <a:t>Gonorrhea also</a:t>
            </a:r>
            <a:r>
              <a:rPr lang="en-US" altLang="en-US" baseline="0" dirty="0"/>
              <a:t> </a:t>
            </a:r>
            <a:r>
              <a:rPr lang="en-US" altLang="en-US" dirty="0"/>
              <a:t>disproportionately</a:t>
            </a:r>
            <a:r>
              <a:rPr lang="en-US" altLang="en-US" baseline="0" dirty="0"/>
              <a:t> impacts youth and young adults. </a:t>
            </a:r>
          </a:p>
          <a:p>
            <a:pPr marL="174708" indent="-174708" defTabSz="931774">
              <a:buFont typeface="Arial" panose="020B0604020202020204" pitchFamily="34" charset="0"/>
              <a:buChar char="•"/>
              <a:defRPr/>
            </a:pPr>
            <a:r>
              <a:rPr lang="en-US" altLang="en-US" baseline="0" dirty="0"/>
              <a:t>Again 15–24-year-olds make up only 14% of the population, but account for 37% of all gonorrhea cases reported.</a:t>
            </a:r>
            <a:endParaRPr lang="en-US" altLang="en-US" dirty="0"/>
          </a:p>
          <a:p>
            <a:pPr eaLnBrk="1" hangingPunct="1"/>
            <a:endParaRPr lang="en-US" altLang="en-US" dirty="0"/>
          </a:p>
        </p:txBody>
      </p:sp>
    </p:spTree>
    <p:extLst>
      <p:ext uri="{BB962C8B-B14F-4D97-AF65-F5344CB8AC3E}">
        <p14:creationId xmlns:p14="http://schemas.microsoft.com/office/powerpoint/2010/main" val="23538424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830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3D48C41-CCFE-4308-B5E9-7CD073839F65}" type="slidenum">
              <a:rPr lang="en-US" altLang="en-US" smtClean="0"/>
              <a:pPr eaLnBrk="1" hangingPunct="1">
                <a:spcBef>
                  <a:spcPct val="0"/>
                </a:spcBef>
              </a:pPr>
              <a:t>36</a:t>
            </a:fld>
            <a:endParaRPr lang="en-US" altLang="en-US"/>
          </a:p>
        </p:txBody>
      </p:sp>
      <p:sp>
        <p:nvSpPr>
          <p:cNvPr id="98308" name="Rectangle 2"/>
          <p:cNvSpPr>
            <a:spLocks noGrp="1" noRot="1" noChangeAspect="1" noChangeArrowheads="1" noTextEdit="1"/>
          </p:cNvSpPr>
          <p:nvPr>
            <p:ph type="sldImg"/>
          </p:nvPr>
        </p:nvSpPr>
        <p:spPr>
          <a:xfrm>
            <a:off x="717550" y="1162050"/>
            <a:ext cx="5575300" cy="3136900"/>
          </a:xfrm>
          <a:ln/>
        </p:spPr>
      </p:sp>
      <p:sp>
        <p:nvSpPr>
          <p:cNvPr id="98309" name="Rectangle 3"/>
          <p:cNvSpPr>
            <a:spLocks noGrp="1" noChangeArrowheads="1"/>
          </p:cNvSpPr>
          <p:nvPr>
            <p:ph type="body" idx="1"/>
          </p:nvPr>
        </p:nvSpPr>
        <p:spPr>
          <a:noFill/>
        </p:spPr>
        <p:txBody>
          <a:bodyPr/>
          <a:lstStyle/>
          <a:p>
            <a:pPr defTabSz="931774">
              <a:buFontTx/>
              <a:buChar char="•"/>
              <a:defRPr/>
            </a:pPr>
            <a:r>
              <a:rPr lang="en-US" altLang="en-US" dirty="0"/>
              <a:t>The rates of</a:t>
            </a:r>
            <a:r>
              <a:rPr lang="en-US" altLang="en-US" baseline="0" dirty="0"/>
              <a:t> chlamydia and gonorrhea are higher in females compared to males in the 15–24-year-old age group.</a:t>
            </a:r>
          </a:p>
          <a:p>
            <a:pPr defTabSz="931774">
              <a:buFontTx/>
              <a:buChar char="•"/>
              <a:defRPr/>
            </a:pPr>
            <a:r>
              <a:rPr lang="en-US" altLang="en-US" baseline="0" dirty="0"/>
              <a:t> The rates for chlamydia in females are 2730 per 100,000 population compared to males at 1035 per 100,000 population.</a:t>
            </a:r>
          </a:p>
          <a:p>
            <a:pPr defTabSz="931774">
              <a:buFontTx/>
              <a:buChar char="•"/>
              <a:defRPr/>
            </a:pPr>
            <a:r>
              <a:rPr lang="en-US" altLang="en-US" baseline="0" dirty="0"/>
              <a:t>The rates of gonorrhea in females is 573 per 100,000 compared to 427 per 100,000 in males.</a:t>
            </a:r>
          </a:p>
        </p:txBody>
      </p:sp>
    </p:spTree>
    <p:extLst>
      <p:ext uri="{BB962C8B-B14F-4D97-AF65-F5344CB8AC3E}">
        <p14:creationId xmlns:p14="http://schemas.microsoft.com/office/powerpoint/2010/main" val="1009335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625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F67C69C-1D00-4DBE-9171-F02FE25D0848}" type="slidenum">
              <a:rPr lang="en-US" altLang="en-US" smtClean="0"/>
              <a:pPr eaLnBrk="1" hangingPunct="1">
                <a:spcBef>
                  <a:spcPct val="0"/>
                </a:spcBef>
              </a:pPr>
              <a:t>37</a:t>
            </a:fld>
            <a:endParaRPr lang="en-US" altLang="en-US"/>
          </a:p>
        </p:txBody>
      </p:sp>
      <p:sp>
        <p:nvSpPr>
          <p:cNvPr id="96260" name="Rectangle 2"/>
          <p:cNvSpPr>
            <a:spLocks noGrp="1" noRot="1" noChangeAspect="1" noChangeArrowheads="1" noTextEdit="1"/>
          </p:cNvSpPr>
          <p:nvPr>
            <p:ph type="sldImg"/>
          </p:nvPr>
        </p:nvSpPr>
        <p:spPr>
          <a:xfrm>
            <a:off x="717550" y="1162050"/>
            <a:ext cx="5575300" cy="3136900"/>
          </a:xfrm>
          <a:ln/>
        </p:spPr>
      </p:sp>
      <p:sp>
        <p:nvSpPr>
          <p:cNvPr id="96261" name="Rectangle 3"/>
          <p:cNvSpPr>
            <a:spLocks noGrp="1" noChangeArrowheads="1"/>
          </p:cNvSpPr>
          <p:nvPr>
            <p:ph type="body" idx="1"/>
          </p:nvPr>
        </p:nvSpPr>
        <p:spPr>
          <a:noFill/>
        </p:spPr>
        <p:txBody>
          <a:bodyPr/>
          <a:lstStyle/>
          <a:p>
            <a:pPr eaLnBrk="1" hangingPunct="1"/>
            <a:r>
              <a:rPr lang="en-US" altLang="en-US" dirty="0"/>
              <a:t>In</a:t>
            </a:r>
            <a:r>
              <a:rPr lang="en-US" altLang="en-US" baseline="0" dirty="0"/>
              <a:t> adolescents and young adults, </a:t>
            </a:r>
            <a:r>
              <a:rPr lang="en-US" altLang="en-US" b="0" baseline="0" dirty="0"/>
              <a:t>the majority</a:t>
            </a:r>
            <a:r>
              <a:rPr lang="en-US" altLang="en-US" b="0" dirty="0"/>
              <a:t> of chlamydia and</a:t>
            </a:r>
            <a:r>
              <a:rPr lang="en-US" altLang="en-US" b="0" baseline="0" dirty="0"/>
              <a:t> gonorrhea cases are females (68%) .</a:t>
            </a:r>
          </a:p>
          <a:p>
            <a:pPr eaLnBrk="1" hangingPunct="1"/>
            <a:r>
              <a:rPr lang="en-US" altLang="en-US" baseline="0" dirty="0"/>
              <a:t>A little over one-third (36%) are white, non-Hispanic followed by about one-third (30%) that are black, non-Hispanic. 19% were unknown or more than one race.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Adolescents and young adults accounted for 60% of chlamydia and 37% of gonorrhea cases diagnosed in Minnesota.</a:t>
            </a:r>
          </a:p>
          <a:p>
            <a:pPr eaLnBrk="1" hangingPunct="1"/>
            <a:endParaRPr lang="en-US" altLang="en-US" baseline="0" dirty="0"/>
          </a:p>
          <a:p>
            <a:pPr eaLnBrk="1" hangingPunct="1"/>
            <a:endParaRPr lang="en-US" altLang="en-US" baseline="0" dirty="0"/>
          </a:p>
        </p:txBody>
      </p:sp>
    </p:spTree>
    <p:extLst>
      <p:ext uri="{BB962C8B-B14F-4D97-AF65-F5344CB8AC3E}">
        <p14:creationId xmlns:p14="http://schemas.microsoft.com/office/powerpoint/2010/main" val="2116202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10957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B6C7388-2661-49B6-BB16-C2F3DB5BFC7B}" type="slidenum">
              <a:rPr lang="en-US" altLang="en-US" smtClean="0"/>
              <a:pPr eaLnBrk="1" hangingPunct="1">
                <a:spcBef>
                  <a:spcPct val="0"/>
                </a:spcBef>
              </a:pPr>
              <a:t>38</a:t>
            </a:fld>
            <a:endParaRPr lang="en-US" altLang="en-US"/>
          </a:p>
        </p:txBody>
      </p:sp>
      <p:sp>
        <p:nvSpPr>
          <p:cNvPr id="109572" name="Rectangle 2"/>
          <p:cNvSpPr>
            <a:spLocks noGrp="1" noRot="1" noChangeAspect="1" noChangeArrowheads="1" noTextEdit="1"/>
          </p:cNvSpPr>
          <p:nvPr>
            <p:ph type="sldImg"/>
          </p:nvPr>
        </p:nvSpPr>
        <p:spPr>
          <a:xfrm>
            <a:off x="717550" y="1162050"/>
            <a:ext cx="5575300" cy="3136900"/>
          </a:xfrm>
          <a:ln/>
        </p:spPr>
      </p:sp>
      <p:sp>
        <p:nvSpPr>
          <p:cNvPr id="109573" name="Rectangle 3"/>
          <p:cNvSpPr>
            <a:spLocks noGrp="1" noChangeArrowheads="1"/>
          </p:cNvSpPr>
          <p:nvPr>
            <p:ph type="body" idx="1"/>
          </p:nvPr>
        </p:nvSpPr>
        <p:spPr>
          <a:noFill/>
        </p:spPr>
        <p:txBody>
          <a:bodyPr/>
          <a:lstStyle/>
          <a:p>
            <a:pPr marL="171450" indent="-171450">
              <a:lnSpc>
                <a:spcPct val="70000"/>
              </a:lnSpc>
              <a:buFont typeface="Arial" panose="020B0604020202020204" pitchFamily="34" charset="0"/>
              <a:buChar char="•"/>
            </a:pPr>
            <a:r>
              <a:rPr lang="en-US" altLang="en-US" sz="1200" dirty="0"/>
              <a:t>From 2011-2021, the chlamydia rate increased by 34%. The rate of gonorrhea increased by 324% syphilis has increased by 305%.</a:t>
            </a:r>
          </a:p>
          <a:p>
            <a:pPr marL="171450" marR="0" lvl="0" indent="-171450" algn="l" defTabSz="914400" rtl="0" eaLnBrk="1" fontAlgn="auto" latinLnBrk="0" hangingPunct="1">
              <a:lnSpc>
                <a:spcPct val="70000"/>
              </a:lnSpc>
              <a:spcBef>
                <a:spcPts val="0"/>
              </a:spcBef>
              <a:spcAft>
                <a:spcPts val="0"/>
              </a:spcAft>
              <a:buClrTx/>
              <a:buSzTx/>
              <a:buFont typeface="Arial" panose="020B0604020202020204" pitchFamily="34" charset="0"/>
              <a:buChar char="•"/>
              <a:tabLst/>
              <a:defRPr/>
            </a:pPr>
            <a:r>
              <a:rPr lang="en-US" altLang="en-US" sz="1200" dirty="0"/>
              <a:t>Minnesota has seen a resurgence of syphilis over the past decade, with men who have sex with men and those co-infected with HIV being especially impacted. However, the number of females impacted is near the record high for the last decade.</a:t>
            </a:r>
          </a:p>
          <a:p>
            <a:pPr marL="171450" indent="-171450">
              <a:lnSpc>
                <a:spcPct val="70000"/>
              </a:lnSpc>
              <a:buFont typeface="Arial" panose="020B0604020202020204" pitchFamily="34" charset="0"/>
              <a:buChar char="•"/>
            </a:pPr>
            <a:r>
              <a:rPr lang="en-US" altLang="en-US" sz="1200" dirty="0"/>
              <a:t>People of color continue to be disproportionately affected by all STDs in Minnesota and nationwide. Disparities in the rates of STDs are not explained by differences in sexual behavior, but are due to differences in health insurance coverage, employment status and access to healthcare with preventative, screening and treatment services.</a:t>
            </a:r>
          </a:p>
          <a:p>
            <a:pPr eaLnBrk="1" hangingPunct="1"/>
            <a:endParaRPr lang="en-US" altLang="en-US" dirty="0"/>
          </a:p>
        </p:txBody>
      </p:sp>
    </p:spTree>
    <p:extLst>
      <p:ext uri="{BB962C8B-B14F-4D97-AF65-F5344CB8AC3E}">
        <p14:creationId xmlns:p14="http://schemas.microsoft.com/office/powerpoint/2010/main" val="22909007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sz="1200" dirty="0"/>
              <a:t>A new chlamydia and gonorrhea case report form is available on the MDH website, to accommodate changes in treatment guidelines and highlight DGI reporting.</a:t>
            </a:r>
          </a:p>
          <a:p>
            <a:pPr marL="171450" indent="-171450">
              <a:buFont typeface="Arial" panose="020B0604020202020204" pitchFamily="34" charset="0"/>
              <a:buChar char="•"/>
              <a:defRPr/>
            </a:pPr>
            <a:r>
              <a:rPr lang="en-US" sz="1200" dirty="0"/>
              <a:t>The case report form can be filled out and mailed or faxed to MDH at </a:t>
            </a:r>
            <a:r>
              <a:rPr lang="en-US" sz="1200" b="1" dirty="0"/>
              <a:t>651-201-4040.</a:t>
            </a:r>
          </a:p>
          <a:p>
            <a:pPr marL="171450" indent="-171450">
              <a:buFont typeface="Arial" panose="020B0604020202020204" pitchFamily="34" charset="0"/>
              <a:buChar char="•"/>
              <a:defRPr/>
            </a:pPr>
            <a:r>
              <a:rPr lang="en-US" sz="1200" dirty="0"/>
              <a:t>More information may be requested on gonorrhea cases for Enhanced Gonorrhea Surveillance as part of the CDC PCHD grant.</a:t>
            </a:r>
          </a:p>
          <a:p>
            <a:pPr marL="171450" indent="-171450">
              <a:buFont typeface="Arial" panose="020B0604020202020204" pitchFamily="34" charset="0"/>
              <a:buChar char="•"/>
              <a:defRPr/>
            </a:pPr>
            <a:r>
              <a:rPr lang="en-US" sz="1200" dirty="0"/>
              <a:t> All cases co-infected with early syphilis will continue to be assigned to MDH Partner Services for follow-up.</a:t>
            </a:r>
          </a:p>
          <a:p>
            <a:pPr marL="171450" indent="-171450">
              <a:buFont typeface="Arial" panose="020B0604020202020204" pitchFamily="34" charset="0"/>
              <a:buChar char="•"/>
              <a:defRPr/>
            </a:pPr>
            <a:r>
              <a:rPr lang="en-US" sz="1200" dirty="0"/>
              <a:t>All STD cases continue to have the potential for being contacted by MDH for additional follow-up.</a:t>
            </a:r>
          </a:p>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39</a:t>
            </a:fld>
            <a:endParaRPr lang="en-US"/>
          </a:p>
        </p:txBody>
      </p:sp>
    </p:spTree>
    <p:extLst>
      <p:ext uri="{BB962C8B-B14F-4D97-AF65-F5344CB8AC3E}">
        <p14:creationId xmlns:p14="http://schemas.microsoft.com/office/powerpoint/2010/main" val="89605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en-US" altLang="en-US" dirty="0">
                <a:solidFill>
                  <a:prstClr val="black"/>
                </a:solidFill>
              </a:rPr>
              <a:t>Minnesota Department of Health</a:t>
            </a:r>
          </a:p>
        </p:txBody>
      </p:sp>
      <p:sp>
        <p:nvSpPr>
          <p:cNvPr id="8704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B14E50F-00E5-49FF-AAA6-A40BACBCEC12}" type="slidenum">
              <a:rPr lang="en-US" altLang="en-US">
                <a:solidFill>
                  <a:prstClr val="black"/>
                </a:solidFill>
              </a:rPr>
              <a:pPr eaLnBrk="1" hangingPunct="1">
                <a:spcBef>
                  <a:spcPct val="0"/>
                </a:spcBef>
                <a:defRPr/>
              </a:pPr>
              <a:t>5</a:t>
            </a:fld>
            <a:endParaRPr lang="en-US" altLang="en-US" dirty="0">
              <a:solidFill>
                <a:prstClr val="black"/>
              </a:solidFill>
            </a:endParaRPr>
          </a:p>
        </p:txBody>
      </p:sp>
      <p:sp>
        <p:nvSpPr>
          <p:cNvPr id="87044" name="Rectangle 2"/>
          <p:cNvSpPr>
            <a:spLocks noGrp="1" noRot="1" noChangeAspect="1" noChangeArrowheads="1" noTextEdit="1"/>
          </p:cNvSpPr>
          <p:nvPr>
            <p:ph type="sldImg"/>
          </p:nvPr>
        </p:nvSpPr>
        <p:spPr>
          <a:xfrm>
            <a:off x="717550" y="1162050"/>
            <a:ext cx="5575300" cy="3136900"/>
          </a:xfrm>
          <a:ln/>
        </p:spPr>
      </p:sp>
      <p:sp>
        <p:nvSpPr>
          <p:cNvPr id="87045"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263243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a:t>The overall syphilis rate is 27.5 per 100,000. An increase from 2020, and a 300% increase from a decade ago. </a:t>
            </a:r>
          </a:p>
          <a:p>
            <a:pPr marL="174708" indent="-174708">
              <a:buFont typeface="Arial" panose="020B0604020202020204" pitchFamily="34" charset="0"/>
              <a:buChar char="•"/>
            </a:pPr>
            <a:r>
              <a:rPr lang="en-US" baseline="0" dirty="0"/>
              <a:t>Of concern is the rate of primary and secondary syphilis which is 10.6 per 100,000, a 36% increase from 2020.</a:t>
            </a:r>
            <a:endParaRPr lang="en-US" dirty="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6</a:t>
            </a:fld>
            <a:endParaRPr lang="en-US" dirty="0"/>
          </a:p>
        </p:txBody>
      </p:sp>
    </p:spTree>
    <p:extLst>
      <p:ext uri="{BB962C8B-B14F-4D97-AF65-F5344CB8AC3E}">
        <p14:creationId xmlns:p14="http://schemas.microsoft.com/office/powerpoint/2010/main" val="381470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ltLang="en-US" dirty="0"/>
              <a:t>The statewide rate of primary</a:t>
            </a:r>
            <a:r>
              <a:rPr lang="en-US" altLang="en-US" baseline="0" dirty="0"/>
              <a:t> and secondary syphilis increased to 10.6 cases per 100,000 from 7.8.</a:t>
            </a:r>
          </a:p>
          <a:p>
            <a:pPr marL="174708" indent="-174708">
              <a:buFont typeface="Arial" panose="020B0604020202020204" pitchFamily="34" charset="0"/>
              <a:buChar char="•"/>
            </a:pPr>
            <a:endParaRPr lang="en-US" altLang="en-US" dirty="0"/>
          </a:p>
          <a:p>
            <a:pPr marL="174708" indent="-174708">
              <a:buFont typeface="Arial" panose="020B0604020202020204" pitchFamily="34" charset="0"/>
              <a:buChar char="•"/>
            </a:pPr>
            <a:r>
              <a:rPr lang="en-US" altLang="en-US" dirty="0"/>
              <a:t>Within the metro, the</a:t>
            </a:r>
            <a:r>
              <a:rPr lang="en-US" altLang="en-US" baseline="0" dirty="0"/>
              <a:t> highest rate of primary and secondary syphilis remains in the City of Minneapolis at 49.7 cases per 100,000 population.</a:t>
            </a:r>
          </a:p>
          <a:p>
            <a:pPr marL="174708" indent="-174708">
              <a:buFont typeface="Arial" panose="020B0604020202020204" pitchFamily="34" charset="0"/>
              <a:buChar char="•"/>
            </a:pPr>
            <a:r>
              <a:rPr lang="en-US" altLang="en-US" baseline="0" dirty="0"/>
              <a:t>The City of St. Paul has the second highest rate in the metro at 28.4 per 100,000.</a:t>
            </a:r>
            <a:endParaRPr lang="en-US" altLang="en-US" dirty="0"/>
          </a:p>
          <a:p>
            <a:endParaRPr lang="en-US" dirty="0"/>
          </a:p>
        </p:txBody>
      </p:sp>
      <p:sp>
        <p:nvSpPr>
          <p:cNvPr id="4" name="Slide Number Placeholder 3"/>
          <p:cNvSpPr>
            <a:spLocks noGrp="1"/>
          </p:cNvSpPr>
          <p:nvPr>
            <p:ph type="sldNum" sz="quarter" idx="10"/>
          </p:nvPr>
        </p:nvSpPr>
        <p:spPr/>
        <p:txBody>
          <a:bodyPr/>
          <a:lstStyle/>
          <a:p>
            <a:fld id="{297702AC-442C-4516-9E7B-3AFB0888E135}" type="slidenum">
              <a:rPr lang="en-US" smtClean="0"/>
              <a:t>7</a:t>
            </a:fld>
            <a:endParaRPr lang="en-US" dirty="0"/>
          </a:p>
        </p:txBody>
      </p:sp>
    </p:spTree>
    <p:extLst>
      <p:ext uri="{BB962C8B-B14F-4D97-AF65-F5344CB8AC3E}">
        <p14:creationId xmlns:p14="http://schemas.microsoft.com/office/powerpoint/2010/main" val="4101747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806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E614C71-C0FE-403C-A641-085ECCEBCFE1}" type="slidenum">
              <a:rPr lang="en-US" altLang="en-US" smtClean="0"/>
              <a:pPr eaLnBrk="1" hangingPunct="1">
                <a:spcBef>
                  <a:spcPct val="0"/>
                </a:spcBef>
              </a:pPr>
              <a:t>8</a:t>
            </a:fld>
            <a:endParaRPr lang="en-US" altLang="en-US" dirty="0"/>
          </a:p>
        </p:txBody>
      </p:sp>
      <p:sp>
        <p:nvSpPr>
          <p:cNvPr id="88068" name="Rectangle 2"/>
          <p:cNvSpPr>
            <a:spLocks noGrp="1" noRot="1" noChangeAspect="1" noChangeArrowheads="1" noTextEdit="1"/>
          </p:cNvSpPr>
          <p:nvPr>
            <p:ph type="sldImg"/>
          </p:nvPr>
        </p:nvSpPr>
        <p:spPr>
          <a:xfrm>
            <a:off x="717550" y="1162050"/>
            <a:ext cx="5575300" cy="3136900"/>
          </a:xfrm>
          <a:ln/>
        </p:spPr>
      </p:sp>
      <p:sp>
        <p:nvSpPr>
          <p:cNvPr id="88069" name="Rectangle 3"/>
          <p:cNvSpPr>
            <a:spLocks noGrp="1" noChangeArrowheads="1"/>
          </p:cNvSpPr>
          <p:nvPr>
            <p:ph type="body" idx="1"/>
          </p:nvPr>
        </p:nvSpPr>
        <p:spPr>
          <a:noFill/>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The </a:t>
            </a:r>
            <a:r>
              <a:rPr lang="en-US" altLang="en-US" baseline="0" dirty="0"/>
              <a:t>City of Minneapolis had the largest percent of all reported primary and secondary cases with 35%, second to Greater Minnesota with 26% of the cases.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t>The suburban area had 26% and St. Paul had 14%.</a:t>
            </a:r>
          </a:p>
          <a:p>
            <a:pPr eaLnBrk="1" hangingPunct="1"/>
            <a:endParaRPr lang="en-US" altLang="en-US" dirty="0"/>
          </a:p>
        </p:txBody>
      </p:sp>
    </p:spTree>
    <p:extLst>
      <p:ext uri="{BB962C8B-B14F-4D97-AF65-F5344CB8AC3E}">
        <p14:creationId xmlns:p14="http://schemas.microsoft.com/office/powerpoint/2010/main" val="1810050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909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DF58856-650B-4BCE-89CA-CEFE644732D8}" type="slidenum">
              <a:rPr lang="en-US" altLang="en-US" smtClean="0"/>
              <a:pPr eaLnBrk="1" hangingPunct="1">
                <a:spcBef>
                  <a:spcPct val="0"/>
                </a:spcBef>
              </a:pPr>
              <a:t>9</a:t>
            </a:fld>
            <a:endParaRPr lang="en-US" altLang="en-US" dirty="0"/>
          </a:p>
        </p:txBody>
      </p:sp>
      <p:sp>
        <p:nvSpPr>
          <p:cNvPr id="89092"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8909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dirty="0"/>
              <a:t>Males have the highest</a:t>
            </a:r>
            <a:r>
              <a:rPr lang="en-US" altLang="en-US" baseline="0" dirty="0"/>
              <a:t> rates of primary and secondary syphilis at 16 cases per 100,0000 population</a:t>
            </a:r>
          </a:p>
          <a:p>
            <a:pPr eaLnBrk="1" hangingPunct="1">
              <a:buFontTx/>
              <a:buChar char="•"/>
            </a:pPr>
            <a:r>
              <a:rPr lang="en-US" altLang="en-US" baseline="0" dirty="0"/>
              <a:t>The rate of primary and secondary syphilis in females is 5.4 per 100,000 per population. </a:t>
            </a:r>
            <a:endParaRPr lang="en-US" altLang="en-US" dirty="0"/>
          </a:p>
        </p:txBody>
      </p:sp>
    </p:spTree>
    <p:extLst>
      <p:ext uri="{BB962C8B-B14F-4D97-AF65-F5344CB8AC3E}">
        <p14:creationId xmlns:p14="http://schemas.microsoft.com/office/powerpoint/2010/main" val="3199629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Males have higher rates of primary and secondary</a:t>
            </a:r>
            <a:r>
              <a:rPr lang="en-US" baseline="0" dirty="0"/>
              <a:t> syphilis than females in all age groups. The rate in males is 3 times higher than females. </a:t>
            </a:r>
          </a:p>
          <a:p>
            <a:pPr marL="174708" indent="-174708">
              <a:buFont typeface="Arial" panose="020B0604020202020204" pitchFamily="34" charset="0"/>
              <a:buChar char="•"/>
            </a:pPr>
            <a:r>
              <a:rPr lang="en-US" baseline="0" dirty="0"/>
              <a:t>30-39 year old males had the highest rate at 44.4 per 100,000</a:t>
            </a:r>
          </a:p>
          <a:p>
            <a:pPr marL="174708" indent="-174708">
              <a:buFont typeface="Arial" panose="020B0604020202020204" pitchFamily="34" charset="0"/>
              <a:buChar char="•"/>
            </a:pPr>
            <a:r>
              <a:rPr lang="en-US" baseline="0" dirty="0"/>
              <a:t>25-29 year old females had the highest rate of the female population at 19.4 per 100,000.</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10</a:t>
            </a:fld>
            <a:endParaRPr lang="en-US" dirty="0"/>
          </a:p>
        </p:txBody>
      </p:sp>
    </p:spTree>
    <p:extLst>
      <p:ext uri="{BB962C8B-B14F-4D97-AF65-F5344CB8AC3E}">
        <p14:creationId xmlns:p14="http://schemas.microsoft.com/office/powerpoint/2010/main" val="1236478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7796FFA1-12E1-4C91-A57E-7B63EB4D695F}" type="datetime1">
              <a:rPr lang="en-US" smtClean="0"/>
              <a:t>6/29/2022</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0855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D19ED7-B562-4A3A-8DD3-2589D58A00FB}" type="datetime1">
              <a:rPr lang="en-US" smtClean="0"/>
              <a:t>6/29/2022</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4165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916FB9-2465-451A-8652-604746684839}" type="datetime1">
              <a:rPr lang="en-US" smtClean="0"/>
              <a:t>6/29/2022</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70081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DE9A465A-9E7A-43DA-90FA-383D55BF19EF}" type="datetime1">
              <a:rPr lang="en-US" smtClean="0"/>
              <a:t>6/29/2022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84504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DE67B70D-D761-48C6-80B2-421FAB559552}" type="datetime1">
              <a:rPr lang="en-US" smtClean="0"/>
              <a:t>6/29/2022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84216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1C4EC67-2659-471F-AD50-DF4D97EF4439}" type="datetime1">
              <a:rPr lang="en-US" smtClean="0"/>
              <a:t>6/29/2022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33021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12A234BB-37C7-4FAC-A3BF-FE49DADB15AD}" type="datetime1">
              <a:rPr lang="en-US" smtClean="0"/>
              <a:t>6/29/2022</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01223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EAE56CE8-9212-4312-8C21-56FA61ABE1B9}" type="datetime1">
              <a:rPr lang="en-US" smtClean="0"/>
              <a:t>6/29/2022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797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3CF29CD9-DD00-4EEE-BD8A-0E8DD7815E89}" type="datetime1">
              <a:rPr lang="en-US" smtClean="0"/>
              <a:t>6/29/2022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0872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12885F3-8F6D-4F67-A071-22D4CAFA220A}" type="datetime1">
              <a:rPr lang="en-US" smtClean="0"/>
              <a:t>6/29/2022</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02336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BA11018D-18D9-4505-8021-FE519022F139}" type="datetime1">
              <a:rPr lang="en-US" smtClean="0"/>
              <a:t>6/29/2022</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73650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A98C4C39-EFDB-4E8E-AEF2-E05495973B04}" type="datetime1">
              <a:rPr lang="en-US" smtClean="0"/>
              <a:t>6/29/2022</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786094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198A39D0-1058-45E2-A4B2-2922886CA006}" type="datetime1">
              <a:rPr lang="en-US" smtClean="0"/>
              <a:t>6/29/2022</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98180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fld id="{308556F4-2FBE-4ABA-B815-DBB44968B390}" type="datetime1">
              <a:rPr lang="en-US" smtClean="0"/>
              <a:t>6/29/2022</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5018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B9FB4776-E16C-4B48-A43A-6CC33F361141}" type="datetime1">
              <a:rPr lang="en-US" smtClean="0"/>
              <a:t>6/29/2022</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83499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9E73BF49-F3A4-441C-821E-6EFA874BA38A}" type="datetime1">
              <a:rPr lang="en-US" smtClean="0"/>
              <a:t>6/29/2022</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96886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0750CF47-8715-4B54-B717-4100626396E9}" type="datetime1">
              <a:rPr lang="en-US" smtClean="0"/>
              <a:t>6/29/2022</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71321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D2181CCF-56DF-4D7C-AED8-862608A36325}" type="datetime1">
              <a:rPr lang="en-US" smtClean="0"/>
              <a:t>6/29/2022</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75796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p>
            <a:fld id="{CD213D05-44EE-4D00-BCAD-52ABAC2B9A8F}" type="datetime1">
              <a:rPr lang="en-US" smtClean="0"/>
              <a:t>6/29/2022</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2"/>
                </a:solidFill>
              </a:rPr>
              <a:t>|</a:t>
            </a:r>
            <a:r>
              <a:rPr lang="en-US"/>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79295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1D88B8D2-FC00-45D5-A6E8-3F9CB92348D3}" type="datetime1">
              <a:rPr lang="en-US" smtClean="0"/>
              <a:t>6/29/2022</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686529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0" y="6356350"/>
            <a:ext cx="1358590" cy="365125"/>
          </a:xfrm>
        </p:spPr>
        <p:txBody>
          <a:bodyPr/>
          <a:lstStyle/>
          <a:p>
            <a:fld id="{1193C458-A3A7-4F34-A2EA-BC4EC55D3800}" type="datetime1">
              <a:rPr lang="en-US" smtClean="0"/>
              <a:t>6/29/2022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55369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a:xfrm>
            <a:off x="838200" y="6356350"/>
            <a:ext cx="1358590" cy="365125"/>
          </a:xfrm>
        </p:spPr>
        <p:txBody>
          <a:bodyPr/>
          <a:lstStyle/>
          <a:p>
            <a:fld id="{4C1F3C13-E47E-45EB-B6E6-01ECC3E10342}" type="datetime1">
              <a:rPr lang="en-US" smtClean="0"/>
              <a:t>6/29/2022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02070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3676245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5BC7BDC1-011A-4003-B621-8BD26257845E}" type="datetime1">
              <a:rPr lang="en-US" smtClean="0"/>
              <a:t>6/29/2022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82546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15F2B7D-A2A7-4F59-A46A-87A67712B2D5}" type="datetime1">
              <a:rPr lang="en-US" smtClean="0"/>
              <a:t>6/29/2022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791035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0" y="6356350"/>
            <a:ext cx="1358590" cy="365125"/>
          </a:xfrm>
        </p:spPr>
        <p:txBody>
          <a:bodyPr/>
          <a:lstStyle/>
          <a:p>
            <a:fld id="{4AED709F-6299-4954-84CE-38901FF7A49D}" type="datetime1">
              <a:rPr lang="en-US" smtClean="0"/>
              <a:t>6/29/2022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8784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61E54A2B-0B8A-4C08-A411-E8F0949D1C35}" type="datetime1">
              <a:rPr lang="en-US" smtClean="0"/>
              <a:t>6/29/2022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05826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fld id="{31D5BEB0-6FB1-4EF0-B5EC-5E6A1B2A2A1C}" type="datetime1">
              <a:rPr lang="en-US" smtClean="0"/>
              <a:t>6/29/2022</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576798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CDB1EDE-69E1-4FE0-84BA-33F78E6A7E31}" type="datetime1">
              <a:rPr lang="en-US" smtClean="0"/>
              <a:t>6/29/2022</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05915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C1C0A19-419F-4CF5-83F6-FA80C9FCC979}" type="datetime1">
              <a:rPr lang="en-US" smtClean="0"/>
              <a:t>6/29/2022</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911422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9DA7123F-72D3-46D3-AAD6-B515B0B71FA1}" type="datetime1">
              <a:rPr lang="en-US" smtClean="0"/>
              <a:t>6/29/2022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750014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0C04B07F-B380-420C-AAD4-1461DCCC6265}" type="datetime1">
              <a:rPr lang="en-US" smtClean="0"/>
              <a:t>6/29/2022</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47507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65F9F98B-2E0E-4590-B564-2A85DC9E010B}" type="datetime1">
              <a:rPr lang="en-US" smtClean="0"/>
              <a:t>6/29/2022</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1855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p:txBody>
          <a:bodyPr/>
          <a:lstStyle/>
          <a:p>
            <a:fld id="{6B6B8765-7242-46C1-8958-72C6AECA2FD8}" type="datetime1">
              <a:rPr lang="en-US" smtClean="0"/>
              <a:t>6/29/2022</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182228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9F929B19-51F7-49AB-93F5-1552306E667E}" type="datetime1">
              <a:rPr lang="en-US" smtClean="0"/>
              <a:t>6/29/2022</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809988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B5BC03E2-C889-4316-AC37-7716C36EE1D7}" type="datetime1">
              <a:rPr lang="en-US" smtClean="0"/>
              <a:t>6/29/2022</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321959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6633427B-F12E-401D-9EF0-E47631FF7128}" type="datetime1">
              <a:rPr lang="en-US" smtClean="0"/>
              <a:t>6/29/2022</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57493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CA6EC4D6-F58D-4E38-A864-791174C4A855}" type="datetime1">
              <a:rPr lang="en-US" smtClean="0"/>
              <a:t>6/29/2022</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153340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F35AC727-1EE8-48E4-9140-40E8C12FAC25}" type="datetime1">
              <a:rPr lang="en-US" smtClean="0"/>
              <a:t>6/29/2022</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889369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50AE727F-541A-4E47-B05E-F319059F6B7B}" type="datetime1">
              <a:rPr lang="en-US" smtClean="0"/>
              <a:t>6/29/2022</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491119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D2E519DB-3119-48AB-A835-A39FB2FF600A}" type="datetime1">
              <a:rPr lang="en-US" smtClean="0"/>
              <a:t>6/29/2022</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8994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15C2ACB2-FDD6-4E21-A61E-0173AB294887}" type="datetime1">
              <a:rPr lang="en-US" smtClean="0"/>
              <a:t>6/29/2022</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971888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681DEFB9-07FD-4114-B597-03CCFEA907B8}" type="datetime1">
              <a:rPr lang="en-US" smtClean="0"/>
              <a:t>6/29/2022</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834868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EBF65985-E3B0-4FE9-868F-81CFF2E40570}" type="datetime1">
              <a:rPr lang="en-US" smtClean="0"/>
              <a:t>6/29/2022</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414846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4FD795E1-645F-443E-B626-69DD3B93FB18}" type="datetime1">
              <a:rPr lang="en-US" smtClean="0"/>
              <a:t>6/29/2022</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16016443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51B3F-B4E5-4AA7-A6F6-8B0E6F438C48}" type="datetimeFigureOut">
              <a:rPr lang="en-US" smtClean="0"/>
              <a:pPr/>
              <a:t>6/29/2022</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16896127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9600" y="2942749"/>
            <a:ext cx="10972800" cy="2320627"/>
          </a:xfrm>
          <a:prstGeom prst="rect">
            <a:avLst/>
          </a:prstGeom>
        </p:spPr>
        <p:txBody>
          <a:bodyPr>
            <a:normAutofit/>
          </a:bodyPr>
          <a:lstStyle>
            <a:lvl1pPr marL="0" marR="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sz="2400" b="1" spc="56" baseline="0">
                <a:solidFill>
                  <a:schemeClr val="tx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Subtitle…</a:t>
            </a:r>
          </a:p>
        </p:txBody>
      </p:sp>
      <p:sp>
        <p:nvSpPr>
          <p:cNvPr id="5" name="Title Placeholder 1"/>
          <p:cNvSpPr>
            <a:spLocks noGrp="1"/>
          </p:cNvSpPr>
          <p:nvPr>
            <p:ph type="title" hasCustomPrompt="1"/>
          </p:nvPr>
        </p:nvSpPr>
        <p:spPr>
          <a:xfrm>
            <a:off x="609600" y="457203"/>
            <a:ext cx="10972800" cy="2267893"/>
          </a:xfrm>
          <a:prstGeom prst="rect">
            <a:avLst/>
          </a:prstGeom>
        </p:spPr>
        <p:txBody>
          <a:bodyPr vert="horz" lIns="91440" tIns="45720" rIns="91440" bIns="45720" rtlCol="0" anchor="b" anchorCtr="0">
            <a:noAutofit/>
          </a:bodyPr>
          <a:lstStyle>
            <a:lvl1pPr>
              <a:defRPr baseline="0">
                <a:solidFill>
                  <a:schemeClr val="tx2"/>
                </a:solidFill>
              </a:defRPr>
            </a:lvl1pPr>
          </a:lstStyle>
          <a:p>
            <a:r>
              <a:rPr lang="en-US" dirty="0"/>
              <a:t>Title…</a:t>
            </a:r>
          </a:p>
        </p:txBody>
      </p:sp>
      <p:sp>
        <p:nvSpPr>
          <p:cNvPr id="2" name="Date Placeholder 1"/>
          <p:cNvSpPr>
            <a:spLocks noGrp="1"/>
          </p:cNvSpPr>
          <p:nvPr>
            <p:ph type="dt" sz="half" idx="10"/>
          </p:nvPr>
        </p:nvSpPr>
        <p:spPr/>
        <p:txBody>
          <a:bodyPr/>
          <a:lstStyle/>
          <a:p>
            <a:fld id="{79751B3F-B4E5-4AA7-A6F6-8B0E6F438C48}" type="datetimeFigureOut">
              <a:rPr lang="en-US" smtClean="0"/>
              <a:pPr/>
              <a:t>6/29/2022</a:t>
            </a:fld>
            <a:endParaRPr lang="en-US" dirty="0"/>
          </a:p>
        </p:txBody>
      </p:sp>
      <p:sp>
        <p:nvSpPr>
          <p:cNvPr id="4" name="Slide Number Placeholder 3"/>
          <p:cNvSpPr>
            <a:spLocks noGrp="1"/>
          </p:cNvSpPr>
          <p:nvPr>
            <p:ph type="sldNum" sz="quarter" idx="11"/>
          </p:nvPr>
        </p:nvSpPr>
        <p:spPr/>
        <p:txBody>
          <a:bodyPr/>
          <a:lstStyle/>
          <a:p>
            <a:fld id="{50B26D62-EBDC-4CB4-84B4-338D23F7DACE}" type="slidenum">
              <a:rPr lang="en-US" smtClean="0"/>
              <a:t>‹#›</a:t>
            </a:fld>
            <a:endParaRPr lang="en-US" dirty="0"/>
          </a:p>
        </p:txBody>
      </p:sp>
      <p:pic>
        <p:nvPicPr>
          <p:cNvPr id="7" name="Picture 6" descr="Minnesota Department of Health logo" title="logo Minnesota Department of Health"/>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54957" y="5943600"/>
            <a:ext cx="4114808" cy="457200"/>
          </a:xfrm>
          <a:prstGeom prst="rect">
            <a:avLst/>
          </a:prstGeom>
        </p:spPr>
      </p:pic>
      <p:sp>
        <p:nvSpPr>
          <p:cNvPr id="9" name="Text Placeholder 9"/>
          <p:cNvSpPr>
            <a:spLocks noGrp="1"/>
          </p:cNvSpPr>
          <p:nvPr>
            <p:ph type="body" sz="quarter" idx="12" hasCustomPrompt="1"/>
          </p:nvPr>
        </p:nvSpPr>
        <p:spPr>
          <a:xfrm>
            <a:off x="519299" y="6400803"/>
            <a:ext cx="11085885" cy="254977"/>
          </a:xfrm>
          <a:prstGeom prst="rect">
            <a:avLst/>
          </a:prstGeom>
        </p:spPr>
        <p:txBody>
          <a:bodyPr>
            <a:noAutofit/>
          </a:bodyPr>
          <a:lstStyle>
            <a:lvl1pPr marL="0" indent="0">
              <a:lnSpc>
                <a:spcPts val="1050"/>
              </a:lnSpc>
              <a:spcBef>
                <a:spcPts val="0"/>
              </a:spcBef>
              <a:buFontTx/>
              <a:buNone/>
              <a:defRPr sz="1050" b="1" baseline="0">
                <a:solidFill>
                  <a:srgbClr val="000000"/>
                </a:solidFill>
                <a:latin typeface="+mn-lt"/>
              </a:defRPr>
            </a:lvl1pPr>
          </a:lstStyle>
          <a:p>
            <a:pPr lvl="0"/>
            <a:r>
              <a:rPr lang="en-US" dirty="0"/>
              <a:t>CLICK TO EDIT PROGRAM NAME</a:t>
            </a:r>
          </a:p>
        </p:txBody>
      </p:sp>
    </p:spTree>
    <p:extLst>
      <p:ext uri="{BB962C8B-B14F-4D97-AF65-F5344CB8AC3E}">
        <p14:creationId xmlns:p14="http://schemas.microsoft.com/office/powerpoint/2010/main" val="36295390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sp>
        <p:nvSpPr>
          <p:cNvPr id="2" name="Date Placeholder 1"/>
          <p:cNvSpPr>
            <a:spLocks noGrp="1"/>
          </p:cNvSpPr>
          <p:nvPr>
            <p:ph type="dt" sz="half" idx="10"/>
          </p:nvPr>
        </p:nvSpPr>
        <p:spPr/>
        <p:txBody>
          <a:bodyPr/>
          <a:lstStyle/>
          <a:p>
            <a:fld id="{79751B3F-B4E5-4AA7-A6F6-8B0E6F438C48}" type="datetimeFigureOut">
              <a:rPr lang="en-US" smtClean="0"/>
              <a:pPr/>
              <a:t>6/29/2022</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6" name="Content Placeholder 3"/>
          <p:cNvSpPr>
            <a:spLocks noGrp="1"/>
          </p:cNvSpPr>
          <p:nvPr>
            <p:ph sz="half" idx="2" hasCustomPrompt="1"/>
          </p:nvPr>
        </p:nvSpPr>
        <p:spPr>
          <a:xfrm>
            <a:off x="1828800" y="2057400"/>
            <a:ext cx="8534400" cy="3710262"/>
          </a:xfrm>
          <a:prstGeom prst="rect">
            <a:avLst/>
          </a:prstGeom>
        </p:spPr>
        <p:txBody>
          <a:bodyPr/>
          <a:lstStyle>
            <a:lvl1pPr>
              <a:defRPr/>
            </a:lvl1pPr>
            <a:lvl2pPr>
              <a:defRPr/>
            </a:lvl2pPr>
            <a:lvl3pPr>
              <a:defRPr/>
            </a:lvl3pPr>
            <a:lvl4pPr>
              <a:defRPr/>
            </a:lvl4pPr>
            <a:lvl5pPr>
              <a:defRPr baseline="0"/>
            </a:lvl5pPr>
          </a:lstStyle>
          <a:p>
            <a:pPr lvl="0"/>
            <a:r>
              <a:rPr lang="en-US" dirty="0"/>
              <a:t>First level list</a:t>
            </a:r>
          </a:p>
          <a:p>
            <a:pPr lvl="1"/>
            <a:r>
              <a:rPr lang="en-US" dirty="0"/>
              <a:t>Second level list</a:t>
            </a:r>
          </a:p>
          <a:p>
            <a:pPr lvl="2"/>
            <a:r>
              <a:rPr lang="en-US" dirty="0"/>
              <a:t>Third level list</a:t>
            </a:r>
          </a:p>
          <a:p>
            <a:pPr lvl="3"/>
            <a:r>
              <a:rPr lang="en-US" dirty="0"/>
              <a:t>Fourth Level list</a:t>
            </a:r>
          </a:p>
          <a:p>
            <a:pPr lvl="4"/>
            <a:r>
              <a:rPr lang="en-US" dirty="0"/>
              <a:t>Fifth level list</a:t>
            </a:r>
          </a:p>
        </p:txBody>
      </p:sp>
    </p:spTree>
    <p:extLst>
      <p:ext uri="{BB962C8B-B14F-4D97-AF65-F5344CB8AC3E}">
        <p14:creationId xmlns:p14="http://schemas.microsoft.com/office/powerpoint/2010/main" val="496912854"/>
      </p:ext>
    </p:extLst>
  </p:cSld>
  <p:clrMapOvr>
    <a:masterClrMapping/>
  </p:clrMapOvr>
  <p:extLst>
    <p:ext uri="{DCECCB84-F9BA-43D5-87BE-67443E8EF086}">
      <p15:sldGuideLst xmlns:p15="http://schemas.microsoft.com/office/powerpoint/2012/main">
        <p15:guide id="1" pos="1152" userDrawn="1">
          <p15:clr>
            <a:srgbClr val="FBAE40"/>
          </p15:clr>
        </p15:guide>
        <p15:guide id="2" pos="6528" userDrawn="1">
          <p15:clr>
            <a:srgbClr val="FBAE40"/>
          </p15:clr>
        </p15:guide>
        <p15:guide id="3" orient="horz" pos="1296"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200"/>
              </a:lnSpc>
              <a:defRPr sz="3000" b="1" baseline="0">
                <a:effectLst/>
              </a:defRPr>
            </a:lvl1pPr>
          </a:lstStyle>
          <a:p>
            <a:r>
              <a:rPr lang="en-US" dirty="0"/>
              <a:t>Headline – Myriad Pro, Bold, Shadow, 32pt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rgbClr val="000000"/>
                </a:solidFill>
              </a:defRPr>
            </a:lvl1pPr>
            <a:lvl2pPr>
              <a:buClr>
                <a:schemeClr val="tx1"/>
              </a:buClr>
              <a:buSzPct val="100000"/>
              <a:buFont typeface="Wingdings" pitchFamily="2" charset="2"/>
              <a:buChar char="§"/>
              <a:defRPr sz="2000">
                <a:solidFill>
                  <a:srgbClr val="000000"/>
                </a:solidFill>
              </a:defRPr>
            </a:lvl2pPr>
            <a:lvl3pPr>
              <a:buClr>
                <a:schemeClr val="tx1"/>
              </a:buClr>
              <a:buSzPct val="100000"/>
              <a:buFont typeface="Arial" pitchFamily="34" charset="0"/>
              <a:buChar char="•"/>
              <a:defRPr sz="1800">
                <a:solidFill>
                  <a:srgbClr val="000000"/>
                </a:solidFill>
              </a:defRPr>
            </a:lvl3pPr>
            <a:lvl4pPr>
              <a:buClr>
                <a:schemeClr val="tx1"/>
              </a:buClr>
              <a:buSzPct val="70000"/>
              <a:buFont typeface="Courier New" pitchFamily="49" charset="0"/>
              <a:buChar char="o"/>
              <a:defRPr sz="1800" baseline="0">
                <a:solidFill>
                  <a:srgbClr val="000000"/>
                </a:solidFill>
              </a:defRPr>
            </a:lvl4pPr>
            <a:lvl5pPr>
              <a:buClr>
                <a:schemeClr val="tx1"/>
              </a:buClr>
              <a:buSzPct val="70000"/>
              <a:buFont typeface="Arial" pitchFamily="34" charset="0"/>
              <a:buChar char="•"/>
              <a:defRPr sz="1800">
                <a:solidFill>
                  <a:srgbClr val="000000"/>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609600" y="5943600"/>
            <a:ext cx="10972800" cy="457200"/>
          </a:xfrm>
          <a:prstGeom prst="rect">
            <a:avLst/>
          </a:prstGeom>
        </p:spPr>
        <p:txBody>
          <a:bodyPr anchor="b"/>
          <a:lstStyle>
            <a:lvl1pPr marL="403225" indent="-403225">
              <a:buNone/>
              <a:defRPr sz="1100">
                <a:solidFill>
                  <a:schemeClr val="tx1"/>
                </a:solidFill>
              </a:defRPr>
            </a:lvl1pPr>
          </a:lstStyle>
          <a:p>
            <a:r>
              <a:rPr lang="en-US" dirty="0"/>
              <a:t>* Citations, references, and credits – Myriad Pro, 11pt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7824" y="5992033"/>
            <a:ext cx="1865376" cy="819912"/>
          </a:xfrm>
          <a:prstGeom prst="rect">
            <a:avLst/>
          </a:prstGeom>
        </p:spPr>
      </p:pic>
    </p:spTree>
    <p:extLst>
      <p:ext uri="{BB962C8B-B14F-4D97-AF65-F5344CB8AC3E}">
        <p14:creationId xmlns:p14="http://schemas.microsoft.com/office/powerpoint/2010/main" val="419021206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9338"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2" name="Date Placeholder 1"/>
          <p:cNvSpPr>
            <a:spLocks noGrp="1"/>
          </p:cNvSpPr>
          <p:nvPr>
            <p:ph type="dt" sz="half" idx="10"/>
          </p:nvPr>
        </p:nvSpPr>
        <p:spPr/>
        <p:txBody>
          <a:bodyPr/>
          <a:lstStyle/>
          <a:p>
            <a:fld id="{79751B3F-B4E5-4AA7-A6F6-8B0E6F438C48}" type="datetimeFigureOut">
              <a:rPr lang="en-US" smtClean="0"/>
              <a:pPr/>
              <a:t>6/29/2022</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8" name="Content Placeholder 3"/>
          <p:cNvSpPr>
            <a:spLocks noGrp="1"/>
          </p:cNvSpPr>
          <p:nvPr>
            <p:ph sz="half" idx="12" hasCustomPrompt="1"/>
          </p:nvPr>
        </p:nvSpPr>
        <p:spPr>
          <a:xfrm>
            <a:off x="6224163"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9"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spTree>
    <p:extLst>
      <p:ext uri="{BB962C8B-B14F-4D97-AF65-F5344CB8AC3E}">
        <p14:creationId xmlns:p14="http://schemas.microsoft.com/office/powerpoint/2010/main" val="3778036505"/>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fld id="{79751B3F-B4E5-4AA7-A6F6-8B0E6F438C48}" type="datetimeFigureOut">
              <a:rPr lang="en-US" smtClean="0"/>
              <a:pPr/>
              <a:t>6/29/2022</a:t>
            </a:fld>
            <a:endParaRPr lang="en-US" dirty="0"/>
          </a:p>
        </p:txBody>
      </p:sp>
      <p:sp>
        <p:nvSpPr>
          <p:cNvPr id="3" name="Slide Number Placeholder 2"/>
          <p:cNvSpPr>
            <a:spLocks noGrp="1"/>
          </p:cNvSpPr>
          <p:nvPr>
            <p:ph type="sldNum" sz="quarter" idx="12"/>
          </p:nvPr>
        </p:nvSpPr>
        <p:spPr/>
        <p:txBody>
          <a:bodyPr/>
          <a:lstStyle/>
          <a:p>
            <a:fld id="{50B26D62-EBDC-4CB4-84B4-338D23F7DACE}" type="slidenum">
              <a:rPr lang="en-US" smtClean="0"/>
              <a:t>‹#›</a:t>
            </a:fld>
            <a:endParaRPr lang="en-US" dirty="0"/>
          </a:p>
        </p:txBody>
      </p:sp>
      <p:sp>
        <p:nvSpPr>
          <p:cNvPr id="7" name="Picture Placeholder 8"/>
          <p:cNvSpPr>
            <a:spLocks noGrp="1"/>
          </p:cNvSpPr>
          <p:nvPr>
            <p:ph type="pic" sz="quarter" idx="13" hasCustomPrompt="1"/>
          </p:nvPr>
        </p:nvSpPr>
        <p:spPr>
          <a:xfrm>
            <a:off x="0" y="0"/>
            <a:ext cx="12192000" cy="4800600"/>
          </a:xfrm>
        </p:spPr>
        <p:txBody>
          <a:bodyPr anchor="ctr"/>
          <a:lstStyle>
            <a:lvl1pPr marL="0" indent="0" algn="ctr">
              <a:buNone/>
              <a:defRPr/>
            </a:lvl1pPr>
          </a:lstStyle>
          <a:p>
            <a:r>
              <a:rPr lang="en-US" dirty="0"/>
              <a:t>Image</a:t>
            </a:r>
          </a:p>
        </p:txBody>
      </p:sp>
      <p:sp>
        <p:nvSpPr>
          <p:cNvPr id="8" name="Title 1"/>
          <p:cNvSpPr>
            <a:spLocks noGrp="1"/>
          </p:cNvSpPr>
          <p:nvPr>
            <p:ph type="title" hasCustomPrompt="1"/>
          </p:nvPr>
        </p:nvSpPr>
        <p:spPr>
          <a:xfrm>
            <a:off x="609600" y="4800600"/>
            <a:ext cx="10972800" cy="1143000"/>
          </a:xfrm>
        </p:spPr>
        <p:txBody>
          <a:bodyPr anchor="t"/>
          <a:lstStyle>
            <a:lvl1pPr>
              <a:defRPr sz="3000"/>
            </a:lvl1pPr>
          </a:lstStyle>
          <a:p>
            <a:r>
              <a:rPr lang="en-US" dirty="0"/>
              <a:t>Caption</a:t>
            </a:r>
          </a:p>
        </p:txBody>
      </p:sp>
    </p:spTree>
    <p:extLst>
      <p:ext uri="{BB962C8B-B14F-4D97-AF65-F5344CB8AC3E}">
        <p14:creationId xmlns:p14="http://schemas.microsoft.com/office/powerpoint/2010/main" val="2927594699"/>
      </p:ext>
    </p:extLst>
  </p:cSld>
  <p:clrMapOvr>
    <a:masterClrMapping/>
  </p:clrMapOvr>
  <p:extLst>
    <p:ext uri="{DCECCB84-F9BA-43D5-87BE-67443E8EF086}">
      <p15:sldGuideLst xmlns:p15="http://schemas.microsoft.com/office/powerpoint/2012/main">
        <p15:guide id="1" orient="horz" pos="3024"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sp>
        <p:nvSpPr>
          <p:cNvPr id="2" name="Date Placeholder 1"/>
          <p:cNvSpPr>
            <a:spLocks noGrp="1"/>
          </p:cNvSpPr>
          <p:nvPr>
            <p:ph type="dt" sz="half" idx="10"/>
          </p:nvPr>
        </p:nvSpPr>
        <p:spPr/>
        <p:txBody>
          <a:bodyPr/>
          <a:lstStyle/>
          <a:p>
            <a:fld id="{79751B3F-B4E5-4AA7-A6F6-8B0E6F438C48}" type="datetimeFigureOut">
              <a:rPr lang="en-US" smtClean="0"/>
              <a:pPr/>
              <a:t>6/29/2022</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6" name="Content Placeholder 3"/>
          <p:cNvSpPr>
            <a:spLocks noGrp="1"/>
          </p:cNvSpPr>
          <p:nvPr>
            <p:ph sz="half" idx="2" hasCustomPrompt="1"/>
          </p:nvPr>
        </p:nvSpPr>
        <p:spPr>
          <a:xfrm>
            <a:off x="1828800" y="2057400"/>
            <a:ext cx="8534400" cy="3710262"/>
          </a:xfrm>
          <a:prstGeom prst="rect">
            <a:avLst/>
          </a:prstGeom>
        </p:spPr>
        <p:txBody>
          <a:bodyPr/>
          <a:lstStyle>
            <a:lvl1pPr>
              <a:defRPr/>
            </a:lvl1pPr>
            <a:lvl2pPr>
              <a:defRPr/>
            </a:lvl2pPr>
            <a:lvl3pPr>
              <a:defRPr/>
            </a:lvl3pPr>
            <a:lvl4pPr>
              <a:defRPr/>
            </a:lvl4pPr>
            <a:lvl5pPr>
              <a:defRPr baseline="0"/>
            </a:lvl5pPr>
          </a:lstStyle>
          <a:p>
            <a:pPr lvl="0"/>
            <a:r>
              <a:rPr lang="en-US" dirty="0"/>
              <a:t>First level list</a:t>
            </a:r>
          </a:p>
          <a:p>
            <a:pPr lvl="1"/>
            <a:r>
              <a:rPr lang="en-US" dirty="0"/>
              <a:t>Second level list</a:t>
            </a:r>
          </a:p>
          <a:p>
            <a:pPr lvl="2"/>
            <a:r>
              <a:rPr lang="en-US" dirty="0"/>
              <a:t>Third level list</a:t>
            </a:r>
          </a:p>
          <a:p>
            <a:pPr lvl="3"/>
            <a:r>
              <a:rPr lang="en-US" dirty="0"/>
              <a:t>Fourth Level list</a:t>
            </a:r>
          </a:p>
          <a:p>
            <a:pPr lvl="4"/>
            <a:r>
              <a:rPr lang="en-US" dirty="0"/>
              <a:t>Fifth level list</a:t>
            </a:r>
          </a:p>
        </p:txBody>
      </p:sp>
      <p:pic>
        <p:nvPicPr>
          <p:cNvPr id="8" name="Picture 7"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49930"/>
            <a:ext cx="1021976" cy="450872"/>
          </a:xfrm>
          <a:prstGeom prst="rect">
            <a:avLst/>
          </a:prstGeom>
        </p:spPr>
      </p:pic>
    </p:spTree>
    <p:extLst>
      <p:ext uri="{BB962C8B-B14F-4D97-AF65-F5344CB8AC3E}">
        <p14:creationId xmlns:p14="http://schemas.microsoft.com/office/powerpoint/2010/main" val="1630274722"/>
      </p:ext>
    </p:extLst>
  </p:cSld>
  <p:clrMapOvr>
    <a:masterClrMapping/>
  </p:clrMapOvr>
  <p:extLst>
    <p:ext uri="{DCECCB84-F9BA-43D5-87BE-67443E8EF086}">
      <p15:sldGuideLst xmlns:p15="http://schemas.microsoft.com/office/powerpoint/2012/main">
        <p15:guide id="1" pos="1152" userDrawn="1">
          <p15:clr>
            <a:srgbClr val="FBAE40"/>
          </p15:clr>
        </p15:guide>
        <p15:guide id="2" pos="6528" userDrawn="1">
          <p15:clr>
            <a:srgbClr val="FBAE40"/>
          </p15:clr>
        </p15:guide>
        <p15:guide id="3" orient="horz" pos="1296"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9338"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2" name="Date Placeholder 1"/>
          <p:cNvSpPr>
            <a:spLocks noGrp="1"/>
          </p:cNvSpPr>
          <p:nvPr>
            <p:ph type="dt" sz="half" idx="10"/>
          </p:nvPr>
        </p:nvSpPr>
        <p:spPr/>
        <p:txBody>
          <a:bodyPr/>
          <a:lstStyle/>
          <a:p>
            <a:fld id="{79751B3F-B4E5-4AA7-A6F6-8B0E6F438C48}" type="datetimeFigureOut">
              <a:rPr lang="en-US" smtClean="0"/>
              <a:pPr/>
              <a:t>6/29/2022</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8" name="Content Placeholder 3"/>
          <p:cNvSpPr>
            <a:spLocks noGrp="1"/>
          </p:cNvSpPr>
          <p:nvPr>
            <p:ph sz="half" idx="12" hasCustomPrompt="1"/>
          </p:nvPr>
        </p:nvSpPr>
        <p:spPr>
          <a:xfrm>
            <a:off x="6224163"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9"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pic>
        <p:nvPicPr>
          <p:cNvPr id="7" name="Picture 6"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49930"/>
            <a:ext cx="1021976" cy="450872"/>
          </a:xfrm>
          <a:prstGeom prst="rect">
            <a:avLst/>
          </a:prstGeom>
        </p:spPr>
      </p:pic>
    </p:spTree>
    <p:extLst>
      <p:ext uri="{BB962C8B-B14F-4D97-AF65-F5344CB8AC3E}">
        <p14:creationId xmlns:p14="http://schemas.microsoft.com/office/powerpoint/2010/main" val="3618029749"/>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Picture and caption">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fld id="{79751B3F-B4E5-4AA7-A6F6-8B0E6F438C48}" type="datetimeFigureOut">
              <a:rPr lang="en-US" smtClean="0"/>
              <a:pPr/>
              <a:t>6/29/2022</a:t>
            </a:fld>
            <a:endParaRPr lang="en-US" dirty="0"/>
          </a:p>
        </p:txBody>
      </p:sp>
      <p:sp>
        <p:nvSpPr>
          <p:cNvPr id="3" name="Slide Number Placeholder 2"/>
          <p:cNvSpPr>
            <a:spLocks noGrp="1"/>
          </p:cNvSpPr>
          <p:nvPr>
            <p:ph type="sldNum" sz="quarter" idx="12"/>
          </p:nvPr>
        </p:nvSpPr>
        <p:spPr/>
        <p:txBody>
          <a:bodyPr/>
          <a:lstStyle/>
          <a:p>
            <a:fld id="{50B26D62-EBDC-4CB4-84B4-338D23F7DACE}" type="slidenum">
              <a:rPr lang="en-US" smtClean="0"/>
              <a:t>‹#›</a:t>
            </a:fld>
            <a:endParaRPr lang="en-US" dirty="0"/>
          </a:p>
        </p:txBody>
      </p:sp>
      <p:sp>
        <p:nvSpPr>
          <p:cNvPr id="7" name="Picture Placeholder 8"/>
          <p:cNvSpPr>
            <a:spLocks noGrp="1"/>
          </p:cNvSpPr>
          <p:nvPr>
            <p:ph type="pic" sz="quarter" idx="13" hasCustomPrompt="1"/>
          </p:nvPr>
        </p:nvSpPr>
        <p:spPr>
          <a:xfrm>
            <a:off x="0" y="0"/>
            <a:ext cx="12192000" cy="4800600"/>
          </a:xfrm>
        </p:spPr>
        <p:txBody>
          <a:bodyPr anchor="ctr"/>
          <a:lstStyle>
            <a:lvl1pPr marL="0" indent="0" algn="ctr">
              <a:buNone/>
              <a:defRPr/>
            </a:lvl1pPr>
          </a:lstStyle>
          <a:p>
            <a:r>
              <a:rPr lang="en-US" dirty="0"/>
              <a:t>Image</a:t>
            </a:r>
          </a:p>
        </p:txBody>
      </p:sp>
      <p:sp>
        <p:nvSpPr>
          <p:cNvPr id="8" name="Title 1"/>
          <p:cNvSpPr>
            <a:spLocks noGrp="1"/>
          </p:cNvSpPr>
          <p:nvPr>
            <p:ph type="title" hasCustomPrompt="1"/>
          </p:nvPr>
        </p:nvSpPr>
        <p:spPr>
          <a:xfrm>
            <a:off x="609600" y="4800600"/>
            <a:ext cx="10972800" cy="1143000"/>
          </a:xfrm>
        </p:spPr>
        <p:txBody>
          <a:bodyPr anchor="t"/>
          <a:lstStyle>
            <a:lvl1pPr>
              <a:defRPr sz="3000"/>
            </a:lvl1pPr>
          </a:lstStyle>
          <a:p>
            <a:r>
              <a:rPr lang="en-US" dirty="0"/>
              <a:t>Caption</a:t>
            </a:r>
          </a:p>
        </p:txBody>
      </p:sp>
      <p:pic>
        <p:nvPicPr>
          <p:cNvPr id="6" name="Picture 5"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49930"/>
            <a:ext cx="1021976" cy="450872"/>
          </a:xfrm>
          <a:prstGeom prst="rect">
            <a:avLst/>
          </a:prstGeom>
        </p:spPr>
      </p:pic>
    </p:spTree>
    <p:extLst>
      <p:ext uri="{BB962C8B-B14F-4D97-AF65-F5344CB8AC3E}">
        <p14:creationId xmlns:p14="http://schemas.microsoft.com/office/powerpoint/2010/main" val="796740672"/>
      </p:ext>
    </p:extLst>
  </p:cSld>
  <p:clrMapOvr>
    <a:masterClrMapping/>
  </p:clrMapOvr>
  <p:extLst>
    <p:ext uri="{DCECCB84-F9BA-43D5-87BE-67443E8EF086}">
      <p15:sldGuideLst xmlns:p15="http://schemas.microsoft.com/office/powerpoint/2012/main">
        <p15:guide id="1" orient="horz" pos="3024"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general 1/1">
    <p:spTree>
      <p:nvGrpSpPr>
        <p:cNvPr id="1" name=""/>
        <p:cNvGrpSpPr/>
        <p:nvPr/>
      </p:nvGrpSpPr>
      <p:grpSpPr>
        <a:xfrm>
          <a:off x="0" y="0"/>
          <a:ext cx="0" cy="0"/>
          <a:chOff x="0" y="0"/>
          <a:chExt cx="0" cy="0"/>
        </a:xfrm>
      </p:grpSpPr>
      <p:sp>
        <p:nvSpPr>
          <p:cNvPr id="9" name="Number"/>
          <p:cNvSpPr>
            <a:spLocks noGrp="1"/>
          </p:cNvSpPr>
          <p:nvPr>
            <p:ph type="sldNum" sz="quarter" idx="12"/>
          </p:nvPr>
        </p:nvSpPr>
        <p:spPr>
          <a:xfrm>
            <a:off x="10186144" y="6362701"/>
            <a:ext cx="1392447" cy="365125"/>
          </a:xfrm>
        </p:spPr>
        <p:txBody>
          <a:bodyPr/>
          <a:lstStyle/>
          <a:p>
            <a:fld id="{C77968C3-7B7E-411D-B105-08F43D0B3F8A}" type="slidenum">
              <a:rPr lang="en-US" smtClean="0"/>
              <a:t>‹#›</a:t>
            </a:fld>
            <a:endParaRPr lang="en-US"/>
          </a:p>
        </p:txBody>
      </p:sp>
      <p:sp>
        <p:nvSpPr>
          <p:cNvPr id="10" name="Footer"/>
          <p:cNvSpPr>
            <a:spLocks noGrp="1"/>
          </p:cNvSpPr>
          <p:nvPr>
            <p:ph type="ftr" sz="quarter" idx="13"/>
          </p:nvPr>
        </p:nvSpPr>
        <p:spPr>
          <a:xfrm>
            <a:off x="2002048" y="6356352"/>
            <a:ext cx="8184095" cy="365125"/>
          </a:xfrm>
          <a:prstGeom prst="rect">
            <a:avLst/>
          </a:prstGeom>
        </p:spPr>
        <p:txBody>
          <a:bodyPr vert="horz" lIns="91440" tIns="45720" rIns="91440" bIns="45720" rtlCol="0" anchor="ctr"/>
          <a:lstStyle>
            <a:lvl1pPr algn="ctr">
              <a:defRPr sz="988" b="1" i="0" cap="all" spc="99" baseline="0">
                <a:solidFill>
                  <a:schemeClr val="accent1"/>
                </a:solidFill>
                <a:latin typeface="Calibri" panose="020F0502020204030204" pitchFamily="34" charset="0"/>
              </a:defRPr>
            </a:lvl1pPr>
          </a:lstStyle>
          <a:p>
            <a:r>
              <a:rPr lang="en-US"/>
              <a:t>PROTECTING, MAINTAINING AND IMPROVING THE HEALTH OF ALL MINNESOTANS</a:t>
            </a:r>
          </a:p>
        </p:txBody>
      </p:sp>
      <p:sp>
        <p:nvSpPr>
          <p:cNvPr id="22" name="Date"/>
          <p:cNvSpPr>
            <a:spLocks noGrp="1"/>
          </p:cNvSpPr>
          <p:nvPr>
            <p:ph type="dt" sz="half" idx="14"/>
          </p:nvPr>
        </p:nvSpPr>
        <p:spPr>
          <a:xfrm>
            <a:off x="609600" y="6362702"/>
            <a:ext cx="1392448" cy="365125"/>
          </a:xfrm>
          <a:prstGeom prst="rect">
            <a:avLst/>
          </a:prstGeom>
        </p:spPr>
        <p:txBody>
          <a:bodyPr vert="horz" lIns="91440" tIns="45720" rIns="91440" bIns="45720" rtlCol="0" anchor="ctr"/>
          <a:lstStyle>
            <a:lvl1pPr algn="l">
              <a:defRPr sz="988" b="1" spc="198" baseline="0">
                <a:solidFill>
                  <a:schemeClr val="accent1"/>
                </a:solidFill>
              </a:defRPr>
            </a:lvl1pPr>
          </a:lstStyle>
          <a:p>
            <a:fld id="{B03B318F-DCD9-4300-8D6C-27366D417958}" type="datetime1">
              <a:rPr lang="en-US" smtClean="0"/>
              <a:t>6/29/2022</a:t>
            </a:fld>
            <a:endParaRPr lang="en-US"/>
          </a:p>
        </p:txBody>
      </p:sp>
      <p:sp>
        <p:nvSpPr>
          <p:cNvPr id="4" name="Content Placeholder 3"/>
          <p:cNvSpPr>
            <a:spLocks noGrp="1"/>
          </p:cNvSpPr>
          <p:nvPr>
            <p:ph sz="half" idx="2" hasCustomPrompt="1"/>
          </p:nvPr>
        </p:nvSpPr>
        <p:spPr>
          <a:xfrm>
            <a:off x="677333" y="1600202"/>
            <a:ext cx="11213630" cy="4589463"/>
          </a:xfrm>
        </p:spPr>
        <p:txBody>
          <a:bodyPr anchor="ctr">
            <a:normAutofit/>
          </a:bodyPr>
          <a:lstStyle>
            <a:lvl1pPr marL="0" indent="0">
              <a:buNone/>
              <a:defRPr sz="3161" baseline="0"/>
            </a:lvl1pPr>
            <a:lvl2pPr marL="391993" indent="0">
              <a:buNone/>
              <a:defRPr/>
            </a:lvl2pPr>
            <a:lvl3pPr marL="732244" indent="0">
              <a:buNone/>
              <a:defRPr/>
            </a:lvl3pPr>
            <a:lvl4pPr marL="1074062" indent="0">
              <a:buNone/>
              <a:defRPr/>
            </a:lvl4pPr>
            <a:lvl5pPr marL="1414312" indent="0">
              <a:buNone/>
              <a:defRPr/>
            </a:lvl5pPr>
          </a:lstStyle>
          <a:p>
            <a:pPr lvl="0"/>
            <a:r>
              <a:rPr lang="en-US"/>
              <a:t>Add text or other object </a:t>
            </a:r>
            <a:br>
              <a:rPr lang="en-US"/>
            </a:br>
            <a:r>
              <a:rPr lang="en-US"/>
              <a:t>by clicking an icon. </a:t>
            </a:r>
          </a:p>
        </p:txBody>
      </p:sp>
      <p:sp>
        <p:nvSpPr>
          <p:cNvPr id="18" name="bluebar"/>
          <p:cNvSpPr/>
          <p:nvPr userDrawn="1"/>
        </p:nvSpPr>
        <p:spPr>
          <a:xfrm>
            <a:off x="0" y="1216660"/>
            <a:ext cx="12192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1" name="Rectangle 20"/>
          <p:cNvSpPr/>
          <p:nvPr userDrawn="1"/>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 name="Title 3"/>
          <p:cNvSpPr>
            <a:spLocks noGrp="1"/>
          </p:cNvSpPr>
          <p:nvPr userDrawn="1">
            <p:ph type="title" hasCustomPrompt="1"/>
          </p:nvPr>
        </p:nvSpPr>
        <p:spPr bwMode="gray">
          <a:xfrm>
            <a:off x="0" y="2"/>
            <a:ext cx="11552296" cy="1210309"/>
          </a:xfrm>
          <a:solidFill>
            <a:schemeClr val="accent1"/>
          </a:solidFill>
          <a:ln>
            <a:noFill/>
          </a:ln>
        </p:spPr>
        <p:txBody>
          <a:bodyPr anchor="ctr">
            <a:normAutofit/>
          </a:bodyPr>
          <a:lstStyle>
            <a:lvl1pPr algn="r">
              <a:defRPr sz="3556">
                <a:solidFill>
                  <a:schemeClr val="bg2"/>
                </a:solidFill>
              </a:defRPr>
            </a:lvl1pPr>
          </a:lstStyle>
          <a:p>
            <a:r>
              <a:rPr lang="en-US"/>
              <a:t>Title - 1 column slide</a:t>
            </a:r>
          </a:p>
        </p:txBody>
      </p:sp>
    </p:spTree>
    <p:extLst>
      <p:ext uri="{BB962C8B-B14F-4D97-AF65-F5344CB8AC3E}">
        <p14:creationId xmlns:p14="http://schemas.microsoft.com/office/powerpoint/2010/main" val="1626202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63B74-C0CB-4ECB-9D1A-23776F8005C6}" type="datetime1">
              <a:rPr lang="en-US" smtClean="0"/>
              <a:t>6/29/2022</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7525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C79001-B66C-4320-9AAC-0BCE699B35DF}" type="datetime1">
              <a:rPr lang="en-US" smtClean="0"/>
              <a:t>6/29/2022</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524867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5FEEA2-ACA4-455E-9B1B-F64009A2EDEA}" type="datetime1">
              <a:rPr lang="en-US" smtClean="0"/>
              <a:t>6/29/2022</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14696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C21713-603A-47FC-B361-70D8BF57B502}" type="datetime1">
              <a:rPr lang="en-US" smtClean="0"/>
              <a:t>6/29/2022</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870741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E8D3D2D3-FEB2-40E5-857E-4E23513AC5F0}" type="datetime1">
              <a:rPr lang="en-US" smtClean="0"/>
              <a:t>6/29/2022</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9210250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 id="2147483764" r:id="rId36"/>
    <p:sldLayoutId id="2147483765" r:id="rId37"/>
    <p:sldLayoutId id="2147483766" r:id="rId38"/>
    <p:sldLayoutId id="2147483767" r:id="rId39"/>
    <p:sldLayoutId id="2147483768" r:id="rId40"/>
    <p:sldLayoutId id="2147483769" r:id="rId41"/>
    <p:sldLayoutId id="2147483770" r:id="rId42"/>
    <p:sldLayoutId id="2147483771" r:id="rId43"/>
    <p:sldLayoutId id="2147483772" r:id="rId44"/>
    <p:sldLayoutId id="2147483773" r:id="rId45"/>
    <p:sldLayoutId id="2147483774" r:id="rId46"/>
    <p:sldLayoutId id="2147483775" r:id="rId47"/>
    <p:sldLayoutId id="2147483776" r:id="rId48"/>
    <p:sldLayoutId id="2147483777" r:id="rId49"/>
    <p:sldLayoutId id="2147483778" r:id="rId50"/>
    <p:sldLayoutId id="2147483721" r:id="rId51"/>
    <p:sldLayoutId id="2147483722" r:id="rId52"/>
    <p:sldLayoutId id="2147483724" r:id="rId53"/>
    <p:sldLayoutId id="2147483653" r:id="rId54"/>
    <p:sldLayoutId id="2147483652" r:id="rId55"/>
    <p:sldLayoutId id="2147483657" r:id="rId56"/>
    <p:sldLayoutId id="2147483658" r:id="rId57"/>
    <p:sldLayoutId id="2147483659" r:id="rId58"/>
    <p:sldLayoutId id="2147483779" r:id="rId59"/>
  </p:sldLayoutIdLst>
  <p:hf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b="0"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lnSpc>
                <a:spcPct val="100000"/>
              </a:lnSpc>
            </a:pPr>
            <a:r>
              <a:rPr lang="en-US" dirty="0"/>
              <a:t>Sexually Transmitted Disease (STD) Surveillance Report, 2021</a:t>
            </a:r>
          </a:p>
        </p:txBody>
      </p:sp>
      <p:sp>
        <p:nvSpPr>
          <p:cNvPr id="9" name="Text Placeholder 8"/>
          <p:cNvSpPr>
            <a:spLocks noGrp="1"/>
          </p:cNvSpPr>
          <p:nvPr>
            <p:ph type="body" sz="quarter" idx="14"/>
          </p:nvPr>
        </p:nvSpPr>
        <p:spPr/>
        <p:txBody>
          <a:bodyPr>
            <a:normAutofit/>
          </a:bodyPr>
          <a:lstStyle/>
          <a:p>
            <a:r>
              <a:rPr lang="en-US" sz="1400" dirty="0"/>
              <a:t>Minnesota Department of Health STD Surveillance System</a:t>
            </a:r>
          </a:p>
        </p:txBody>
      </p:sp>
    </p:spTree>
    <p:extLst>
      <p:ext uri="{BB962C8B-B14F-4D97-AF65-F5344CB8AC3E}">
        <p14:creationId xmlns:p14="http://schemas.microsoft.com/office/powerpoint/2010/main" val="3754875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normAutofit fontScale="90000"/>
          </a:bodyPr>
          <a:lstStyle/>
          <a:p>
            <a:pPr algn="l" eaLnBrk="1" hangingPunct="1"/>
            <a:r>
              <a:rPr lang="en-US" altLang="en-US" sz="3200" dirty="0"/>
              <a:t>Age-Specific Primary &amp; Secondary Syphilis Rates by Gender, Minnesota, 2021</a:t>
            </a:r>
          </a:p>
        </p:txBody>
      </p:sp>
      <p:pic>
        <p:nvPicPr>
          <p:cNvPr id="6" name="Content Placeholder 5" descr="Chart showing Age-Specific Primary &amp; Secondary Syphilis Rates by Gender, Minnesota, 2021">
            <a:extLst>
              <a:ext uri="{FF2B5EF4-FFF2-40B4-BE49-F238E27FC236}">
                <a16:creationId xmlns:a16="http://schemas.microsoft.com/office/drawing/2014/main" id="{194472BF-9EEE-491F-B9A7-1183DF5D24EC}"/>
              </a:ext>
            </a:extLst>
          </p:cNvPr>
          <p:cNvPicPr>
            <a:picLocks noGrp="1" noChangeAspect="1"/>
          </p:cNvPicPr>
          <p:nvPr>
            <p:ph idx="1"/>
          </p:nvPr>
        </p:nvPicPr>
        <p:blipFill>
          <a:blip r:embed="rId3"/>
          <a:stretch>
            <a:fillRect/>
          </a:stretch>
        </p:blipFill>
        <p:spPr>
          <a:xfrm>
            <a:off x="568837" y="1628078"/>
            <a:ext cx="10594243" cy="454888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Primary &amp; Secondary Syphilis Cases by Race</a:t>
            </a:r>
            <a:br>
              <a:rPr lang="en-US" altLang="en-US" sz="2900" dirty="0">
                <a:solidFill>
                  <a:schemeClr val="bg1"/>
                </a:solidFill>
                <a:latin typeface="+mj-lt"/>
              </a:rPr>
            </a:br>
            <a:r>
              <a:rPr lang="en-US" altLang="en-US" sz="2900" dirty="0">
                <a:solidFill>
                  <a:schemeClr val="bg1"/>
                </a:solidFill>
                <a:latin typeface="+mj-lt"/>
              </a:rPr>
              <a:t>Minnesota, 2021</a:t>
            </a:r>
          </a:p>
        </p:txBody>
      </p:sp>
      <p:sp>
        <p:nvSpPr>
          <p:cNvPr id="38916" name="Text Box 3"/>
          <p:cNvSpPr txBox="1">
            <a:spLocks noChangeArrowheads="1"/>
          </p:cNvSpPr>
          <p:nvPr/>
        </p:nvSpPr>
        <p:spPr bwMode="auto">
          <a:xfrm>
            <a:off x="1905000" y="6129421"/>
            <a:ext cx="4022464"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Calibri" panose="020F0502020204030204" pitchFamily="34" charset="0"/>
                <a:cs typeface="Calibri" panose="020F0502020204030204" pitchFamily="34" charset="0"/>
              </a:rPr>
              <a:t>*Includes people reported with more than one race </a:t>
            </a:r>
          </a:p>
        </p:txBody>
      </p:sp>
      <p:pic>
        <p:nvPicPr>
          <p:cNvPr id="7" name="Content Placeholder 6" descr="Pie chart showing Primary &amp; Secondary Syphilis Cases by Race&#10;Minnesota, 2021">
            <a:extLst>
              <a:ext uri="{FF2B5EF4-FFF2-40B4-BE49-F238E27FC236}">
                <a16:creationId xmlns:a16="http://schemas.microsoft.com/office/drawing/2014/main" id="{D510A953-DC37-4DE7-A9CD-A741531AB618}"/>
              </a:ext>
            </a:extLst>
          </p:cNvPr>
          <p:cNvPicPr>
            <a:picLocks noGrp="1" noChangeAspect="1"/>
          </p:cNvPicPr>
          <p:nvPr>
            <p:ph idx="1"/>
          </p:nvPr>
        </p:nvPicPr>
        <p:blipFill>
          <a:blip r:embed="rId3"/>
          <a:stretch>
            <a:fillRect/>
          </a:stretch>
        </p:blipFill>
        <p:spPr>
          <a:xfrm>
            <a:off x="1864813" y="1583473"/>
            <a:ext cx="7664949" cy="4379971"/>
          </a:xfr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0000"/>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3200" dirty="0">
                <a:solidFill>
                  <a:schemeClr val="bg1"/>
                </a:solidFill>
                <a:latin typeface="+mj-lt"/>
              </a:rPr>
              <a:t>Primary &amp; Secondary Syphilis Rates by Race/Ethnicity</a:t>
            </a:r>
            <a:br>
              <a:rPr lang="en-US" altLang="en-US" sz="3200" dirty="0">
                <a:solidFill>
                  <a:schemeClr val="bg1"/>
                </a:solidFill>
                <a:latin typeface="+mj-lt"/>
              </a:rPr>
            </a:br>
            <a:r>
              <a:rPr lang="en-US" altLang="en-US" sz="3200" dirty="0">
                <a:solidFill>
                  <a:schemeClr val="bg1"/>
                </a:solidFill>
                <a:latin typeface="+mj-lt"/>
              </a:rPr>
              <a:t>Minnesota, 2011-2021</a:t>
            </a:r>
            <a:endParaRPr lang="en-US" altLang="en-US" sz="3200" baseline="30000" dirty="0">
              <a:solidFill>
                <a:schemeClr val="bg1"/>
              </a:solidFill>
              <a:latin typeface="+mj-lt"/>
            </a:endParaRPr>
          </a:p>
        </p:txBody>
      </p:sp>
      <p:sp>
        <p:nvSpPr>
          <p:cNvPr id="39941" name="Text Box 4"/>
          <p:cNvSpPr txBox="1">
            <a:spLocks noChangeArrowheads="1"/>
          </p:cNvSpPr>
          <p:nvPr/>
        </p:nvSpPr>
        <p:spPr bwMode="auto">
          <a:xfrm>
            <a:off x="1828800" y="6148603"/>
            <a:ext cx="8001000" cy="421526"/>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75000"/>
              </a:lnSpc>
              <a:spcBef>
                <a:spcPct val="50000"/>
              </a:spcBef>
              <a:spcAft>
                <a:spcPct val="0"/>
              </a:spcAft>
              <a:buClrTx/>
              <a:buSzTx/>
              <a:buFontTx/>
              <a:buNone/>
            </a:pPr>
            <a:r>
              <a:rPr lang="en-US" altLang="en-US" sz="1200" dirty="0">
                <a:latin typeface="Calibri" panose="020F0502020204030204" pitchFamily="34" charset="0"/>
                <a:cs typeface="Calibri" panose="020F0502020204030204" pitchFamily="34" charset="0"/>
              </a:rPr>
              <a:t>* people of Hispanic ethnicity can be of any race.</a:t>
            </a:r>
          </a:p>
        </p:txBody>
      </p:sp>
      <p:pic>
        <p:nvPicPr>
          <p:cNvPr id="5" name="Content Placeholder 4" descr="Graph showing Primary &amp; Secondary Syphilis Rates by Race/Ethnicity&#10;Minnesota, 2011-2021">
            <a:extLst>
              <a:ext uri="{FF2B5EF4-FFF2-40B4-BE49-F238E27FC236}">
                <a16:creationId xmlns:a16="http://schemas.microsoft.com/office/drawing/2014/main" id="{F7CA8836-1243-4AC9-8ADE-B0C58C223A8B}"/>
              </a:ext>
            </a:extLst>
          </p:cNvPr>
          <p:cNvPicPr>
            <a:picLocks noGrp="1" noChangeAspect="1"/>
          </p:cNvPicPr>
          <p:nvPr>
            <p:ph idx="1"/>
          </p:nvPr>
        </p:nvPicPr>
        <p:blipFill>
          <a:blip r:embed="rId3"/>
          <a:stretch>
            <a:fillRect/>
          </a:stretch>
        </p:blipFill>
        <p:spPr>
          <a:xfrm>
            <a:off x="783061" y="1773044"/>
            <a:ext cx="10570739" cy="4265206"/>
          </a:xfr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sz="3000" dirty="0"/>
              <a:t>Topic of Interest: Syphilis Among </a:t>
            </a:r>
            <a:br>
              <a:rPr lang="en-US" altLang="en-US" sz="3000" dirty="0"/>
            </a:br>
            <a:r>
              <a:rPr lang="en-US" altLang="en-US" sz="3000" dirty="0"/>
              <a:t>Females and Congenital Syphilis in Minnesota</a:t>
            </a:r>
            <a:endParaRPr lang="en-US" sz="3000" dirty="0"/>
          </a:p>
        </p:txBody>
      </p:sp>
      <p:sp>
        <p:nvSpPr>
          <p:cNvPr id="3" name="Text Placeholder 8"/>
          <p:cNvSpPr>
            <a:spLocks noGrp="1"/>
          </p:cNvSpPr>
          <p:nvPr>
            <p:ph type="body" sz="quarter" idx="14"/>
          </p:nvPr>
        </p:nvSpPr>
        <p:spPr>
          <a:xfrm>
            <a:off x="2802468" y="5644884"/>
            <a:ext cx="6587067" cy="903062"/>
          </a:xfrm>
        </p:spPr>
        <p:txBody>
          <a:bodyPr>
            <a:normAutofit/>
          </a:bodyPr>
          <a:lstStyle/>
          <a:p>
            <a:r>
              <a:rPr lang="en-US" dirty="0"/>
              <a:t>Minnesota Department of Health STD Surveillance System</a:t>
            </a:r>
          </a:p>
        </p:txBody>
      </p:sp>
    </p:spTree>
    <p:extLst>
      <p:ext uri="{BB962C8B-B14F-4D97-AF65-F5344CB8AC3E}">
        <p14:creationId xmlns:p14="http://schemas.microsoft.com/office/powerpoint/2010/main" val="2664815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900" dirty="0"/>
              <a:t>Female Early Syphilis Cases</a:t>
            </a:r>
            <a:br>
              <a:rPr lang="en-US" sz="2900" dirty="0"/>
            </a:br>
            <a:r>
              <a:rPr lang="en-US" sz="2900" dirty="0"/>
              <a:t>Minnesota, 2021</a:t>
            </a:r>
          </a:p>
        </p:txBody>
      </p:sp>
      <p:pic>
        <p:nvPicPr>
          <p:cNvPr id="7" name="Content Placeholder 6" descr="Graph showing Female Early Syphilis Cases, Minnesota, 2021">
            <a:extLst>
              <a:ext uri="{FF2B5EF4-FFF2-40B4-BE49-F238E27FC236}">
                <a16:creationId xmlns:a16="http://schemas.microsoft.com/office/drawing/2014/main" id="{52EA41FA-6261-4243-8FA6-09A71D9B295D}"/>
              </a:ext>
            </a:extLst>
          </p:cNvPr>
          <p:cNvPicPr>
            <a:picLocks noGrp="1" noChangeAspect="1"/>
          </p:cNvPicPr>
          <p:nvPr>
            <p:ph idx="1"/>
          </p:nvPr>
        </p:nvPicPr>
        <p:blipFill>
          <a:blip r:embed="rId3"/>
          <a:stretch>
            <a:fillRect/>
          </a:stretch>
        </p:blipFill>
        <p:spPr>
          <a:xfrm>
            <a:off x="838200" y="1734825"/>
            <a:ext cx="10163175" cy="4381019"/>
          </a:xfrm>
        </p:spPr>
      </p:pic>
    </p:spTree>
    <p:extLst>
      <p:ext uri="{BB962C8B-B14F-4D97-AF65-F5344CB8AC3E}">
        <p14:creationId xmlns:p14="http://schemas.microsoft.com/office/powerpoint/2010/main" val="182640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0000"/>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3200" dirty="0">
                <a:solidFill>
                  <a:schemeClr val="bg1"/>
                </a:solidFill>
                <a:latin typeface="+mj-lt"/>
              </a:rPr>
              <a:t>Early Syphilis Infections in Females by Residence at Diagnosis</a:t>
            </a:r>
            <a:br>
              <a:rPr lang="en-US" altLang="en-US" sz="3200" dirty="0">
                <a:solidFill>
                  <a:schemeClr val="bg1"/>
                </a:solidFill>
                <a:latin typeface="+mj-lt"/>
              </a:rPr>
            </a:br>
            <a:r>
              <a:rPr lang="en-US" altLang="en-US" sz="3200" dirty="0">
                <a:solidFill>
                  <a:schemeClr val="bg1"/>
                </a:solidFill>
                <a:latin typeface="+mj-lt"/>
              </a:rPr>
              <a:t>Minnesota, 2021</a:t>
            </a:r>
          </a:p>
        </p:txBody>
      </p:sp>
      <p:pic>
        <p:nvPicPr>
          <p:cNvPr id="5" name="Content Placeholder 4" descr="Pie chart showing Early Syphilis Infections in Females by Residence at Diagnosis&#10;Minnesota, 2021">
            <a:extLst>
              <a:ext uri="{FF2B5EF4-FFF2-40B4-BE49-F238E27FC236}">
                <a16:creationId xmlns:a16="http://schemas.microsoft.com/office/drawing/2014/main" id="{81720A32-3500-4926-9F2C-74564BF6C600}"/>
              </a:ext>
            </a:extLst>
          </p:cNvPr>
          <p:cNvPicPr>
            <a:picLocks noGrp="1" noChangeAspect="1"/>
          </p:cNvPicPr>
          <p:nvPr>
            <p:ph idx="1"/>
          </p:nvPr>
        </p:nvPicPr>
        <p:blipFill>
          <a:blip r:embed="rId3"/>
          <a:stretch>
            <a:fillRect/>
          </a:stretch>
        </p:blipFill>
        <p:spPr>
          <a:xfrm>
            <a:off x="1740628" y="1483525"/>
            <a:ext cx="8527157" cy="5073391"/>
          </a:xfrm>
        </p:spPr>
      </p:pic>
    </p:spTree>
    <p:extLst>
      <p:ext uri="{BB962C8B-B14F-4D97-AF65-F5344CB8AC3E}">
        <p14:creationId xmlns:p14="http://schemas.microsoft.com/office/powerpoint/2010/main" val="406308658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Early Syphilis Cases in Females by Race/Ethnicity </a:t>
            </a:r>
            <a:br>
              <a:rPr lang="en-US" altLang="en-US" sz="2900" dirty="0">
                <a:solidFill>
                  <a:schemeClr val="bg1"/>
                </a:solidFill>
                <a:latin typeface="+mj-lt"/>
              </a:rPr>
            </a:br>
            <a:r>
              <a:rPr lang="en-US" altLang="en-US" sz="2900" dirty="0">
                <a:solidFill>
                  <a:schemeClr val="bg1"/>
                </a:solidFill>
                <a:latin typeface="+mj-lt"/>
              </a:rPr>
              <a:t>Minnesota, 2021</a:t>
            </a:r>
          </a:p>
        </p:txBody>
      </p:sp>
      <p:sp>
        <p:nvSpPr>
          <p:cNvPr id="38916" name="Text Box 3"/>
          <p:cNvSpPr txBox="1">
            <a:spLocks noChangeArrowheads="1"/>
          </p:cNvSpPr>
          <p:nvPr/>
        </p:nvSpPr>
        <p:spPr bwMode="auto">
          <a:xfrm>
            <a:off x="1394804" y="6150357"/>
            <a:ext cx="4701196"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mn-lt"/>
              </a:rPr>
              <a:t>*Includes people reported with more than one race </a:t>
            </a:r>
          </a:p>
        </p:txBody>
      </p:sp>
      <p:pic>
        <p:nvPicPr>
          <p:cNvPr id="5" name="Content Placeholder 4" descr="Pie chart showing Early Syphilis Cases in Females by Race/Ethnicity &#10;Minnesota, 2021">
            <a:extLst>
              <a:ext uri="{FF2B5EF4-FFF2-40B4-BE49-F238E27FC236}">
                <a16:creationId xmlns:a16="http://schemas.microsoft.com/office/drawing/2014/main" id="{D8F9FFC3-B600-4430-9F28-4EA36B47A8B9}"/>
              </a:ext>
            </a:extLst>
          </p:cNvPr>
          <p:cNvPicPr>
            <a:picLocks noGrp="1" noChangeAspect="1"/>
          </p:cNvPicPr>
          <p:nvPr>
            <p:ph idx="1"/>
          </p:nvPr>
        </p:nvPicPr>
        <p:blipFill>
          <a:blip r:embed="rId3"/>
          <a:stretch>
            <a:fillRect/>
          </a:stretch>
        </p:blipFill>
        <p:spPr>
          <a:xfrm>
            <a:off x="1817649" y="1504884"/>
            <a:ext cx="7815843" cy="4645473"/>
          </a:xfrm>
        </p:spPr>
      </p:pic>
    </p:spTree>
    <p:extLst>
      <p:ext uri="{BB962C8B-B14F-4D97-AF65-F5344CB8AC3E}">
        <p14:creationId xmlns:p14="http://schemas.microsoft.com/office/powerpoint/2010/main" val="319687898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2900" dirty="0"/>
              <a:t>Congenital Syphilis Rates Among Infants</a:t>
            </a:r>
            <a:br>
              <a:rPr lang="en-US" altLang="en-US" sz="2900" dirty="0"/>
            </a:br>
            <a:r>
              <a:rPr lang="en-US" altLang="en-US" sz="2900" dirty="0"/>
              <a:t>Minnesota, 2011-2021</a:t>
            </a:r>
            <a:endParaRPr lang="en-US" sz="2900" dirty="0"/>
          </a:p>
        </p:txBody>
      </p:sp>
      <p:pic>
        <p:nvPicPr>
          <p:cNvPr id="7" name="Content Placeholder 6" descr="Graph showing Congenital Syphilis Rates Among Infants&#10;Minnesota, 2011-2021">
            <a:extLst>
              <a:ext uri="{FF2B5EF4-FFF2-40B4-BE49-F238E27FC236}">
                <a16:creationId xmlns:a16="http://schemas.microsoft.com/office/drawing/2014/main" id="{69D8DF1C-CE46-4A6A-A580-DE692BAF602F}"/>
              </a:ext>
            </a:extLst>
          </p:cNvPr>
          <p:cNvPicPr>
            <a:picLocks noGrp="1" noChangeAspect="1"/>
          </p:cNvPicPr>
          <p:nvPr>
            <p:ph idx="1"/>
          </p:nvPr>
        </p:nvPicPr>
        <p:blipFill>
          <a:blip r:embed="rId3"/>
          <a:stretch>
            <a:fillRect/>
          </a:stretch>
        </p:blipFill>
        <p:spPr>
          <a:xfrm>
            <a:off x="838200" y="1675827"/>
            <a:ext cx="10167937" cy="4497167"/>
          </a:xfrm>
        </p:spPr>
      </p:pic>
    </p:spTree>
    <p:extLst>
      <p:ext uri="{BB962C8B-B14F-4D97-AF65-F5344CB8AC3E}">
        <p14:creationId xmlns:p14="http://schemas.microsoft.com/office/powerpoint/2010/main" val="1578138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z="2800" dirty="0"/>
              <a:t>Topic of Interest: Early Syphilis Among </a:t>
            </a:r>
            <a:br>
              <a:rPr lang="en-US" altLang="en-US" sz="2800" dirty="0"/>
            </a:br>
            <a:r>
              <a:rPr lang="en-US" altLang="en-US" sz="2800" dirty="0"/>
              <a:t>Men Who Have Sex With Men in Minnesota</a:t>
            </a:r>
            <a:endParaRPr lang="en-US" dirty="0"/>
          </a:p>
        </p:txBody>
      </p:sp>
      <p:sp>
        <p:nvSpPr>
          <p:cNvPr id="3"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STD Surveillance System</a:t>
            </a:r>
          </a:p>
        </p:txBody>
      </p:sp>
    </p:spTree>
    <p:extLst>
      <p:ext uri="{BB962C8B-B14F-4D97-AF65-F5344CB8AC3E}">
        <p14:creationId xmlns:p14="http://schemas.microsoft.com/office/powerpoint/2010/main" val="2166172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Number of Early Syphilis</a:t>
            </a:r>
            <a:r>
              <a:rPr lang="en-US" altLang="en-US" sz="2900" baseline="30000" dirty="0">
                <a:solidFill>
                  <a:schemeClr val="bg1"/>
                </a:solidFill>
                <a:latin typeface="+mj-lt"/>
              </a:rPr>
              <a:t>†</a:t>
            </a:r>
            <a:r>
              <a:rPr lang="en-US" altLang="en-US" sz="2900" dirty="0">
                <a:solidFill>
                  <a:schemeClr val="bg1"/>
                </a:solidFill>
                <a:latin typeface="+mj-lt"/>
              </a:rPr>
              <a:t> Cases by Gender and MSM </a:t>
            </a:r>
            <a:br>
              <a:rPr lang="en-US" altLang="en-US" sz="2900" dirty="0">
                <a:solidFill>
                  <a:schemeClr val="bg1"/>
                </a:solidFill>
                <a:latin typeface="+mj-lt"/>
              </a:rPr>
            </a:br>
            <a:r>
              <a:rPr lang="en-US" altLang="en-US" sz="2900" dirty="0">
                <a:solidFill>
                  <a:schemeClr val="bg1"/>
                </a:solidFill>
                <a:latin typeface="+mj-lt"/>
              </a:rPr>
              <a:t>Minnesota, 2011-2021</a:t>
            </a:r>
          </a:p>
        </p:txBody>
      </p:sp>
      <p:sp>
        <p:nvSpPr>
          <p:cNvPr id="54278" name="Text Box 5"/>
          <p:cNvSpPr txBox="1">
            <a:spLocks noChangeArrowheads="1"/>
          </p:cNvSpPr>
          <p:nvPr/>
        </p:nvSpPr>
        <p:spPr bwMode="auto">
          <a:xfrm>
            <a:off x="838200" y="6022252"/>
            <a:ext cx="7924800" cy="668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70000"/>
              </a:lnSpc>
              <a:spcBef>
                <a:spcPct val="50000"/>
              </a:spcBef>
              <a:spcAft>
                <a:spcPct val="0"/>
              </a:spcAft>
              <a:buClrTx/>
              <a:buSzTx/>
              <a:buFontTx/>
              <a:buNone/>
            </a:pPr>
            <a:r>
              <a:rPr lang="en-US" altLang="en-US" sz="1200" dirty="0">
                <a:latin typeface="+mn-lt"/>
              </a:rPr>
              <a:t>MSM=Men who have sex with men. </a:t>
            </a:r>
          </a:p>
          <a:p>
            <a:pPr>
              <a:lnSpc>
                <a:spcPct val="70000"/>
              </a:lnSpc>
              <a:spcBef>
                <a:spcPct val="50000"/>
              </a:spcBef>
              <a:spcAft>
                <a:spcPct val="0"/>
              </a:spcAft>
              <a:buClrTx/>
              <a:buSzTx/>
              <a:buFontTx/>
              <a:buNone/>
            </a:pPr>
            <a:r>
              <a:rPr lang="en-US" altLang="en-US" sz="1200" dirty="0">
                <a:latin typeface="+mn-lt"/>
              </a:rPr>
              <a:t>Figure does not include cases diagnosed in transgender people </a:t>
            </a:r>
          </a:p>
          <a:p>
            <a:pPr>
              <a:lnSpc>
                <a:spcPct val="70000"/>
              </a:lnSpc>
              <a:spcBef>
                <a:spcPct val="50000"/>
              </a:spcBef>
              <a:spcAft>
                <a:spcPct val="0"/>
              </a:spcAft>
              <a:buClrTx/>
              <a:buSzTx/>
              <a:buFontTx/>
              <a:buNone/>
            </a:pPr>
            <a:r>
              <a:rPr lang="en-US" altLang="en-US" sz="1200" dirty="0">
                <a:latin typeface="+mn-lt"/>
              </a:rPr>
              <a:t>† Early Syphilis includes primary, secondary, and early latent stages of syphilis.</a:t>
            </a:r>
          </a:p>
        </p:txBody>
      </p:sp>
      <p:pic>
        <p:nvPicPr>
          <p:cNvPr id="5" name="Content Placeholder 4" descr="Graph showing Number of Early Syphilis† Cases by Gender and MSM &#10;Minnesota, 2011-2021">
            <a:extLst>
              <a:ext uri="{FF2B5EF4-FFF2-40B4-BE49-F238E27FC236}">
                <a16:creationId xmlns:a16="http://schemas.microsoft.com/office/drawing/2014/main" id="{0B0764E3-A2A2-4D8D-AB93-3E874689AFB7}"/>
              </a:ext>
            </a:extLst>
          </p:cNvPr>
          <p:cNvPicPr>
            <a:picLocks noGrp="1" noChangeAspect="1"/>
          </p:cNvPicPr>
          <p:nvPr>
            <p:ph idx="1"/>
          </p:nvPr>
        </p:nvPicPr>
        <p:blipFill>
          <a:blip r:embed="rId3"/>
          <a:stretch>
            <a:fillRect/>
          </a:stretch>
        </p:blipFill>
        <p:spPr>
          <a:xfrm>
            <a:off x="668049" y="1951464"/>
            <a:ext cx="10157114" cy="3835768"/>
          </a:xfr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noAutofit/>
          </a:bodyPr>
          <a:lstStyle/>
          <a:p>
            <a:pPr algn="l" eaLnBrk="1" hangingPunct="1"/>
            <a:r>
              <a:rPr lang="en-US" altLang="en-US" sz="2900" dirty="0"/>
              <a:t>STDs in Minnesota:</a:t>
            </a:r>
            <a:br>
              <a:rPr lang="en-US" altLang="en-US" sz="2900" dirty="0"/>
            </a:br>
            <a:r>
              <a:rPr lang="en-US" altLang="en-US" sz="2900" dirty="0"/>
              <a:t>Number of Cases Reported in 2021</a:t>
            </a:r>
          </a:p>
        </p:txBody>
      </p:sp>
      <p:sp>
        <p:nvSpPr>
          <p:cNvPr id="14340" name="Rectangle 3"/>
          <p:cNvSpPr>
            <a:spLocks noGrp="1" noChangeArrowheads="1"/>
          </p:cNvSpPr>
          <p:nvPr>
            <p:ph idx="1"/>
          </p:nvPr>
        </p:nvSpPr>
        <p:spPr>
          <a:xfrm>
            <a:off x="1986516" y="1943986"/>
            <a:ext cx="8458200" cy="3810000"/>
          </a:xfrm>
          <a:prstGeom prst="rect">
            <a:avLst/>
          </a:prstGeom>
        </p:spPr>
        <p:txBody>
          <a:bodyPr/>
          <a:lstStyle/>
          <a:p>
            <a:pPr eaLnBrk="1" hangingPunct="1"/>
            <a:r>
              <a:rPr lang="en-US" altLang="en-US" sz="2800" dirty="0"/>
              <a:t>Total of 33,706 STD cases reported to MDH in 2021:</a:t>
            </a:r>
          </a:p>
          <a:p>
            <a:pPr lvl="1" eaLnBrk="1" hangingPunct="1"/>
            <a:r>
              <a:rPr lang="en-US" altLang="en-US" sz="2800" dirty="0"/>
              <a:t>22,578 Chlamydia cases</a:t>
            </a:r>
          </a:p>
          <a:p>
            <a:pPr lvl="1" eaLnBrk="1" hangingPunct="1"/>
            <a:r>
              <a:rPr lang="en-US" altLang="en-US" sz="2800" dirty="0"/>
              <a:t> 9,671 Gonorrhea cases</a:t>
            </a:r>
          </a:p>
          <a:p>
            <a:pPr lvl="1" eaLnBrk="1" hangingPunct="1"/>
            <a:r>
              <a:rPr lang="en-US" altLang="en-US" sz="2800" dirty="0"/>
              <a:t> 1457 Syphilis cases (all stages)</a:t>
            </a:r>
          </a:p>
          <a:p>
            <a:pPr lvl="1" eaLnBrk="1" hangingPunct="1"/>
            <a:r>
              <a:rPr lang="en-US" altLang="en-US" sz="2800" dirty="0"/>
              <a:t> 0 Chancroid cases</a:t>
            </a:r>
          </a:p>
          <a:p>
            <a:pPr eaLnBrk="1" hangingPunct="1"/>
            <a:endParaRPr lang="en-US" altLang="en-US" sz="3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normAutofit/>
          </a:bodyPr>
          <a:lstStyle/>
          <a:p>
            <a:pPr algn="l" eaLnBrk="1" hangingPunct="1"/>
            <a:r>
              <a:rPr lang="en-US" altLang="en-US" sz="2900" dirty="0"/>
              <a:t>Early Syphilis</a:t>
            </a:r>
            <a:r>
              <a:rPr lang="en-US" altLang="en-US" sz="2900" baseline="30000" dirty="0"/>
              <a:t>†</a:t>
            </a:r>
            <a:r>
              <a:rPr lang="en-US" altLang="en-US" sz="2900" dirty="0"/>
              <a:t> Cases Among MSM by Age</a:t>
            </a:r>
            <a:br>
              <a:rPr lang="en-US" altLang="en-US" sz="2900" dirty="0"/>
            </a:br>
            <a:r>
              <a:rPr lang="en-US" altLang="en-US" sz="2900" dirty="0"/>
              <a:t> Minnesota, 2021</a:t>
            </a:r>
          </a:p>
        </p:txBody>
      </p:sp>
      <p:sp>
        <p:nvSpPr>
          <p:cNvPr id="57349" name="Text Box 4"/>
          <p:cNvSpPr txBox="1">
            <a:spLocks noChangeArrowheads="1"/>
          </p:cNvSpPr>
          <p:nvPr/>
        </p:nvSpPr>
        <p:spPr bwMode="auto">
          <a:xfrm>
            <a:off x="678639" y="6406466"/>
            <a:ext cx="5943600" cy="451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70000"/>
              </a:lnSpc>
              <a:spcBef>
                <a:spcPct val="50000"/>
              </a:spcBef>
              <a:spcAft>
                <a:spcPct val="0"/>
              </a:spcAft>
              <a:buClrTx/>
              <a:buSzTx/>
              <a:buFontTx/>
              <a:buNone/>
            </a:pPr>
            <a:r>
              <a:rPr lang="en-US" altLang="en-US" sz="1200" dirty="0">
                <a:solidFill>
                  <a:srgbClr val="000000"/>
                </a:solidFill>
                <a:latin typeface="+mj-lt"/>
              </a:rPr>
              <a:t> MSM=Men who have sex with men</a:t>
            </a:r>
          </a:p>
          <a:p>
            <a:pPr>
              <a:lnSpc>
                <a:spcPct val="70000"/>
              </a:lnSpc>
              <a:spcBef>
                <a:spcPct val="50000"/>
              </a:spcBef>
              <a:spcAft>
                <a:spcPct val="0"/>
              </a:spcAft>
              <a:buClrTx/>
              <a:buSzTx/>
              <a:buFontTx/>
              <a:buNone/>
            </a:pPr>
            <a:r>
              <a:rPr lang="en-US" altLang="en-US" sz="1200" dirty="0">
                <a:solidFill>
                  <a:srgbClr val="000000"/>
                </a:solidFill>
                <a:latin typeface="+mj-lt"/>
              </a:rPr>
              <a:t>† Early Syphilis includes primary, secondary, and early latent stages of syphilis.</a:t>
            </a:r>
          </a:p>
        </p:txBody>
      </p:sp>
      <p:pic>
        <p:nvPicPr>
          <p:cNvPr id="6" name="Content Placeholder 5" descr="Chart showing Early Syphilis Cases Among MSM by Age, Minnesota, 2021">
            <a:extLst>
              <a:ext uri="{FF2B5EF4-FFF2-40B4-BE49-F238E27FC236}">
                <a16:creationId xmlns:a16="http://schemas.microsoft.com/office/drawing/2014/main" id="{125BCEBA-5181-4374-8C60-85BA9AB5DE34}"/>
              </a:ext>
            </a:extLst>
          </p:cNvPr>
          <p:cNvPicPr>
            <a:picLocks noGrp="1" noChangeAspect="1"/>
          </p:cNvPicPr>
          <p:nvPr>
            <p:ph idx="1"/>
          </p:nvPr>
        </p:nvPicPr>
        <p:blipFill>
          <a:blip r:embed="rId3"/>
          <a:stretch>
            <a:fillRect/>
          </a:stretch>
        </p:blipFill>
        <p:spPr>
          <a:xfrm>
            <a:off x="678639" y="1676435"/>
            <a:ext cx="10361068" cy="444645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4"/>
          <p:cNvSpPr>
            <a:spLocks noGrp="1" noChangeArrowheads="1"/>
          </p:cNvSpPr>
          <p:nvPr>
            <p:ph type="title"/>
          </p:nvPr>
        </p:nvSpPr>
        <p:spPr>
          <a:noFill/>
        </p:spPr>
        <p:txBody>
          <a:bodyPr>
            <a:normAutofit/>
          </a:bodyPr>
          <a:lstStyle/>
          <a:p>
            <a:pPr algn="l" eaLnBrk="1" hangingPunct="1"/>
            <a:r>
              <a:rPr lang="en-US" altLang="en-US" sz="2900" dirty="0"/>
              <a:t>Early Syphilis</a:t>
            </a:r>
            <a:r>
              <a:rPr lang="en-US" altLang="en-US" sz="2900" baseline="30000" dirty="0"/>
              <a:t>†</a:t>
            </a:r>
            <a:r>
              <a:rPr lang="en-US" altLang="en-US" sz="2900" dirty="0"/>
              <a:t> (ES) Cases </a:t>
            </a:r>
            <a:br>
              <a:rPr lang="en-US" altLang="en-US" sz="2900" dirty="0"/>
            </a:br>
            <a:r>
              <a:rPr lang="en-US" altLang="en-US" sz="2900" dirty="0"/>
              <a:t>Co-infected with HIV, 2011-2021</a:t>
            </a:r>
          </a:p>
        </p:txBody>
      </p:sp>
      <p:sp>
        <p:nvSpPr>
          <p:cNvPr id="58373" name="Text Box 7"/>
          <p:cNvSpPr txBox="1">
            <a:spLocks noChangeArrowheads="1"/>
          </p:cNvSpPr>
          <p:nvPr/>
        </p:nvSpPr>
        <p:spPr bwMode="auto">
          <a:xfrm>
            <a:off x="838199" y="6093858"/>
            <a:ext cx="6257925"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Aft>
                <a:spcPct val="0"/>
              </a:spcAft>
              <a:buClrTx/>
              <a:buSzTx/>
              <a:buFontTx/>
              <a:buNone/>
            </a:pPr>
            <a:r>
              <a:rPr lang="en-US" altLang="en-US" sz="1400" dirty="0">
                <a:solidFill>
                  <a:srgbClr val="000000"/>
                </a:solidFill>
                <a:latin typeface="+mn-lt"/>
              </a:rPr>
              <a:t> MSM=Men who have sex with men</a:t>
            </a:r>
          </a:p>
          <a:p>
            <a:pPr eaLnBrk="1" hangingPunct="1">
              <a:lnSpc>
                <a:spcPct val="100000"/>
              </a:lnSpc>
              <a:spcAft>
                <a:spcPct val="0"/>
              </a:spcAft>
              <a:buClrTx/>
              <a:buSzTx/>
              <a:buFontTx/>
              <a:buNone/>
            </a:pPr>
            <a:r>
              <a:rPr lang="en-US" altLang="en-US" sz="1400" dirty="0">
                <a:solidFill>
                  <a:srgbClr val="000000"/>
                </a:solidFill>
                <a:latin typeface="+mn-lt"/>
              </a:rPr>
              <a:t>† Early Syphilis includes primary, secondary, and early latent stages of syphilis.</a:t>
            </a:r>
          </a:p>
          <a:p>
            <a:pPr eaLnBrk="1" hangingPunct="1">
              <a:lnSpc>
                <a:spcPct val="100000"/>
              </a:lnSpc>
              <a:spcBef>
                <a:spcPct val="50000"/>
              </a:spcBef>
              <a:spcAft>
                <a:spcPct val="0"/>
              </a:spcAft>
              <a:buClrTx/>
              <a:buSzTx/>
              <a:buFontTx/>
              <a:buNone/>
            </a:pPr>
            <a:endParaRPr lang="en-US" altLang="en-US" sz="1400" dirty="0">
              <a:solidFill>
                <a:srgbClr val="000000"/>
              </a:solidFill>
              <a:latin typeface="+mn-lt"/>
            </a:endParaRPr>
          </a:p>
        </p:txBody>
      </p:sp>
      <p:pic>
        <p:nvPicPr>
          <p:cNvPr id="4" name="Picture 3" descr="Chart showing early syphilis (ES) Cases, -infected with HIV, 2011-2021">
            <a:extLst>
              <a:ext uri="{FF2B5EF4-FFF2-40B4-BE49-F238E27FC236}">
                <a16:creationId xmlns:a16="http://schemas.microsoft.com/office/drawing/2014/main" id="{CC95298B-F217-4DD6-A814-ED5FB27568ED}"/>
              </a:ext>
            </a:extLst>
          </p:cNvPr>
          <p:cNvPicPr>
            <a:picLocks noChangeAspect="1"/>
          </p:cNvPicPr>
          <p:nvPr/>
        </p:nvPicPr>
        <p:blipFill>
          <a:blip r:embed="rId3"/>
          <a:stretch>
            <a:fillRect/>
          </a:stretch>
        </p:blipFill>
        <p:spPr>
          <a:xfrm>
            <a:off x="619125" y="1693208"/>
            <a:ext cx="10610618" cy="392131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Gonorrhea</a:t>
            </a:r>
          </a:p>
        </p:txBody>
      </p:sp>
      <p:sp>
        <p:nvSpPr>
          <p:cNvPr id="4"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STD Surveillance System</a:t>
            </a:r>
          </a:p>
        </p:txBody>
      </p:sp>
    </p:spTree>
    <p:extLst>
      <p:ext uri="{BB962C8B-B14F-4D97-AF65-F5344CB8AC3E}">
        <p14:creationId xmlns:p14="http://schemas.microsoft.com/office/powerpoint/2010/main" val="2704161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23</a:t>
            </a:fld>
            <a:endParaRPr lang="en-US" dirty="0"/>
          </a:p>
        </p:txBody>
      </p:sp>
      <p:sp>
        <p:nvSpPr>
          <p:cNvPr id="6" name="Title 5"/>
          <p:cNvSpPr>
            <a:spLocks noGrp="1"/>
          </p:cNvSpPr>
          <p:nvPr>
            <p:ph type="title"/>
          </p:nvPr>
        </p:nvSpPr>
        <p:spPr>
          <a:xfrm>
            <a:off x="874203" y="42335"/>
            <a:ext cx="9023420" cy="801727"/>
          </a:xfrm>
        </p:spPr>
        <p:txBody>
          <a:bodyPr>
            <a:normAutofit/>
          </a:bodyPr>
          <a:lstStyle/>
          <a:p>
            <a:pPr algn="l"/>
            <a:r>
              <a:rPr lang="en-US" sz="3161" dirty="0">
                <a:solidFill>
                  <a:schemeClr val="bg1"/>
                </a:solidFill>
              </a:rPr>
              <a:t>2021 Minnesota Gonorrhea Rates by County</a:t>
            </a:r>
          </a:p>
        </p:txBody>
      </p:sp>
      <p:sp>
        <p:nvSpPr>
          <p:cNvPr id="9" name="TextBox 8"/>
          <p:cNvSpPr txBox="1"/>
          <p:nvPr/>
        </p:nvSpPr>
        <p:spPr>
          <a:xfrm>
            <a:off x="8241973" y="4229473"/>
            <a:ext cx="3837138" cy="1675780"/>
          </a:xfrm>
          <a:prstGeom prst="rect">
            <a:avLst/>
          </a:prstGeom>
          <a:noFill/>
        </p:spPr>
        <p:txBody>
          <a:bodyPr wrap="square" rtlCol="0">
            <a:spAutoFit/>
          </a:bodyPr>
          <a:lstStyle/>
          <a:p>
            <a:r>
              <a:rPr lang="en-US" sz="1778" dirty="0"/>
              <a:t>764 per 100,000 (2,973 cases)</a:t>
            </a:r>
          </a:p>
          <a:p>
            <a:r>
              <a:rPr lang="en-US" sz="1778" dirty="0"/>
              <a:t>514 per 100,000(1,524 cases)</a:t>
            </a:r>
          </a:p>
          <a:p>
            <a:r>
              <a:rPr lang="en-US" sz="1778" dirty="0"/>
              <a:t>126 per 100,000 (3,083 cases)</a:t>
            </a:r>
          </a:p>
          <a:p>
            <a:r>
              <a:rPr lang="en-US" sz="1778" dirty="0"/>
              <a:t>97 per 100,000 (2,430 cases)</a:t>
            </a:r>
          </a:p>
          <a:p>
            <a:r>
              <a:rPr lang="en-US" sz="1778" dirty="0"/>
              <a:t>182.3 per 100,000 (9,671 cases)</a:t>
            </a:r>
          </a:p>
          <a:p>
            <a:r>
              <a:rPr lang="en-US" sz="1400" i="1" dirty="0"/>
              <a:t>(150 cases missing residence information)</a:t>
            </a:r>
          </a:p>
        </p:txBody>
      </p:sp>
      <p:sp>
        <p:nvSpPr>
          <p:cNvPr id="10" name="TextBox 9"/>
          <p:cNvSpPr txBox="1"/>
          <p:nvPr/>
        </p:nvSpPr>
        <p:spPr>
          <a:xfrm>
            <a:off x="6035092" y="4229473"/>
            <a:ext cx="2015071" cy="1460336"/>
          </a:xfrm>
          <a:prstGeom prst="rect">
            <a:avLst/>
          </a:prstGeom>
          <a:noFill/>
        </p:spPr>
        <p:txBody>
          <a:bodyPr wrap="square" rtlCol="0">
            <a:spAutoFit/>
          </a:bodyPr>
          <a:lstStyle/>
          <a:p>
            <a:r>
              <a:rPr lang="en-US" sz="1778" dirty="0"/>
              <a:t>City of Minneapolis</a:t>
            </a:r>
          </a:p>
          <a:p>
            <a:r>
              <a:rPr lang="en-US" sz="1778" dirty="0"/>
              <a:t>City of St. Paul</a:t>
            </a:r>
          </a:p>
          <a:p>
            <a:r>
              <a:rPr lang="en-US" sz="1778" dirty="0"/>
              <a:t>Suburban*                          </a:t>
            </a:r>
          </a:p>
          <a:p>
            <a:r>
              <a:rPr lang="en-US" sz="1778" dirty="0"/>
              <a:t>Greater Minnesota</a:t>
            </a:r>
          </a:p>
          <a:p>
            <a:r>
              <a:rPr lang="en-US" sz="1778" dirty="0"/>
              <a:t>Total</a:t>
            </a:r>
          </a:p>
        </p:txBody>
      </p:sp>
      <p:sp>
        <p:nvSpPr>
          <p:cNvPr id="11" name="TextBox 10"/>
          <p:cNvSpPr txBox="1"/>
          <p:nvPr/>
        </p:nvSpPr>
        <p:spPr>
          <a:xfrm>
            <a:off x="6020646" y="6115635"/>
            <a:ext cx="2206882" cy="395170"/>
          </a:xfrm>
          <a:prstGeom prst="rect">
            <a:avLst/>
          </a:prstGeom>
          <a:noFill/>
        </p:spPr>
        <p:txBody>
          <a:bodyPr wrap="square" rtlCol="0">
            <a:spAutoFit/>
          </a:bodyPr>
          <a:lstStyle/>
          <a:p>
            <a:r>
              <a:rPr lang="en-US" sz="988" dirty="0"/>
              <a:t>*7-county metro area, excluding the cities of Minneapolis and St. Paul</a:t>
            </a:r>
          </a:p>
        </p:txBody>
      </p:sp>
      <p:pic>
        <p:nvPicPr>
          <p:cNvPr id="3" name="Picture 2" descr="Map of 2021 Minnesota Gonorrhea Rates by County"/>
          <p:cNvPicPr>
            <a:picLocks noChangeAspect="1"/>
          </p:cNvPicPr>
          <p:nvPr/>
        </p:nvPicPr>
        <p:blipFill>
          <a:blip r:embed="rId3">
            <a:extLst>
              <a:ext uri="{28A0092B-C50C-407E-A947-70E740481C1C}">
                <a14:useLocalDpi xmlns:a14="http://schemas.microsoft.com/office/drawing/2010/main" val="0"/>
              </a:ext>
            </a:extLst>
          </a:blip>
          <a:srcRect/>
          <a:stretch/>
        </p:blipFill>
        <p:spPr>
          <a:xfrm>
            <a:off x="750517" y="1433945"/>
            <a:ext cx="4164239" cy="5389016"/>
          </a:xfrm>
          <a:prstGeom prst="rect">
            <a:avLst/>
          </a:prstGeom>
        </p:spPr>
      </p:pic>
    </p:spTree>
    <p:extLst>
      <p:ext uri="{BB962C8B-B14F-4D97-AF65-F5344CB8AC3E}">
        <p14:creationId xmlns:p14="http://schemas.microsoft.com/office/powerpoint/2010/main" val="4172031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Gonorrhea Rates by Gender</a:t>
            </a:r>
            <a:br>
              <a:rPr lang="en-US" altLang="en-US" sz="2900" dirty="0">
                <a:solidFill>
                  <a:schemeClr val="bg1"/>
                </a:solidFill>
                <a:latin typeface="+mj-lt"/>
              </a:rPr>
            </a:br>
            <a:r>
              <a:rPr lang="en-US" altLang="en-US" sz="2900" dirty="0">
                <a:solidFill>
                  <a:schemeClr val="bg1"/>
                </a:solidFill>
                <a:latin typeface="+mj-lt"/>
              </a:rPr>
              <a:t>Minnesota, 2011-2021</a:t>
            </a:r>
          </a:p>
        </p:txBody>
      </p:sp>
      <p:pic>
        <p:nvPicPr>
          <p:cNvPr id="5" name="Content Placeholder 4" descr="Graph showing Gonorrhea Rates by Gender&#10;Minnesota, 2011-2021">
            <a:extLst>
              <a:ext uri="{FF2B5EF4-FFF2-40B4-BE49-F238E27FC236}">
                <a16:creationId xmlns:a16="http://schemas.microsoft.com/office/drawing/2014/main" id="{A19809BF-BF07-438D-A1CB-0E9AEC57F38D}"/>
              </a:ext>
            </a:extLst>
          </p:cNvPr>
          <p:cNvPicPr>
            <a:picLocks noGrp="1" noChangeAspect="1"/>
          </p:cNvPicPr>
          <p:nvPr>
            <p:ph idx="1"/>
          </p:nvPr>
        </p:nvPicPr>
        <p:blipFill>
          <a:blip r:embed="rId3"/>
          <a:stretch>
            <a:fillRect/>
          </a:stretch>
        </p:blipFill>
        <p:spPr>
          <a:xfrm>
            <a:off x="841097" y="1806498"/>
            <a:ext cx="9985379" cy="4170556"/>
          </a:xfrm>
        </p:spPr>
      </p:pic>
    </p:spTree>
    <p:extLst>
      <p:ext uri="{BB962C8B-B14F-4D97-AF65-F5344CB8AC3E}">
        <p14:creationId xmlns:p14="http://schemas.microsoft.com/office/powerpoint/2010/main" val="173224628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0000"/>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3600" dirty="0">
                <a:solidFill>
                  <a:schemeClr val="bg1"/>
                </a:solidFill>
                <a:latin typeface="+mj-lt"/>
              </a:rPr>
              <a:t>Gonorrhea Rates by Age</a:t>
            </a:r>
            <a:br>
              <a:rPr lang="en-US" altLang="en-US" sz="3600" dirty="0">
                <a:solidFill>
                  <a:schemeClr val="bg1"/>
                </a:solidFill>
                <a:latin typeface="+mj-lt"/>
              </a:rPr>
            </a:br>
            <a:r>
              <a:rPr lang="en-US" altLang="en-US" sz="3600" dirty="0">
                <a:solidFill>
                  <a:schemeClr val="bg1"/>
                </a:solidFill>
                <a:latin typeface="+mj-lt"/>
              </a:rPr>
              <a:t>Minnesota, 2011-2021</a:t>
            </a:r>
          </a:p>
        </p:txBody>
      </p:sp>
      <p:pic>
        <p:nvPicPr>
          <p:cNvPr id="5" name="Content Placeholder 4" descr="Graph showing Gonorrhea Rates by Age&#10;Minnesota, 2011-2021">
            <a:extLst>
              <a:ext uri="{FF2B5EF4-FFF2-40B4-BE49-F238E27FC236}">
                <a16:creationId xmlns:a16="http://schemas.microsoft.com/office/drawing/2014/main" id="{5A9BCFD5-0CF1-4688-8237-7377FF14DB41}"/>
              </a:ext>
            </a:extLst>
          </p:cNvPr>
          <p:cNvPicPr>
            <a:picLocks noGrp="1" noChangeAspect="1"/>
          </p:cNvPicPr>
          <p:nvPr>
            <p:ph idx="1"/>
          </p:nvPr>
        </p:nvPicPr>
        <p:blipFill>
          <a:blip r:embed="rId3"/>
          <a:stretch>
            <a:fillRect/>
          </a:stretch>
        </p:blipFill>
        <p:spPr>
          <a:xfrm>
            <a:off x="702527" y="1762394"/>
            <a:ext cx="10663445" cy="4426533"/>
          </a:xfrm>
        </p:spPr>
      </p:pic>
    </p:spTree>
    <p:extLst>
      <p:ext uri="{BB962C8B-B14F-4D97-AF65-F5344CB8AC3E}">
        <p14:creationId xmlns:p14="http://schemas.microsoft.com/office/powerpoint/2010/main" val="245850237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normAutofit/>
          </a:bodyPr>
          <a:lstStyle/>
          <a:p>
            <a:pPr algn="l" eaLnBrk="1" hangingPunct="1"/>
            <a:r>
              <a:rPr lang="en-US" altLang="en-US" sz="2900" dirty="0"/>
              <a:t>Age-Specific Gonorrhea Rates by Gender</a:t>
            </a:r>
            <a:br>
              <a:rPr lang="en-US" altLang="en-US" sz="2900" dirty="0"/>
            </a:br>
            <a:r>
              <a:rPr lang="en-US" altLang="en-US" sz="2900" dirty="0"/>
              <a:t> Minnesota, 2021 </a:t>
            </a:r>
          </a:p>
        </p:txBody>
      </p:sp>
      <p:pic>
        <p:nvPicPr>
          <p:cNvPr id="6" name="Content Placeholder 5" descr="Chart showing Age-Specific Gonorrhea Rates by Gender&#10; Minnesota, 2021 ">
            <a:extLst>
              <a:ext uri="{FF2B5EF4-FFF2-40B4-BE49-F238E27FC236}">
                <a16:creationId xmlns:a16="http://schemas.microsoft.com/office/drawing/2014/main" id="{5016B304-E659-4C19-8A82-65640A49E4F9}"/>
              </a:ext>
            </a:extLst>
          </p:cNvPr>
          <p:cNvPicPr>
            <a:picLocks noGrp="1" noChangeAspect="1"/>
          </p:cNvPicPr>
          <p:nvPr>
            <p:ph idx="1"/>
          </p:nvPr>
        </p:nvPicPr>
        <p:blipFill>
          <a:blip r:embed="rId3"/>
          <a:stretch>
            <a:fillRect/>
          </a:stretch>
        </p:blipFill>
        <p:spPr>
          <a:xfrm>
            <a:off x="802421" y="1784195"/>
            <a:ext cx="10251341" cy="4293549"/>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026" descr="Graph showing Gonorrhea Rates by Race/Ethnicity &#10;Minnesota, 2011-2021"/>
          <p:cNvGraphicFramePr>
            <a:graphicFrameLocks noChangeAspect="1"/>
          </p:cNvGraphicFramePr>
          <p:nvPr>
            <p:extLst>
              <p:ext uri="{D42A27DB-BD31-4B8C-83A1-F6EECF244321}">
                <p14:modId xmlns:p14="http://schemas.microsoft.com/office/powerpoint/2010/main" val="3091155456"/>
              </p:ext>
            </p:extLst>
          </p:nvPr>
        </p:nvGraphicFramePr>
        <p:xfrm>
          <a:off x="0" y="1376855"/>
          <a:ext cx="12192000" cy="5481145"/>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1027"/>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Gonorrhea Rates by Race/Ethnicity </a:t>
            </a:r>
            <a:br>
              <a:rPr lang="en-US" altLang="en-US" sz="2900" dirty="0">
                <a:solidFill>
                  <a:schemeClr val="bg1"/>
                </a:solidFill>
                <a:latin typeface="+mj-lt"/>
              </a:rPr>
            </a:br>
            <a:r>
              <a:rPr lang="en-US" altLang="en-US" sz="2900" dirty="0">
                <a:solidFill>
                  <a:schemeClr val="bg1"/>
                </a:solidFill>
                <a:latin typeface="+mj-lt"/>
              </a:rPr>
              <a:t>Minnesota, 2011-2021</a:t>
            </a:r>
            <a:endParaRPr lang="en-US" altLang="en-US" sz="2900" baseline="30000" dirty="0">
              <a:solidFill>
                <a:schemeClr val="bg1"/>
              </a:solidFill>
              <a:latin typeface="+mj-lt"/>
            </a:endParaRPr>
          </a:p>
        </p:txBody>
      </p:sp>
    </p:spTree>
    <p:extLst>
      <p:ext uri="{BB962C8B-B14F-4D97-AF65-F5344CB8AC3E}">
        <p14:creationId xmlns:p14="http://schemas.microsoft.com/office/powerpoint/2010/main" val="139592422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Chlamydia</a:t>
            </a:r>
          </a:p>
        </p:txBody>
      </p:sp>
      <p:sp>
        <p:nvSpPr>
          <p:cNvPr id="4"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STD Surveillance System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29</a:t>
            </a:fld>
            <a:endParaRPr lang="en-US" dirty="0"/>
          </a:p>
        </p:txBody>
      </p:sp>
      <p:sp>
        <p:nvSpPr>
          <p:cNvPr id="6" name="Title 5"/>
          <p:cNvSpPr>
            <a:spLocks noGrp="1"/>
          </p:cNvSpPr>
          <p:nvPr>
            <p:ph type="title"/>
          </p:nvPr>
        </p:nvSpPr>
        <p:spPr>
          <a:xfrm>
            <a:off x="0" y="42335"/>
            <a:ext cx="12192000" cy="1195367"/>
          </a:xfrm>
        </p:spPr>
        <p:txBody>
          <a:bodyPr>
            <a:normAutofit/>
          </a:bodyPr>
          <a:lstStyle/>
          <a:p>
            <a:pPr algn="ctr"/>
            <a:r>
              <a:rPr lang="en-US" sz="3161" dirty="0"/>
              <a:t>2021 Minnesota Chlamydia Rates by County</a:t>
            </a:r>
          </a:p>
        </p:txBody>
      </p:sp>
      <p:sp>
        <p:nvSpPr>
          <p:cNvPr id="9" name="TextBox 8"/>
          <p:cNvSpPr txBox="1"/>
          <p:nvPr/>
        </p:nvSpPr>
        <p:spPr>
          <a:xfrm>
            <a:off x="8241973" y="4229473"/>
            <a:ext cx="3758117" cy="1675780"/>
          </a:xfrm>
          <a:prstGeom prst="rect">
            <a:avLst/>
          </a:prstGeom>
          <a:noFill/>
        </p:spPr>
        <p:txBody>
          <a:bodyPr wrap="square" rtlCol="0">
            <a:spAutoFit/>
          </a:bodyPr>
          <a:lstStyle/>
          <a:p>
            <a:r>
              <a:rPr lang="en-US" sz="1778" dirty="0"/>
              <a:t>1,206 per 100,000 (4,613 cases)</a:t>
            </a:r>
          </a:p>
          <a:p>
            <a:r>
              <a:rPr lang="en-US" sz="1778" dirty="0"/>
              <a:t>894 per 100,000 (2,548 cases)</a:t>
            </a:r>
          </a:p>
          <a:p>
            <a:r>
              <a:rPr lang="en-US" sz="1778" dirty="0"/>
              <a:t>348 per 100,000 (7,585 cases)</a:t>
            </a:r>
          </a:p>
          <a:p>
            <a:r>
              <a:rPr lang="en-US" sz="1778" dirty="0"/>
              <a:t>306 per 100,000 (7,519 cases)</a:t>
            </a:r>
          </a:p>
          <a:p>
            <a:r>
              <a:rPr lang="en-US" sz="1778" dirty="0"/>
              <a:t>425.7 per 100,000 (22,578 cases)</a:t>
            </a:r>
          </a:p>
          <a:p>
            <a:r>
              <a:rPr lang="en-US" sz="1400" i="1" dirty="0"/>
              <a:t>(315 cases missing residence information)</a:t>
            </a:r>
          </a:p>
        </p:txBody>
      </p:sp>
      <p:sp>
        <p:nvSpPr>
          <p:cNvPr id="11" name="TextBox 10"/>
          <p:cNvSpPr txBox="1"/>
          <p:nvPr/>
        </p:nvSpPr>
        <p:spPr>
          <a:xfrm>
            <a:off x="6035091" y="4229473"/>
            <a:ext cx="2206882" cy="1460336"/>
          </a:xfrm>
          <a:prstGeom prst="rect">
            <a:avLst/>
          </a:prstGeom>
          <a:noFill/>
        </p:spPr>
        <p:txBody>
          <a:bodyPr wrap="square" rtlCol="0">
            <a:spAutoFit/>
          </a:bodyPr>
          <a:lstStyle/>
          <a:p>
            <a:r>
              <a:rPr lang="en-US" sz="1778" dirty="0"/>
              <a:t>City of Minneapolis</a:t>
            </a:r>
          </a:p>
          <a:p>
            <a:r>
              <a:rPr lang="en-US" sz="1778" dirty="0"/>
              <a:t>City of St. Paul</a:t>
            </a:r>
          </a:p>
          <a:p>
            <a:r>
              <a:rPr lang="en-US" sz="1778" dirty="0"/>
              <a:t>Suburban*                             </a:t>
            </a:r>
          </a:p>
          <a:p>
            <a:r>
              <a:rPr lang="en-US" sz="1778" dirty="0"/>
              <a:t>Greater Minnesota</a:t>
            </a:r>
          </a:p>
          <a:p>
            <a:r>
              <a:rPr lang="en-US" sz="1778" dirty="0"/>
              <a:t>Total</a:t>
            </a:r>
          </a:p>
        </p:txBody>
      </p:sp>
      <p:sp>
        <p:nvSpPr>
          <p:cNvPr id="12" name="TextBox 11"/>
          <p:cNvSpPr txBox="1"/>
          <p:nvPr/>
        </p:nvSpPr>
        <p:spPr>
          <a:xfrm>
            <a:off x="6020646" y="6115635"/>
            <a:ext cx="2206882" cy="395170"/>
          </a:xfrm>
          <a:prstGeom prst="rect">
            <a:avLst/>
          </a:prstGeom>
          <a:noFill/>
        </p:spPr>
        <p:txBody>
          <a:bodyPr wrap="square" rtlCol="0">
            <a:spAutoFit/>
          </a:bodyPr>
          <a:lstStyle/>
          <a:p>
            <a:r>
              <a:rPr lang="en-US" sz="988" dirty="0"/>
              <a:t>*7-county metro area, excluding the cities of Minneapolis and St. Paul</a:t>
            </a:r>
          </a:p>
        </p:txBody>
      </p:sp>
      <p:pic>
        <p:nvPicPr>
          <p:cNvPr id="3" name="Picture 2" descr="Map showing 2021 Minnesota Chlamydia Rates by County"/>
          <p:cNvPicPr>
            <a:picLocks noChangeAspect="1"/>
          </p:cNvPicPr>
          <p:nvPr/>
        </p:nvPicPr>
        <p:blipFill>
          <a:blip r:embed="rId3">
            <a:extLst>
              <a:ext uri="{28A0092B-C50C-407E-A947-70E740481C1C}">
                <a14:useLocalDpi xmlns:a14="http://schemas.microsoft.com/office/drawing/2010/main" val="0"/>
              </a:ext>
            </a:extLst>
          </a:blip>
          <a:srcRect/>
          <a:stretch/>
        </p:blipFill>
        <p:spPr>
          <a:xfrm>
            <a:off x="901985" y="1373910"/>
            <a:ext cx="4137116" cy="5353916"/>
          </a:xfrm>
          <a:prstGeom prst="rect">
            <a:avLst/>
          </a:prstGeom>
        </p:spPr>
      </p:pic>
    </p:spTree>
    <p:extLst>
      <p:ext uri="{BB962C8B-B14F-4D97-AF65-F5344CB8AC3E}">
        <p14:creationId xmlns:p14="http://schemas.microsoft.com/office/powerpoint/2010/main" val="1974490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en-US" sz="2900" dirty="0"/>
              <a:t>STDs in Minnesota:</a:t>
            </a:r>
            <a:br>
              <a:rPr lang="en-US" altLang="en-US" sz="2900" dirty="0"/>
            </a:br>
            <a:r>
              <a:rPr lang="en-US" altLang="en-US" sz="2900" dirty="0"/>
              <a:t>Rate per 100,000 by Year of Diagnosis, 2011-2021</a:t>
            </a:r>
            <a:endParaRPr lang="en-US" sz="2900" dirty="0"/>
          </a:p>
        </p:txBody>
      </p:sp>
      <p:sp>
        <p:nvSpPr>
          <p:cNvPr id="13317" name="Text Box 5"/>
          <p:cNvSpPr txBox="1">
            <a:spLocks noChangeArrowheads="1"/>
          </p:cNvSpPr>
          <p:nvPr/>
        </p:nvSpPr>
        <p:spPr bwMode="auto">
          <a:xfrm>
            <a:off x="1316182" y="6357768"/>
            <a:ext cx="2209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Bef>
                <a:spcPct val="50000"/>
              </a:spcBef>
              <a:spcAft>
                <a:spcPct val="0"/>
              </a:spcAft>
              <a:buClrTx/>
              <a:buSzTx/>
              <a:buFontTx/>
              <a:buNone/>
            </a:pPr>
            <a:r>
              <a:rPr lang="en-US" altLang="en-US" sz="1200" dirty="0">
                <a:solidFill>
                  <a:schemeClr val="tx2"/>
                </a:solidFill>
                <a:latin typeface="+mn-lt"/>
              </a:rPr>
              <a:t>* P&amp;S = Primary and Secondary</a:t>
            </a:r>
          </a:p>
        </p:txBody>
      </p:sp>
      <p:pic>
        <p:nvPicPr>
          <p:cNvPr id="6" name="Content Placeholder 5" descr="Graph showing STDs in Minnesota:&#10;Rate per 100,000 by Year of Diagnosis, 2011-2021">
            <a:extLst>
              <a:ext uri="{FF2B5EF4-FFF2-40B4-BE49-F238E27FC236}">
                <a16:creationId xmlns:a16="http://schemas.microsoft.com/office/drawing/2014/main" id="{D233ACE6-338D-43F8-AF00-6D6E5F168F5F}"/>
              </a:ext>
            </a:extLst>
          </p:cNvPr>
          <p:cNvPicPr>
            <a:picLocks noGrp="1" noChangeAspect="1"/>
          </p:cNvPicPr>
          <p:nvPr>
            <p:ph idx="1"/>
          </p:nvPr>
        </p:nvPicPr>
        <p:blipFill>
          <a:blip r:embed="rId3"/>
          <a:stretch>
            <a:fillRect/>
          </a:stretch>
        </p:blipFill>
        <p:spPr>
          <a:xfrm>
            <a:off x="947826" y="1672683"/>
            <a:ext cx="9842721" cy="4397162"/>
          </a:xfr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2800" dirty="0"/>
              <a:t>Chlamydia Rates by Gender</a:t>
            </a:r>
            <a:br>
              <a:rPr lang="en-US" altLang="en-US" sz="2800" dirty="0"/>
            </a:br>
            <a:r>
              <a:rPr lang="en-US" altLang="en-US" sz="2800" dirty="0"/>
              <a:t>Minnesota, 2010-2020</a:t>
            </a:r>
            <a:endParaRPr lang="en-US" dirty="0"/>
          </a:p>
        </p:txBody>
      </p:sp>
      <p:pic>
        <p:nvPicPr>
          <p:cNvPr id="7" name="Content Placeholder 6" descr="Graph showing Chlamydia Rates by Gender&#10;Minnesota, 2010-2020">
            <a:extLst>
              <a:ext uri="{FF2B5EF4-FFF2-40B4-BE49-F238E27FC236}">
                <a16:creationId xmlns:a16="http://schemas.microsoft.com/office/drawing/2014/main" id="{25B1C183-D5AF-473C-A147-63926650116D}"/>
              </a:ext>
            </a:extLst>
          </p:cNvPr>
          <p:cNvPicPr>
            <a:picLocks noGrp="1" noChangeAspect="1"/>
          </p:cNvPicPr>
          <p:nvPr>
            <p:ph idx="1"/>
          </p:nvPr>
        </p:nvPicPr>
        <p:blipFill>
          <a:blip r:embed="rId3"/>
          <a:stretch>
            <a:fillRect/>
          </a:stretch>
        </p:blipFill>
        <p:spPr>
          <a:xfrm>
            <a:off x="819291" y="1672683"/>
            <a:ext cx="10360304" cy="4572000"/>
          </a:xfr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2900" dirty="0"/>
              <a:t>Age-Specific Chlamydia Rates by Gender, </a:t>
            </a:r>
            <a:br>
              <a:rPr lang="en-US" altLang="en-US" sz="2900" dirty="0"/>
            </a:br>
            <a:r>
              <a:rPr lang="en-US" altLang="en-US" sz="2900" dirty="0"/>
              <a:t>Minnesota, 2021</a:t>
            </a:r>
            <a:endParaRPr lang="en-US" sz="2900" dirty="0"/>
          </a:p>
        </p:txBody>
      </p:sp>
      <p:pic>
        <p:nvPicPr>
          <p:cNvPr id="7" name="Content Placeholder 6" descr="Chart showing Age-Specific Chlamydia Rates by Gender, &#10;Minnesota, 2021">
            <a:extLst>
              <a:ext uri="{FF2B5EF4-FFF2-40B4-BE49-F238E27FC236}">
                <a16:creationId xmlns:a16="http://schemas.microsoft.com/office/drawing/2014/main" id="{7C90A80E-E507-47E1-8939-7E56574E01C5}"/>
              </a:ext>
            </a:extLst>
          </p:cNvPr>
          <p:cNvPicPr>
            <a:picLocks noGrp="1" noChangeAspect="1"/>
          </p:cNvPicPr>
          <p:nvPr>
            <p:ph idx="1"/>
          </p:nvPr>
        </p:nvPicPr>
        <p:blipFill>
          <a:blip r:embed="rId3"/>
          <a:stretch>
            <a:fillRect/>
          </a:stretch>
        </p:blipFill>
        <p:spPr>
          <a:xfrm>
            <a:off x="1516567" y="1580046"/>
            <a:ext cx="8641846" cy="4569135"/>
          </a:xfrm>
        </p:spPr>
      </p:pic>
    </p:spTree>
    <p:extLst>
      <p:ext uri="{BB962C8B-B14F-4D97-AF65-F5344CB8AC3E}">
        <p14:creationId xmlns:p14="http://schemas.microsoft.com/office/powerpoint/2010/main" val="3235083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152400"/>
            <a:ext cx="11591891" cy="914400"/>
          </a:xfrm>
        </p:spPr>
        <p:txBody>
          <a:bodyPr>
            <a:normAutofit/>
          </a:bodyPr>
          <a:lstStyle/>
          <a:p>
            <a:pPr algn="l"/>
            <a:r>
              <a:rPr lang="en-US" altLang="en-US" sz="2900" dirty="0"/>
              <a:t>Chlamydia Rates by Race/Ethnicity Minnesota, 2011-2021 (1/2)</a:t>
            </a:r>
            <a:endParaRPr lang="en-US" sz="2900" dirty="0"/>
          </a:p>
        </p:txBody>
      </p:sp>
      <p:sp>
        <p:nvSpPr>
          <p:cNvPr id="6" name="Date Placeholder 1"/>
          <p:cNvSpPr>
            <a:spLocks noGrp="1"/>
          </p:cNvSpPr>
          <p:nvPr>
            <p:ph type="dt" sz="half" idx="10"/>
          </p:nvPr>
        </p:nvSpPr>
        <p:spPr>
          <a:xfrm>
            <a:off x="544137" y="6432331"/>
            <a:ext cx="3226674" cy="365125"/>
          </a:xfrm>
        </p:spPr>
        <p:txBody>
          <a:bodyPr/>
          <a:lstStyle/>
          <a:p>
            <a:pPr algn="l">
              <a:defRPr/>
            </a:pPr>
            <a:r>
              <a:rPr lang="en-US" altLang="en-US" sz="1200" dirty="0">
                <a:solidFill>
                  <a:srgbClr val="000000"/>
                </a:solidFill>
              </a:rPr>
              <a:t>* people of Hispanic ethnicity can be of any race</a:t>
            </a:r>
            <a:endParaRPr lang="en-US" altLang="en-US" dirty="0"/>
          </a:p>
        </p:txBody>
      </p:sp>
      <p:pic>
        <p:nvPicPr>
          <p:cNvPr id="8" name="Content Placeholder 7" descr="Graph showing Chlamydia Rates by Race/Ethnicity Minnesota, 2011-2021 (1/2)">
            <a:extLst>
              <a:ext uri="{FF2B5EF4-FFF2-40B4-BE49-F238E27FC236}">
                <a16:creationId xmlns:a16="http://schemas.microsoft.com/office/drawing/2014/main" id="{A7463E6F-C34C-4D1C-B6CF-152BF8D8446F}"/>
              </a:ext>
            </a:extLst>
          </p:cNvPr>
          <p:cNvPicPr>
            <a:picLocks noGrp="1" noChangeAspect="1"/>
          </p:cNvPicPr>
          <p:nvPr>
            <p:ph sz="half" idx="1"/>
          </p:nvPr>
        </p:nvPicPr>
        <p:blipFill>
          <a:blip r:embed="rId3"/>
          <a:stretch>
            <a:fillRect/>
          </a:stretch>
        </p:blipFill>
        <p:spPr>
          <a:xfrm>
            <a:off x="748989" y="1665722"/>
            <a:ext cx="10814825" cy="4796985"/>
          </a:xfr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sz="3200" dirty="0"/>
              <a:t>Chlamydia and Gonorrhea Among Adolescents and Young Adults</a:t>
            </a:r>
            <a:br>
              <a:rPr lang="en-US" altLang="en-US" sz="3200" dirty="0"/>
            </a:br>
            <a:r>
              <a:rPr lang="en-US" altLang="en-US" sz="3200" dirty="0"/>
              <a:t>(15-24 years of age)</a:t>
            </a:r>
            <a:endParaRPr lang="en-US" sz="3200" dirty="0"/>
          </a:p>
        </p:txBody>
      </p:sp>
      <p:sp>
        <p:nvSpPr>
          <p:cNvPr id="4"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STD Surveillance System</a:t>
            </a:r>
          </a:p>
        </p:txBody>
      </p:sp>
    </p:spTree>
    <p:extLst>
      <p:ext uri="{BB962C8B-B14F-4D97-AF65-F5344CB8AC3E}">
        <p14:creationId xmlns:p14="http://schemas.microsoft.com/office/powerpoint/2010/main" val="3895771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6"/>
          <p:cNvSpPr txBox="1">
            <a:spLocks noGrp="1" noChangeArrowheads="1"/>
          </p:cNvSpPr>
          <p:nvPr>
            <p:ph type="title"/>
          </p:nvPr>
        </p:nvSpPr>
        <p:spPr bwMode="auto">
          <a:xfrm>
            <a:off x="838200" y="340295"/>
            <a:ext cx="105156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lnSpc>
                <a:spcPct val="100000"/>
              </a:lnSpc>
              <a:spcBef>
                <a:spcPct val="50000"/>
              </a:spcBef>
              <a:spcAft>
                <a:spcPct val="0"/>
              </a:spcAft>
              <a:buClrTx/>
              <a:buSzTx/>
              <a:buFontTx/>
              <a:buNone/>
            </a:pPr>
            <a:r>
              <a:rPr lang="en-US" altLang="en-US" sz="2900" dirty="0">
                <a:solidFill>
                  <a:schemeClr val="bg1"/>
                </a:solidFill>
                <a:latin typeface="+mj-lt"/>
              </a:rPr>
              <a:t>Chlamydia Disproportionately Impacts Youth and Young Adults</a:t>
            </a:r>
          </a:p>
        </p:txBody>
      </p:sp>
      <p:pic>
        <p:nvPicPr>
          <p:cNvPr id="5" name="Picture 4" descr="Side by side pie charts showing how Chlamydia Disproportionately Impacts Youth and Young Adults">
            <a:extLst>
              <a:ext uri="{FF2B5EF4-FFF2-40B4-BE49-F238E27FC236}">
                <a16:creationId xmlns:a16="http://schemas.microsoft.com/office/drawing/2014/main" id="{F9F5374C-2C4C-44BE-8AAE-14F05F3A0DC9}"/>
              </a:ext>
            </a:extLst>
          </p:cNvPr>
          <p:cNvPicPr>
            <a:picLocks noChangeAspect="1"/>
          </p:cNvPicPr>
          <p:nvPr/>
        </p:nvPicPr>
        <p:blipFill>
          <a:blip r:embed="rId3"/>
          <a:stretch>
            <a:fillRect/>
          </a:stretch>
        </p:blipFill>
        <p:spPr>
          <a:xfrm>
            <a:off x="946807" y="1560241"/>
            <a:ext cx="9603744" cy="4879405"/>
          </a:xfrm>
          <a:prstGeom prst="rect">
            <a:avLst/>
          </a:prstGeom>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spcAft>
                <a:spcPct val="0"/>
              </a:spcAft>
              <a:buClrTx/>
              <a:buSzTx/>
              <a:buFontTx/>
              <a:buNone/>
            </a:pPr>
            <a:r>
              <a:rPr lang="en-US" altLang="en-US" sz="2900" dirty="0">
                <a:solidFill>
                  <a:schemeClr val="bg1"/>
                </a:solidFill>
                <a:latin typeface="+mj-lt"/>
              </a:rPr>
              <a:t>Gonorrhea Disproportionately Impacts Youth and Young Adults</a:t>
            </a:r>
          </a:p>
        </p:txBody>
      </p:sp>
      <p:pic>
        <p:nvPicPr>
          <p:cNvPr id="7" name="Picture 6" descr="Side by side pie charts showing how Gonorrhea Disproportionately Impacts Youth and Young Adults">
            <a:extLst>
              <a:ext uri="{FF2B5EF4-FFF2-40B4-BE49-F238E27FC236}">
                <a16:creationId xmlns:a16="http://schemas.microsoft.com/office/drawing/2014/main" id="{FD1D4DF1-9097-4057-84A6-CEC7F8F15A69}"/>
              </a:ext>
            </a:extLst>
          </p:cNvPr>
          <p:cNvPicPr>
            <a:picLocks noChangeAspect="1"/>
          </p:cNvPicPr>
          <p:nvPr/>
        </p:nvPicPr>
        <p:blipFill>
          <a:blip r:embed="rId3"/>
          <a:stretch>
            <a:fillRect/>
          </a:stretch>
        </p:blipFill>
        <p:spPr>
          <a:xfrm>
            <a:off x="1275884" y="1581033"/>
            <a:ext cx="9496193" cy="5100996"/>
          </a:xfrm>
          <a:prstGeom prst="rect">
            <a:avLst/>
          </a:prstGeom>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dirty="0">
                <a:solidFill>
                  <a:schemeClr val="bg1"/>
                </a:solidFill>
                <a:latin typeface="+mj-lt"/>
              </a:rPr>
              <a:t>Chlamydia and Gonorrhea Rates Among Adolescents &amp; Young Adults</a:t>
            </a:r>
            <a:r>
              <a:rPr lang="en-US" altLang="en-US" baseline="30000" dirty="0">
                <a:solidFill>
                  <a:schemeClr val="bg1"/>
                </a:solidFill>
                <a:latin typeface="+mj-lt"/>
              </a:rPr>
              <a:t>†</a:t>
            </a:r>
            <a:r>
              <a:rPr lang="en-US" altLang="en-US" dirty="0">
                <a:solidFill>
                  <a:schemeClr val="bg1"/>
                </a:solidFill>
                <a:latin typeface="+mj-lt"/>
              </a:rPr>
              <a:t> </a:t>
            </a:r>
            <a:br>
              <a:rPr lang="en-US" altLang="en-US" dirty="0">
                <a:solidFill>
                  <a:schemeClr val="bg1"/>
                </a:solidFill>
                <a:latin typeface="+mj-lt"/>
              </a:rPr>
            </a:br>
            <a:r>
              <a:rPr lang="en-US" altLang="en-US" dirty="0">
                <a:solidFill>
                  <a:schemeClr val="bg1"/>
                </a:solidFill>
                <a:latin typeface="+mj-lt"/>
              </a:rPr>
              <a:t>by Gender in Minnesota, 2011-2021</a:t>
            </a:r>
          </a:p>
        </p:txBody>
      </p:sp>
      <p:sp>
        <p:nvSpPr>
          <p:cNvPr id="46085" name="Text Box 4"/>
          <p:cNvSpPr txBox="1">
            <a:spLocks noChangeArrowheads="1"/>
          </p:cNvSpPr>
          <p:nvPr/>
        </p:nvSpPr>
        <p:spPr bwMode="auto">
          <a:xfrm>
            <a:off x="6203950" y="6223216"/>
            <a:ext cx="6400800" cy="33611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200" baseline="30000" dirty="0">
                <a:latin typeface="+mn-lt"/>
              </a:rPr>
              <a:t>†</a:t>
            </a:r>
            <a:r>
              <a:rPr lang="en-US" altLang="en-US" sz="1200" dirty="0">
                <a:latin typeface="+mn-lt"/>
              </a:rPr>
              <a:t> Adolescents defined as 15-19 year-olds; Young Adults defined as 20-24 year-olds.</a:t>
            </a:r>
          </a:p>
        </p:txBody>
      </p:sp>
      <p:sp>
        <p:nvSpPr>
          <p:cNvPr id="46086" name="Text Box 5"/>
          <p:cNvSpPr txBox="1">
            <a:spLocks noChangeArrowheads="1"/>
          </p:cNvSpPr>
          <p:nvPr/>
        </p:nvSpPr>
        <p:spPr bwMode="auto">
          <a:xfrm>
            <a:off x="736600" y="6346825"/>
            <a:ext cx="6400800" cy="33611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200" dirty="0">
                <a:latin typeface="+mn-lt"/>
              </a:rPr>
              <a:t>Rate = Cases per 100,000 people based on 2010 U.S. Census counts.</a:t>
            </a:r>
          </a:p>
        </p:txBody>
      </p:sp>
      <p:pic>
        <p:nvPicPr>
          <p:cNvPr id="7" name="Picture 6" descr="Graph showing Chlamydia and Gonorrhea Rates Among Adolescents &amp; Young Adults by Gender in Minnesota, 2011-2021">
            <a:extLst>
              <a:ext uri="{FF2B5EF4-FFF2-40B4-BE49-F238E27FC236}">
                <a16:creationId xmlns:a16="http://schemas.microsoft.com/office/drawing/2014/main" id="{BE1CD120-6AD5-4E46-BD1B-9AE4B9A3EF45}"/>
              </a:ext>
            </a:extLst>
          </p:cNvPr>
          <p:cNvPicPr>
            <a:picLocks noChangeAspect="1"/>
          </p:cNvPicPr>
          <p:nvPr/>
        </p:nvPicPr>
        <p:blipFill>
          <a:blip r:embed="rId3"/>
          <a:stretch>
            <a:fillRect/>
          </a:stretch>
        </p:blipFill>
        <p:spPr>
          <a:xfrm>
            <a:off x="838200" y="1673441"/>
            <a:ext cx="9900424" cy="4521720"/>
          </a:xfrm>
          <a:prstGeom prst="rect">
            <a:avLst/>
          </a:prstGeom>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Autofit/>
          </a:bodyPr>
          <a:lstStyle/>
          <a:p>
            <a:pPr algn="l" eaLnBrk="1" hangingPunct="1"/>
            <a:r>
              <a:rPr lang="en-US" altLang="en-US" sz="2800" dirty="0"/>
              <a:t>Summary Characteristics of Adolescents &amp; Young Adults</a:t>
            </a:r>
            <a:r>
              <a:rPr lang="en-US" altLang="en-US" sz="2800" baseline="30000" dirty="0"/>
              <a:t>†</a:t>
            </a:r>
            <a:r>
              <a:rPr lang="en-US" altLang="en-US" sz="2800" dirty="0"/>
              <a:t> </a:t>
            </a:r>
            <a:br>
              <a:rPr lang="en-US" altLang="en-US" sz="2800" dirty="0"/>
            </a:br>
            <a:r>
              <a:rPr lang="en-US" altLang="en-US" sz="2800" dirty="0"/>
              <a:t>Diagnosed With Chlamydia or Gonorrhea in 2021</a:t>
            </a:r>
          </a:p>
        </p:txBody>
      </p:sp>
      <p:sp>
        <p:nvSpPr>
          <p:cNvPr id="44075" name="Text Box 42"/>
          <p:cNvSpPr txBox="1">
            <a:spLocks noChangeArrowheads="1"/>
          </p:cNvSpPr>
          <p:nvPr/>
        </p:nvSpPr>
        <p:spPr bwMode="auto">
          <a:xfrm>
            <a:off x="1776170" y="6314094"/>
            <a:ext cx="9577630" cy="36131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400" baseline="30000" dirty="0">
                <a:latin typeface="+mn-lt"/>
              </a:rPr>
              <a:t>†</a:t>
            </a:r>
            <a:r>
              <a:rPr lang="en-US" altLang="en-US" sz="1400" dirty="0">
                <a:latin typeface="+mn-lt"/>
              </a:rPr>
              <a:t> Adolescents defined as 15-19 year-olds; young adults defined as 20-24 year-olds, excludes 4 transgender + 22 missing/unknown</a:t>
            </a:r>
          </a:p>
        </p:txBody>
      </p:sp>
      <p:pic>
        <p:nvPicPr>
          <p:cNvPr id="3" name="Picture 2" descr="Summary characteristics (race and sex) of adolescents &amp; young adults diagnosed with chlamydia or gonorrhea in 2021">
            <a:extLst>
              <a:ext uri="{FF2B5EF4-FFF2-40B4-BE49-F238E27FC236}">
                <a16:creationId xmlns:a16="http://schemas.microsoft.com/office/drawing/2014/main" id="{C9A933D9-0923-4484-BD0F-F6287F7187C1}"/>
              </a:ext>
            </a:extLst>
          </p:cNvPr>
          <p:cNvPicPr>
            <a:picLocks noChangeAspect="1"/>
          </p:cNvPicPr>
          <p:nvPr/>
        </p:nvPicPr>
        <p:blipFill>
          <a:blip r:embed="rId3"/>
          <a:stretch>
            <a:fillRect/>
          </a:stretch>
        </p:blipFill>
        <p:spPr>
          <a:xfrm>
            <a:off x="2043389" y="1698912"/>
            <a:ext cx="7190552" cy="432524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normAutofit/>
          </a:bodyPr>
          <a:lstStyle/>
          <a:p>
            <a:pPr algn="l" eaLnBrk="1" hangingPunct="1"/>
            <a:r>
              <a:rPr lang="en-US" altLang="en-US" sz="2900" dirty="0"/>
              <a:t>Summary of STD Trends in Minnesota</a:t>
            </a:r>
          </a:p>
        </p:txBody>
      </p:sp>
      <p:sp>
        <p:nvSpPr>
          <p:cNvPr id="62468" name="Rectangle 3"/>
          <p:cNvSpPr>
            <a:spLocks noGrp="1" noChangeArrowheads="1"/>
          </p:cNvSpPr>
          <p:nvPr>
            <p:ph idx="1"/>
          </p:nvPr>
        </p:nvSpPr>
        <p:spPr>
          <a:xfrm>
            <a:off x="838200" y="1343096"/>
            <a:ext cx="9614647" cy="4434706"/>
          </a:xfrm>
          <a:prstGeom prst="rect">
            <a:avLst/>
          </a:prstGeom>
        </p:spPr>
        <p:txBody>
          <a:bodyPr>
            <a:noAutofit/>
          </a:bodyPr>
          <a:lstStyle/>
          <a:p>
            <a:r>
              <a:rPr lang="en-US" altLang="en-US" sz="2200" dirty="0"/>
              <a:t>From 2011-2021, the chlamydia rate increased by 34%. The rate of gonorrhea increased by 324%, syphilis has increased by 305%.</a:t>
            </a:r>
          </a:p>
          <a:p>
            <a:r>
              <a:rPr lang="en-US" altLang="en-US" sz="2200" dirty="0"/>
              <a:t>Syphilis has resurged in MN over the past decade, with MSM and those co-infected with HIV being especially impacted. However, the number of females impacted is near the record high for the last decade.</a:t>
            </a:r>
          </a:p>
          <a:p>
            <a:r>
              <a:rPr lang="en-US" altLang="en-US" sz="2200" dirty="0"/>
              <a:t>People of color continue to be disproportionately affected by all STDs in Minnesota. Disparities in the rates of STDs are not explained by differences in sexual behavior, but are due to differences in health insurance coverage, employment status and access to healthcare with preventative, screening, and treatment services.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rmAutofit/>
          </a:bodyPr>
          <a:lstStyle/>
          <a:p>
            <a:pPr algn="l"/>
            <a:r>
              <a:rPr lang="en-US" altLang="en-US" sz="2900" dirty="0"/>
              <a:t>Updates to STD Reporting and Current Follow-Up</a:t>
            </a:r>
          </a:p>
        </p:txBody>
      </p:sp>
      <p:sp>
        <p:nvSpPr>
          <p:cNvPr id="63491" name="Content Placeholder 2"/>
          <p:cNvSpPr>
            <a:spLocks noGrp="1"/>
          </p:cNvSpPr>
          <p:nvPr>
            <p:ph idx="1"/>
          </p:nvPr>
        </p:nvSpPr>
        <p:spPr>
          <a:xfrm>
            <a:off x="838200" y="1738313"/>
            <a:ext cx="7355325" cy="4800600"/>
          </a:xfrm>
          <a:prstGeom prst="rect">
            <a:avLst/>
          </a:prstGeom>
        </p:spPr>
        <p:txBody>
          <a:bodyPr>
            <a:normAutofit fontScale="85000" lnSpcReduction="20000"/>
          </a:bodyPr>
          <a:lstStyle/>
          <a:p>
            <a:pPr>
              <a:defRPr/>
            </a:pPr>
            <a:r>
              <a:rPr lang="en-US" sz="2600" dirty="0"/>
              <a:t>A new chlamydia and gonorrhea case report form is available on the MDH website, to accommodate changes in treatment guidelines and highlight DGI reporting.</a:t>
            </a:r>
          </a:p>
          <a:p>
            <a:pPr>
              <a:defRPr/>
            </a:pPr>
            <a:r>
              <a:rPr lang="en-US" sz="2600" dirty="0"/>
              <a:t>The case report form can be filled out and mailed or faxed to MDH at </a:t>
            </a:r>
            <a:r>
              <a:rPr lang="en-US" sz="2600" b="1" dirty="0"/>
              <a:t>651-201-4040.</a:t>
            </a:r>
          </a:p>
          <a:p>
            <a:pPr>
              <a:defRPr/>
            </a:pPr>
            <a:r>
              <a:rPr lang="en-US" sz="2600" dirty="0"/>
              <a:t>More information may be requested on gonorrhea cases for Enhanced Gonorrhea Surveillance as part of the CDC PCHD grant.</a:t>
            </a:r>
          </a:p>
          <a:p>
            <a:pPr>
              <a:defRPr/>
            </a:pPr>
            <a:r>
              <a:rPr lang="en-US" sz="2600" dirty="0"/>
              <a:t> All cases co-infected with early syphilis will continue to be assigned to MDH Partner Services for follow-up.</a:t>
            </a:r>
          </a:p>
          <a:p>
            <a:pPr>
              <a:defRPr/>
            </a:pPr>
            <a:r>
              <a:rPr lang="en-US" sz="2600" dirty="0"/>
              <a:t>All STD cases continue to have the potential for being contacted by MDH for additional follow-up.</a:t>
            </a:r>
          </a:p>
          <a:p>
            <a:pPr>
              <a:defRPr/>
            </a:pPr>
            <a:endParaRPr lang="en-US" sz="2400" dirty="0"/>
          </a:p>
        </p:txBody>
      </p:sp>
      <p:pic>
        <p:nvPicPr>
          <p:cNvPr id="3" name="Picture 2" descr="Screen shot of gonorrhea lab confirmed report form ">
            <a:extLst>
              <a:ext uri="{FF2B5EF4-FFF2-40B4-BE49-F238E27FC236}">
                <a16:creationId xmlns:a16="http://schemas.microsoft.com/office/drawing/2014/main" id="{3F617936-6F18-4B2C-8827-F9E5B81054DC}"/>
              </a:ext>
            </a:extLst>
          </p:cNvPr>
          <p:cNvPicPr>
            <a:picLocks noChangeAspect="1"/>
          </p:cNvPicPr>
          <p:nvPr/>
        </p:nvPicPr>
        <p:blipFill>
          <a:blip r:embed="rId3"/>
          <a:stretch>
            <a:fillRect/>
          </a:stretch>
        </p:blipFill>
        <p:spPr>
          <a:xfrm>
            <a:off x="8193525" y="1738312"/>
            <a:ext cx="3776109" cy="37375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Interpreting STD Surveillance Data </a:t>
            </a:r>
          </a:p>
        </p:txBody>
      </p:sp>
      <p:sp>
        <p:nvSpPr>
          <p:cNvPr id="3" name="Content Placeholder 2"/>
          <p:cNvSpPr>
            <a:spLocks noGrp="1"/>
          </p:cNvSpPr>
          <p:nvPr>
            <p:ph idx="1"/>
          </p:nvPr>
        </p:nvSpPr>
        <p:spPr>
          <a:xfrm>
            <a:off x="609600" y="1613647"/>
            <a:ext cx="10983310" cy="5097396"/>
          </a:xfrm>
        </p:spPr>
        <p:txBody>
          <a:bodyPr>
            <a:normAutofit fontScale="85000" lnSpcReduction="20000"/>
          </a:bodyPr>
          <a:lstStyle/>
          <a:p>
            <a:r>
              <a:rPr lang="en-US" sz="2800" dirty="0"/>
              <a:t>Factors that impact the completeness and accuracy of STD data include:</a:t>
            </a:r>
          </a:p>
          <a:p>
            <a:pPr lvl="1"/>
            <a:r>
              <a:rPr lang="en-US" sz="2800" dirty="0"/>
              <a:t>Level of STD screening by healthcare providers</a:t>
            </a:r>
          </a:p>
          <a:p>
            <a:pPr lvl="1"/>
            <a:r>
              <a:rPr lang="en-US" sz="2800" dirty="0"/>
              <a:t>Individual test-seeking behavior</a:t>
            </a:r>
          </a:p>
          <a:p>
            <a:pPr lvl="1"/>
            <a:r>
              <a:rPr lang="en-US" sz="2800" dirty="0"/>
              <a:t>Sensitivity of diagnostic tests</a:t>
            </a:r>
          </a:p>
          <a:p>
            <a:pPr lvl="1"/>
            <a:r>
              <a:rPr lang="en-US" sz="2800" dirty="0"/>
              <a:t>Compliance with case reporting</a:t>
            </a:r>
          </a:p>
          <a:p>
            <a:pPr lvl="1"/>
            <a:r>
              <a:rPr lang="en-US" sz="2800" dirty="0"/>
              <a:t>Completeness of case reporting</a:t>
            </a:r>
          </a:p>
          <a:p>
            <a:pPr lvl="1"/>
            <a:r>
              <a:rPr lang="en-US" sz="2800" dirty="0"/>
              <a:t>Timeliness of case reporting</a:t>
            </a:r>
          </a:p>
          <a:p>
            <a:r>
              <a:rPr lang="en-US" sz="2800" dirty="0"/>
              <a:t>Increases and decreases in STD rates can be due to actual changes in disease occurrence and/or changes in one or more of the above factors.</a:t>
            </a:r>
          </a:p>
          <a:p>
            <a:r>
              <a:rPr lang="en-US" sz="2800" dirty="0"/>
              <a:t>COVID-19 lockdowns likely played a role in the number of cases reported/diagnosed this past year. </a:t>
            </a:r>
          </a:p>
          <a:p>
            <a:endParaRPr lang="en-US" sz="2800" dirty="0"/>
          </a:p>
          <a:p>
            <a:endParaRPr lang="en-US" sz="2800" dirty="0"/>
          </a:p>
          <a:p>
            <a:pPr marL="0" indent="0">
              <a:buNone/>
            </a:pPr>
            <a:endParaRPr lang="en-US" sz="2800" dirty="0"/>
          </a:p>
        </p:txBody>
      </p:sp>
    </p:spTree>
    <p:extLst>
      <p:ext uri="{BB962C8B-B14F-4D97-AF65-F5344CB8AC3E}">
        <p14:creationId xmlns:p14="http://schemas.microsoft.com/office/powerpoint/2010/main" val="4056158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Syphilis</a:t>
            </a:r>
          </a:p>
        </p:txBody>
      </p:sp>
      <p:sp>
        <p:nvSpPr>
          <p:cNvPr id="4"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STD Surveillance System</a:t>
            </a:r>
          </a:p>
        </p:txBody>
      </p:sp>
    </p:spTree>
    <p:extLst>
      <p:ext uri="{BB962C8B-B14F-4D97-AF65-F5344CB8AC3E}">
        <p14:creationId xmlns:p14="http://schemas.microsoft.com/office/powerpoint/2010/main" val="3657717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noAutofit/>
          </a:bodyPr>
          <a:lstStyle/>
          <a:p>
            <a:pPr algn="l" eaLnBrk="1" hangingPunct="1"/>
            <a:r>
              <a:rPr lang="en-US" altLang="en-US" sz="2900" dirty="0"/>
              <a:t>Syphilis Rates by Stage of Diagnosis, Minnesota, 2011-2021</a:t>
            </a:r>
          </a:p>
        </p:txBody>
      </p:sp>
      <p:sp>
        <p:nvSpPr>
          <p:cNvPr id="32773" name="Text Box 7"/>
          <p:cNvSpPr txBox="1">
            <a:spLocks noChangeArrowheads="1"/>
          </p:cNvSpPr>
          <p:nvPr/>
        </p:nvSpPr>
        <p:spPr bwMode="auto">
          <a:xfrm>
            <a:off x="2152651" y="6488474"/>
            <a:ext cx="21421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Aft>
                <a:spcPct val="0"/>
              </a:spcAft>
              <a:buClrTx/>
              <a:buSzTx/>
              <a:buFontTx/>
              <a:buNone/>
            </a:pPr>
            <a:r>
              <a:rPr lang="en-US" altLang="en-US" sz="1200" dirty="0">
                <a:latin typeface="Calibri" panose="020F0502020204030204" pitchFamily="34" charset="0"/>
                <a:cs typeface="Calibri" panose="020F0502020204030204" pitchFamily="34" charset="0"/>
              </a:rPr>
              <a:t>* P&amp;S = Primary and Secondary</a:t>
            </a:r>
          </a:p>
        </p:txBody>
      </p:sp>
      <p:pic>
        <p:nvPicPr>
          <p:cNvPr id="6" name="Content Placeholder 5" descr="Graph showing Syphilis Rates by Stage of Diagnosis, Minnesota, 2011-2021">
            <a:extLst>
              <a:ext uri="{FF2B5EF4-FFF2-40B4-BE49-F238E27FC236}">
                <a16:creationId xmlns:a16="http://schemas.microsoft.com/office/drawing/2014/main" id="{F48CF869-7057-47F9-B0E9-C0D67EF8A796}"/>
              </a:ext>
            </a:extLst>
          </p:cNvPr>
          <p:cNvPicPr>
            <a:picLocks noGrp="1" noChangeAspect="1"/>
          </p:cNvPicPr>
          <p:nvPr>
            <p:ph idx="1"/>
          </p:nvPr>
        </p:nvPicPr>
        <p:blipFill>
          <a:blip r:embed="rId3"/>
          <a:stretch>
            <a:fillRect/>
          </a:stretch>
        </p:blipFill>
        <p:spPr>
          <a:xfrm>
            <a:off x="838200" y="1646295"/>
            <a:ext cx="9953625" cy="4542729"/>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7</a:t>
            </a:fld>
            <a:endParaRPr lang="en-US" dirty="0"/>
          </a:p>
        </p:txBody>
      </p:sp>
      <p:sp>
        <p:nvSpPr>
          <p:cNvPr id="6" name="Title 5"/>
          <p:cNvSpPr>
            <a:spLocks noGrp="1"/>
          </p:cNvSpPr>
          <p:nvPr>
            <p:ph type="title"/>
          </p:nvPr>
        </p:nvSpPr>
        <p:spPr>
          <a:xfrm>
            <a:off x="0" y="42335"/>
            <a:ext cx="12192000" cy="1195367"/>
          </a:xfrm>
        </p:spPr>
        <p:txBody>
          <a:bodyPr>
            <a:normAutofit/>
          </a:bodyPr>
          <a:lstStyle/>
          <a:p>
            <a:pPr algn="ctr"/>
            <a:r>
              <a:rPr lang="en-US" sz="3161" dirty="0">
                <a:solidFill>
                  <a:schemeClr val="bg1"/>
                </a:solidFill>
              </a:rPr>
              <a:t>2021 Minnesota Primary &amp; Secondary Syphilis Rates by County</a:t>
            </a:r>
          </a:p>
        </p:txBody>
      </p:sp>
      <p:sp>
        <p:nvSpPr>
          <p:cNvPr id="9" name="TextBox 8"/>
          <p:cNvSpPr txBox="1"/>
          <p:nvPr/>
        </p:nvSpPr>
        <p:spPr>
          <a:xfrm>
            <a:off x="8241973" y="4229473"/>
            <a:ext cx="3950027" cy="1459089"/>
          </a:xfrm>
          <a:prstGeom prst="rect">
            <a:avLst/>
          </a:prstGeom>
          <a:noFill/>
        </p:spPr>
        <p:txBody>
          <a:bodyPr wrap="square" rtlCol="0">
            <a:spAutoFit/>
          </a:bodyPr>
          <a:lstStyle/>
          <a:p>
            <a:r>
              <a:rPr lang="en-US" sz="1778" dirty="0"/>
              <a:t>49.7 per 100,000 (144 cases)</a:t>
            </a:r>
          </a:p>
          <a:p>
            <a:r>
              <a:rPr lang="en-US" sz="1778" dirty="0"/>
              <a:t>28.4 per 100,000 (37 cases)</a:t>
            </a:r>
          </a:p>
          <a:p>
            <a:r>
              <a:rPr lang="en-US" sz="1778" dirty="0"/>
              <a:t>6.7 per 100,000 (104 cases)</a:t>
            </a:r>
          </a:p>
          <a:p>
            <a:r>
              <a:rPr lang="en-US" sz="1778" dirty="0"/>
              <a:t>5.9 per 100,000 (131 cases)</a:t>
            </a:r>
          </a:p>
          <a:p>
            <a:r>
              <a:rPr lang="en-US" sz="1778" dirty="0"/>
              <a:t>10.6 per 100,000 (416 cases)</a:t>
            </a:r>
          </a:p>
        </p:txBody>
      </p:sp>
      <p:sp>
        <p:nvSpPr>
          <p:cNvPr id="10" name="TextBox 9"/>
          <p:cNvSpPr txBox="1"/>
          <p:nvPr/>
        </p:nvSpPr>
        <p:spPr>
          <a:xfrm>
            <a:off x="6035091" y="4229473"/>
            <a:ext cx="2206882" cy="1459089"/>
          </a:xfrm>
          <a:prstGeom prst="rect">
            <a:avLst/>
          </a:prstGeom>
          <a:noFill/>
        </p:spPr>
        <p:txBody>
          <a:bodyPr wrap="square" rtlCol="0">
            <a:spAutoFit/>
          </a:bodyPr>
          <a:lstStyle/>
          <a:p>
            <a:r>
              <a:rPr lang="en-US" sz="1778" dirty="0"/>
              <a:t>City of Minneapolis</a:t>
            </a:r>
          </a:p>
          <a:p>
            <a:r>
              <a:rPr lang="en-US" sz="1778" dirty="0"/>
              <a:t>City of St. Paul</a:t>
            </a:r>
          </a:p>
          <a:p>
            <a:r>
              <a:rPr lang="en-US" sz="1778" dirty="0"/>
              <a:t>Suburban*                               </a:t>
            </a:r>
          </a:p>
          <a:p>
            <a:r>
              <a:rPr lang="en-US" sz="1778" dirty="0"/>
              <a:t>Greater Minnesota</a:t>
            </a:r>
          </a:p>
          <a:p>
            <a:r>
              <a:rPr lang="en-US" sz="1778" dirty="0"/>
              <a:t>Total</a:t>
            </a:r>
          </a:p>
        </p:txBody>
      </p:sp>
      <p:sp>
        <p:nvSpPr>
          <p:cNvPr id="3" name="TextBox 2"/>
          <p:cNvSpPr txBox="1"/>
          <p:nvPr/>
        </p:nvSpPr>
        <p:spPr>
          <a:xfrm>
            <a:off x="6020646" y="6115635"/>
            <a:ext cx="2206882" cy="395170"/>
          </a:xfrm>
          <a:prstGeom prst="rect">
            <a:avLst/>
          </a:prstGeom>
          <a:noFill/>
        </p:spPr>
        <p:txBody>
          <a:bodyPr wrap="square" rtlCol="0">
            <a:spAutoFit/>
          </a:bodyPr>
          <a:lstStyle/>
          <a:p>
            <a:r>
              <a:rPr lang="en-US" sz="988" dirty="0"/>
              <a:t>*7-county metro area, excluding the cities of Minneapolis and St. Paul</a:t>
            </a:r>
          </a:p>
        </p:txBody>
      </p:sp>
      <p:pic>
        <p:nvPicPr>
          <p:cNvPr id="5" name="Picture 4" descr="2021 Minnesota Primary &amp; Secondary Syphilis Rates by County"/>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67" y="1340427"/>
            <a:ext cx="4263579" cy="5517573"/>
          </a:xfrm>
          <a:prstGeom prst="rect">
            <a:avLst/>
          </a:prstGeom>
        </p:spPr>
      </p:pic>
    </p:spTree>
    <p:extLst>
      <p:ext uri="{BB962C8B-B14F-4D97-AF65-F5344CB8AC3E}">
        <p14:creationId xmlns:p14="http://schemas.microsoft.com/office/powerpoint/2010/main" val="2693198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en-US" sz="2900" dirty="0"/>
              <a:t>Primary &amp; Secondary Syphilis Infections by Residence at Diagnosis</a:t>
            </a:r>
            <a:br>
              <a:rPr lang="en-US" altLang="en-US" sz="2900" dirty="0"/>
            </a:br>
            <a:r>
              <a:rPr lang="en-US" altLang="en-US" sz="2900" dirty="0"/>
              <a:t>Minnesota, 2021</a:t>
            </a:r>
            <a:endParaRPr lang="en-US" sz="2900" dirty="0"/>
          </a:p>
        </p:txBody>
      </p:sp>
      <p:sp>
        <p:nvSpPr>
          <p:cNvPr id="34820" name="Text Box 3"/>
          <p:cNvSpPr txBox="1">
            <a:spLocks noChangeArrowheads="1"/>
          </p:cNvSpPr>
          <p:nvPr/>
        </p:nvSpPr>
        <p:spPr bwMode="auto">
          <a:xfrm>
            <a:off x="1955800" y="6089652"/>
            <a:ext cx="8001000" cy="6463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Calibri" panose="020F0502020204030204" pitchFamily="34" charset="0"/>
                <a:cs typeface="Calibri" panose="020F0502020204030204" pitchFamily="34" charset="0"/>
              </a:rPr>
              <a:t>Suburban = Seven-county metro area including Anoka, Carver, Dakota, Hennepin (excluding Minneapolis), Ramsey (excluding St. Paul), Scott, and Washington counties.  Greater MN = All other Minnesota counties outside the seven-county metro area.</a:t>
            </a:r>
          </a:p>
        </p:txBody>
      </p:sp>
      <p:pic>
        <p:nvPicPr>
          <p:cNvPr id="6" name="Content Placeholder 5" descr="Pie chart showing Primary &amp; Secondary Syphilis Infections by Residence at Diagnosis&#10;Minnesota, 2021">
            <a:extLst>
              <a:ext uri="{FF2B5EF4-FFF2-40B4-BE49-F238E27FC236}">
                <a16:creationId xmlns:a16="http://schemas.microsoft.com/office/drawing/2014/main" id="{E7D9F6B8-0571-4459-8068-C58C4C714DAF}"/>
              </a:ext>
            </a:extLst>
          </p:cNvPr>
          <p:cNvPicPr>
            <a:picLocks noGrp="1" noChangeAspect="1"/>
          </p:cNvPicPr>
          <p:nvPr>
            <p:ph idx="1"/>
          </p:nvPr>
        </p:nvPicPr>
        <p:blipFill>
          <a:blip r:embed="rId3"/>
          <a:stretch>
            <a:fillRect/>
          </a:stretch>
        </p:blipFill>
        <p:spPr>
          <a:xfrm>
            <a:off x="2642839" y="1599095"/>
            <a:ext cx="6301136" cy="4383399"/>
          </a:xfr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title"/>
          </p:nvPr>
        </p:nvSpPr>
        <p:spPr bwMode="auto">
          <a:xfrm>
            <a:off x="838200" y="152400"/>
            <a:ext cx="108553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0000"/>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3200" dirty="0">
                <a:solidFill>
                  <a:schemeClr val="bg1"/>
                </a:solidFill>
                <a:latin typeface="+mj-lt"/>
              </a:rPr>
              <a:t>Primary &amp; Secondary Syphilis Rates by Gender, Minnesota, 2011-2021</a:t>
            </a:r>
          </a:p>
        </p:txBody>
      </p:sp>
      <p:pic>
        <p:nvPicPr>
          <p:cNvPr id="5" name="Content Placeholder 4" descr="Graph showing Primary &amp; Secondary Syphilis Rates by Gender, Minnesota, 2011-2021">
            <a:extLst>
              <a:ext uri="{FF2B5EF4-FFF2-40B4-BE49-F238E27FC236}">
                <a16:creationId xmlns:a16="http://schemas.microsoft.com/office/drawing/2014/main" id="{601068CB-6323-4099-9003-79223D0DED96}"/>
              </a:ext>
            </a:extLst>
          </p:cNvPr>
          <p:cNvPicPr>
            <a:picLocks noGrp="1" noChangeAspect="1"/>
          </p:cNvPicPr>
          <p:nvPr>
            <p:ph idx="1"/>
          </p:nvPr>
        </p:nvPicPr>
        <p:blipFill>
          <a:blip r:embed="rId3"/>
          <a:stretch>
            <a:fillRect/>
          </a:stretch>
        </p:blipFill>
        <p:spPr>
          <a:xfrm>
            <a:off x="647450" y="1683835"/>
            <a:ext cx="10457539" cy="4433752"/>
          </a:xfrm>
        </p:spPr>
      </p:pic>
    </p:spTree>
  </p:cSld>
  <p:clrMapOvr>
    <a:masterClrMapping/>
  </p:clrMapOvr>
  <p:transition/>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Data_Release_Template</Template>
  <TotalTime>27917</TotalTime>
  <Words>3650</Words>
  <Application>Microsoft Office PowerPoint</Application>
  <PresentationFormat>Widescreen</PresentationFormat>
  <Paragraphs>298</Paragraphs>
  <Slides>39</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Courier New</vt:lpstr>
      <vt:lpstr>Times New Roman</vt:lpstr>
      <vt:lpstr>Wingdings</vt:lpstr>
      <vt:lpstr>MN.IT</vt:lpstr>
      <vt:lpstr>Sexually Transmitted Disease (STD) Surveillance Report, 2021</vt:lpstr>
      <vt:lpstr>STDs in Minnesota: Number of Cases Reported in 2021</vt:lpstr>
      <vt:lpstr>STDs in Minnesota: Rate per 100,000 by Year of Diagnosis, 2011-2021</vt:lpstr>
      <vt:lpstr>Interpreting STD Surveillance Data </vt:lpstr>
      <vt:lpstr>Syphilis</vt:lpstr>
      <vt:lpstr>Syphilis Rates by Stage of Diagnosis, Minnesota, 2011-2021</vt:lpstr>
      <vt:lpstr>2021 Minnesota Primary &amp; Secondary Syphilis Rates by County</vt:lpstr>
      <vt:lpstr>Primary &amp; Secondary Syphilis Infections by Residence at Diagnosis Minnesota, 2021</vt:lpstr>
      <vt:lpstr>Primary &amp; Secondary Syphilis Rates by Gender, Minnesota, 2011-2021</vt:lpstr>
      <vt:lpstr>Age-Specific Primary &amp; Secondary Syphilis Rates by Gender, Minnesota, 2021</vt:lpstr>
      <vt:lpstr>Primary &amp; Secondary Syphilis Cases by Race Minnesota, 2021</vt:lpstr>
      <vt:lpstr>Primary &amp; Secondary Syphilis Rates by Race/Ethnicity Minnesota, 2011-2021</vt:lpstr>
      <vt:lpstr>Topic of Interest: Syphilis Among  Females and Congenital Syphilis in Minnesota</vt:lpstr>
      <vt:lpstr>Female Early Syphilis Cases Minnesota, 2021</vt:lpstr>
      <vt:lpstr>Early Syphilis Infections in Females by Residence at Diagnosis Minnesota, 2021</vt:lpstr>
      <vt:lpstr>Early Syphilis Cases in Females by Race/Ethnicity  Minnesota, 2021</vt:lpstr>
      <vt:lpstr>Congenital Syphilis Rates Among Infants Minnesota, 2011-2021</vt:lpstr>
      <vt:lpstr>Topic of Interest: Early Syphilis Among  Men Who Have Sex With Men in Minnesota</vt:lpstr>
      <vt:lpstr>Number of Early Syphilis† Cases by Gender and MSM  Minnesota, 2011-2021</vt:lpstr>
      <vt:lpstr>Early Syphilis† Cases Among MSM by Age  Minnesota, 2021</vt:lpstr>
      <vt:lpstr>Early Syphilis† (ES) Cases  Co-infected with HIV, 2011-2021</vt:lpstr>
      <vt:lpstr>Gonorrhea</vt:lpstr>
      <vt:lpstr>2021 Minnesota Gonorrhea Rates by County</vt:lpstr>
      <vt:lpstr>Gonorrhea Rates by Gender Minnesota, 2011-2021</vt:lpstr>
      <vt:lpstr>Gonorrhea Rates by Age Minnesota, 2011-2021</vt:lpstr>
      <vt:lpstr>Age-Specific Gonorrhea Rates by Gender  Minnesota, 2021 </vt:lpstr>
      <vt:lpstr>Gonorrhea Rates by Race/Ethnicity  Minnesota, 2011-2021</vt:lpstr>
      <vt:lpstr>Chlamydia</vt:lpstr>
      <vt:lpstr>2021 Minnesota Chlamydia Rates by County</vt:lpstr>
      <vt:lpstr>Chlamydia Rates by Gender Minnesota, 2010-2020</vt:lpstr>
      <vt:lpstr>Age-Specific Chlamydia Rates by Gender,  Minnesota, 2021</vt:lpstr>
      <vt:lpstr>Chlamydia Rates by Race/Ethnicity Minnesota, 2011-2021 (1/2)</vt:lpstr>
      <vt:lpstr>Chlamydia and Gonorrhea Among Adolescents and Young Adults (15-24 years of age)</vt:lpstr>
      <vt:lpstr>Chlamydia Disproportionately Impacts Youth and Young Adults</vt:lpstr>
      <vt:lpstr>Gonorrhea Disproportionately Impacts Youth and Young Adults</vt:lpstr>
      <vt:lpstr>Chlamydia and Gonorrhea Rates Among Adolescents &amp; Young Adults†  by Gender in Minnesota, 2011-2021</vt:lpstr>
      <vt:lpstr>Summary Characteristics of Adolescents &amp; Young Adults†  Diagnosed With Chlamydia or Gonorrhea in 2021</vt:lpstr>
      <vt:lpstr>Summary of STD Trends in Minnesota</vt:lpstr>
      <vt:lpstr>Updates to STD Reporting and Current Follow-Up</vt:lpstr>
    </vt:vector>
  </TitlesOfParts>
  <Company>MN.IT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Sexually Transmitted Disease (STD) Surveillance Report, 2015</dc:title>
  <dc:subject>PowerPoint Presentation</dc:subject>
  <dc:creator>Dawn Ginzl</dc:creator>
  <cp:lastModifiedBy>Emily Regan</cp:lastModifiedBy>
  <cp:revision>848</cp:revision>
  <cp:lastPrinted>2019-04-03T17:46:09Z</cp:lastPrinted>
  <dcterms:created xsi:type="dcterms:W3CDTF">2016-04-07T18:58:10Z</dcterms:created>
  <dcterms:modified xsi:type="dcterms:W3CDTF">2022-06-29T16:17:31Z</dcterms:modified>
</cp:coreProperties>
</file>