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4"/>
  </p:notesMasterIdLst>
  <p:sldIdLst>
    <p:sldId id="256" r:id="rId2"/>
    <p:sldId id="257" r:id="rId3"/>
    <p:sldId id="258" r:id="rId4"/>
    <p:sldId id="259" r:id="rId5"/>
    <p:sldId id="261" r:id="rId6"/>
    <p:sldId id="262" r:id="rId7"/>
    <p:sldId id="369" r:id="rId8"/>
    <p:sldId id="368" r:id="rId9"/>
    <p:sldId id="265" r:id="rId10"/>
    <p:sldId id="266" r:id="rId11"/>
    <p:sldId id="268" r:id="rId12"/>
    <p:sldId id="267" r:id="rId13"/>
    <p:sldId id="339" r:id="rId14"/>
    <p:sldId id="286" r:id="rId15"/>
    <p:sldId id="354" r:id="rId16"/>
    <p:sldId id="288" r:id="rId17"/>
    <p:sldId id="289" r:id="rId18"/>
    <p:sldId id="290" r:id="rId19"/>
    <p:sldId id="291" r:id="rId20"/>
    <p:sldId id="292" r:id="rId21"/>
    <p:sldId id="380" r:id="rId22"/>
    <p:sldId id="371" r:id="rId23"/>
    <p:sldId id="372" r:id="rId24"/>
    <p:sldId id="373" r:id="rId25"/>
    <p:sldId id="374" r:id="rId26"/>
    <p:sldId id="375" r:id="rId27"/>
    <p:sldId id="376" r:id="rId28"/>
    <p:sldId id="377" r:id="rId29"/>
    <p:sldId id="378" r:id="rId30"/>
    <p:sldId id="379" r:id="rId31"/>
    <p:sldId id="338" r:id="rId32"/>
    <p:sldId id="353" r:id="rId33"/>
    <p:sldId id="343" r:id="rId34"/>
    <p:sldId id="347" r:id="rId35"/>
    <p:sldId id="348" r:id="rId36"/>
    <p:sldId id="282" r:id="rId37"/>
    <p:sldId id="349" r:id="rId38"/>
    <p:sldId id="350" r:id="rId39"/>
    <p:sldId id="269" r:id="rId40"/>
    <p:sldId id="352" r:id="rId41"/>
    <p:sldId id="271" r:id="rId42"/>
    <p:sldId id="272" r:id="rId43"/>
    <p:sldId id="273" r:id="rId44"/>
    <p:sldId id="334" r:id="rId45"/>
    <p:sldId id="364" r:id="rId46"/>
    <p:sldId id="346" r:id="rId47"/>
    <p:sldId id="340" r:id="rId48"/>
    <p:sldId id="296" r:id="rId49"/>
    <p:sldId id="297" r:id="rId50"/>
    <p:sldId id="300" r:id="rId51"/>
    <p:sldId id="363" r:id="rId52"/>
    <p:sldId id="301" r:id="rId53"/>
    <p:sldId id="302" r:id="rId54"/>
    <p:sldId id="304" r:id="rId55"/>
    <p:sldId id="362" r:id="rId56"/>
    <p:sldId id="361" r:id="rId57"/>
    <p:sldId id="381" r:id="rId58"/>
    <p:sldId id="317" r:id="rId59"/>
    <p:sldId id="319" r:id="rId60"/>
    <p:sldId id="358" r:id="rId61"/>
    <p:sldId id="370" r:id="rId62"/>
    <p:sldId id="320"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081" autoAdjust="0"/>
  </p:normalViewPr>
  <p:slideViewPr>
    <p:cSldViewPr snapToGrid="0">
      <p:cViewPr varScale="1">
        <p:scale>
          <a:sx n="66" d="100"/>
          <a:sy n="66" d="100"/>
        </p:scale>
        <p:origin x="538" y="53"/>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8/24/2023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11</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2022, a total of 32,071 STD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22,079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8,161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1832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12</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2% to 416 per 100,000 compared to 425.7 per 100,000 in 2021.</a:t>
            </a:r>
          </a:p>
          <a:p>
            <a:pPr marL="174708" indent="-174708">
              <a:buFont typeface="Arial" panose="020B0604020202020204" pitchFamily="34" charset="0"/>
              <a:buChar char="•"/>
            </a:pPr>
            <a:r>
              <a:rPr lang="en-US" altLang="en-US" baseline="0" dirty="0"/>
              <a:t>The rate of gonorrhea in MN decreased 16% to 153.9 per 100,000 compared to 182.3 per 100,000 in 2021.</a:t>
            </a:r>
          </a:p>
          <a:p>
            <a:pPr marL="174708" indent="-174708">
              <a:buFont typeface="Arial" panose="020B0604020202020204" pitchFamily="34" charset="0"/>
              <a:buChar char="•"/>
            </a:pPr>
            <a:r>
              <a:rPr lang="en-US" altLang="en-US" baseline="0" dirty="0"/>
              <a:t>The rate of primary and secondary syphilis increased by 20% from 10.6 in 2021 to 12.7 per 100,000 in 2022. </a:t>
            </a:r>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13</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34.5 per 100,000. A 25% increase from 2021, and a 440% increase from a decade ago. </a:t>
            </a:r>
          </a:p>
          <a:p>
            <a:pPr marL="174708" indent="-174708">
              <a:buFont typeface="Arial" panose="020B0604020202020204" pitchFamily="34" charset="0"/>
              <a:buChar char="•"/>
            </a:pPr>
            <a:r>
              <a:rPr lang="en-US" baseline="0" dirty="0"/>
              <a:t>Of concern is the rate of primary and secondary syphilis which is 12.7 per 100,000, a 20% increase from 2021.</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increased to 12.7 cases per 100,000 from 10.6.</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62.7 cases per 100,000 population.</a:t>
            </a:r>
          </a:p>
          <a:p>
            <a:pPr marL="174708" indent="-174708">
              <a:buFont typeface="Arial" panose="020B0604020202020204" pitchFamily="34" charset="0"/>
              <a:buChar char="•"/>
            </a:pPr>
            <a:r>
              <a:rPr lang="en-US" altLang="en-US" baseline="0" dirty="0"/>
              <a:t>The City of St. Paul has the second highest rate in the metro at 29.5 per 100,000.</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baseline="0" dirty="0"/>
              <a:t>Data:</a:t>
            </a:r>
          </a:p>
          <a:p>
            <a:r>
              <a:rPr lang="en-US" sz="1200" b="1" dirty="0"/>
              <a:t>City of Minneapolis: </a:t>
            </a:r>
            <a:r>
              <a:rPr lang="en-US" sz="1200" dirty="0"/>
              <a:t>62.7 per 100,000 (240 cases)</a:t>
            </a:r>
          </a:p>
          <a:p>
            <a:r>
              <a:rPr lang="en-US" sz="1200" b="1" dirty="0"/>
              <a:t>City of St. Paul: </a:t>
            </a:r>
            <a:r>
              <a:rPr lang="en-US" sz="1200" dirty="0"/>
              <a:t>29.5 per 100,000 (84 cases)</a:t>
            </a:r>
          </a:p>
          <a:p>
            <a:r>
              <a:rPr lang="en-US" sz="1200" b="1" dirty="0"/>
              <a:t>Suburban: </a:t>
            </a:r>
            <a:r>
              <a:rPr lang="en-US" sz="1200" dirty="0"/>
              <a:t>8.3 per 100,000 (181 cases)</a:t>
            </a:r>
          </a:p>
          <a:p>
            <a:r>
              <a:rPr lang="en-US" sz="1200" b="1" dirty="0"/>
              <a:t>Greater Minnesota: </a:t>
            </a:r>
            <a:r>
              <a:rPr lang="en-US" sz="1200" dirty="0"/>
              <a:t>7.0 per 100,000 (171 cases)</a:t>
            </a:r>
          </a:p>
          <a:p>
            <a:r>
              <a:rPr lang="en-US" sz="1200" b="1" dirty="0"/>
              <a:t>Total: </a:t>
            </a:r>
            <a:r>
              <a:rPr lang="en-US" sz="1200" dirty="0"/>
              <a:t>12.7 per 100,000 (676 cases)</a:t>
            </a:r>
          </a:p>
          <a:p>
            <a:pPr marL="174708" indent="-174708">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15</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16</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Second to Suburban MN with 27 %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Third largest was Greater MN with 25%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St. Paul Reported 12%.</a:t>
            </a:r>
          </a:p>
        </p:txBody>
      </p:sp>
    </p:spTree>
    <p:extLst>
      <p:ext uri="{BB962C8B-B14F-4D97-AF65-F5344CB8AC3E}">
        <p14:creationId xmlns:p14="http://schemas.microsoft.com/office/powerpoint/2010/main" val="181005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17</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18.3 cases per 100,0000 population</a:t>
            </a:r>
          </a:p>
          <a:p>
            <a:pPr eaLnBrk="1" hangingPunct="1">
              <a:buFontTx/>
              <a:buChar char="•"/>
            </a:pPr>
            <a:r>
              <a:rPr lang="en-US" altLang="en-US" baseline="0" dirty="0"/>
              <a:t>The rate of primary and secondary syphilis in females is 7.3 per 100,000 per population. </a:t>
            </a:r>
          </a:p>
          <a:p>
            <a:pPr eaLnBrk="1" hangingPunct="1">
              <a:buFontTx/>
              <a:buNone/>
            </a:pPr>
            <a:endParaRPr lang="en-US" altLang="en-US" baseline="0" dirty="0"/>
          </a:p>
        </p:txBody>
      </p:sp>
    </p:spTree>
    <p:extLst>
      <p:ext uri="{BB962C8B-B14F-4D97-AF65-F5344CB8AC3E}">
        <p14:creationId xmlns:p14="http://schemas.microsoft.com/office/powerpoint/2010/main" val="319962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18</a:t>
            </a:fld>
            <a:endParaRPr lang="en-US" altLang="en-US" dirty="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37.8 cases per 100,000 population, a 33% increase from 2021. </a:t>
            </a:r>
          </a:p>
          <a:p>
            <a:pPr eaLnBrk="1" hangingPunct="1">
              <a:buFontTx/>
              <a:buChar char="•"/>
            </a:pPr>
            <a:r>
              <a:rPr lang="en-US" altLang="en-US" baseline="0" dirty="0"/>
              <a:t>25-29 year </a:t>
            </a:r>
            <a:r>
              <a:rPr lang="en-US" altLang="en-US" baseline="0" dirty="0" err="1"/>
              <a:t>olds</a:t>
            </a:r>
            <a:r>
              <a:rPr lang="en-US" altLang="en-US" baseline="0" dirty="0"/>
              <a:t> and 20-24 had the next highest rate at 25.5 and 22.2 per 100,000, respectively.</a:t>
            </a:r>
          </a:p>
        </p:txBody>
      </p:sp>
    </p:spTree>
    <p:extLst>
      <p:ext uri="{BB962C8B-B14F-4D97-AF65-F5344CB8AC3E}">
        <p14:creationId xmlns:p14="http://schemas.microsoft.com/office/powerpoint/2010/main" val="9100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2.5 times higher than females. </a:t>
            </a:r>
          </a:p>
          <a:p>
            <a:pPr marL="174708" indent="-174708">
              <a:buFont typeface="Arial" panose="020B0604020202020204" pitchFamily="34" charset="0"/>
              <a:buChar char="•"/>
            </a:pPr>
            <a:r>
              <a:rPr lang="en-US" baseline="0" dirty="0"/>
              <a:t>30-39 year old males had the highest rate at 52.6 per 100,000</a:t>
            </a:r>
          </a:p>
          <a:p>
            <a:pPr marL="174708" indent="-174708">
              <a:buFont typeface="Arial" panose="020B0604020202020204" pitchFamily="34" charset="0"/>
              <a:buChar char="•"/>
            </a:pPr>
            <a:r>
              <a:rPr lang="en-US" baseline="0" dirty="0"/>
              <a:t>30-39 year old females had the highest rate of the female population at 22.7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20</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44%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29% of all Primary and Secondary Syphilis cases followed by, American Indian cases at 9%,  Hispanic cases at 13%, and Asian/Pacific Islander cases at 3%.</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21</a:t>
            </a:fld>
            <a:endParaRPr lang="en-US" altLang="en-US" dirty="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dirty="0"/>
              <a:t>The</a:t>
            </a:r>
            <a:r>
              <a:rPr lang="en-US" altLang="en-US" baseline="0" dirty="0"/>
              <a:t> rates of primary and secondary syphilis are </a:t>
            </a:r>
            <a:r>
              <a:rPr lang="en-US" altLang="en-US" b="0" baseline="0" dirty="0"/>
              <a:t>14.7 times </a:t>
            </a:r>
            <a:r>
              <a:rPr lang="en-US" altLang="en-US" baseline="0" dirty="0"/>
              <a:t>higher in the American Indian populations than that of the White, non-Hispanic population.</a:t>
            </a:r>
            <a:endParaRPr lang="en-US" altLang="en-US" dirty="0"/>
          </a:p>
          <a:p>
            <a:pPr marL="174708" indent="-174708">
              <a:buFont typeface="Arial" panose="020B0604020202020204" pitchFamily="34" charset="0"/>
              <a:buChar char="•"/>
            </a:pPr>
            <a:r>
              <a:rPr lang="en-US" altLang="en-US" dirty="0"/>
              <a:t>The</a:t>
            </a:r>
            <a:r>
              <a:rPr lang="en-US" altLang="en-US" baseline="0" dirty="0"/>
              <a:t> rates of primary and secondary syphilis are </a:t>
            </a:r>
            <a:r>
              <a:rPr lang="en-US" altLang="en-US" b="0" baseline="0" dirty="0"/>
              <a:t>11 times </a:t>
            </a:r>
            <a:r>
              <a:rPr lang="en-US" altLang="en-US" baseline="0" dirty="0"/>
              <a:t>higher in the Black/African American, non-Hispanic than that of the White, non-Hispanic population.</a:t>
            </a:r>
          </a:p>
          <a:p>
            <a:pPr marL="174708" indent="-174708">
              <a:buFont typeface="Arial" panose="020B0604020202020204" pitchFamily="34" charset="0"/>
              <a:buChar char="•"/>
            </a:pPr>
            <a:r>
              <a:rPr lang="en-US" altLang="en-US" baseline="0" dirty="0"/>
              <a:t>The rates of primary and secondary syphilis in the American Indian population are 89.1 per 100,000 compared to 6.1 per 100,000 in the White, non-Hispanic population.</a:t>
            </a:r>
          </a:p>
          <a:p>
            <a:pPr marL="174708" indent="-174708" defTabSz="931774">
              <a:buFont typeface="Arial" panose="020B0604020202020204" pitchFamily="34" charset="0"/>
              <a:buChar char="•"/>
              <a:defRPr/>
            </a:pPr>
            <a:r>
              <a:rPr lang="en-US" altLang="en-US" baseline="0" dirty="0"/>
              <a:t>The rates of primary and secondary syphilis in the Black/African American, non-Hispanic population are 66.9 per 100,000 .</a:t>
            </a:r>
          </a:p>
          <a:p>
            <a:pPr marL="174708" indent="-174708" defTabSz="931774">
              <a:buFont typeface="Arial" panose="020B0604020202020204" pitchFamily="34" charset="0"/>
              <a:buChar char="•"/>
              <a:defRPr/>
            </a:pPr>
            <a:r>
              <a:rPr lang="en-US" altLang="en-US" baseline="0" dirty="0"/>
              <a:t>The rates in the Hispanic population are 33.6 per 100,000 which is 5.5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a:t>The rates in the Asian/Pacific Islander population are 8.2 per 100,000 which is 1.3 times higher than the White, non-Hispanic population.</a:t>
            </a:r>
          </a:p>
          <a:p>
            <a:pPr marL="0" indent="0" defTabSz="931774" fontAlgn="base">
              <a:spcBef>
                <a:spcPct val="30000"/>
              </a:spcBef>
              <a:spcAft>
                <a:spcPct val="0"/>
              </a:spcAft>
              <a:buFont typeface="Arial" panose="020B0604020202020204" pitchFamily="34" charset="0"/>
              <a:buNone/>
              <a:defRPr/>
            </a:pPr>
            <a:endParaRPr lang="en-US" altLang="en-US" baseline="0" dirty="0"/>
          </a:p>
        </p:txBody>
      </p:sp>
    </p:spTree>
    <p:extLst>
      <p:ext uri="{BB962C8B-B14F-4D97-AF65-F5344CB8AC3E}">
        <p14:creationId xmlns:p14="http://schemas.microsoft.com/office/powerpoint/2010/main" val="3380264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22</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18 cases in 2012 to 345 in 2022.</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24</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29% </a:t>
            </a:r>
            <a:r>
              <a:rPr lang="en-US" altLang="en-US" baseline="0" dirty="0"/>
              <a:t>of female early syphilis cases were residents of Greater Minnesota</a:t>
            </a:r>
          </a:p>
          <a:p>
            <a:pPr marL="174708" indent="-174708">
              <a:buFont typeface="Arial" panose="020B0604020202020204" pitchFamily="34" charset="0"/>
              <a:buChar char="•"/>
            </a:pPr>
            <a:r>
              <a:rPr lang="en-US" altLang="en-US" baseline="0" dirty="0"/>
              <a:t>25% of female early syphilis cases were residents of the Suburbs of the seven-county metro area</a:t>
            </a:r>
          </a:p>
          <a:p>
            <a:pPr marL="174708" indent="-174708">
              <a:buFont typeface="Arial" panose="020B0604020202020204" pitchFamily="34" charset="0"/>
              <a:buChar char="•"/>
            </a:pPr>
            <a:r>
              <a:rPr lang="en-US" altLang="en-US" baseline="0" dirty="0"/>
              <a:t>32% were City of Minneapolis residents, and 14% were St. Paul residents.</a:t>
            </a:r>
            <a:endParaRPr lang="en-US" altLang="en-US" dirty="0"/>
          </a:p>
          <a:p>
            <a:pPr eaLnBrk="1" hangingPunct="1"/>
            <a:endParaRPr lang="en-US" altLang="en-US" dirty="0"/>
          </a:p>
          <a:p>
            <a:pPr eaLnBrk="1" hangingPunct="1"/>
            <a:endParaRPr lang="en-US" altLang="en-US" dirty="0"/>
          </a:p>
          <a:p>
            <a:pPr eaLnBrk="1" hangingPunct="1"/>
            <a:r>
              <a:rPr lang="en-US" altLang="en-US" dirty="0"/>
              <a:t>NOTE: Not included</a:t>
            </a:r>
          </a:p>
        </p:txBody>
      </p:sp>
    </p:spTree>
    <p:extLst>
      <p:ext uri="{BB962C8B-B14F-4D97-AF65-F5344CB8AC3E}">
        <p14:creationId xmlns:p14="http://schemas.microsoft.com/office/powerpoint/2010/main" val="149859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25</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24% of all early syphilis cases in females are found in the American Indian population and 22% in the Black, African American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Total Number of Cases: 345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Hispanic: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Unknown: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White, Non-Hispanic: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Black, Non-Hispanic: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American Indian: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Asian/PI: 1%</a:t>
            </a:r>
            <a:endParaRPr lang="en-US" altLang="en-US" dirty="0"/>
          </a:p>
          <a:p>
            <a:pPr eaLnBrk="1" hangingPunct="1"/>
            <a:endParaRPr lang="en-US" altLang="en-US" dirty="0"/>
          </a:p>
        </p:txBody>
      </p:sp>
    </p:spTree>
    <p:extLst>
      <p:ext uri="{BB962C8B-B14F-4D97-AF65-F5344CB8AC3E}">
        <p14:creationId xmlns:p14="http://schemas.microsoft.com/office/powerpoint/2010/main" val="2309666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2022 compared to 2021. Overall, the rate has increased over the past five years from a rate of 15.2 per 100,000 live births in 2018 to 31.7 per 100,000 live births in 2022.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Centers for Disease Control and Prevention reported this fall that the number of infants born with syphilis has more than 200% in the past four years and last year reached a 20-year high.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27</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87523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28</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72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59% of all</a:t>
            </a:r>
            <a:r>
              <a:rPr lang="en-US" altLang="en-US" sz="1200" baseline="0" dirty="0"/>
              <a:t> early syphilis</a:t>
            </a:r>
            <a:r>
              <a:rPr lang="en-US" altLang="en-US" sz="1200" dirty="0"/>
              <a:t> cases among men.</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p:txBody>
      </p:sp>
    </p:spTree>
    <p:extLst>
      <p:ext uri="{BB962C8B-B14F-4D97-AF65-F5344CB8AC3E}">
        <p14:creationId xmlns:p14="http://schemas.microsoft.com/office/powerpoint/2010/main" val="1697017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38</a:t>
            </a:r>
            <a:r>
              <a:rPr lang="en-US" baseline="0" dirty="0"/>
              <a:t> years of age.</a:t>
            </a:r>
          </a:p>
          <a:p>
            <a:pPr marL="174708" indent="-174708">
              <a:buFont typeface="Arial" panose="020B0604020202020204" pitchFamily="34" charset="0"/>
              <a:buChar char="•"/>
            </a:pPr>
            <a:r>
              <a:rPr lang="en-US" baseline="0" dirty="0"/>
              <a:t>Ages ranged from 16–77 years of age</a:t>
            </a:r>
          </a:p>
          <a:p>
            <a:pPr marL="174708" indent="-174708">
              <a:buFont typeface="Arial" panose="020B0604020202020204" pitchFamily="34" charset="0"/>
              <a:buChar char="•"/>
            </a:pPr>
            <a:r>
              <a:rPr lang="en-US" baseline="0" dirty="0"/>
              <a:t>The 30-34 year old age group had the highest number of cases at 99</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49% of early syphilis cases are among MSM are in the 25-39 age groups.</a:t>
            </a:r>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1137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23% percent of all early syphilis cases were co-infected with HIV.</a:t>
            </a:r>
          </a:p>
          <a:p>
            <a:pPr marL="174708" indent="-174708">
              <a:buFont typeface="Arial" panose="020B0604020202020204" pitchFamily="34" charset="0"/>
              <a:buChar char="•"/>
            </a:pPr>
            <a:r>
              <a:rPr lang="en-US" dirty="0"/>
              <a:t>47% percent of all MSM early syphilis cases were</a:t>
            </a:r>
            <a:r>
              <a:rPr lang="en-US" baseline="0" dirty="0"/>
              <a:t> co-infected with HIV.</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3558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STD data include:</a:t>
            </a:r>
          </a:p>
          <a:p>
            <a:r>
              <a:rPr lang="en-US" sz="2200" dirty="0">
                <a:solidFill>
                  <a:schemeClr val="tx1">
                    <a:lumMod val="75000"/>
                    <a:lumOff val="25000"/>
                  </a:schemeClr>
                </a:solidFill>
              </a:rPr>
              <a:t>Level of STD screening by healthcare providers, individual test-seeking behavior, sensitivity of diagnostic tests, compliance with case reporting, completeness of case reporting, timeliness of case reporting.</a:t>
            </a:r>
          </a:p>
          <a:p>
            <a:r>
              <a:rPr lang="en-US" sz="2800" dirty="0"/>
              <a:t>Increases and decreases in STD rates can be due to actual changes in disease occurrence and/or changes in one or more of the above factors.</a:t>
            </a:r>
          </a:p>
          <a:p>
            <a:r>
              <a:rPr lang="en-US" sz="2800" dirty="0"/>
              <a:t>Important</a:t>
            </a:r>
            <a:r>
              <a:rPr lang="en-US" sz="2800" baseline="0" dirty="0"/>
              <a:t> to note that</a:t>
            </a:r>
            <a:r>
              <a:rPr lang="en-US" sz="2800" dirty="0"/>
              <a:t> COVID-19 likely played a role in the number of cases reported/diagnosed over the past few years as people may have delayed care and adopted telehealth options. </a:t>
            </a:r>
          </a:p>
          <a:p>
            <a:endParaRPr lang="en-US" sz="2800"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31</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Arial" panose="020B0604020202020204" pitchFamily="34" charset="0"/>
              </a:rPr>
              <a:t>Cases of reported gonorrhea saw the greatest decrease of 16 percent. 9,671 in 2021 compared to 8,161 in 2022.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a:t>
            </a:r>
            <a:r>
              <a:rPr lang="en-US" altLang="en-US" dirty="0"/>
              <a:t>he rate</a:t>
            </a:r>
            <a:r>
              <a:rPr lang="en-US" altLang="en-US" baseline="0" dirty="0"/>
              <a:t> of gonorrhea in MN was 154 per 100,000. This is a rate decrease of 16% from 2021.</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693 per 100,000, followed by the city of St. Paul at 442 per 100,000, the suburban area (7-county metro excluding Minneapolis &amp; St. Paul) at 111 per 100,000 and Greater Minnesota at 72 per 100,000.</a:t>
            </a:r>
          </a:p>
          <a:p>
            <a:pPr marL="174708" indent="-174708">
              <a:buFont typeface="Arial" panose="020B0604020202020204" pitchFamily="34" charset="0"/>
              <a:buChar char="•"/>
            </a:pPr>
            <a:r>
              <a:rPr lang="en-US" baseline="0" dirty="0"/>
              <a:t>The rates of gonorrhea decreased in all areas across Minnesota.</a:t>
            </a:r>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32</a:t>
            </a:fld>
            <a:endParaRPr lang="en-US" dirty="0"/>
          </a:p>
        </p:txBody>
      </p:sp>
    </p:spTree>
    <p:extLst>
      <p:ext uri="{BB962C8B-B14F-4D97-AF65-F5344CB8AC3E}">
        <p14:creationId xmlns:p14="http://schemas.microsoft.com/office/powerpoint/2010/main" val="100323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baseline="0" dirty="0"/>
              <a:t>All parts of Minnesota are affected by gonorrhea.  The cities of Minneapolis and St. Paul reported 47% of the cases; followed by 29% in the Suburban area surrounding the cities, and 22% in Greater Minnesota.</a:t>
            </a:r>
            <a:endParaRPr lang="en-US" alt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latin typeface="NeueHaasGroteskText Std" panose="020B0504020202020204" pitchFamily="34" charset="0"/>
              </a:rPr>
              <a:pPr defTabSz="931774">
                <a:defRPr/>
              </a:pPr>
              <a:t>33</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2109235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34</a:t>
            </a:fld>
            <a:endParaRPr lang="en-US" altLang="en-US" dirty="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down in both males and females in 2022.  Males continue to have higher rates of gonorrhea than females</a:t>
            </a:r>
          </a:p>
          <a:p>
            <a:pPr defTabSz="931774">
              <a:buFontTx/>
              <a:buChar char="•"/>
              <a:defRPr/>
            </a:pPr>
            <a:r>
              <a:rPr lang="en-US" altLang="en-US" dirty="0">
                <a:solidFill>
                  <a:prstClr val="black"/>
                </a:solidFill>
              </a:rPr>
              <a:t>Males had a rate of 178 per 100,000 which is a decrease of 12% over the 2021 rate of 202 per 100,000.</a:t>
            </a:r>
          </a:p>
          <a:p>
            <a:pPr defTabSz="931774">
              <a:buFontTx/>
              <a:buChar char="•"/>
              <a:defRPr/>
            </a:pPr>
            <a:r>
              <a:rPr lang="en-US" altLang="en-US" dirty="0">
                <a:solidFill>
                  <a:prstClr val="black"/>
                </a:solidFill>
              </a:rPr>
              <a:t>Females had a rate of 130 per 100,000 which is a decrease of 20% over the 2021 rate of 163 per 100,000.</a:t>
            </a:r>
          </a:p>
          <a:p>
            <a:pPr defTabSz="931774">
              <a:buFontTx/>
              <a:buNone/>
              <a:defRPr/>
            </a:pPr>
            <a:endParaRPr lang="en-US" altLang="en-US" dirty="0">
              <a:solidFill>
                <a:prstClr val="black"/>
              </a:solidFill>
            </a:endParaRPr>
          </a:p>
        </p:txBody>
      </p:sp>
    </p:spTree>
    <p:extLst>
      <p:ext uri="{BB962C8B-B14F-4D97-AF65-F5344CB8AC3E}">
        <p14:creationId xmlns:p14="http://schemas.microsoft.com/office/powerpoint/2010/main" val="3640181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35</a:t>
            </a:fld>
            <a:endParaRPr lang="en-US" altLang="en-US" dirty="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All age groups saw</a:t>
            </a:r>
            <a:r>
              <a:rPr lang="en-US" altLang="en-US" baseline="0" dirty="0"/>
              <a:t> a decrease in gonorrhea rates.</a:t>
            </a:r>
          </a:p>
          <a:p>
            <a:pPr eaLnBrk="1" hangingPunct="1">
              <a:buFontTx/>
              <a:buChar char="•"/>
            </a:pPr>
            <a:r>
              <a:rPr lang="en-US" altLang="en-US" baseline="0" dirty="0"/>
              <a:t> The highest rate remains in the 20–24-year-old age group at 553 per 100,000.</a:t>
            </a:r>
          </a:p>
          <a:p>
            <a:pPr eaLnBrk="1" hangingPunct="1">
              <a:buFontTx/>
              <a:buNone/>
            </a:pPr>
            <a:endParaRPr lang="en-US" altLang="en-US" baseline="0" dirty="0"/>
          </a:p>
        </p:txBody>
      </p:sp>
    </p:spTree>
    <p:extLst>
      <p:ext uri="{BB962C8B-B14F-4D97-AF65-F5344CB8AC3E}">
        <p14:creationId xmlns:p14="http://schemas.microsoft.com/office/powerpoint/2010/main" val="345754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have higher rates of gonorrhea than 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record the highest rate among age groups older than 25 years.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The highest rates of gonorrhea are in females 20-24 at 597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36</a:t>
            </a:fld>
            <a:endParaRPr lang="en-US" dirty="0"/>
          </a:p>
        </p:txBody>
      </p:sp>
    </p:spTree>
    <p:extLst>
      <p:ext uri="{BB962C8B-B14F-4D97-AF65-F5344CB8AC3E}">
        <p14:creationId xmlns:p14="http://schemas.microsoft.com/office/powerpoint/2010/main" val="3184813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37</a:t>
            </a:fld>
            <a:endParaRPr lang="en-US" altLang="en-US" dirty="0"/>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a:t>There continues to be large disparities in the rates of gonorrhea.</a:t>
            </a:r>
          </a:p>
          <a:p>
            <a:pPr eaLnBrk="1" hangingPunct="1">
              <a:buFontTx/>
              <a:buChar char="•"/>
            </a:pPr>
            <a:r>
              <a:rPr lang="en-US" altLang="en-US" baseline="0" dirty="0"/>
              <a:t> The Black/African American, non-Hispanic population rates are </a:t>
            </a:r>
            <a:r>
              <a:rPr lang="en-US" altLang="en-US" b="1" baseline="0" dirty="0"/>
              <a:t>19.2 times </a:t>
            </a:r>
            <a:r>
              <a:rPr lang="en-US" altLang="en-US" baseline="0" dirty="0"/>
              <a:t>higher than white rates. The rate in the Black/African American population was 1102 per 100,000 compared to the rate in the White, Non-Hispanic population at 57 per 100,000.</a:t>
            </a:r>
          </a:p>
          <a:p>
            <a:pPr eaLnBrk="1" hangingPunct="1">
              <a:buFontTx/>
              <a:buChar char="•"/>
            </a:pPr>
            <a:r>
              <a:rPr lang="en-US" altLang="en-US" baseline="0" dirty="0"/>
              <a:t> The American Indian population had a rate that was </a:t>
            </a:r>
            <a:r>
              <a:rPr lang="en-US" altLang="en-US" b="1" baseline="0" dirty="0"/>
              <a:t>9.5 times </a:t>
            </a:r>
            <a:r>
              <a:rPr lang="en-US" altLang="en-US" baseline="0" dirty="0"/>
              <a:t>higher at 547 per 100,000</a:t>
            </a:r>
          </a:p>
          <a:p>
            <a:pPr eaLnBrk="1" hangingPunct="1">
              <a:buFontTx/>
              <a:buChar char="•"/>
            </a:pPr>
            <a:r>
              <a:rPr lang="en-US" altLang="en-US" baseline="0" dirty="0"/>
              <a:t> The Asian/Pacific Islander population had a rate that was 1.5 times higher at 89 per 100,000</a:t>
            </a:r>
          </a:p>
          <a:p>
            <a:pPr eaLnBrk="1" hangingPunct="1">
              <a:buFontTx/>
              <a:buChar char="•"/>
            </a:pPr>
            <a:r>
              <a:rPr lang="en-US" altLang="en-US" baseline="0" dirty="0"/>
              <a:t> The Hispanic/Latino population, which can be of any race, had a rate that was 3.6 times higher at 205 per 100,000</a:t>
            </a:r>
          </a:p>
        </p:txBody>
      </p:sp>
    </p:spTree>
    <p:extLst>
      <p:ext uri="{BB962C8B-B14F-4D97-AF65-F5344CB8AC3E}">
        <p14:creationId xmlns:p14="http://schemas.microsoft.com/office/powerpoint/2010/main" val="2057718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601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38</a:t>
            </a:fld>
            <a:endParaRPr lang="en-US" alt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This is a clearer view of the rates of Gonorrhea by Race/Ethnicity from</a:t>
            </a:r>
            <a:r>
              <a:rPr lang="en-US" altLang="en-US" baseline="0" dirty="0"/>
              <a:t> the previous slide, after removing the Black/African American, Non-Hispanic data. </a:t>
            </a:r>
          </a:p>
          <a:p>
            <a:pPr marL="0" indent="0" defTabSz="931774">
              <a:buFont typeface="Arial" panose="020B0604020202020204" pitchFamily="34" charset="0"/>
              <a:buNone/>
              <a:defRPr/>
            </a:pPr>
            <a:endParaRPr lang="en-US" altLang="en-US" baseline="0" dirty="0"/>
          </a:p>
        </p:txBody>
      </p:sp>
    </p:spTree>
    <p:extLst>
      <p:ext uri="{BB962C8B-B14F-4D97-AF65-F5344CB8AC3E}">
        <p14:creationId xmlns:p14="http://schemas.microsoft.com/office/powerpoint/2010/main" val="258495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39</a:t>
            </a:fld>
            <a:endParaRPr lang="en-US" altLang="en-US" dirty="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decreased 2% in 2022 compared to 2021 which recorded the second decline in over a decade.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Despite the decrease, all counties</a:t>
            </a:r>
            <a:r>
              <a:rPr lang="en-US" baseline="0" dirty="0">
                <a:solidFill>
                  <a:schemeClr val="tx1"/>
                </a:solidFill>
              </a:rPr>
              <a:t> in Minnesota were affected by chlamydia. There were at least 3 cases in all counties in 2022.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1,267 per 100,000, followed by the city of St. Paul at 896 per 100,000, the suburban area (7-county metro excluding Minneapolis &amp; St. Paul) at 344 per 100,000 and Greater Minnesota at 288 per 100,000.</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40</a:t>
            </a:fld>
            <a:endParaRPr lang="en-US" dirty="0"/>
          </a:p>
        </p:txBody>
      </p:sp>
    </p:spTree>
    <p:extLst>
      <p:ext uri="{BB962C8B-B14F-4D97-AF65-F5344CB8AC3E}">
        <p14:creationId xmlns:p14="http://schemas.microsoft.com/office/powerpoint/2010/main" val="120377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57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486032-A588-4F7A-8076-1626FA30E93D}" type="slidenum">
              <a:rPr lang="en-US" altLang="en-US" smtClean="0"/>
              <a:pPr eaLnBrk="1" hangingPunct="1">
                <a:spcBef>
                  <a:spcPct val="0"/>
                </a:spcBef>
              </a:pPr>
              <a:t>41</a:t>
            </a:fld>
            <a:endParaRPr lang="en-US" altLang="en-US" dirty="0"/>
          </a:p>
        </p:txBody>
      </p:sp>
      <p:sp>
        <p:nvSpPr>
          <p:cNvPr id="75780" name="Rectangle 2"/>
          <p:cNvSpPr>
            <a:spLocks noGrp="1" noRot="1" noChangeAspect="1" noChangeArrowheads="1" noTextEdit="1"/>
          </p:cNvSpPr>
          <p:nvPr>
            <p:ph type="sldImg"/>
          </p:nvPr>
        </p:nvSpPr>
        <p:spPr>
          <a:xfrm>
            <a:off x="717550" y="1162050"/>
            <a:ext cx="5575300" cy="3136900"/>
          </a:xfrm>
          <a:ln/>
        </p:spPr>
      </p:sp>
      <p:sp>
        <p:nvSpPr>
          <p:cNvPr id="7578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baseline="0" dirty="0"/>
              <a:t>All areas of Minnesota are affected by chlamydia. About a third of the cases occurred in the cities of Minneapolis and St. Paul, a third in the Suburban area surround the cities, and a third in Greater Minnesota.</a:t>
            </a:r>
          </a:p>
        </p:txBody>
      </p:sp>
    </p:spTree>
    <p:extLst>
      <p:ext uri="{BB962C8B-B14F-4D97-AF65-F5344CB8AC3E}">
        <p14:creationId xmlns:p14="http://schemas.microsoft.com/office/powerpoint/2010/main" val="931659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42</a:t>
            </a:fld>
            <a:endParaRPr lang="en-US" altLang="en-US" dirty="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increased for males and decreased for females in 2022.</a:t>
            </a:r>
          </a:p>
          <a:p>
            <a:pPr eaLnBrk="1" hangingPunct="1">
              <a:buFontTx/>
              <a:buChar char="•"/>
            </a:pPr>
            <a:r>
              <a:rPr lang="en-US" altLang="en-US" baseline="0" dirty="0"/>
              <a:t> Females continue to have higher rates of chlamydia than males. Males had a rate of 311 per 100,000 which is a increase of 1% over the 2021 rate of 308 per 100,000.</a:t>
            </a:r>
          </a:p>
          <a:p>
            <a:pPr eaLnBrk="1" hangingPunct="1">
              <a:buFontTx/>
              <a:buChar char="•"/>
            </a:pPr>
            <a:r>
              <a:rPr lang="en-US" altLang="en-US" baseline="0" dirty="0"/>
              <a:t> Females had a rate of 520 per 100,000 which is a decrease of 4% from 2021 rate of 541 per 100,000.</a:t>
            </a:r>
          </a:p>
        </p:txBody>
      </p:sp>
    </p:spTree>
    <p:extLst>
      <p:ext uri="{BB962C8B-B14F-4D97-AF65-F5344CB8AC3E}">
        <p14:creationId xmlns:p14="http://schemas.microsoft.com/office/powerpoint/2010/main" val="3091937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78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43</a:t>
            </a:fld>
            <a:endParaRPr lang="en-US" altLang="en-US" dirty="0"/>
          </a:p>
        </p:txBody>
      </p:sp>
      <p:sp>
        <p:nvSpPr>
          <p:cNvPr id="77828"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None/>
            </a:pPr>
            <a:r>
              <a:rPr lang="en-US" altLang="en-US" baseline="0" dirty="0"/>
              <a:t> The highest rate remains in the 20-24 year old age group at 2,164 per 100,000.</a:t>
            </a:r>
          </a:p>
          <a:p>
            <a:pPr eaLnBrk="1" hangingPunct="1">
              <a:buFontTx/>
              <a:buChar char="•"/>
            </a:pPr>
            <a:r>
              <a:rPr lang="en-US" altLang="en-US" baseline="0" dirty="0"/>
              <a:t>The next highest rate remains in the 15-19 year old age group at 1,421 per 100,000.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1103134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20-24 years of age continue to have the highest rate at 3001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Males aged 45-49 reported the largest increase of over 13% when compared to 2021.</a:t>
            </a:r>
          </a:p>
        </p:txBody>
      </p:sp>
      <p:sp>
        <p:nvSpPr>
          <p:cNvPr id="4" name="Slide Number Placeholder 3"/>
          <p:cNvSpPr>
            <a:spLocks noGrp="1"/>
          </p:cNvSpPr>
          <p:nvPr>
            <p:ph type="sldNum" sz="quarter" idx="10"/>
          </p:nvPr>
        </p:nvSpPr>
        <p:spPr/>
        <p:txBody>
          <a:bodyPr/>
          <a:lstStyle/>
          <a:p>
            <a:fld id="{DE04DE7C-65D2-4C1F-BFF6-2FC5449BA8E1}" type="slidenum">
              <a:rPr lang="en-US" smtClean="0"/>
              <a:t>44</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45</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11.7 times higher than that of white rates. </a:t>
            </a:r>
          </a:p>
          <a:p>
            <a:pPr eaLnBrk="1" hangingPunct="1">
              <a:buFontTx/>
              <a:buChar char="•"/>
            </a:pPr>
            <a:r>
              <a:rPr lang="en-US" altLang="en-US" baseline="0" dirty="0"/>
              <a:t>The rate in the Black/African American, non-Hispanic population was 2127 per 100,000 compared to the rate in the White, non-Hispanic population at 182 per 100,000.</a:t>
            </a:r>
          </a:p>
          <a:p>
            <a:pPr eaLnBrk="1" hangingPunct="1">
              <a:buFontTx/>
              <a:buChar char="•"/>
            </a:pPr>
            <a:r>
              <a:rPr lang="en-US" altLang="en-US" baseline="0" dirty="0"/>
              <a:t> The American Indian population had a rate that was 5.6 times higher at 1014 per 100,000</a:t>
            </a:r>
          </a:p>
          <a:p>
            <a:pPr eaLnBrk="1" hangingPunct="1">
              <a:buFontTx/>
              <a:buChar char="•"/>
            </a:pPr>
            <a:r>
              <a:rPr lang="en-US" altLang="en-US" baseline="0" dirty="0"/>
              <a:t> The Asian/Pacific Islander population had a rate that was 2.2 times higher at 402 per 100,000</a:t>
            </a:r>
          </a:p>
          <a:p>
            <a:pPr eaLnBrk="1" hangingPunct="1">
              <a:buFontTx/>
              <a:buChar char="•"/>
            </a:pPr>
            <a:r>
              <a:rPr lang="en-US" altLang="en-US" baseline="0" dirty="0"/>
              <a:t> The Hispanic/Latino population, which can be of any race, had a rate that was 4.9 times higher at 895 per 100,000</a:t>
            </a:r>
          </a:p>
        </p:txBody>
      </p:sp>
    </p:spTree>
    <p:extLst>
      <p:ext uri="{BB962C8B-B14F-4D97-AF65-F5344CB8AC3E}">
        <p14:creationId xmlns:p14="http://schemas.microsoft.com/office/powerpoint/2010/main" val="2119135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98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46</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a:t>This is a clearer view of the rates from</a:t>
            </a:r>
            <a:r>
              <a:rPr lang="en-US" altLang="en-US" baseline="0" dirty="0"/>
              <a:t> the previous slide, removing the Black/African American, non-Hispanic data.</a:t>
            </a:r>
          </a:p>
        </p:txBody>
      </p:sp>
    </p:spTree>
    <p:extLst>
      <p:ext uri="{BB962C8B-B14F-4D97-AF65-F5344CB8AC3E}">
        <p14:creationId xmlns:p14="http://schemas.microsoft.com/office/powerpoint/2010/main" val="3901104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47</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852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48</a:t>
            </a:fld>
            <a:endParaRPr lang="en-US" altLang="en-US"/>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59% of all chlamydia cases reported.</a:t>
            </a:r>
          </a:p>
          <a:p>
            <a:pPr marL="174708" indent="-174708" defTabSz="931774">
              <a:buFont typeface="Arial" panose="020B0604020202020204" pitchFamily="34" charset="0"/>
              <a:buChar char="•"/>
              <a:defRPr/>
            </a:pPr>
            <a:endParaRPr lang="en-US" altLang="en-US" baseline="0" dirty="0"/>
          </a:p>
          <a:p>
            <a:pPr marL="174708" indent="-174708" defTabSz="931774">
              <a:buFont typeface="Arial" panose="020B0604020202020204" pitchFamily="34" charset="0"/>
              <a:buChar char="•"/>
              <a:defRPr/>
            </a:pPr>
            <a:r>
              <a:rPr lang="en-US" altLang="en-US" baseline="0" dirty="0"/>
              <a:t>MN Population Data:</a:t>
            </a:r>
            <a:br>
              <a:rPr lang="en-US" altLang="en-US" baseline="0" dirty="0"/>
            </a:br>
            <a:r>
              <a:rPr lang="en-US" altLang="en-US" baseline="0" dirty="0"/>
              <a:t>(n=5,303,925)</a:t>
            </a:r>
          </a:p>
          <a:p>
            <a:pPr marL="174708" indent="-174708" defTabSz="931774">
              <a:buFont typeface="Arial" panose="020B0604020202020204" pitchFamily="34" charset="0"/>
              <a:buChar char="•"/>
              <a:defRPr/>
            </a:pPr>
            <a:r>
              <a:rPr lang="en-US" altLang="en-US" baseline="0" dirty="0"/>
              <a:t>&lt;15 </a:t>
            </a:r>
            <a:r>
              <a:rPr lang="en-US" altLang="en-US" baseline="0" dirty="0" err="1"/>
              <a:t>yrs</a:t>
            </a:r>
            <a:r>
              <a:rPr lang="en-US" altLang="en-US" baseline="0" dirty="0"/>
              <a:t>: 20%</a:t>
            </a:r>
          </a:p>
          <a:p>
            <a:pPr marL="174708" indent="-174708" defTabSz="931774">
              <a:buFont typeface="Arial" panose="020B0604020202020204" pitchFamily="34" charset="0"/>
              <a:buChar char="•"/>
              <a:defRPr/>
            </a:pPr>
            <a:r>
              <a:rPr lang="en-US" altLang="en-US" baseline="0" dirty="0"/>
              <a:t>15-24 </a:t>
            </a:r>
            <a:r>
              <a:rPr lang="en-US" altLang="en-US" baseline="0" dirty="0" err="1"/>
              <a:t>yrs</a:t>
            </a:r>
            <a:r>
              <a:rPr lang="en-US" altLang="en-US" baseline="0" dirty="0"/>
              <a:t>: 14%</a:t>
            </a:r>
          </a:p>
          <a:p>
            <a:pPr marL="174708" indent="-174708" defTabSz="931774">
              <a:buFont typeface="Arial" panose="020B0604020202020204" pitchFamily="34" charset="0"/>
              <a:buChar char="•"/>
              <a:defRPr/>
            </a:pPr>
            <a:r>
              <a:rPr lang="en-US" altLang="en-US" baseline="0" dirty="0"/>
              <a:t>25-34: 13%</a:t>
            </a:r>
          </a:p>
          <a:p>
            <a:pPr marL="174708" indent="-174708" defTabSz="931774">
              <a:buFont typeface="Arial" panose="020B0604020202020204" pitchFamily="34" charset="0"/>
              <a:buChar char="•"/>
              <a:defRPr/>
            </a:pPr>
            <a:r>
              <a:rPr lang="en-US" altLang="en-US" baseline="0" dirty="0"/>
              <a:t>35+ </a:t>
            </a:r>
            <a:r>
              <a:rPr lang="en-US" altLang="en-US" baseline="0" dirty="0" err="1"/>
              <a:t>yrs</a:t>
            </a:r>
            <a:r>
              <a:rPr lang="en-US" altLang="en-US" baseline="0" dirty="0"/>
              <a:t>: 53%</a:t>
            </a:r>
          </a:p>
        </p:txBody>
      </p:sp>
    </p:spTree>
    <p:extLst>
      <p:ext uri="{BB962C8B-B14F-4D97-AF65-F5344CB8AC3E}">
        <p14:creationId xmlns:p14="http://schemas.microsoft.com/office/powerpoint/2010/main" val="2227192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49</a:t>
            </a:fld>
            <a:endParaRPr lang="en-US" altLang="en-US"/>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Gonorrhea also</a:t>
            </a:r>
            <a:r>
              <a:rPr lang="en-US" altLang="en-US" baseline="0" dirty="0"/>
              <a:t> </a:t>
            </a:r>
            <a:r>
              <a:rPr lang="en-US" altLang="en-US" dirty="0"/>
              <a:t>disproportionately</a:t>
            </a:r>
            <a:r>
              <a:rPr lang="en-US" altLang="en-US" baseline="0" dirty="0"/>
              <a:t> impacts youth and young adults. </a:t>
            </a:r>
          </a:p>
          <a:p>
            <a:pPr marL="174708" indent="-174708" defTabSz="931774">
              <a:buFont typeface="Arial" panose="020B0604020202020204" pitchFamily="34" charset="0"/>
              <a:buChar char="•"/>
              <a:defRPr/>
            </a:pPr>
            <a:r>
              <a:rPr lang="en-US" altLang="en-US" baseline="0" dirty="0"/>
              <a:t>Again 15–24-year-olds make up only 14% of the population, but account for 38% of all gonorrhea cases reported.</a:t>
            </a:r>
          </a:p>
          <a:p>
            <a:pPr marL="174708" indent="-174708" defTabSz="931774">
              <a:buFont typeface="Arial" panose="020B0604020202020204" pitchFamily="34" charset="0"/>
              <a:buChar char="•"/>
              <a:defRPr/>
            </a:pPr>
            <a:endParaRPr lang="en-US" altLang="en-US" baseline="0" dirty="0"/>
          </a:p>
          <a:p>
            <a:pPr marL="174708" indent="-174708" defTabSz="931774">
              <a:buFont typeface="Arial" panose="020B0604020202020204" pitchFamily="34" charset="0"/>
              <a:buChar char="•"/>
              <a:defRPr/>
            </a:pPr>
            <a:r>
              <a:rPr lang="en-US" altLang="en-US" baseline="0" dirty="0"/>
              <a:t>MN Population Data:</a:t>
            </a:r>
            <a:br>
              <a:rPr lang="en-US" altLang="en-US" baseline="0" dirty="0"/>
            </a:br>
            <a:r>
              <a:rPr lang="en-US" altLang="en-US" baseline="0" dirty="0"/>
              <a:t>(n=5,303,925)</a:t>
            </a:r>
          </a:p>
          <a:p>
            <a:pPr marL="174708" indent="-174708" defTabSz="931774">
              <a:buFont typeface="Arial" panose="020B0604020202020204" pitchFamily="34" charset="0"/>
              <a:buChar char="•"/>
              <a:defRPr/>
            </a:pPr>
            <a:r>
              <a:rPr lang="en-US" altLang="en-US" baseline="0" dirty="0"/>
              <a:t>&lt;15 </a:t>
            </a:r>
            <a:r>
              <a:rPr lang="en-US" altLang="en-US" baseline="0" dirty="0" err="1"/>
              <a:t>yrs</a:t>
            </a:r>
            <a:r>
              <a:rPr lang="en-US" altLang="en-US" baseline="0" dirty="0"/>
              <a:t>: 20%</a:t>
            </a:r>
          </a:p>
          <a:p>
            <a:pPr marL="174708" indent="-174708" defTabSz="931774">
              <a:buFont typeface="Arial" panose="020B0604020202020204" pitchFamily="34" charset="0"/>
              <a:buChar char="•"/>
              <a:defRPr/>
            </a:pPr>
            <a:r>
              <a:rPr lang="en-US" altLang="en-US" baseline="0" dirty="0"/>
              <a:t>15-24 </a:t>
            </a:r>
            <a:r>
              <a:rPr lang="en-US" altLang="en-US" baseline="0" dirty="0" err="1"/>
              <a:t>yrs</a:t>
            </a:r>
            <a:r>
              <a:rPr lang="en-US" altLang="en-US" baseline="0" dirty="0"/>
              <a:t>: 14%</a:t>
            </a:r>
          </a:p>
          <a:p>
            <a:pPr marL="174708" indent="-174708" defTabSz="931774">
              <a:buFont typeface="Arial" panose="020B0604020202020204" pitchFamily="34" charset="0"/>
              <a:buChar char="•"/>
              <a:defRPr/>
            </a:pPr>
            <a:r>
              <a:rPr lang="en-US" altLang="en-US" baseline="0" dirty="0"/>
              <a:t>25-34: 13%</a:t>
            </a:r>
          </a:p>
          <a:p>
            <a:pPr marL="174708" indent="-174708" defTabSz="931774">
              <a:buFont typeface="Arial" panose="020B0604020202020204" pitchFamily="34" charset="0"/>
              <a:buChar char="•"/>
              <a:defRPr/>
            </a:pPr>
            <a:r>
              <a:rPr lang="en-US" altLang="en-US" baseline="0" dirty="0"/>
              <a:t>35+ </a:t>
            </a:r>
            <a:r>
              <a:rPr lang="en-US" altLang="en-US" baseline="0" dirty="0" err="1"/>
              <a:t>yrs</a:t>
            </a:r>
            <a:r>
              <a:rPr lang="en-US" altLang="en-US" baseline="0" dirty="0"/>
              <a:t>: 53%</a:t>
            </a:r>
            <a:endParaRPr lang="en-US" altLang="en-US" dirty="0"/>
          </a:p>
        </p:txBody>
      </p:sp>
    </p:spTree>
    <p:extLst>
      <p:ext uri="{BB962C8B-B14F-4D97-AF65-F5344CB8AC3E}">
        <p14:creationId xmlns:p14="http://schemas.microsoft.com/office/powerpoint/2010/main" val="2353842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50</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females compared to males in the 15–24-year-old age group.</a:t>
            </a:r>
          </a:p>
          <a:p>
            <a:pPr defTabSz="931774">
              <a:buFontTx/>
              <a:buChar char="•"/>
              <a:defRPr/>
            </a:pPr>
            <a:r>
              <a:rPr lang="en-US" altLang="en-US" baseline="0" dirty="0"/>
              <a:t> The rates for chlamydia in females are 2605 per 100,000 population compared to males at 1001 per 100,000 population.</a:t>
            </a:r>
          </a:p>
          <a:p>
            <a:pPr defTabSz="931774">
              <a:buFontTx/>
              <a:buChar char="•"/>
              <a:defRPr/>
            </a:pPr>
            <a:r>
              <a:rPr lang="en-US" altLang="en-US" baseline="0" dirty="0"/>
              <a:t>The rates of gonorrhea in females is 504 per 100,000 compared to 367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6</a:t>
            </a:fld>
            <a:endParaRPr lang="en-US" altLang="en-US" dirty="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72868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51</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a:t>
            </a:r>
            <a:r>
              <a:rPr lang="en-US" altLang="en-US" baseline="0" dirty="0"/>
              <a:t> adolescents and young adults diagnosed with chlamydia or gonorrhea in 2022, about one-third (32%) reside in Minneapolis or St. Paul, one-third (33%) in Greater MN and one-third (34%) in the seven-county metro region. </a:t>
            </a:r>
          </a:p>
        </p:txBody>
      </p:sp>
    </p:spTree>
    <p:extLst>
      <p:ext uri="{BB962C8B-B14F-4D97-AF65-F5344CB8AC3E}">
        <p14:creationId xmlns:p14="http://schemas.microsoft.com/office/powerpoint/2010/main" val="658678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93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7CB3B1-FC04-43E6-BC22-C9ADB51577D3}" type="slidenum">
              <a:rPr lang="en-US" altLang="en-US" smtClean="0"/>
              <a:pPr eaLnBrk="1" hangingPunct="1">
                <a:spcBef>
                  <a:spcPct val="0"/>
                </a:spcBef>
              </a:pPr>
              <a:t>52</a:t>
            </a:fld>
            <a:endParaRPr lang="en-US" altLang="en-US"/>
          </a:p>
        </p:txBody>
      </p:sp>
      <p:sp>
        <p:nvSpPr>
          <p:cNvPr id="99332" name="Rectangle 2"/>
          <p:cNvSpPr>
            <a:spLocks noGrp="1" noRot="1" noChangeAspect="1" noChangeArrowheads="1" noTextEdit="1"/>
          </p:cNvSpPr>
          <p:nvPr>
            <p:ph type="sldImg"/>
          </p:nvPr>
        </p:nvSpPr>
        <p:spPr>
          <a:xfrm>
            <a:off x="717550" y="1162050"/>
            <a:ext cx="5575300" cy="3136900"/>
          </a:xfrm>
          <a:ln/>
        </p:spPr>
      </p:sp>
      <p:sp>
        <p:nvSpPr>
          <p:cNvPr id="99333"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There</a:t>
            </a:r>
            <a:r>
              <a:rPr lang="en-US" altLang="en-US" baseline="0" dirty="0"/>
              <a:t> is a large number of chlamydia cases among adolescents and young adults that are missing race/ethnicity when reported. </a:t>
            </a:r>
          </a:p>
          <a:p>
            <a:pPr marL="174708" indent="-174708">
              <a:buFont typeface="Arial" panose="020B0604020202020204" pitchFamily="34" charset="0"/>
              <a:buChar char="•"/>
            </a:pPr>
            <a:r>
              <a:rPr lang="en-US" altLang="en-US" baseline="0" dirty="0"/>
              <a:t>The use of electronic lab reporting has increased missing variables.</a:t>
            </a:r>
          </a:p>
          <a:p>
            <a:pPr marL="174708" indent="-174708">
              <a:buFont typeface="Arial" panose="020B0604020202020204" pitchFamily="34" charset="0"/>
              <a:buChar char="•"/>
            </a:pPr>
            <a:endParaRPr lang="en-US" altLang="en-US" baseline="0"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421491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highest rates</a:t>
            </a:r>
            <a:r>
              <a:rPr lang="en-US" baseline="0" dirty="0"/>
              <a:t> among adolescents and young adults are among females in the Black, non-Hispanic community. Their rate is 9,739 per 100,000 compared to 1308 in white, non-Hispanic youth and young adults.</a:t>
            </a:r>
          </a:p>
          <a:p>
            <a:pPr marL="174708" indent="-174708">
              <a:buFont typeface="Arial" panose="020B0604020202020204" pitchFamily="34" charset="0"/>
              <a:buChar char="•"/>
            </a:pPr>
            <a:r>
              <a:rPr lang="en-US" baseline="0" dirty="0"/>
              <a:t>Black, non-Hispanic males also have the highest rates among adolescent and young adult males at 5,084 per 100,000 population, compared to 403 in the white, non-Hispanic population.</a:t>
            </a:r>
          </a:p>
          <a:p>
            <a:pPr marL="174708" indent="-174708">
              <a:buFont typeface="Arial" panose="020B0604020202020204" pitchFamily="34" charset="0"/>
              <a:buChar char="•"/>
            </a:pPr>
            <a:r>
              <a:rPr lang="en-US" baseline="0" dirty="0"/>
              <a:t>Young females have the highest rates of chlamydia in all races.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53</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13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6692BF-39CE-4ACE-B39E-B19334C9CC82}" type="slidenum">
              <a:rPr lang="en-US" altLang="en-US" smtClean="0"/>
              <a:pPr eaLnBrk="1" hangingPunct="1">
                <a:spcBef>
                  <a:spcPct val="0"/>
                </a:spcBef>
              </a:pPr>
              <a:t>54</a:t>
            </a:fld>
            <a:endParaRPr lang="en-US" altLang="en-US"/>
          </a:p>
        </p:txBody>
      </p:sp>
      <p:sp>
        <p:nvSpPr>
          <p:cNvPr id="101380" name="Rectangle 2"/>
          <p:cNvSpPr>
            <a:spLocks noGrp="1" noRot="1" noChangeAspect="1" noChangeArrowheads="1" noTextEdit="1"/>
          </p:cNvSpPr>
          <p:nvPr>
            <p:ph type="sldImg"/>
          </p:nvPr>
        </p:nvSpPr>
        <p:spPr>
          <a:xfrm>
            <a:off x="717550" y="1162050"/>
            <a:ext cx="5575300" cy="3136900"/>
          </a:xfrm>
          <a:ln/>
        </p:spPr>
      </p:sp>
      <p:sp>
        <p:nvSpPr>
          <p:cNvPr id="10138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Black,</a:t>
            </a:r>
            <a:r>
              <a:rPr lang="en-US" altLang="en-US" baseline="0" dirty="0"/>
              <a:t> Non-Hispanic males make up 50% of gonorrhea cases in male adolescent and young adults and 41% of gonorrhea cases in </a:t>
            </a:r>
            <a:r>
              <a:rPr lang="en-US" altLang="en-US" dirty="0"/>
              <a:t>Black,</a:t>
            </a:r>
            <a:r>
              <a:rPr lang="en-US" altLang="en-US" baseline="0" dirty="0"/>
              <a:t> Non-Hispanic females.</a:t>
            </a:r>
            <a:endParaRPr lang="en-US" altLang="en-US" dirty="0"/>
          </a:p>
        </p:txBody>
      </p:sp>
    </p:spTree>
    <p:extLst>
      <p:ext uri="{BB962C8B-B14F-4D97-AF65-F5344CB8AC3E}">
        <p14:creationId xmlns:p14="http://schemas.microsoft.com/office/powerpoint/2010/main" val="2303044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Black,</a:t>
            </a:r>
            <a:r>
              <a:rPr lang="en-US" baseline="0" dirty="0"/>
              <a:t> non-Hispanic and American Indian males and female adolescents and young adults are disproportionately affected by gonorrhea.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E04DE7C-65D2-4C1F-BFF6-2FC5449BA8E1}" type="slidenum">
              <a:rPr lang="en-US" smtClean="0"/>
              <a:t>55</a:t>
            </a:fld>
            <a:endParaRPr lang="en-US"/>
          </a:p>
        </p:txBody>
      </p:sp>
    </p:spTree>
    <p:extLst>
      <p:ext uri="{BB962C8B-B14F-4D97-AF65-F5344CB8AC3E}">
        <p14:creationId xmlns:p14="http://schemas.microsoft.com/office/powerpoint/2010/main" val="2556074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Women and particularly women of color disproportionately bear the long-term consequences of STDs.</a:t>
            </a:r>
          </a:p>
          <a:p>
            <a:pPr marL="800100" lvl="1" indent="-342900">
              <a:buFont typeface="Arial" panose="020B0604020202020204" pitchFamily="34" charset="0"/>
              <a:buChar char="•"/>
            </a:pPr>
            <a:r>
              <a:rPr lang="en-US" altLang="en-US" sz="1900" dirty="0">
                <a:solidFill>
                  <a:schemeClr val="tx1">
                    <a:lumMod val="75000"/>
                    <a:lumOff val="25000"/>
                  </a:schemeClr>
                </a:solidFill>
              </a:rPr>
              <a:t>68% of chlamydia or gonorrhea cases diagnosed among adolescents and young adults were females.</a:t>
            </a:r>
          </a:p>
          <a:p>
            <a:pPr marL="800100" lvl="1" indent="-342900">
              <a:buFont typeface="Arial" panose="020B0604020202020204" pitchFamily="34" charset="0"/>
              <a:buChar char="•"/>
            </a:pPr>
            <a:r>
              <a:rPr lang="en-US" sz="1900" dirty="0">
                <a:solidFill>
                  <a:schemeClr val="tx1">
                    <a:lumMod val="75000"/>
                    <a:lumOff val="25000"/>
                  </a:schemeClr>
                </a:solidFill>
              </a:rPr>
              <a:t>30% of all </a:t>
            </a:r>
            <a:r>
              <a:rPr lang="en-US" altLang="en-US" sz="1900" dirty="0">
                <a:solidFill>
                  <a:schemeClr val="tx1">
                    <a:lumMod val="75000"/>
                    <a:lumOff val="25000"/>
                  </a:schemeClr>
                </a:solidFill>
              </a:rPr>
              <a:t>chlamydia or gonorrhea cases diagnosed among adolescents and young adults were in the Black, non-Hispanic population.</a:t>
            </a:r>
            <a:endParaRPr lang="en-US" sz="1900" dirty="0">
              <a:solidFill>
                <a:schemeClr val="tx1">
                  <a:lumMod val="75000"/>
                  <a:lumOff val="25000"/>
                </a:schemeClr>
              </a:solidFill>
            </a:endParaRPr>
          </a:p>
          <a:p>
            <a:pPr marL="342900" indent="-342900">
              <a:buFont typeface="Arial" panose="020B0604020202020204" pitchFamily="34" charset="0"/>
              <a:buChar char="•"/>
            </a:pPr>
            <a:r>
              <a:rPr lang="en-US" sz="2200" dirty="0"/>
              <a:t>Women are biologically more prone to contracting a STD, but less likely to have symptoms. Untreated STDs can have serious consequences on their health and future reproductive ability.</a:t>
            </a:r>
          </a:p>
          <a:p>
            <a:pPr marL="800100" lvl="1" indent="-342900">
              <a:buFont typeface="Arial" panose="020B0604020202020204" pitchFamily="34" charset="0"/>
              <a:buChar char="•"/>
            </a:pPr>
            <a:r>
              <a:rPr lang="en-US" sz="2200" dirty="0"/>
              <a:t>Untreated STDs in women can lead to pelvic inflammatory disease, infertility and ectopic pregnancy.</a:t>
            </a:r>
          </a:p>
          <a:p>
            <a:pPr marL="800100" lvl="1" indent="-342900">
              <a:buFont typeface="Arial" panose="020B0604020202020204" pitchFamily="34" charset="0"/>
              <a:buChar char="•"/>
            </a:pPr>
            <a:r>
              <a:rPr lang="en-US" sz="2200" dirty="0"/>
              <a:t>Women are at risk of passing a STDs to their newborn, causing premature delivery, infant pneumonia and blindness.</a:t>
            </a:r>
          </a:p>
          <a:p>
            <a:pPr marL="800100" lvl="1" indent="-342900">
              <a:buFont typeface="Arial" panose="020B0604020202020204" pitchFamily="34" charset="0"/>
              <a:buChar char="•"/>
            </a:pPr>
            <a:r>
              <a:rPr lang="en-US" sz="2200" dirty="0"/>
              <a:t>This highlights the importance of annual preventive and prenatal screening.</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56</a:t>
            </a:fld>
            <a:endParaRPr lang="en-US"/>
          </a:p>
        </p:txBody>
      </p:sp>
    </p:spTree>
    <p:extLst>
      <p:ext uri="{BB962C8B-B14F-4D97-AF65-F5344CB8AC3E}">
        <p14:creationId xmlns:p14="http://schemas.microsoft.com/office/powerpoint/2010/main" val="939218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57</a:t>
            </a:fld>
            <a:endParaRPr lang="en-US" altLang="en-US"/>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dirty="0"/>
              <a:t>In</a:t>
            </a:r>
            <a:r>
              <a:rPr lang="en-US" altLang="en-US" baseline="0" dirty="0"/>
              <a:t> adolescents and young adults, </a:t>
            </a:r>
            <a:r>
              <a:rPr lang="en-US" altLang="en-US" b="0" baseline="0" dirty="0"/>
              <a:t>the majority</a:t>
            </a:r>
            <a:r>
              <a:rPr lang="en-US" altLang="en-US" b="0" dirty="0"/>
              <a:t> of chlamydia and</a:t>
            </a:r>
            <a:r>
              <a:rPr lang="en-US" altLang="en-US" b="0" baseline="0" dirty="0"/>
              <a:t> gonorrhea cases are females (68%) .</a:t>
            </a:r>
          </a:p>
          <a:p>
            <a:pPr eaLnBrk="1" hangingPunct="1"/>
            <a:r>
              <a:rPr lang="en-US" altLang="en-US" baseline="0" dirty="0"/>
              <a:t>A little over one-third (36%) are white, non-Hispanic followed by about one-third (30%) that are black, non-Hispanic. 19% were unknown or more than one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Adolescents and young adults accounted for 60% of chlamydia and 37% of gonorrhea cases diagnosed in Minnesota.</a:t>
            </a:r>
          </a:p>
          <a:p>
            <a:pPr eaLnBrk="1" hangingPunct="1"/>
            <a:endParaRPr lang="en-US" altLang="en-US" baseline="0" dirty="0"/>
          </a:p>
          <a:p>
            <a:pPr eaLnBrk="1" hangingPunct="1"/>
            <a:endParaRPr lang="en-US" altLang="en-US" baseline="0" dirty="0"/>
          </a:p>
        </p:txBody>
      </p:sp>
    </p:spTree>
    <p:extLst>
      <p:ext uri="{BB962C8B-B14F-4D97-AF65-F5344CB8AC3E}">
        <p14:creationId xmlns:p14="http://schemas.microsoft.com/office/powerpoint/2010/main" val="2116202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58</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59</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2012-2022, the chlamydia rate increased by 22%. The rate of gonorrhea increased by 165% syphilis has increased by 447%.</a:t>
            </a:r>
          </a:p>
          <a:p>
            <a:pPr marL="171450" indent="-171450">
              <a:lnSpc>
                <a:spcPct val="70000"/>
              </a:lnSpc>
              <a:buFont typeface="Arial" panose="020B0604020202020204" pitchFamily="34" charset="0"/>
              <a:buChar char="•"/>
            </a:pPr>
            <a:r>
              <a:rPr lang="en-US" altLang="en-US" sz="1200" dirty="0"/>
              <a:t>Adolescent and young females aged 15-24 years old continue to make up the majority of all chlamydia or gonorrhea cases at 53%.</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9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STD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60</a:t>
            </a:fld>
            <a:endParaRPr lang="en-US"/>
          </a:p>
        </p:txBody>
      </p:sp>
    </p:spTree>
    <p:extLst>
      <p:ext uri="{BB962C8B-B14F-4D97-AF65-F5344CB8AC3E}">
        <p14:creationId xmlns:p14="http://schemas.microsoft.com/office/powerpoint/2010/main" val="124896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primary and secondary syphilis</a:t>
            </a:r>
            <a:r>
              <a:rPr lang="en-US" baseline="0" dirty="0"/>
              <a:t> rate in 2020 was 7.8 per 100,000</a:t>
            </a:r>
          </a:p>
          <a:p>
            <a:pPr marL="174708" indent="-174708">
              <a:buFont typeface="Arial" panose="020B0604020202020204" pitchFamily="34" charset="0"/>
              <a:buChar char="•"/>
            </a:pPr>
            <a:r>
              <a:rPr lang="en-US" baseline="0" dirty="0"/>
              <a:t>This was lower than the national rate of 12.7 per 100,000</a:t>
            </a:r>
            <a:endParaRPr lang="en-US" dirty="0"/>
          </a:p>
          <a:p>
            <a:pPr marL="0" lvl="0" indent="0">
              <a:buNone/>
            </a:pPr>
            <a:endParaRPr lang="en-US" dirty="0"/>
          </a:p>
          <a:p>
            <a:pPr marL="0" lvl="0" indent="0">
              <a:buNone/>
            </a:pPr>
            <a:r>
              <a:rPr lang="en-US" dirty="0"/>
              <a:t>NOTE: </a:t>
            </a:r>
            <a:r>
              <a:rPr lang="en-US"/>
              <a:t>Need </a:t>
            </a:r>
            <a:endParaRPr dirty="0"/>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8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STD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1742477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b="1" i="0" dirty="0">
                <a:solidFill>
                  <a:srgbClr val="000000"/>
                </a:solidFill>
                <a:effectLst/>
                <a:latin typeface="Open Sans" panose="020B0606030504020204" pitchFamily="34" charset="0"/>
              </a:rPr>
              <a:t>1-800-298-3775</a:t>
            </a:r>
            <a:r>
              <a:rPr lang="en-US" sz="1200" b="1" dirty="0"/>
              <a:t>.</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STD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gonorrhea</a:t>
            </a:r>
            <a:r>
              <a:rPr lang="en-US" baseline="0" dirty="0"/>
              <a:t> rate in 2010 was 192.6 per 100,000</a:t>
            </a:r>
          </a:p>
          <a:p>
            <a:pPr marL="174708" indent="-174708">
              <a:buFont typeface="Arial" panose="020B0604020202020204" pitchFamily="34" charset="0"/>
              <a:buChar char="•"/>
            </a:pPr>
            <a:r>
              <a:rPr lang="en-US" baseline="0" dirty="0"/>
              <a:t>This was lower than the national rate of 206.5 per 100,000</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NOTE: Need CDC link</a:t>
            </a:r>
            <a:endParaRPr lang="en-US" dirty="0"/>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chlamydia</a:t>
            </a:r>
            <a:r>
              <a:rPr lang="en-US" baseline="0" dirty="0"/>
              <a:t> rate in 2020 was 413.7 per 100,000</a:t>
            </a:r>
          </a:p>
          <a:p>
            <a:pPr marL="174708" indent="-174708">
              <a:buFont typeface="Arial" panose="020B0604020202020204" pitchFamily="34" charset="0"/>
              <a:buChar char="•"/>
            </a:pPr>
            <a:r>
              <a:rPr lang="en-US" baseline="0" dirty="0"/>
              <a:t>This was lower than the national rate of 481.3 per 100,000</a:t>
            </a:r>
          </a:p>
          <a:p>
            <a:pPr marL="174708" indent="-174708">
              <a:buFont typeface="Arial" panose="020B0604020202020204" pitchFamily="34" charset="0"/>
              <a:buChar char="•"/>
            </a:pPr>
            <a:r>
              <a:rPr lang="en-US" baseline="0" dirty="0"/>
              <a:t>Nationally CT declined 12.6% nationally. </a:t>
            </a:r>
          </a:p>
          <a:p>
            <a:pPr marL="174708" indent="-174708">
              <a:buFont typeface="Arial" panose="020B0604020202020204" pitchFamily="34" charset="0"/>
              <a:buChar char="•"/>
            </a:pPr>
            <a:r>
              <a:rPr lang="en-US" baseline="0" dirty="0"/>
              <a:t>MN declined 11 in 2020.</a:t>
            </a:r>
          </a:p>
          <a:p>
            <a:pPr marL="174708" indent="-174708">
              <a:buFont typeface="Arial" panose="020B0604020202020204" pitchFamily="34" charset="0"/>
              <a:buChar char="•"/>
            </a:pPr>
            <a:r>
              <a:rPr lang="en-US" dirty="0"/>
              <a:t>The COVID-19 pandemic has introduced uncertainty and difficulty in interpreting 2020 case data.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NOTE: need CDC link</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10</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8/24/2023</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8/24/2023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8/24/2023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8/24/2023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8/24/2023</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8/24/2023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8/24/2023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8/24/2023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8/24/2023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8/24/2023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8/24/2023</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8/24/2023</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8/24/2023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8/24/2023</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8/24/2023</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2620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8/24/2023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chor="b">
            <a:normAutofit/>
          </a:bodyPr>
          <a:lstStyle>
            <a:lvl1pPr>
              <a:defRPr sz="32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609600" y="1357795"/>
            <a:ext cx="10972800" cy="4291197"/>
          </a:xfrm>
        </p:spPr>
        <p:txBody>
          <a:bodyPr/>
          <a:lstStyle>
            <a:lvl1pPr marL="0" indent="0">
              <a:buFont typeface="Wingdings" panose="05000000000000000000" pitchFamily="2" charset="2"/>
              <a:buNone/>
              <a:defRPr b="0">
                <a:solidFill>
                  <a:schemeClr val="tx1"/>
                </a:solidFill>
              </a:defRPr>
            </a:lvl1pPr>
            <a:lvl2pPr marL="685783" indent="-228594">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8800" y="5803961"/>
            <a:ext cx="8534400" cy="858099"/>
          </a:xfrm>
        </p:spPr>
        <p:txBody>
          <a:bodyPr anchor="t">
            <a:normAutofit/>
          </a:bodyPr>
          <a:lstStyle>
            <a:lvl1pPr marL="0" indent="0" algn="l">
              <a:buFont typeface="Wingdings" panose="05000000000000000000" pitchFamily="2" charset="2"/>
              <a:buNone/>
              <a:defRPr sz="1333" b="0">
                <a:solidFill>
                  <a:schemeClr val="tx1"/>
                </a:solidFill>
              </a:defRPr>
            </a:lvl1pPr>
            <a:lvl2pPr marL="685783" indent="-228594" algn="l">
              <a:buClr>
                <a:srgbClr val="00788A"/>
              </a:buClr>
              <a:buFont typeface="Calibri" panose="020F0502020204030204" pitchFamily="34" charset="0"/>
              <a:buChar char="‒"/>
              <a:defRPr sz="1333"/>
            </a:lvl2pPr>
            <a:lvl3pPr algn="l">
              <a:buClr>
                <a:srgbClr val="C00000"/>
              </a:buClr>
              <a:defRPr sz="1333"/>
            </a:lvl3pPr>
            <a:lvl4pPr algn="l">
              <a:defRPr sz="1333"/>
            </a:lvl4pPr>
            <a:lvl5pPr algn="l">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68"/>
            <a:ext cx="425116" cy="338554"/>
          </a:xfrm>
          <a:prstGeom prst="rect">
            <a:avLst/>
          </a:prstGeom>
          <a:noFill/>
        </p:spPr>
        <p:txBody>
          <a:bodyPr wrap="none" rtlCol="0">
            <a:spAutoFit/>
          </a:bodyPr>
          <a:lstStyle/>
          <a:p>
            <a:fld id="{69FE1C53-EC00-467A-90D0-1E634E0048C1}" type="slidenum">
              <a:rPr lang="en-US" sz="1600" smtClean="0"/>
              <a:t>‹#›</a:t>
            </a:fld>
            <a:endParaRPr lang="en-US" sz="1600"/>
          </a:p>
        </p:txBody>
      </p:sp>
    </p:spTree>
    <p:extLst>
      <p:ext uri="{BB962C8B-B14F-4D97-AF65-F5344CB8AC3E}">
        <p14:creationId xmlns:p14="http://schemas.microsoft.com/office/powerpoint/2010/main" val="33542516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8/24/2023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8/24/2023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79" r:id="rId59"/>
    <p:sldLayoutId id="2147483780" r:id="rId60"/>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31.xml"/><Relationship Id="rId1" Type="http://schemas.openxmlformats.org/officeDocument/2006/relationships/slideLayout" Target="../slideLayouts/slideLayout59.xml"/><Relationship Id="rId5" Type="http://schemas.openxmlformats.org/officeDocument/2006/relationships/image" Target="../media/image32.PN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39.xml"/><Relationship Id="rId1" Type="http://schemas.openxmlformats.org/officeDocument/2006/relationships/slideLayout" Target="../slideLayouts/slideLayout59.xml"/><Relationship Id="rId5" Type="http://schemas.openxmlformats.org/officeDocument/2006/relationships/image" Target="../media/image40.PNG"/><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https://www.health.state.mn.us/diseases/stds/stats/2022/stdtables.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s://www.health.state.mn.us/diseases/stds/stats/2022/stdtables.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hyperlink" Target="https://www.health.state.mn.us/diseases/stds/stats/2022/stdtabl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hyperlink" Target="https://www.health.state.mn.us/diseases/stds/stats/2022/stdtables.pdf"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std/program/outbreakresources/HANtemplate-dgi.htm"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hyperlink" Target="https://www.cdc.gov/std/program/outbreakresources/HANtemplate-dgi.ht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a:t>Sexually Transmitted Disease (STD) Surveillance Report, 2022</a:t>
            </a:r>
          </a:p>
        </p:txBody>
      </p:sp>
      <p:sp>
        <p:nvSpPr>
          <p:cNvPr id="9" name="Text Placeholder 8"/>
          <p:cNvSpPr>
            <a:spLocks noGrp="1"/>
          </p:cNvSpPr>
          <p:nvPr>
            <p:ph type="body" sz="quarter" idx="14"/>
          </p:nvPr>
        </p:nvSpPr>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STDs in Minnesota</a:t>
            </a:r>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STDs in Minnesota:</a:t>
            </a:r>
            <a:br>
              <a:rPr lang="en-US" altLang="en-US" sz="2900" dirty="0"/>
            </a:br>
            <a:r>
              <a:rPr lang="en-US" altLang="en-US" sz="2900" dirty="0"/>
              <a:t>Number of Cases Reported in 2022</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32,072 STD cases reported to MDH in 2022:</a:t>
            </a:r>
          </a:p>
          <a:p>
            <a:pPr lvl="1" eaLnBrk="1" hangingPunct="1"/>
            <a:r>
              <a:rPr lang="en-US" altLang="en-US" sz="2800" dirty="0"/>
              <a:t>22,079 Chlamydia cases</a:t>
            </a:r>
          </a:p>
          <a:p>
            <a:pPr lvl="1" eaLnBrk="1" hangingPunct="1"/>
            <a:r>
              <a:rPr lang="en-US" altLang="en-US" sz="2800" dirty="0"/>
              <a:t> 8,161 Gonorrhea cases</a:t>
            </a:r>
          </a:p>
          <a:p>
            <a:pPr lvl="1" eaLnBrk="1" hangingPunct="1"/>
            <a:r>
              <a:rPr lang="en-US" altLang="en-US" sz="2800" dirty="0"/>
              <a:t> 1,832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STDs in Minnesota:</a:t>
            </a:r>
            <a:br>
              <a:rPr lang="en-US" altLang="en-US" sz="2900" dirty="0"/>
            </a:br>
            <a:r>
              <a:rPr lang="en-US" altLang="en-US" sz="2900" dirty="0"/>
              <a:t>Rate per 100,000 by Year of Diagnosis, 2012-2022</a:t>
            </a:r>
            <a:endParaRPr lang="en-US" sz="2900" dirty="0"/>
          </a:p>
        </p:txBody>
      </p:sp>
      <p:graphicFrame>
        <p:nvGraphicFramePr>
          <p:cNvPr id="2" name="Table 1">
            <a:extLst>
              <a:ext uri="{FF2B5EF4-FFF2-40B4-BE49-F238E27FC236}">
                <a16:creationId xmlns:a16="http://schemas.microsoft.com/office/drawing/2014/main" id="{FA30928E-E3B9-243F-DBCD-6D3B70F048F2}"/>
              </a:ext>
            </a:extLst>
          </p:cNvPr>
          <p:cNvGraphicFramePr>
            <a:graphicFrameLocks noGrp="1"/>
          </p:cNvGraphicFramePr>
          <p:nvPr>
            <p:extLst>
              <p:ext uri="{D42A27DB-BD31-4B8C-83A1-F6EECF244321}">
                <p14:modId xmlns:p14="http://schemas.microsoft.com/office/powerpoint/2010/main" val="3359949385"/>
              </p:ext>
            </p:extLst>
          </p:nvPr>
        </p:nvGraphicFramePr>
        <p:xfrm>
          <a:off x="2064470" y="3094037"/>
          <a:ext cx="8257885" cy="950060"/>
        </p:xfrm>
        <a:graphic>
          <a:graphicData uri="http://schemas.openxmlformats.org/drawingml/2006/table">
            <a:tbl>
              <a:tblPr>
                <a:tableStyleId>{5C22544A-7EE6-4342-B048-85BDC9FD1C3A}</a:tableStyleId>
              </a:tblPr>
              <a:tblGrid>
                <a:gridCol w="853555">
                  <a:extLst>
                    <a:ext uri="{9D8B030D-6E8A-4147-A177-3AD203B41FA5}">
                      <a16:colId xmlns:a16="http://schemas.microsoft.com/office/drawing/2014/main" val="241913899"/>
                    </a:ext>
                  </a:extLst>
                </a:gridCol>
                <a:gridCol w="493622">
                  <a:extLst>
                    <a:ext uri="{9D8B030D-6E8A-4147-A177-3AD203B41FA5}">
                      <a16:colId xmlns:a16="http://schemas.microsoft.com/office/drawing/2014/main" val="2910138404"/>
                    </a:ext>
                  </a:extLst>
                </a:gridCol>
                <a:gridCol w="493622">
                  <a:extLst>
                    <a:ext uri="{9D8B030D-6E8A-4147-A177-3AD203B41FA5}">
                      <a16:colId xmlns:a16="http://schemas.microsoft.com/office/drawing/2014/main" val="4162231420"/>
                    </a:ext>
                  </a:extLst>
                </a:gridCol>
                <a:gridCol w="493622">
                  <a:extLst>
                    <a:ext uri="{9D8B030D-6E8A-4147-A177-3AD203B41FA5}">
                      <a16:colId xmlns:a16="http://schemas.microsoft.com/office/drawing/2014/main" val="3375628888"/>
                    </a:ext>
                  </a:extLst>
                </a:gridCol>
                <a:gridCol w="493622">
                  <a:extLst>
                    <a:ext uri="{9D8B030D-6E8A-4147-A177-3AD203B41FA5}">
                      <a16:colId xmlns:a16="http://schemas.microsoft.com/office/drawing/2014/main" val="2061957822"/>
                    </a:ext>
                  </a:extLst>
                </a:gridCol>
                <a:gridCol w="493622">
                  <a:extLst>
                    <a:ext uri="{9D8B030D-6E8A-4147-A177-3AD203B41FA5}">
                      <a16:colId xmlns:a16="http://schemas.microsoft.com/office/drawing/2014/main" val="1467982851"/>
                    </a:ext>
                  </a:extLst>
                </a:gridCol>
                <a:gridCol w="493622">
                  <a:extLst>
                    <a:ext uri="{9D8B030D-6E8A-4147-A177-3AD203B41FA5}">
                      <a16:colId xmlns:a16="http://schemas.microsoft.com/office/drawing/2014/main" val="1851415668"/>
                    </a:ext>
                  </a:extLst>
                </a:gridCol>
                <a:gridCol w="493622">
                  <a:extLst>
                    <a:ext uri="{9D8B030D-6E8A-4147-A177-3AD203B41FA5}">
                      <a16:colId xmlns:a16="http://schemas.microsoft.com/office/drawing/2014/main" val="4161411042"/>
                    </a:ext>
                  </a:extLst>
                </a:gridCol>
                <a:gridCol w="493622">
                  <a:extLst>
                    <a:ext uri="{9D8B030D-6E8A-4147-A177-3AD203B41FA5}">
                      <a16:colId xmlns:a16="http://schemas.microsoft.com/office/drawing/2014/main" val="3073656844"/>
                    </a:ext>
                  </a:extLst>
                </a:gridCol>
                <a:gridCol w="493622">
                  <a:extLst>
                    <a:ext uri="{9D8B030D-6E8A-4147-A177-3AD203B41FA5}">
                      <a16:colId xmlns:a16="http://schemas.microsoft.com/office/drawing/2014/main" val="4073825688"/>
                    </a:ext>
                  </a:extLst>
                </a:gridCol>
                <a:gridCol w="493622">
                  <a:extLst>
                    <a:ext uri="{9D8B030D-6E8A-4147-A177-3AD203B41FA5}">
                      <a16:colId xmlns:a16="http://schemas.microsoft.com/office/drawing/2014/main" val="1837754334"/>
                    </a:ext>
                  </a:extLst>
                </a:gridCol>
                <a:gridCol w="493622">
                  <a:extLst>
                    <a:ext uri="{9D8B030D-6E8A-4147-A177-3AD203B41FA5}">
                      <a16:colId xmlns:a16="http://schemas.microsoft.com/office/drawing/2014/main" val="2102225090"/>
                    </a:ext>
                  </a:extLst>
                </a:gridCol>
                <a:gridCol w="493622">
                  <a:extLst>
                    <a:ext uri="{9D8B030D-6E8A-4147-A177-3AD203B41FA5}">
                      <a16:colId xmlns:a16="http://schemas.microsoft.com/office/drawing/2014/main" val="3105382070"/>
                    </a:ext>
                  </a:extLst>
                </a:gridCol>
                <a:gridCol w="493622">
                  <a:extLst>
                    <a:ext uri="{9D8B030D-6E8A-4147-A177-3AD203B41FA5}">
                      <a16:colId xmlns:a16="http://schemas.microsoft.com/office/drawing/2014/main" val="1226815221"/>
                    </a:ext>
                  </a:extLst>
                </a:gridCol>
                <a:gridCol w="493622">
                  <a:extLst>
                    <a:ext uri="{9D8B030D-6E8A-4147-A177-3AD203B41FA5}">
                      <a16:colId xmlns:a16="http://schemas.microsoft.com/office/drawing/2014/main" val="2452851332"/>
                    </a:ext>
                  </a:extLst>
                </a:gridCol>
                <a:gridCol w="493622">
                  <a:extLst>
                    <a:ext uri="{9D8B030D-6E8A-4147-A177-3AD203B41FA5}">
                      <a16:colId xmlns:a16="http://schemas.microsoft.com/office/drawing/2014/main" val="1172106808"/>
                    </a:ext>
                  </a:extLst>
                </a:gridCol>
              </a:tblGrid>
              <a:tr h="237515">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153296"/>
                  </a:ext>
                </a:extLst>
              </a:tr>
              <a:tr h="237515">
                <a:tc>
                  <a:txBody>
                    <a:bodyPr/>
                    <a:lstStyle/>
                    <a:p>
                      <a:pPr algn="l" fontAlgn="b"/>
                      <a:r>
                        <a:rPr lang="en-US" sz="1000" u="none" strike="noStrike">
                          <a:solidFill>
                            <a:schemeClr val="bg1"/>
                          </a:solidFill>
                          <a:effectLst/>
                        </a:rPr>
                        <a:t>Chlamydia</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400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988593"/>
                  </a:ext>
                </a:extLst>
              </a:tr>
              <a:tr h="237515">
                <a:tc>
                  <a:txBody>
                    <a:bodyPr/>
                    <a:lstStyle/>
                    <a:p>
                      <a:pPr algn="l" fontAlgn="b"/>
                      <a:r>
                        <a:rPr lang="en-US" sz="1000" u="none" strike="noStrike" dirty="0">
                          <a:solidFill>
                            <a:schemeClr val="bg1"/>
                          </a:solidFill>
                          <a:effectLst/>
                        </a:rPr>
                        <a:t>Gonorrhea</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004537"/>
                  </a:ext>
                </a:extLst>
              </a:tr>
              <a:tr h="237515">
                <a:tc>
                  <a:txBody>
                    <a:bodyPr/>
                    <a:lstStyle/>
                    <a:p>
                      <a:pPr algn="l" fontAlgn="b"/>
                      <a:r>
                        <a:rPr lang="en-US" sz="1000" u="none" strike="noStrike">
                          <a:solidFill>
                            <a:schemeClr val="bg1"/>
                          </a:solidFill>
                          <a:effectLst/>
                        </a:rPr>
                        <a:t>P&amp;S* Syphilis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4466569"/>
                  </a:ext>
                </a:extLst>
              </a:tr>
            </a:tbl>
          </a:graphicData>
        </a:graphic>
      </p:graphicFrame>
      <p:pic>
        <p:nvPicPr>
          <p:cNvPr id="12" name="Content Placeholder 11" descr="STDs in Minnesota: Rate per 100,000 by Year of Diagnosis, 2012-2022. Refer to table on slide for full data. ">
            <a:extLst>
              <a:ext uri="{FF2B5EF4-FFF2-40B4-BE49-F238E27FC236}">
                <a16:creationId xmlns:a16="http://schemas.microsoft.com/office/drawing/2014/main" id="{ED7E4586-8CBF-F504-3330-FE67187037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6138" y="1735494"/>
            <a:ext cx="9060545" cy="4478792"/>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65771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2012-2022</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graphicFrame>
        <p:nvGraphicFramePr>
          <p:cNvPr id="12" name="Table 11">
            <a:extLst>
              <a:ext uri="{FF2B5EF4-FFF2-40B4-BE49-F238E27FC236}">
                <a16:creationId xmlns:a16="http://schemas.microsoft.com/office/drawing/2014/main" id="{7BE12C80-3BDF-5C70-C934-71348680AEB7}"/>
              </a:ext>
            </a:extLst>
          </p:cNvPr>
          <p:cNvGraphicFramePr>
            <a:graphicFrameLocks noGrp="1"/>
          </p:cNvGraphicFramePr>
          <p:nvPr>
            <p:extLst>
              <p:ext uri="{D42A27DB-BD31-4B8C-83A1-F6EECF244321}">
                <p14:modId xmlns:p14="http://schemas.microsoft.com/office/powerpoint/2010/main" val="2382873137"/>
              </p:ext>
            </p:extLst>
          </p:nvPr>
        </p:nvGraphicFramePr>
        <p:xfrm>
          <a:off x="2037712" y="2724150"/>
          <a:ext cx="8293624" cy="2171699"/>
        </p:xfrm>
        <a:graphic>
          <a:graphicData uri="http://schemas.openxmlformats.org/drawingml/2006/table">
            <a:tbl>
              <a:tblPr>
                <a:tableStyleId>{5C22544A-7EE6-4342-B048-85BDC9FD1C3A}</a:tableStyleId>
              </a:tblPr>
              <a:tblGrid>
                <a:gridCol w="453264">
                  <a:extLst>
                    <a:ext uri="{9D8B030D-6E8A-4147-A177-3AD203B41FA5}">
                      <a16:colId xmlns:a16="http://schemas.microsoft.com/office/drawing/2014/main" val="1470544505"/>
                    </a:ext>
                  </a:extLst>
                </a:gridCol>
                <a:gridCol w="453264">
                  <a:extLst>
                    <a:ext uri="{9D8B030D-6E8A-4147-A177-3AD203B41FA5}">
                      <a16:colId xmlns:a16="http://schemas.microsoft.com/office/drawing/2014/main" val="365154413"/>
                    </a:ext>
                  </a:extLst>
                </a:gridCol>
                <a:gridCol w="453264">
                  <a:extLst>
                    <a:ext uri="{9D8B030D-6E8A-4147-A177-3AD203B41FA5}">
                      <a16:colId xmlns:a16="http://schemas.microsoft.com/office/drawing/2014/main" val="313379398"/>
                    </a:ext>
                  </a:extLst>
                </a:gridCol>
                <a:gridCol w="453264">
                  <a:extLst>
                    <a:ext uri="{9D8B030D-6E8A-4147-A177-3AD203B41FA5}">
                      <a16:colId xmlns:a16="http://schemas.microsoft.com/office/drawing/2014/main" val="1942789196"/>
                    </a:ext>
                  </a:extLst>
                </a:gridCol>
                <a:gridCol w="453264">
                  <a:extLst>
                    <a:ext uri="{9D8B030D-6E8A-4147-A177-3AD203B41FA5}">
                      <a16:colId xmlns:a16="http://schemas.microsoft.com/office/drawing/2014/main" val="71647273"/>
                    </a:ext>
                  </a:extLst>
                </a:gridCol>
                <a:gridCol w="453264">
                  <a:extLst>
                    <a:ext uri="{9D8B030D-6E8A-4147-A177-3AD203B41FA5}">
                      <a16:colId xmlns:a16="http://schemas.microsoft.com/office/drawing/2014/main" val="4193712000"/>
                    </a:ext>
                  </a:extLst>
                </a:gridCol>
                <a:gridCol w="453264">
                  <a:extLst>
                    <a:ext uri="{9D8B030D-6E8A-4147-A177-3AD203B41FA5}">
                      <a16:colId xmlns:a16="http://schemas.microsoft.com/office/drawing/2014/main" val="1433358871"/>
                    </a:ext>
                  </a:extLst>
                </a:gridCol>
                <a:gridCol w="453264">
                  <a:extLst>
                    <a:ext uri="{9D8B030D-6E8A-4147-A177-3AD203B41FA5}">
                      <a16:colId xmlns:a16="http://schemas.microsoft.com/office/drawing/2014/main" val="396480843"/>
                    </a:ext>
                  </a:extLst>
                </a:gridCol>
                <a:gridCol w="453264">
                  <a:extLst>
                    <a:ext uri="{9D8B030D-6E8A-4147-A177-3AD203B41FA5}">
                      <a16:colId xmlns:a16="http://schemas.microsoft.com/office/drawing/2014/main" val="3923397191"/>
                    </a:ext>
                  </a:extLst>
                </a:gridCol>
                <a:gridCol w="453264">
                  <a:extLst>
                    <a:ext uri="{9D8B030D-6E8A-4147-A177-3AD203B41FA5}">
                      <a16:colId xmlns:a16="http://schemas.microsoft.com/office/drawing/2014/main" val="1588367862"/>
                    </a:ext>
                  </a:extLst>
                </a:gridCol>
                <a:gridCol w="453264">
                  <a:extLst>
                    <a:ext uri="{9D8B030D-6E8A-4147-A177-3AD203B41FA5}">
                      <a16:colId xmlns:a16="http://schemas.microsoft.com/office/drawing/2014/main" val="3337070793"/>
                    </a:ext>
                  </a:extLst>
                </a:gridCol>
                <a:gridCol w="453264">
                  <a:extLst>
                    <a:ext uri="{9D8B030D-6E8A-4147-A177-3AD203B41FA5}">
                      <a16:colId xmlns:a16="http://schemas.microsoft.com/office/drawing/2014/main" val="3284294822"/>
                    </a:ext>
                  </a:extLst>
                </a:gridCol>
                <a:gridCol w="453264">
                  <a:extLst>
                    <a:ext uri="{9D8B030D-6E8A-4147-A177-3AD203B41FA5}">
                      <a16:colId xmlns:a16="http://schemas.microsoft.com/office/drawing/2014/main" val="648156146"/>
                    </a:ext>
                  </a:extLst>
                </a:gridCol>
                <a:gridCol w="453264">
                  <a:extLst>
                    <a:ext uri="{9D8B030D-6E8A-4147-A177-3AD203B41FA5}">
                      <a16:colId xmlns:a16="http://schemas.microsoft.com/office/drawing/2014/main" val="1665580196"/>
                    </a:ext>
                  </a:extLst>
                </a:gridCol>
                <a:gridCol w="453264">
                  <a:extLst>
                    <a:ext uri="{9D8B030D-6E8A-4147-A177-3AD203B41FA5}">
                      <a16:colId xmlns:a16="http://schemas.microsoft.com/office/drawing/2014/main" val="4290084458"/>
                    </a:ext>
                  </a:extLst>
                </a:gridCol>
                <a:gridCol w="453264">
                  <a:extLst>
                    <a:ext uri="{9D8B030D-6E8A-4147-A177-3AD203B41FA5}">
                      <a16:colId xmlns:a16="http://schemas.microsoft.com/office/drawing/2014/main" val="2259566847"/>
                    </a:ext>
                  </a:extLst>
                </a:gridCol>
                <a:gridCol w="208280">
                  <a:extLst>
                    <a:ext uri="{9D8B030D-6E8A-4147-A177-3AD203B41FA5}">
                      <a16:colId xmlns:a16="http://schemas.microsoft.com/office/drawing/2014/main" val="984964347"/>
                    </a:ext>
                  </a:extLst>
                </a:gridCol>
                <a:gridCol w="208280">
                  <a:extLst>
                    <a:ext uri="{9D8B030D-6E8A-4147-A177-3AD203B41FA5}">
                      <a16:colId xmlns:a16="http://schemas.microsoft.com/office/drawing/2014/main" val="1947503734"/>
                    </a:ext>
                  </a:extLst>
                </a:gridCol>
                <a:gridCol w="208280">
                  <a:extLst>
                    <a:ext uri="{9D8B030D-6E8A-4147-A177-3AD203B41FA5}">
                      <a16:colId xmlns:a16="http://schemas.microsoft.com/office/drawing/2014/main" val="2121127291"/>
                    </a:ext>
                  </a:extLst>
                </a:gridCol>
                <a:gridCol w="208280">
                  <a:extLst>
                    <a:ext uri="{9D8B030D-6E8A-4147-A177-3AD203B41FA5}">
                      <a16:colId xmlns:a16="http://schemas.microsoft.com/office/drawing/2014/main" val="3420803193"/>
                    </a:ext>
                  </a:extLst>
                </a:gridCol>
                <a:gridCol w="208280">
                  <a:extLst>
                    <a:ext uri="{9D8B030D-6E8A-4147-A177-3AD203B41FA5}">
                      <a16:colId xmlns:a16="http://schemas.microsoft.com/office/drawing/2014/main" val="2749536653"/>
                    </a:ext>
                  </a:extLst>
                </a:gridCol>
              </a:tblGrid>
              <a:tr h="563468">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773383"/>
                  </a:ext>
                </a:extLst>
              </a:tr>
              <a:tr h="563468">
                <a:tc>
                  <a:txBody>
                    <a:bodyPr/>
                    <a:lstStyle/>
                    <a:p>
                      <a:pPr algn="l" fontAlgn="b"/>
                      <a:r>
                        <a:rPr lang="en-US" sz="1000" u="none" strike="noStrike">
                          <a:solidFill>
                            <a:schemeClr val="bg1"/>
                          </a:solidFill>
                          <a:effectLst/>
                        </a:rPr>
                        <a:t>All Stages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6254125"/>
                  </a:ext>
                </a:extLst>
              </a:tr>
              <a:tr h="563468">
                <a:tc>
                  <a:txBody>
                    <a:bodyPr/>
                    <a:lstStyle/>
                    <a:p>
                      <a:pPr algn="l" fontAlgn="b"/>
                      <a:r>
                        <a:rPr lang="en-US" sz="1000" u="none" strike="noStrike">
                          <a:solidFill>
                            <a:schemeClr val="bg1"/>
                          </a:solidFill>
                          <a:effectLst/>
                        </a:rPr>
                        <a:t>P&amp;S*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531459"/>
                  </a:ext>
                </a:extLst>
              </a:tr>
              <a:tr h="481295">
                <a:tc gridSpan="6">
                  <a:txBody>
                    <a:bodyPr/>
                    <a:lstStyle/>
                    <a:p>
                      <a:pPr algn="l" fontAlgn="b"/>
                      <a:r>
                        <a:rPr lang="en-US" sz="1000" u="none" strike="noStrike">
                          <a:solidFill>
                            <a:schemeClr val="bg1"/>
                          </a:solidFill>
                          <a:effectLst/>
                        </a:rPr>
                        <a:t>Early Latent</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u="none" strike="noStrike">
                          <a:solidFill>
                            <a:schemeClr val="bg1"/>
                          </a:solidFill>
                          <a:effectLst/>
                        </a:rPr>
                        <a:t>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0109659"/>
                  </a:ext>
                </a:extLst>
              </a:tr>
            </a:tbl>
          </a:graphicData>
        </a:graphic>
      </p:graphicFrame>
      <p:pic>
        <p:nvPicPr>
          <p:cNvPr id="16" name="Content Placeholder 15" descr="Syphilis Rates by Stage of Diagnosis, Minnesota, 2012-2022. Refer to table on slide for full data. ">
            <a:extLst>
              <a:ext uri="{FF2B5EF4-FFF2-40B4-BE49-F238E27FC236}">
                <a16:creationId xmlns:a16="http://schemas.microsoft.com/office/drawing/2014/main" id="{74330944-E374-74F1-C711-ED180860DD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620" y="2061836"/>
            <a:ext cx="8984759" cy="387891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15</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solidFill>
                  <a:schemeClr val="bg1"/>
                </a:solidFill>
              </a:rPr>
              <a:t>2022 Minnesota Primary and Secondary Syphilis Rates by County</a:t>
            </a:r>
          </a:p>
        </p:txBody>
      </p:sp>
      <p:sp>
        <p:nvSpPr>
          <p:cNvPr id="3" name="TextBox 2"/>
          <p:cNvSpPr txBox="1"/>
          <p:nvPr/>
        </p:nvSpPr>
        <p:spPr>
          <a:xfrm>
            <a:off x="6020646" y="5265907"/>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11" name="Picture 10" descr="2022 Minnesota Primary &amp; Secondary Syphilis Rates by County. Map. ">
            <a:extLst>
              <a:ext uri="{FF2B5EF4-FFF2-40B4-BE49-F238E27FC236}">
                <a16:creationId xmlns:a16="http://schemas.microsoft.com/office/drawing/2014/main" id="{CB478300-4234-3E4A-DB10-2BAC8B3B0D5A}"/>
              </a:ext>
            </a:extLst>
          </p:cNvPr>
          <p:cNvPicPr>
            <a:picLocks noChangeAspect="1"/>
          </p:cNvPicPr>
          <p:nvPr/>
        </p:nvPicPr>
        <p:blipFill rotWithShape="1">
          <a:blip r:embed="rId3">
            <a:extLst>
              <a:ext uri="{28A0092B-C50C-407E-A947-70E740481C1C}">
                <a14:useLocalDpi xmlns:a14="http://schemas.microsoft.com/office/drawing/2010/main" val="0"/>
              </a:ext>
            </a:extLst>
          </a:blip>
          <a:srcRect t="3166" r="-277"/>
          <a:stretch/>
        </p:blipFill>
        <p:spPr>
          <a:xfrm>
            <a:off x="1461910" y="1574275"/>
            <a:ext cx="4194171" cy="5241389"/>
          </a:xfrm>
          <a:prstGeom prst="rect">
            <a:avLst/>
          </a:prstGeom>
        </p:spPr>
      </p:pic>
      <p:pic>
        <p:nvPicPr>
          <p:cNvPr id="8" name="Picture 7" descr="2022 Minnesota Primary and Secondary Syphilis Rates by County. Text. Refer to slide notes for full data. ">
            <a:extLst>
              <a:ext uri="{FF2B5EF4-FFF2-40B4-BE49-F238E27FC236}">
                <a16:creationId xmlns:a16="http://schemas.microsoft.com/office/drawing/2014/main" id="{FCBFEC56-06B0-F31E-83AE-C2AFA2E79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327" y="3646281"/>
            <a:ext cx="3764606" cy="1097375"/>
          </a:xfrm>
          <a:prstGeom prst="rect">
            <a:avLst/>
          </a:prstGeom>
        </p:spPr>
      </p:pic>
    </p:spTree>
    <p:extLst>
      <p:ext uri="{BB962C8B-B14F-4D97-AF65-F5344CB8AC3E}">
        <p14:creationId xmlns:p14="http://schemas.microsoft.com/office/powerpoint/2010/main" val="269319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and Secondary Syphilis Infections by Residence at Diagnosis</a:t>
            </a:r>
            <a:br>
              <a:rPr lang="en-US" altLang="en-US" sz="2900" dirty="0"/>
            </a:br>
            <a:r>
              <a:rPr lang="en-US" altLang="en-US" sz="2900" dirty="0"/>
              <a:t>Minnesota, 2022</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676</a:t>
            </a:r>
          </a:p>
        </p:txBody>
      </p:sp>
      <p:pic>
        <p:nvPicPr>
          <p:cNvPr id="8" name="Content Placeholder 7" descr="Primary and Secondary Syphilis Infections by Residence at Diagnosis&#10;Minnesota, 2022. Refer to slide notes for full data. ">
            <a:extLst>
              <a:ext uri="{FF2B5EF4-FFF2-40B4-BE49-F238E27FC236}">
                <a16:creationId xmlns:a16="http://schemas.microsoft.com/office/drawing/2014/main" id="{CF38AA7D-5117-AF24-D16B-803A74966B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7915" y="2233061"/>
            <a:ext cx="5096170" cy="3219969"/>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descr="Primary and Secondary Syphilis Rates by Gender, Minnesota, 2012-2022. Refer to table on slide for full data. "/>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and Secondary Syphilis Rates by Gender, Minnesota, 2012-2022</a:t>
            </a:r>
          </a:p>
        </p:txBody>
      </p:sp>
      <p:graphicFrame>
        <p:nvGraphicFramePr>
          <p:cNvPr id="2" name="Table 1">
            <a:extLst>
              <a:ext uri="{FF2B5EF4-FFF2-40B4-BE49-F238E27FC236}">
                <a16:creationId xmlns:a16="http://schemas.microsoft.com/office/drawing/2014/main" id="{BFCE884B-C529-395F-6527-C1468660840B}"/>
              </a:ext>
            </a:extLst>
          </p:cNvPr>
          <p:cNvGraphicFramePr>
            <a:graphicFrameLocks noGrp="1"/>
          </p:cNvGraphicFramePr>
          <p:nvPr>
            <p:extLst>
              <p:ext uri="{D42A27DB-BD31-4B8C-83A1-F6EECF244321}">
                <p14:modId xmlns:p14="http://schemas.microsoft.com/office/powerpoint/2010/main" val="1903545566"/>
              </p:ext>
            </p:extLst>
          </p:nvPr>
        </p:nvGraphicFramePr>
        <p:xfrm>
          <a:off x="1859279" y="3052361"/>
          <a:ext cx="8473442" cy="1574216"/>
        </p:xfrm>
        <a:graphic>
          <a:graphicData uri="http://schemas.openxmlformats.org/drawingml/2006/table">
            <a:tbl>
              <a:tblPr>
                <a:tableStyleId>{5C22544A-7EE6-4342-B048-85BDC9FD1C3A}</a:tableStyleId>
              </a:tblPr>
              <a:tblGrid>
                <a:gridCol w="531395">
                  <a:extLst>
                    <a:ext uri="{9D8B030D-6E8A-4147-A177-3AD203B41FA5}">
                      <a16:colId xmlns:a16="http://schemas.microsoft.com/office/drawing/2014/main" val="1547272541"/>
                    </a:ext>
                  </a:extLst>
                </a:gridCol>
                <a:gridCol w="531395">
                  <a:extLst>
                    <a:ext uri="{9D8B030D-6E8A-4147-A177-3AD203B41FA5}">
                      <a16:colId xmlns:a16="http://schemas.microsoft.com/office/drawing/2014/main" val="1948079120"/>
                    </a:ext>
                  </a:extLst>
                </a:gridCol>
                <a:gridCol w="531395">
                  <a:extLst>
                    <a:ext uri="{9D8B030D-6E8A-4147-A177-3AD203B41FA5}">
                      <a16:colId xmlns:a16="http://schemas.microsoft.com/office/drawing/2014/main" val="2787045601"/>
                    </a:ext>
                  </a:extLst>
                </a:gridCol>
                <a:gridCol w="531395">
                  <a:extLst>
                    <a:ext uri="{9D8B030D-6E8A-4147-A177-3AD203B41FA5}">
                      <a16:colId xmlns:a16="http://schemas.microsoft.com/office/drawing/2014/main" val="3470740882"/>
                    </a:ext>
                  </a:extLst>
                </a:gridCol>
                <a:gridCol w="531395">
                  <a:extLst>
                    <a:ext uri="{9D8B030D-6E8A-4147-A177-3AD203B41FA5}">
                      <a16:colId xmlns:a16="http://schemas.microsoft.com/office/drawing/2014/main" val="3439083660"/>
                    </a:ext>
                  </a:extLst>
                </a:gridCol>
                <a:gridCol w="531395">
                  <a:extLst>
                    <a:ext uri="{9D8B030D-6E8A-4147-A177-3AD203B41FA5}">
                      <a16:colId xmlns:a16="http://schemas.microsoft.com/office/drawing/2014/main" val="2665739747"/>
                    </a:ext>
                  </a:extLst>
                </a:gridCol>
                <a:gridCol w="531395">
                  <a:extLst>
                    <a:ext uri="{9D8B030D-6E8A-4147-A177-3AD203B41FA5}">
                      <a16:colId xmlns:a16="http://schemas.microsoft.com/office/drawing/2014/main" val="3953536750"/>
                    </a:ext>
                  </a:extLst>
                </a:gridCol>
                <a:gridCol w="531395">
                  <a:extLst>
                    <a:ext uri="{9D8B030D-6E8A-4147-A177-3AD203B41FA5}">
                      <a16:colId xmlns:a16="http://schemas.microsoft.com/office/drawing/2014/main" val="485354835"/>
                    </a:ext>
                  </a:extLst>
                </a:gridCol>
                <a:gridCol w="531395">
                  <a:extLst>
                    <a:ext uri="{9D8B030D-6E8A-4147-A177-3AD203B41FA5}">
                      <a16:colId xmlns:a16="http://schemas.microsoft.com/office/drawing/2014/main" val="57063686"/>
                    </a:ext>
                  </a:extLst>
                </a:gridCol>
                <a:gridCol w="531395">
                  <a:extLst>
                    <a:ext uri="{9D8B030D-6E8A-4147-A177-3AD203B41FA5}">
                      <a16:colId xmlns:a16="http://schemas.microsoft.com/office/drawing/2014/main" val="999747647"/>
                    </a:ext>
                  </a:extLst>
                </a:gridCol>
                <a:gridCol w="531395">
                  <a:extLst>
                    <a:ext uri="{9D8B030D-6E8A-4147-A177-3AD203B41FA5}">
                      <a16:colId xmlns:a16="http://schemas.microsoft.com/office/drawing/2014/main" val="3885827501"/>
                    </a:ext>
                  </a:extLst>
                </a:gridCol>
                <a:gridCol w="531395">
                  <a:extLst>
                    <a:ext uri="{9D8B030D-6E8A-4147-A177-3AD203B41FA5}">
                      <a16:colId xmlns:a16="http://schemas.microsoft.com/office/drawing/2014/main" val="985847787"/>
                    </a:ext>
                  </a:extLst>
                </a:gridCol>
                <a:gridCol w="531395">
                  <a:extLst>
                    <a:ext uri="{9D8B030D-6E8A-4147-A177-3AD203B41FA5}">
                      <a16:colId xmlns:a16="http://schemas.microsoft.com/office/drawing/2014/main" val="47804479"/>
                    </a:ext>
                  </a:extLst>
                </a:gridCol>
                <a:gridCol w="531395">
                  <a:extLst>
                    <a:ext uri="{9D8B030D-6E8A-4147-A177-3AD203B41FA5}">
                      <a16:colId xmlns:a16="http://schemas.microsoft.com/office/drawing/2014/main" val="45408539"/>
                    </a:ext>
                  </a:extLst>
                </a:gridCol>
                <a:gridCol w="531395">
                  <a:extLst>
                    <a:ext uri="{9D8B030D-6E8A-4147-A177-3AD203B41FA5}">
                      <a16:colId xmlns:a16="http://schemas.microsoft.com/office/drawing/2014/main" val="291785666"/>
                    </a:ext>
                  </a:extLst>
                </a:gridCol>
                <a:gridCol w="502517">
                  <a:extLst>
                    <a:ext uri="{9D8B030D-6E8A-4147-A177-3AD203B41FA5}">
                      <a16:colId xmlns:a16="http://schemas.microsoft.com/office/drawing/2014/main" val="1152018370"/>
                    </a:ext>
                  </a:extLst>
                </a:gridCol>
              </a:tblGrid>
              <a:tr h="393554">
                <a:tc>
                  <a:txBody>
                    <a:bodyPr/>
                    <a:lstStyle/>
                    <a:p>
                      <a:pPr algn="l" fontAlgn="b"/>
                      <a:r>
                        <a:rPr lang="en-US" sz="1000" b="1" i="0" u="none" strike="noStrike" dirty="0">
                          <a:solidFill>
                            <a:schemeClr val="bg1"/>
                          </a:solidFill>
                          <a:effectLst/>
                          <a:latin typeface="Geneva"/>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2510436"/>
                  </a:ext>
                </a:extLst>
              </a:tr>
              <a:tr h="393554">
                <a:tc>
                  <a:txBody>
                    <a:bodyPr/>
                    <a:lstStyle/>
                    <a:p>
                      <a:pPr algn="l" fontAlgn="b"/>
                      <a:r>
                        <a:rPr lang="en-US" sz="1000" u="none" strike="noStrike">
                          <a:solidFill>
                            <a:schemeClr val="bg1"/>
                          </a:solidFill>
                          <a:effectLst/>
                        </a:rPr>
                        <a:t> 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3551365"/>
                  </a:ext>
                </a:extLst>
              </a:tr>
              <a:tr h="393554">
                <a:tc>
                  <a:txBody>
                    <a:bodyPr/>
                    <a:lstStyle/>
                    <a:p>
                      <a:pPr algn="l" fontAlgn="b"/>
                      <a:r>
                        <a:rPr lang="en-US" sz="1000" u="none" strike="noStrike">
                          <a:solidFill>
                            <a:schemeClr val="bg1"/>
                          </a:solidFill>
                          <a:effectLst/>
                        </a:rPr>
                        <a:t> Females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270124"/>
                  </a:ext>
                </a:extLst>
              </a:tr>
              <a:tr h="393554">
                <a:tc>
                  <a:txBody>
                    <a:bodyPr/>
                    <a:lstStyle/>
                    <a:p>
                      <a:pPr algn="l" fontAlgn="b"/>
                      <a:r>
                        <a:rPr lang="en-US" sz="1000" u="none" strike="noStrike">
                          <a:solidFill>
                            <a:schemeClr val="bg1"/>
                          </a:solidFill>
                          <a:effectLst/>
                        </a:rPr>
                        <a:t>Overall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1365198"/>
                  </a:ext>
                </a:extLst>
              </a:tr>
            </a:tbl>
          </a:graphicData>
        </a:graphic>
      </p:graphicFrame>
      <p:pic>
        <p:nvPicPr>
          <p:cNvPr id="7" name="Content Placeholder 6" descr="Chart, line chart&#10;&#10;Description automatically generated">
            <a:extLst>
              <a:ext uri="{FF2B5EF4-FFF2-40B4-BE49-F238E27FC236}">
                <a16:creationId xmlns:a16="http://schemas.microsoft.com/office/drawing/2014/main" id="{B715C4B4-6DB4-0D9F-C042-899B915A06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620" y="2494789"/>
            <a:ext cx="8984759" cy="3475021"/>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and Secondary Syphilis Rates by Age</a:t>
            </a:r>
            <a:br>
              <a:rPr lang="en-US" altLang="en-US" sz="2900" dirty="0">
                <a:solidFill>
                  <a:schemeClr val="bg1"/>
                </a:solidFill>
                <a:latin typeface="+mj-lt"/>
              </a:rPr>
            </a:br>
            <a:r>
              <a:rPr lang="en-US" altLang="en-US" sz="2900" dirty="0">
                <a:solidFill>
                  <a:schemeClr val="bg1"/>
                </a:solidFill>
                <a:latin typeface="+mj-lt"/>
              </a:rPr>
              <a:t>Minnesota, 2012-2022</a:t>
            </a:r>
          </a:p>
        </p:txBody>
      </p:sp>
      <p:graphicFrame>
        <p:nvGraphicFramePr>
          <p:cNvPr id="2" name="Table 1">
            <a:extLst>
              <a:ext uri="{FF2B5EF4-FFF2-40B4-BE49-F238E27FC236}">
                <a16:creationId xmlns:a16="http://schemas.microsoft.com/office/drawing/2014/main" id="{31BA7E0E-F1BD-012F-D3FE-CBA5E1E27AA2}"/>
              </a:ext>
            </a:extLst>
          </p:cNvPr>
          <p:cNvGraphicFramePr>
            <a:graphicFrameLocks noGrp="1"/>
          </p:cNvGraphicFramePr>
          <p:nvPr>
            <p:extLst>
              <p:ext uri="{D42A27DB-BD31-4B8C-83A1-F6EECF244321}">
                <p14:modId xmlns:p14="http://schemas.microsoft.com/office/powerpoint/2010/main" val="3878670251"/>
              </p:ext>
            </p:extLst>
          </p:nvPr>
        </p:nvGraphicFramePr>
        <p:xfrm>
          <a:off x="2773684" y="2619340"/>
          <a:ext cx="6967088" cy="2559054"/>
        </p:xfrm>
        <a:graphic>
          <a:graphicData uri="http://schemas.openxmlformats.org/drawingml/2006/table">
            <a:tbl>
              <a:tblPr>
                <a:tableStyleId>{5C22544A-7EE6-4342-B048-85BDC9FD1C3A}</a:tableStyleId>
              </a:tblPr>
              <a:tblGrid>
                <a:gridCol w="435443">
                  <a:extLst>
                    <a:ext uri="{9D8B030D-6E8A-4147-A177-3AD203B41FA5}">
                      <a16:colId xmlns:a16="http://schemas.microsoft.com/office/drawing/2014/main" val="2698191537"/>
                    </a:ext>
                  </a:extLst>
                </a:gridCol>
                <a:gridCol w="435443">
                  <a:extLst>
                    <a:ext uri="{9D8B030D-6E8A-4147-A177-3AD203B41FA5}">
                      <a16:colId xmlns:a16="http://schemas.microsoft.com/office/drawing/2014/main" val="3091878434"/>
                    </a:ext>
                  </a:extLst>
                </a:gridCol>
                <a:gridCol w="435443">
                  <a:extLst>
                    <a:ext uri="{9D8B030D-6E8A-4147-A177-3AD203B41FA5}">
                      <a16:colId xmlns:a16="http://schemas.microsoft.com/office/drawing/2014/main" val="3665089256"/>
                    </a:ext>
                  </a:extLst>
                </a:gridCol>
                <a:gridCol w="435443">
                  <a:extLst>
                    <a:ext uri="{9D8B030D-6E8A-4147-A177-3AD203B41FA5}">
                      <a16:colId xmlns:a16="http://schemas.microsoft.com/office/drawing/2014/main" val="2006974974"/>
                    </a:ext>
                  </a:extLst>
                </a:gridCol>
                <a:gridCol w="435443">
                  <a:extLst>
                    <a:ext uri="{9D8B030D-6E8A-4147-A177-3AD203B41FA5}">
                      <a16:colId xmlns:a16="http://schemas.microsoft.com/office/drawing/2014/main" val="803501448"/>
                    </a:ext>
                  </a:extLst>
                </a:gridCol>
                <a:gridCol w="435443">
                  <a:extLst>
                    <a:ext uri="{9D8B030D-6E8A-4147-A177-3AD203B41FA5}">
                      <a16:colId xmlns:a16="http://schemas.microsoft.com/office/drawing/2014/main" val="3309547130"/>
                    </a:ext>
                  </a:extLst>
                </a:gridCol>
                <a:gridCol w="435443">
                  <a:extLst>
                    <a:ext uri="{9D8B030D-6E8A-4147-A177-3AD203B41FA5}">
                      <a16:colId xmlns:a16="http://schemas.microsoft.com/office/drawing/2014/main" val="3928208313"/>
                    </a:ext>
                  </a:extLst>
                </a:gridCol>
                <a:gridCol w="435443">
                  <a:extLst>
                    <a:ext uri="{9D8B030D-6E8A-4147-A177-3AD203B41FA5}">
                      <a16:colId xmlns:a16="http://schemas.microsoft.com/office/drawing/2014/main" val="2078115008"/>
                    </a:ext>
                  </a:extLst>
                </a:gridCol>
                <a:gridCol w="435443">
                  <a:extLst>
                    <a:ext uri="{9D8B030D-6E8A-4147-A177-3AD203B41FA5}">
                      <a16:colId xmlns:a16="http://schemas.microsoft.com/office/drawing/2014/main" val="3711924624"/>
                    </a:ext>
                  </a:extLst>
                </a:gridCol>
                <a:gridCol w="435443">
                  <a:extLst>
                    <a:ext uri="{9D8B030D-6E8A-4147-A177-3AD203B41FA5}">
                      <a16:colId xmlns:a16="http://schemas.microsoft.com/office/drawing/2014/main" val="1644003813"/>
                    </a:ext>
                  </a:extLst>
                </a:gridCol>
                <a:gridCol w="435443">
                  <a:extLst>
                    <a:ext uri="{9D8B030D-6E8A-4147-A177-3AD203B41FA5}">
                      <a16:colId xmlns:a16="http://schemas.microsoft.com/office/drawing/2014/main" val="1706368955"/>
                    </a:ext>
                  </a:extLst>
                </a:gridCol>
                <a:gridCol w="435443">
                  <a:extLst>
                    <a:ext uri="{9D8B030D-6E8A-4147-A177-3AD203B41FA5}">
                      <a16:colId xmlns:a16="http://schemas.microsoft.com/office/drawing/2014/main" val="3549560371"/>
                    </a:ext>
                  </a:extLst>
                </a:gridCol>
                <a:gridCol w="435443">
                  <a:extLst>
                    <a:ext uri="{9D8B030D-6E8A-4147-A177-3AD203B41FA5}">
                      <a16:colId xmlns:a16="http://schemas.microsoft.com/office/drawing/2014/main" val="1041787771"/>
                    </a:ext>
                  </a:extLst>
                </a:gridCol>
                <a:gridCol w="435443">
                  <a:extLst>
                    <a:ext uri="{9D8B030D-6E8A-4147-A177-3AD203B41FA5}">
                      <a16:colId xmlns:a16="http://schemas.microsoft.com/office/drawing/2014/main" val="3398065167"/>
                    </a:ext>
                  </a:extLst>
                </a:gridCol>
                <a:gridCol w="435443">
                  <a:extLst>
                    <a:ext uri="{9D8B030D-6E8A-4147-A177-3AD203B41FA5}">
                      <a16:colId xmlns:a16="http://schemas.microsoft.com/office/drawing/2014/main" val="1104163031"/>
                    </a:ext>
                  </a:extLst>
                </a:gridCol>
                <a:gridCol w="435443">
                  <a:extLst>
                    <a:ext uri="{9D8B030D-6E8A-4147-A177-3AD203B41FA5}">
                      <a16:colId xmlns:a16="http://schemas.microsoft.com/office/drawing/2014/main" val="1768419666"/>
                    </a:ext>
                  </a:extLst>
                </a:gridCol>
              </a:tblGrid>
              <a:tr h="426509">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2020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2341639"/>
                  </a:ext>
                </a:extLst>
              </a:tr>
              <a:tr h="426509">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0822781"/>
                  </a:ext>
                </a:extLst>
              </a:tr>
              <a:tr h="426509">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13.8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6117826"/>
                  </a:ext>
                </a:extLst>
              </a:tr>
              <a:tr h="426509">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897722"/>
                  </a:ext>
                </a:extLst>
              </a:tr>
              <a:tr h="426509">
                <a:tc>
                  <a:txBody>
                    <a:bodyPr/>
                    <a:lstStyle/>
                    <a:p>
                      <a:pPr algn="l" fontAlgn="b"/>
                      <a:r>
                        <a:rPr lang="en-US" sz="1000" u="none" strike="noStrike">
                          <a:solidFill>
                            <a:schemeClr val="bg1"/>
                          </a:solidFill>
                          <a:effectLst/>
                        </a:rPr>
                        <a:t>30-39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983562"/>
                  </a:ext>
                </a:extLst>
              </a:tr>
              <a:tr h="426509">
                <a:tc>
                  <a:txBody>
                    <a:bodyPr/>
                    <a:lstStyle/>
                    <a:p>
                      <a:pPr algn="l" fontAlgn="b"/>
                      <a:r>
                        <a:rPr lang="en-US" sz="1000" u="none" strike="noStrike">
                          <a:solidFill>
                            <a:schemeClr val="bg1"/>
                          </a:solidFill>
                          <a:effectLst/>
                        </a:rPr>
                        <a:t>40-49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14.8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450719"/>
                  </a:ext>
                </a:extLst>
              </a:tr>
            </a:tbl>
          </a:graphicData>
        </a:graphic>
      </p:graphicFrame>
      <p:pic>
        <p:nvPicPr>
          <p:cNvPr id="8" name="Content Placeholder 7" descr="Primary and Secondary Syphilis Rates by Age Minnesota, 2012-2022. Refer to table on slide for full data. ">
            <a:extLst>
              <a:ext uri="{FF2B5EF4-FFF2-40B4-BE49-F238E27FC236}">
                <a16:creationId xmlns:a16="http://schemas.microsoft.com/office/drawing/2014/main" id="{42514C9D-7209-926A-53FE-2AD48832A1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259" y="2228481"/>
            <a:ext cx="9251482" cy="3718882"/>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and Secondary Syphilis Rates by Gender, Minnesota, 2022</a:t>
            </a:r>
          </a:p>
        </p:txBody>
      </p:sp>
      <p:graphicFrame>
        <p:nvGraphicFramePr>
          <p:cNvPr id="5" name="Table 4">
            <a:extLst>
              <a:ext uri="{FF2B5EF4-FFF2-40B4-BE49-F238E27FC236}">
                <a16:creationId xmlns:a16="http://schemas.microsoft.com/office/drawing/2014/main" id="{A685F8D5-3245-AA96-5B91-2E2641299CAA}"/>
              </a:ext>
            </a:extLst>
          </p:cNvPr>
          <p:cNvGraphicFramePr>
            <a:graphicFrameLocks noGrp="1"/>
          </p:cNvGraphicFramePr>
          <p:nvPr>
            <p:extLst>
              <p:ext uri="{D42A27DB-BD31-4B8C-83A1-F6EECF244321}">
                <p14:modId xmlns:p14="http://schemas.microsoft.com/office/powerpoint/2010/main" val="4266406372"/>
              </p:ext>
            </p:extLst>
          </p:nvPr>
        </p:nvGraphicFramePr>
        <p:xfrm>
          <a:off x="3975234" y="3477342"/>
          <a:ext cx="4876800" cy="50292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8107833"/>
                    </a:ext>
                  </a:extLst>
                </a:gridCol>
                <a:gridCol w="609600">
                  <a:extLst>
                    <a:ext uri="{9D8B030D-6E8A-4147-A177-3AD203B41FA5}">
                      <a16:colId xmlns:a16="http://schemas.microsoft.com/office/drawing/2014/main" val="898964671"/>
                    </a:ext>
                  </a:extLst>
                </a:gridCol>
                <a:gridCol w="609600">
                  <a:extLst>
                    <a:ext uri="{9D8B030D-6E8A-4147-A177-3AD203B41FA5}">
                      <a16:colId xmlns:a16="http://schemas.microsoft.com/office/drawing/2014/main" val="470049896"/>
                    </a:ext>
                  </a:extLst>
                </a:gridCol>
                <a:gridCol w="609600">
                  <a:extLst>
                    <a:ext uri="{9D8B030D-6E8A-4147-A177-3AD203B41FA5}">
                      <a16:colId xmlns:a16="http://schemas.microsoft.com/office/drawing/2014/main" val="2257591919"/>
                    </a:ext>
                  </a:extLst>
                </a:gridCol>
                <a:gridCol w="609600">
                  <a:extLst>
                    <a:ext uri="{9D8B030D-6E8A-4147-A177-3AD203B41FA5}">
                      <a16:colId xmlns:a16="http://schemas.microsoft.com/office/drawing/2014/main" val="324055709"/>
                    </a:ext>
                  </a:extLst>
                </a:gridCol>
                <a:gridCol w="609600">
                  <a:extLst>
                    <a:ext uri="{9D8B030D-6E8A-4147-A177-3AD203B41FA5}">
                      <a16:colId xmlns:a16="http://schemas.microsoft.com/office/drawing/2014/main" val="3943635187"/>
                    </a:ext>
                  </a:extLst>
                </a:gridCol>
                <a:gridCol w="609600">
                  <a:extLst>
                    <a:ext uri="{9D8B030D-6E8A-4147-A177-3AD203B41FA5}">
                      <a16:colId xmlns:a16="http://schemas.microsoft.com/office/drawing/2014/main" val="2261028214"/>
                    </a:ext>
                  </a:extLst>
                </a:gridCol>
                <a:gridCol w="609600">
                  <a:extLst>
                    <a:ext uri="{9D8B030D-6E8A-4147-A177-3AD203B41FA5}">
                      <a16:colId xmlns:a16="http://schemas.microsoft.com/office/drawing/2014/main" val="2573510676"/>
                    </a:ext>
                  </a:extLst>
                </a:gridCol>
              </a:tblGrid>
              <a:tr h="16764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30-39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solidFill>
                            <a:schemeClr val="bg1"/>
                          </a:solidFill>
                          <a:effectLst/>
                        </a:rPr>
                        <a:t>40-44</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45-49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50+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154088"/>
                  </a:ext>
                </a:extLst>
              </a:tr>
              <a:tr h="167640">
                <a:tc>
                  <a:txBody>
                    <a:bodyPr/>
                    <a:lstStyle/>
                    <a:p>
                      <a:pPr algn="l" fontAlgn="b"/>
                      <a:r>
                        <a:rPr lang="en-US" sz="1000" u="none" strike="noStrike">
                          <a:solidFill>
                            <a:schemeClr val="bg1"/>
                          </a:solidFill>
                          <a:effectLst/>
                        </a:rPr>
                        <a:t>Males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095467"/>
                  </a:ext>
                </a:extLst>
              </a:tr>
              <a:tr h="167640">
                <a:tc>
                  <a:txBody>
                    <a:bodyPr/>
                    <a:lstStyle/>
                    <a:p>
                      <a:pPr algn="l" fontAlgn="b"/>
                      <a:r>
                        <a:rPr lang="en-US" sz="1000" u="none" strike="noStrike">
                          <a:solidFill>
                            <a:schemeClr val="bg1"/>
                          </a:solidFill>
                          <a:effectLst/>
                        </a:rPr>
                        <a:t>Females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1.8</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8881474"/>
                  </a:ext>
                </a:extLst>
              </a:tr>
            </a:tbl>
          </a:graphicData>
        </a:graphic>
      </p:graphicFrame>
      <p:pic>
        <p:nvPicPr>
          <p:cNvPr id="9" name="Content Placeholder 8" descr="Age-Specific Primary and Secondary Syphilis Rates by Gender, Minnesota, 2022. Refer to table on slide for full data. ">
            <a:extLst>
              <a:ext uri="{FF2B5EF4-FFF2-40B4-BE49-F238E27FC236}">
                <a16:creationId xmlns:a16="http://schemas.microsoft.com/office/drawing/2014/main" id="{294D0ADD-4BF1-B573-F0C2-5E1F2857E1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6914" y="2122801"/>
            <a:ext cx="9358171" cy="375698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STDs       (ex: herpes, HPV/genital warts).</a:t>
            </a:r>
          </a:p>
          <a:p>
            <a:r>
              <a:rPr lang="en-US" altLang="en-US" sz="8000" dirty="0"/>
              <a:t>This slide set describes trends in reportable STDs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and Secondary Syphilis Cases by Race</a:t>
            </a:r>
            <a:br>
              <a:rPr lang="en-US" altLang="en-US" sz="2900" dirty="0">
                <a:solidFill>
                  <a:schemeClr val="bg1"/>
                </a:solidFill>
                <a:latin typeface="+mj-lt"/>
              </a:rPr>
            </a:br>
            <a:r>
              <a:rPr lang="en-US" altLang="en-US" sz="2900" dirty="0">
                <a:solidFill>
                  <a:schemeClr val="bg1"/>
                </a:solidFill>
                <a:latin typeface="+mj-lt"/>
              </a:rPr>
              <a:t>Minnesota, 2022</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11" name="Content Placeholder 10" descr="Primary and Secondary Syphilis Cases by Race Minnesota, 2022. Refer to slide notes for full data. ">
            <a:extLst>
              <a:ext uri="{FF2B5EF4-FFF2-40B4-BE49-F238E27FC236}">
                <a16:creationId xmlns:a16="http://schemas.microsoft.com/office/drawing/2014/main" id="{F6B88F75-7739-F61C-F064-DA66AF9FA0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0252" y="2062265"/>
            <a:ext cx="6491496" cy="3497965"/>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and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2012-2022</a:t>
            </a:r>
            <a:endParaRPr lang="en-US" altLang="en-US" sz="3200" baseline="30000" dirty="0">
              <a:solidFill>
                <a:schemeClr val="bg1"/>
              </a:solidFill>
              <a:latin typeface="+mj-lt"/>
            </a:endParaRPr>
          </a:p>
        </p:txBody>
      </p:sp>
      <p:sp>
        <p:nvSpPr>
          <p:cNvPr id="39941" name="Text Box 4"/>
          <p:cNvSpPr txBox="1">
            <a:spLocks noChangeArrowheads="1"/>
          </p:cNvSpPr>
          <p:nvPr/>
        </p:nvSpPr>
        <p:spPr bwMode="auto">
          <a:xfrm>
            <a:off x="1828800" y="6148603"/>
            <a:ext cx="8001000" cy="42152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 people of Hispanic ethnicity can be of any race.</a:t>
            </a:r>
          </a:p>
        </p:txBody>
      </p:sp>
      <p:graphicFrame>
        <p:nvGraphicFramePr>
          <p:cNvPr id="13" name="Table 12">
            <a:extLst>
              <a:ext uri="{FF2B5EF4-FFF2-40B4-BE49-F238E27FC236}">
                <a16:creationId xmlns:a16="http://schemas.microsoft.com/office/drawing/2014/main" id="{B7E6F62B-EA56-20D0-D91F-846E1A84A9C3}"/>
              </a:ext>
            </a:extLst>
          </p:cNvPr>
          <p:cNvGraphicFramePr>
            <a:graphicFrameLocks noGrp="1"/>
          </p:cNvGraphicFramePr>
          <p:nvPr>
            <p:extLst>
              <p:ext uri="{D42A27DB-BD31-4B8C-83A1-F6EECF244321}">
                <p14:modId xmlns:p14="http://schemas.microsoft.com/office/powerpoint/2010/main" val="4154581038"/>
              </p:ext>
            </p:extLst>
          </p:nvPr>
        </p:nvGraphicFramePr>
        <p:xfrm>
          <a:off x="2646946" y="2864669"/>
          <a:ext cx="7113072" cy="2194560"/>
        </p:xfrm>
        <a:graphic>
          <a:graphicData uri="http://schemas.openxmlformats.org/drawingml/2006/table">
            <a:tbl>
              <a:tblPr>
                <a:tableStyleId>{5C22544A-7EE6-4342-B048-85BDC9FD1C3A}</a:tableStyleId>
              </a:tblPr>
              <a:tblGrid>
                <a:gridCol w="444567">
                  <a:extLst>
                    <a:ext uri="{9D8B030D-6E8A-4147-A177-3AD203B41FA5}">
                      <a16:colId xmlns:a16="http://schemas.microsoft.com/office/drawing/2014/main" val="2573708260"/>
                    </a:ext>
                  </a:extLst>
                </a:gridCol>
                <a:gridCol w="444567">
                  <a:extLst>
                    <a:ext uri="{9D8B030D-6E8A-4147-A177-3AD203B41FA5}">
                      <a16:colId xmlns:a16="http://schemas.microsoft.com/office/drawing/2014/main" val="3732621499"/>
                    </a:ext>
                  </a:extLst>
                </a:gridCol>
                <a:gridCol w="444567">
                  <a:extLst>
                    <a:ext uri="{9D8B030D-6E8A-4147-A177-3AD203B41FA5}">
                      <a16:colId xmlns:a16="http://schemas.microsoft.com/office/drawing/2014/main" val="141424182"/>
                    </a:ext>
                  </a:extLst>
                </a:gridCol>
                <a:gridCol w="444567">
                  <a:extLst>
                    <a:ext uri="{9D8B030D-6E8A-4147-A177-3AD203B41FA5}">
                      <a16:colId xmlns:a16="http://schemas.microsoft.com/office/drawing/2014/main" val="1349299896"/>
                    </a:ext>
                  </a:extLst>
                </a:gridCol>
                <a:gridCol w="444567">
                  <a:extLst>
                    <a:ext uri="{9D8B030D-6E8A-4147-A177-3AD203B41FA5}">
                      <a16:colId xmlns:a16="http://schemas.microsoft.com/office/drawing/2014/main" val="3526949252"/>
                    </a:ext>
                  </a:extLst>
                </a:gridCol>
                <a:gridCol w="444567">
                  <a:extLst>
                    <a:ext uri="{9D8B030D-6E8A-4147-A177-3AD203B41FA5}">
                      <a16:colId xmlns:a16="http://schemas.microsoft.com/office/drawing/2014/main" val="2935680503"/>
                    </a:ext>
                  </a:extLst>
                </a:gridCol>
                <a:gridCol w="444567">
                  <a:extLst>
                    <a:ext uri="{9D8B030D-6E8A-4147-A177-3AD203B41FA5}">
                      <a16:colId xmlns:a16="http://schemas.microsoft.com/office/drawing/2014/main" val="1539891064"/>
                    </a:ext>
                  </a:extLst>
                </a:gridCol>
                <a:gridCol w="444567">
                  <a:extLst>
                    <a:ext uri="{9D8B030D-6E8A-4147-A177-3AD203B41FA5}">
                      <a16:colId xmlns:a16="http://schemas.microsoft.com/office/drawing/2014/main" val="739203705"/>
                    </a:ext>
                  </a:extLst>
                </a:gridCol>
                <a:gridCol w="444567">
                  <a:extLst>
                    <a:ext uri="{9D8B030D-6E8A-4147-A177-3AD203B41FA5}">
                      <a16:colId xmlns:a16="http://schemas.microsoft.com/office/drawing/2014/main" val="3392196463"/>
                    </a:ext>
                  </a:extLst>
                </a:gridCol>
                <a:gridCol w="444567">
                  <a:extLst>
                    <a:ext uri="{9D8B030D-6E8A-4147-A177-3AD203B41FA5}">
                      <a16:colId xmlns:a16="http://schemas.microsoft.com/office/drawing/2014/main" val="4206836658"/>
                    </a:ext>
                  </a:extLst>
                </a:gridCol>
                <a:gridCol w="444567">
                  <a:extLst>
                    <a:ext uri="{9D8B030D-6E8A-4147-A177-3AD203B41FA5}">
                      <a16:colId xmlns:a16="http://schemas.microsoft.com/office/drawing/2014/main" val="1852470552"/>
                    </a:ext>
                  </a:extLst>
                </a:gridCol>
                <a:gridCol w="444567">
                  <a:extLst>
                    <a:ext uri="{9D8B030D-6E8A-4147-A177-3AD203B41FA5}">
                      <a16:colId xmlns:a16="http://schemas.microsoft.com/office/drawing/2014/main" val="1822147972"/>
                    </a:ext>
                  </a:extLst>
                </a:gridCol>
                <a:gridCol w="444567">
                  <a:extLst>
                    <a:ext uri="{9D8B030D-6E8A-4147-A177-3AD203B41FA5}">
                      <a16:colId xmlns:a16="http://schemas.microsoft.com/office/drawing/2014/main" val="3923310185"/>
                    </a:ext>
                  </a:extLst>
                </a:gridCol>
                <a:gridCol w="444567">
                  <a:extLst>
                    <a:ext uri="{9D8B030D-6E8A-4147-A177-3AD203B41FA5}">
                      <a16:colId xmlns:a16="http://schemas.microsoft.com/office/drawing/2014/main" val="1969300067"/>
                    </a:ext>
                  </a:extLst>
                </a:gridCol>
                <a:gridCol w="444567">
                  <a:extLst>
                    <a:ext uri="{9D8B030D-6E8A-4147-A177-3AD203B41FA5}">
                      <a16:colId xmlns:a16="http://schemas.microsoft.com/office/drawing/2014/main" val="3681546745"/>
                    </a:ext>
                  </a:extLst>
                </a:gridCol>
                <a:gridCol w="444567">
                  <a:extLst>
                    <a:ext uri="{9D8B030D-6E8A-4147-A177-3AD203B41FA5}">
                      <a16:colId xmlns:a16="http://schemas.microsoft.com/office/drawing/2014/main" val="3046380909"/>
                    </a:ext>
                  </a:extLst>
                </a:gridCol>
              </a:tblGrid>
              <a:tr h="167640">
                <a:tc>
                  <a:txBody>
                    <a:bodyPr/>
                    <a:lstStyle/>
                    <a:p>
                      <a:pPr algn="l" fontAlgn="b"/>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3743739"/>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3070800"/>
                  </a:ext>
                </a:extLst>
              </a:tr>
              <a:tr h="167640">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315449"/>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47.5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220170"/>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982629"/>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0855505"/>
                  </a:ext>
                </a:extLst>
              </a:tr>
            </a:tbl>
          </a:graphicData>
        </a:graphic>
      </p:graphicFrame>
      <p:pic>
        <p:nvPicPr>
          <p:cNvPr id="17" name="Content Placeholder 16" descr="Primary and Secondary Syphilis Rates by Race/Ethnicity&#10;Minnesota, 2012-2022. Refer to table on slide for full data. ">
            <a:extLst>
              <a:ext uri="{FF2B5EF4-FFF2-40B4-BE49-F238E27FC236}">
                <a16:creationId xmlns:a16="http://schemas.microsoft.com/office/drawing/2014/main" id="{DC41C0A4-DEF4-35F1-A08E-C295B280A5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4569" y="2248542"/>
            <a:ext cx="9022862" cy="3505504"/>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STD Surveillance System</a:t>
            </a:r>
          </a:p>
        </p:txBody>
      </p:sp>
    </p:spTree>
    <p:extLst>
      <p:ext uri="{BB962C8B-B14F-4D97-AF65-F5344CB8AC3E}">
        <p14:creationId xmlns:p14="http://schemas.microsoft.com/office/powerpoint/2010/main" val="304849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2022</a:t>
            </a:r>
          </a:p>
        </p:txBody>
      </p:sp>
      <p:graphicFrame>
        <p:nvGraphicFramePr>
          <p:cNvPr id="3" name="Table 2">
            <a:extLst>
              <a:ext uri="{FF2B5EF4-FFF2-40B4-BE49-F238E27FC236}">
                <a16:creationId xmlns:a16="http://schemas.microsoft.com/office/drawing/2014/main" id="{EAD9BF9E-734A-E054-A0B2-1FA231069289}"/>
              </a:ext>
            </a:extLst>
          </p:cNvPr>
          <p:cNvGraphicFramePr>
            <a:graphicFrameLocks noGrp="1"/>
          </p:cNvGraphicFramePr>
          <p:nvPr>
            <p:extLst>
              <p:ext uri="{D42A27DB-BD31-4B8C-83A1-F6EECF244321}">
                <p14:modId xmlns:p14="http://schemas.microsoft.com/office/powerpoint/2010/main" val="2905303381"/>
              </p:ext>
            </p:extLst>
          </p:nvPr>
        </p:nvGraphicFramePr>
        <p:xfrm>
          <a:off x="5604485" y="2418782"/>
          <a:ext cx="1000958" cy="3105065"/>
        </p:xfrm>
        <a:graphic>
          <a:graphicData uri="http://schemas.openxmlformats.org/drawingml/2006/table">
            <a:tbl>
              <a:tblPr>
                <a:tableStyleId>{5C22544A-7EE6-4342-B048-85BDC9FD1C3A}</a:tableStyleId>
              </a:tblPr>
              <a:tblGrid>
                <a:gridCol w="528808">
                  <a:extLst>
                    <a:ext uri="{9D8B030D-6E8A-4147-A177-3AD203B41FA5}">
                      <a16:colId xmlns:a16="http://schemas.microsoft.com/office/drawing/2014/main" val="4089616287"/>
                    </a:ext>
                  </a:extLst>
                </a:gridCol>
                <a:gridCol w="472150">
                  <a:extLst>
                    <a:ext uri="{9D8B030D-6E8A-4147-A177-3AD203B41FA5}">
                      <a16:colId xmlns:a16="http://schemas.microsoft.com/office/drawing/2014/main" val="1201572974"/>
                    </a:ext>
                  </a:extLst>
                </a:gridCol>
              </a:tblGrid>
              <a:tr h="135979">
                <a:tc>
                  <a:txBody>
                    <a:bodyPr/>
                    <a:lstStyle/>
                    <a:p>
                      <a:pPr algn="l" fontAlgn="b"/>
                      <a:r>
                        <a:rPr lang="en-US" sz="800" u="none" strike="noStrike">
                          <a:solidFill>
                            <a:schemeClr val="bg1"/>
                          </a:solidFill>
                          <a:effectLst/>
                        </a:rPr>
                        <a:t>Year</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800" b="0" i="0" u="none" strike="noStrike" dirty="0">
                          <a:solidFill>
                            <a:schemeClr val="bg1"/>
                          </a:solidFill>
                          <a:effectLst/>
                          <a:latin typeface="Calibri" panose="020F0502020204030204" pitchFamily="34" charset="0"/>
                        </a:rPr>
                        <a:t>Number of Cases</a:t>
                      </a: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0930913"/>
                  </a:ext>
                </a:extLst>
              </a:tr>
              <a:tr h="135979">
                <a:tc>
                  <a:txBody>
                    <a:bodyPr/>
                    <a:lstStyle/>
                    <a:p>
                      <a:pPr algn="r" fontAlgn="b"/>
                      <a:r>
                        <a:rPr lang="en-US" sz="700" u="none" strike="noStrike">
                          <a:solidFill>
                            <a:schemeClr val="bg1"/>
                          </a:solidFill>
                          <a:effectLst/>
                        </a:rPr>
                        <a:t>2002</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dirty="0">
                          <a:solidFill>
                            <a:schemeClr val="bg1"/>
                          </a:solidFill>
                          <a:effectLst/>
                        </a:rPr>
                        <a:t>12</a:t>
                      </a:r>
                      <a:endParaRPr lang="en-US" sz="700" b="0" i="0" u="none" strike="noStrike" dirty="0">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2758902"/>
                  </a:ext>
                </a:extLst>
              </a:tr>
              <a:tr h="135979">
                <a:tc>
                  <a:txBody>
                    <a:bodyPr/>
                    <a:lstStyle/>
                    <a:p>
                      <a:pPr algn="r" fontAlgn="b"/>
                      <a:r>
                        <a:rPr lang="en-US" sz="700" u="none" strike="noStrike">
                          <a:solidFill>
                            <a:schemeClr val="bg1"/>
                          </a:solidFill>
                          <a:effectLst/>
                        </a:rPr>
                        <a:t>2003</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604619"/>
                  </a:ext>
                </a:extLst>
              </a:tr>
              <a:tr h="135979">
                <a:tc>
                  <a:txBody>
                    <a:bodyPr/>
                    <a:lstStyle/>
                    <a:p>
                      <a:pPr algn="r" fontAlgn="b"/>
                      <a:r>
                        <a:rPr lang="en-US" sz="700" u="none" strike="noStrike">
                          <a:solidFill>
                            <a:schemeClr val="bg1"/>
                          </a:solidFill>
                          <a:effectLst/>
                        </a:rPr>
                        <a:t>2004</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6</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139680"/>
                  </a:ext>
                </a:extLst>
              </a:tr>
              <a:tr h="135979">
                <a:tc>
                  <a:txBody>
                    <a:bodyPr/>
                    <a:lstStyle/>
                    <a:p>
                      <a:pPr algn="r" fontAlgn="b"/>
                      <a:r>
                        <a:rPr lang="en-US" sz="700" u="none" strike="noStrike">
                          <a:solidFill>
                            <a:schemeClr val="bg1"/>
                          </a:solidFill>
                          <a:effectLst/>
                        </a:rPr>
                        <a:t>2005</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7903833"/>
                  </a:ext>
                </a:extLst>
              </a:tr>
              <a:tr h="135979">
                <a:tc>
                  <a:txBody>
                    <a:bodyPr/>
                    <a:lstStyle/>
                    <a:p>
                      <a:pPr algn="r" fontAlgn="b"/>
                      <a:r>
                        <a:rPr lang="en-US" sz="700" u="none" strike="noStrike" dirty="0">
                          <a:solidFill>
                            <a:schemeClr val="bg1"/>
                          </a:solidFill>
                          <a:effectLst/>
                        </a:rPr>
                        <a:t>2006</a:t>
                      </a:r>
                      <a:endParaRPr lang="en-US" sz="700" b="1" i="0" u="none" strike="noStrike" dirty="0">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14</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68792"/>
                  </a:ext>
                </a:extLst>
              </a:tr>
              <a:tr h="135979">
                <a:tc>
                  <a:txBody>
                    <a:bodyPr/>
                    <a:lstStyle/>
                    <a:p>
                      <a:pPr algn="r" fontAlgn="b"/>
                      <a:r>
                        <a:rPr lang="en-US" sz="700" u="none" strike="noStrike">
                          <a:solidFill>
                            <a:schemeClr val="bg1"/>
                          </a:solidFill>
                          <a:effectLst/>
                        </a:rPr>
                        <a:t>2007</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2</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9496736"/>
                  </a:ext>
                </a:extLst>
              </a:tr>
              <a:tr h="135979">
                <a:tc>
                  <a:txBody>
                    <a:bodyPr/>
                    <a:lstStyle/>
                    <a:p>
                      <a:pPr algn="r" fontAlgn="b"/>
                      <a:r>
                        <a:rPr lang="en-US" sz="700" u="none" strike="noStrike">
                          <a:solidFill>
                            <a:schemeClr val="bg1"/>
                          </a:solidFill>
                          <a:effectLst/>
                        </a:rPr>
                        <a:t>2008</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5</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515324"/>
                  </a:ext>
                </a:extLst>
              </a:tr>
              <a:tr h="135979">
                <a:tc>
                  <a:txBody>
                    <a:bodyPr/>
                    <a:lstStyle/>
                    <a:p>
                      <a:pPr algn="r" fontAlgn="b"/>
                      <a:r>
                        <a:rPr lang="en-US" sz="700" u="none" strike="noStrike">
                          <a:solidFill>
                            <a:schemeClr val="bg1"/>
                          </a:solidFill>
                          <a:effectLst/>
                        </a:rPr>
                        <a:t>2009</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6562885"/>
                  </a:ext>
                </a:extLst>
              </a:tr>
              <a:tr h="135979">
                <a:tc>
                  <a:txBody>
                    <a:bodyPr/>
                    <a:lstStyle/>
                    <a:p>
                      <a:pPr algn="r" fontAlgn="b"/>
                      <a:r>
                        <a:rPr lang="en-US" sz="700" u="none" strike="noStrike">
                          <a:solidFill>
                            <a:schemeClr val="bg1"/>
                          </a:solidFill>
                          <a:effectLst/>
                        </a:rPr>
                        <a:t>2010</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14</a:t>
                      </a:r>
                      <a:endParaRPr lang="en-US" sz="700" b="0"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8817972"/>
                  </a:ext>
                </a:extLst>
              </a:tr>
              <a:tr h="135979">
                <a:tc>
                  <a:txBody>
                    <a:bodyPr/>
                    <a:lstStyle/>
                    <a:p>
                      <a:pPr algn="r" fontAlgn="b"/>
                      <a:r>
                        <a:rPr lang="en-US" sz="700" u="none" strike="noStrike">
                          <a:solidFill>
                            <a:schemeClr val="bg1"/>
                          </a:solidFill>
                          <a:effectLst/>
                        </a:rPr>
                        <a:t>2011</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dirty="0">
                          <a:solidFill>
                            <a:schemeClr val="bg1"/>
                          </a:solidFill>
                          <a:effectLst/>
                        </a:rPr>
                        <a:t>13</a:t>
                      </a:r>
                      <a:endParaRPr lang="en-US" sz="800" b="0" i="0" u="none" strike="noStrike" dirty="0">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1856"/>
                  </a:ext>
                </a:extLst>
              </a:tr>
              <a:tr h="135979">
                <a:tc>
                  <a:txBody>
                    <a:bodyPr/>
                    <a:lstStyle/>
                    <a:p>
                      <a:pPr algn="r" fontAlgn="b"/>
                      <a:r>
                        <a:rPr lang="en-US" sz="700" u="none" strike="noStrike">
                          <a:solidFill>
                            <a:schemeClr val="bg1"/>
                          </a:solidFill>
                          <a:effectLst/>
                        </a:rPr>
                        <a:t>2012</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18</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8053012"/>
                  </a:ext>
                </a:extLst>
              </a:tr>
              <a:tr h="135979">
                <a:tc>
                  <a:txBody>
                    <a:bodyPr/>
                    <a:lstStyle/>
                    <a:p>
                      <a:pPr algn="r" fontAlgn="b"/>
                      <a:r>
                        <a:rPr lang="en-US" sz="700" u="none" strike="noStrike">
                          <a:solidFill>
                            <a:schemeClr val="bg1"/>
                          </a:solidFill>
                          <a:effectLst/>
                        </a:rPr>
                        <a:t>2013</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30</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724570"/>
                  </a:ext>
                </a:extLst>
              </a:tr>
              <a:tr h="135979">
                <a:tc>
                  <a:txBody>
                    <a:bodyPr/>
                    <a:lstStyle/>
                    <a:p>
                      <a:pPr algn="r" fontAlgn="b"/>
                      <a:r>
                        <a:rPr lang="en-US" sz="700" u="none" strike="noStrike">
                          <a:solidFill>
                            <a:schemeClr val="bg1"/>
                          </a:solidFill>
                          <a:effectLst/>
                        </a:rPr>
                        <a:t>2014</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41</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9019669"/>
                  </a:ext>
                </a:extLst>
              </a:tr>
              <a:tr h="135979">
                <a:tc>
                  <a:txBody>
                    <a:bodyPr/>
                    <a:lstStyle/>
                    <a:p>
                      <a:pPr algn="r" fontAlgn="b"/>
                      <a:r>
                        <a:rPr lang="en-US" sz="700" u="none" strike="noStrike">
                          <a:solidFill>
                            <a:schemeClr val="bg1"/>
                          </a:solidFill>
                          <a:effectLst/>
                        </a:rPr>
                        <a:t>2015</a:t>
                      </a:r>
                      <a:endParaRPr lang="en-US" sz="700" b="1" i="0" u="none" strike="noStrike">
                        <a:solidFill>
                          <a:schemeClr val="bg1"/>
                        </a:solidFill>
                        <a:effectLst/>
                        <a:latin typeface="arial" panose="020B060402020202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88</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0094878"/>
                  </a:ext>
                </a:extLst>
              </a:tr>
              <a:tr h="135979">
                <a:tc>
                  <a:txBody>
                    <a:bodyPr/>
                    <a:lstStyle/>
                    <a:p>
                      <a:pPr algn="r" fontAlgn="b"/>
                      <a:r>
                        <a:rPr lang="en-US" sz="800" u="none" strike="noStrike">
                          <a:solidFill>
                            <a:schemeClr val="bg1"/>
                          </a:solidFill>
                          <a:effectLst/>
                        </a:rPr>
                        <a:t>2016</a:t>
                      </a:r>
                      <a:endParaRPr lang="en-US" sz="800" b="1"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87</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681010"/>
                  </a:ext>
                </a:extLst>
              </a:tr>
              <a:tr h="135979">
                <a:tc>
                  <a:txBody>
                    <a:bodyPr/>
                    <a:lstStyle/>
                    <a:p>
                      <a:pPr algn="r" fontAlgn="b"/>
                      <a:r>
                        <a:rPr lang="en-US" sz="800" u="none" strike="noStrike">
                          <a:solidFill>
                            <a:schemeClr val="bg1"/>
                          </a:solidFill>
                          <a:effectLst/>
                        </a:rPr>
                        <a:t>2017</a:t>
                      </a:r>
                      <a:endParaRPr lang="en-US" sz="800" b="1"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91</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6671022"/>
                  </a:ext>
                </a:extLst>
              </a:tr>
              <a:tr h="135979">
                <a:tc>
                  <a:txBody>
                    <a:bodyPr/>
                    <a:lstStyle/>
                    <a:p>
                      <a:pPr algn="r" fontAlgn="b"/>
                      <a:r>
                        <a:rPr lang="en-US" sz="800" u="none" strike="noStrike">
                          <a:solidFill>
                            <a:schemeClr val="bg1"/>
                          </a:solidFill>
                          <a:effectLst/>
                        </a:rPr>
                        <a:t>2018</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94</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3900360"/>
                  </a:ext>
                </a:extLst>
              </a:tr>
              <a:tr h="135979">
                <a:tc>
                  <a:txBody>
                    <a:bodyPr/>
                    <a:lstStyle/>
                    <a:p>
                      <a:pPr algn="r" fontAlgn="b"/>
                      <a:r>
                        <a:rPr lang="en-US" sz="800" u="none" strike="noStrike">
                          <a:solidFill>
                            <a:schemeClr val="bg1"/>
                          </a:solidFill>
                          <a:effectLst/>
                        </a:rPr>
                        <a:t>2019</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173</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0125091"/>
                  </a:ext>
                </a:extLst>
              </a:tr>
              <a:tr h="135979">
                <a:tc>
                  <a:txBody>
                    <a:bodyPr/>
                    <a:lstStyle/>
                    <a:p>
                      <a:pPr algn="r" fontAlgn="b"/>
                      <a:r>
                        <a:rPr lang="en-US" sz="800" u="none" strike="noStrike">
                          <a:solidFill>
                            <a:schemeClr val="bg1"/>
                          </a:solidFill>
                          <a:effectLst/>
                        </a:rPr>
                        <a:t>2020</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163</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6266995"/>
                  </a:ext>
                </a:extLst>
              </a:tr>
              <a:tr h="135979">
                <a:tc>
                  <a:txBody>
                    <a:bodyPr/>
                    <a:lstStyle/>
                    <a:p>
                      <a:pPr algn="r" fontAlgn="b"/>
                      <a:r>
                        <a:rPr lang="en-US" sz="800" u="none" strike="noStrike">
                          <a:solidFill>
                            <a:schemeClr val="bg1"/>
                          </a:solidFill>
                          <a:effectLst/>
                        </a:rPr>
                        <a:t>2021</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a:solidFill>
                            <a:schemeClr val="bg1"/>
                          </a:solidFill>
                          <a:effectLst/>
                        </a:rPr>
                        <a:t>253</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8291032"/>
                  </a:ext>
                </a:extLst>
              </a:tr>
              <a:tr h="135979">
                <a:tc>
                  <a:txBody>
                    <a:bodyPr/>
                    <a:lstStyle/>
                    <a:p>
                      <a:pPr algn="r" fontAlgn="b"/>
                      <a:r>
                        <a:rPr lang="en-US" sz="800" u="none" strike="noStrike">
                          <a:solidFill>
                            <a:schemeClr val="bg1"/>
                          </a:solidFill>
                          <a:effectLst/>
                        </a:rPr>
                        <a:t>2022</a:t>
                      </a:r>
                      <a:endParaRPr lang="en-US" sz="800" b="0" i="0" u="none" strike="noStrike">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800" u="none" strike="noStrike" dirty="0">
                          <a:solidFill>
                            <a:schemeClr val="bg1"/>
                          </a:solidFill>
                          <a:effectLst/>
                        </a:rPr>
                        <a:t>345</a:t>
                      </a:r>
                      <a:endParaRPr lang="en-US" sz="800" b="0" i="0" u="none" strike="noStrike" dirty="0">
                        <a:solidFill>
                          <a:schemeClr val="bg1"/>
                        </a:solidFill>
                        <a:effectLst/>
                        <a:latin typeface="Calibri" panose="020F0502020204030204" pitchFamily="34" charset="0"/>
                      </a:endParaRPr>
                    </a:p>
                  </a:txBody>
                  <a:tcPr marL="5666" marR="5666" marT="566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350235"/>
                  </a:ext>
                </a:extLst>
              </a:tr>
            </a:tbl>
          </a:graphicData>
        </a:graphic>
      </p:graphicFrame>
      <p:pic>
        <p:nvPicPr>
          <p:cNvPr id="10" name="Content Placeholder 9" descr="Female Early Syphilis Cases&#10;Minnesota, 2022. Refer to table on slide for full data. ">
            <a:extLst>
              <a:ext uri="{FF2B5EF4-FFF2-40B4-BE49-F238E27FC236}">
                <a16:creationId xmlns:a16="http://schemas.microsoft.com/office/drawing/2014/main" id="{DA1F4F9A-AE36-BA99-7B3D-353FDE6B45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672" y="2046594"/>
            <a:ext cx="8946655" cy="3909399"/>
          </a:xfrm>
        </p:spPr>
      </p:pic>
    </p:spTree>
    <p:extLst>
      <p:ext uri="{BB962C8B-B14F-4D97-AF65-F5344CB8AC3E}">
        <p14:creationId xmlns:p14="http://schemas.microsoft.com/office/powerpoint/2010/main" val="388718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2022</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pic>
        <p:nvPicPr>
          <p:cNvPr id="5" name="Content Placeholder 4" descr="Early Syphilis Infections in Females by Residence at Diagnosis&#10;Minnesota, 2022. Refer to slide notes for full data. ">
            <a:extLst>
              <a:ext uri="{FF2B5EF4-FFF2-40B4-BE49-F238E27FC236}">
                <a16:creationId xmlns:a16="http://schemas.microsoft.com/office/drawing/2014/main" id="{8C8D4F58-3217-3B3B-9774-CDE91F4BB6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2197" y="1828800"/>
            <a:ext cx="4854427" cy="3993832"/>
          </a:xfrm>
        </p:spPr>
      </p:pic>
    </p:spTree>
    <p:extLst>
      <p:ext uri="{BB962C8B-B14F-4D97-AF65-F5344CB8AC3E}">
        <p14:creationId xmlns:p14="http://schemas.microsoft.com/office/powerpoint/2010/main" val="6362336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2022</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pic>
        <p:nvPicPr>
          <p:cNvPr id="5" name="Content Placeholder 4" descr="Early Syphilis Cases in Females by Race/Ethnicity &#10;Minnesota, 2022. Refer to slide notes for full data. ">
            <a:extLst>
              <a:ext uri="{FF2B5EF4-FFF2-40B4-BE49-F238E27FC236}">
                <a16:creationId xmlns:a16="http://schemas.microsoft.com/office/drawing/2014/main" id="{28A12762-41D8-5D44-4D31-081FF1F0F4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6649" y="1847240"/>
            <a:ext cx="6418702" cy="4011689"/>
          </a:xfrm>
        </p:spPr>
      </p:pic>
    </p:spTree>
    <p:extLst>
      <p:ext uri="{BB962C8B-B14F-4D97-AF65-F5344CB8AC3E}">
        <p14:creationId xmlns:p14="http://schemas.microsoft.com/office/powerpoint/2010/main" val="37344829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2012-2022</a:t>
            </a:r>
            <a:endParaRPr lang="en-US" sz="2900" dirty="0"/>
          </a:p>
        </p:txBody>
      </p:sp>
      <p:graphicFrame>
        <p:nvGraphicFramePr>
          <p:cNvPr id="7" name="Table 6">
            <a:extLst>
              <a:ext uri="{FF2B5EF4-FFF2-40B4-BE49-F238E27FC236}">
                <a16:creationId xmlns:a16="http://schemas.microsoft.com/office/drawing/2014/main" id="{59D32B4A-8D7E-250A-6606-2C159C4D10B0}"/>
              </a:ext>
            </a:extLst>
          </p:cNvPr>
          <p:cNvGraphicFramePr>
            <a:graphicFrameLocks noGrp="1"/>
          </p:cNvGraphicFramePr>
          <p:nvPr>
            <p:extLst>
              <p:ext uri="{D42A27DB-BD31-4B8C-83A1-F6EECF244321}">
                <p14:modId xmlns:p14="http://schemas.microsoft.com/office/powerpoint/2010/main" val="3373394358"/>
              </p:ext>
            </p:extLst>
          </p:nvPr>
        </p:nvGraphicFramePr>
        <p:xfrm>
          <a:off x="4957010" y="2565801"/>
          <a:ext cx="1955800" cy="218694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2065145031"/>
                    </a:ext>
                  </a:extLst>
                </a:gridCol>
                <a:gridCol w="635000">
                  <a:extLst>
                    <a:ext uri="{9D8B030D-6E8A-4147-A177-3AD203B41FA5}">
                      <a16:colId xmlns:a16="http://schemas.microsoft.com/office/drawing/2014/main" val="896852731"/>
                    </a:ext>
                  </a:extLst>
                </a:gridCol>
                <a:gridCol w="609600">
                  <a:extLst>
                    <a:ext uri="{9D8B030D-6E8A-4147-A177-3AD203B41FA5}">
                      <a16:colId xmlns:a16="http://schemas.microsoft.com/office/drawing/2014/main" val="342173367"/>
                    </a:ext>
                  </a:extLst>
                </a:gridCol>
              </a:tblGrid>
              <a:tr h="0">
                <a:tc>
                  <a:txBody>
                    <a:bodyPr/>
                    <a:lstStyle/>
                    <a:p>
                      <a:pPr algn="l" fontAlgn="b"/>
                      <a:r>
                        <a:rPr lang="en-US" sz="1100" u="none" strike="noStrike">
                          <a:solidFill>
                            <a:schemeClr val="bg1"/>
                          </a:solidFill>
                          <a:effectLst/>
                        </a:rPr>
                        <a:t>Year</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chemeClr val="bg1"/>
                          </a:solidFill>
                          <a:effectLst/>
                        </a:rPr>
                        <a:t>Rate</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Count</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234226"/>
                  </a:ext>
                </a:extLst>
              </a:tr>
              <a:tr h="182880">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1.5</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1</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888932"/>
                  </a:ext>
                </a:extLst>
              </a:tr>
              <a:tr h="182880">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7672216"/>
                  </a:ext>
                </a:extLst>
              </a:tr>
              <a:tr h="182880">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2872935"/>
                  </a:ext>
                </a:extLst>
              </a:tr>
              <a:tr h="182880">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2</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894695"/>
                  </a:ext>
                </a:extLst>
              </a:tr>
              <a:tr h="182880">
                <a:tc>
                  <a:txBody>
                    <a:bodyPr/>
                    <a:lstStyle/>
                    <a:p>
                      <a:pPr algn="r" fontAlgn="b"/>
                      <a:r>
                        <a:rPr lang="en-US" sz="1100" u="none" strike="noStrike">
                          <a:solidFill>
                            <a:schemeClr val="bg1"/>
                          </a:solidFill>
                          <a:effectLst/>
                        </a:rPr>
                        <a:t>2016</a:t>
                      </a:r>
                      <a:endParaRPr lang="en-US" sz="1100" b="1"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6112714"/>
                  </a:ext>
                </a:extLst>
              </a:tr>
              <a:tr h="182880">
                <a:tc>
                  <a:txBody>
                    <a:bodyPr/>
                    <a:lstStyle/>
                    <a:p>
                      <a:pPr algn="r" fontAlgn="b"/>
                      <a:r>
                        <a:rPr lang="en-US" sz="1100" u="none" strike="noStrike">
                          <a:solidFill>
                            <a:schemeClr val="bg1"/>
                          </a:solidFill>
                          <a:effectLst/>
                        </a:rPr>
                        <a:t>2017</a:t>
                      </a:r>
                      <a:endParaRPr lang="en-US" sz="1100" b="1"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311655"/>
                  </a:ext>
                </a:extLst>
              </a:tr>
              <a:tr h="182880">
                <a:tc>
                  <a:txBody>
                    <a:bodyPr/>
                    <a:lstStyle/>
                    <a:p>
                      <a:pPr algn="r" fontAlgn="b"/>
                      <a:r>
                        <a:rPr lang="en-US" sz="1100" u="none" strike="noStrike">
                          <a:solidFill>
                            <a:schemeClr val="bg1"/>
                          </a:solidFill>
                          <a:effectLst/>
                        </a:rPr>
                        <a:t>2018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15.1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623827"/>
                  </a:ext>
                </a:extLst>
              </a:tr>
              <a:tr h="182880">
                <a:tc>
                  <a:txBody>
                    <a:bodyPr/>
                    <a:lstStyle/>
                    <a:p>
                      <a:pPr algn="r" fontAlgn="b"/>
                      <a:r>
                        <a:rPr lang="en-US" sz="1100" u="none" strike="noStrike">
                          <a:solidFill>
                            <a:schemeClr val="bg1"/>
                          </a:solidFill>
                          <a:effectLst/>
                        </a:rPr>
                        <a:t>2019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32.3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906377"/>
                  </a:ext>
                </a:extLst>
              </a:tr>
              <a:tr h="182880">
                <a:tc>
                  <a:txBody>
                    <a:bodyPr/>
                    <a:lstStyle/>
                    <a:p>
                      <a:pPr algn="r" fontAlgn="b"/>
                      <a:r>
                        <a:rPr lang="en-US" sz="1100" u="none" strike="noStrike">
                          <a:solidFill>
                            <a:schemeClr val="bg1"/>
                          </a:solidFill>
                          <a:effectLst/>
                        </a:rPr>
                        <a:t>2020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0908334"/>
                  </a:ext>
                </a:extLst>
              </a:tr>
              <a:tr h="182880">
                <a:tc>
                  <a:txBody>
                    <a:bodyPr/>
                    <a:lstStyle/>
                    <a:p>
                      <a:pPr algn="r" fontAlgn="b"/>
                      <a:r>
                        <a:rPr lang="en-US" sz="1100" u="none" strike="noStrike">
                          <a:solidFill>
                            <a:schemeClr val="bg1"/>
                          </a:solidFill>
                          <a:effectLst/>
                        </a:rPr>
                        <a:t>2021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156124"/>
                  </a:ext>
                </a:extLst>
              </a:tr>
              <a:tr h="182880">
                <a:tc>
                  <a:txBody>
                    <a:bodyPr/>
                    <a:lstStyle/>
                    <a:p>
                      <a:pPr algn="r" fontAlgn="b"/>
                      <a:r>
                        <a:rPr lang="en-US" sz="1100" u="none" strike="noStrike">
                          <a:solidFill>
                            <a:schemeClr val="bg1"/>
                          </a:solidFill>
                          <a:effectLst/>
                        </a:rPr>
                        <a:t>2022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20</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7424883"/>
                  </a:ext>
                </a:extLst>
              </a:tr>
            </a:tbl>
          </a:graphicData>
        </a:graphic>
      </p:graphicFrame>
      <p:pic>
        <p:nvPicPr>
          <p:cNvPr id="13" name="Content Placeholder 12" descr="Congenital Syphilis Rates Among Infants&#10;Minnesota, 2012-2022. Refer to table on slide for full data. ">
            <a:extLst>
              <a:ext uri="{FF2B5EF4-FFF2-40B4-BE49-F238E27FC236}">
                <a16:creationId xmlns:a16="http://schemas.microsoft.com/office/drawing/2014/main" id="{8EEAD9F4-C043-F843-6B6A-3A7E650887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534" y="2050405"/>
            <a:ext cx="8900931" cy="3901778"/>
          </a:xfrm>
        </p:spPr>
      </p:pic>
    </p:spTree>
    <p:extLst>
      <p:ext uri="{BB962C8B-B14F-4D97-AF65-F5344CB8AC3E}">
        <p14:creationId xmlns:p14="http://schemas.microsoft.com/office/powerpoint/2010/main" val="249828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71920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2012-2022</a:t>
            </a:r>
          </a:p>
        </p:txBody>
      </p:sp>
      <p:sp>
        <p:nvSpPr>
          <p:cNvPr id="54278" name="Text Box 5"/>
          <p:cNvSpPr txBox="1">
            <a:spLocks noChangeArrowheads="1"/>
          </p:cNvSpPr>
          <p:nvPr/>
        </p:nvSpPr>
        <p:spPr bwMode="auto">
          <a:xfrm>
            <a:off x="838200" y="6022252"/>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graphicFrame>
        <p:nvGraphicFramePr>
          <p:cNvPr id="2" name="Table 1">
            <a:extLst>
              <a:ext uri="{FF2B5EF4-FFF2-40B4-BE49-F238E27FC236}">
                <a16:creationId xmlns:a16="http://schemas.microsoft.com/office/drawing/2014/main" id="{54D1AE20-9B2F-35D7-F65A-6154DCB2C7CA}"/>
              </a:ext>
            </a:extLst>
          </p:cNvPr>
          <p:cNvGraphicFramePr>
            <a:graphicFrameLocks noGrp="1"/>
          </p:cNvGraphicFramePr>
          <p:nvPr>
            <p:extLst>
              <p:ext uri="{D42A27DB-BD31-4B8C-83A1-F6EECF244321}">
                <p14:modId xmlns:p14="http://schemas.microsoft.com/office/powerpoint/2010/main" val="176182604"/>
              </p:ext>
            </p:extLst>
          </p:nvPr>
        </p:nvGraphicFramePr>
        <p:xfrm>
          <a:off x="2593279" y="3638350"/>
          <a:ext cx="7315200" cy="6705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345627401"/>
                    </a:ext>
                  </a:extLst>
                </a:gridCol>
                <a:gridCol w="609600">
                  <a:extLst>
                    <a:ext uri="{9D8B030D-6E8A-4147-A177-3AD203B41FA5}">
                      <a16:colId xmlns:a16="http://schemas.microsoft.com/office/drawing/2014/main" val="358936115"/>
                    </a:ext>
                  </a:extLst>
                </a:gridCol>
                <a:gridCol w="609600">
                  <a:extLst>
                    <a:ext uri="{9D8B030D-6E8A-4147-A177-3AD203B41FA5}">
                      <a16:colId xmlns:a16="http://schemas.microsoft.com/office/drawing/2014/main" val="2980025604"/>
                    </a:ext>
                  </a:extLst>
                </a:gridCol>
                <a:gridCol w="609600">
                  <a:extLst>
                    <a:ext uri="{9D8B030D-6E8A-4147-A177-3AD203B41FA5}">
                      <a16:colId xmlns:a16="http://schemas.microsoft.com/office/drawing/2014/main" val="3147215689"/>
                    </a:ext>
                  </a:extLst>
                </a:gridCol>
                <a:gridCol w="609600">
                  <a:extLst>
                    <a:ext uri="{9D8B030D-6E8A-4147-A177-3AD203B41FA5}">
                      <a16:colId xmlns:a16="http://schemas.microsoft.com/office/drawing/2014/main" val="1691874394"/>
                    </a:ext>
                  </a:extLst>
                </a:gridCol>
                <a:gridCol w="609600">
                  <a:extLst>
                    <a:ext uri="{9D8B030D-6E8A-4147-A177-3AD203B41FA5}">
                      <a16:colId xmlns:a16="http://schemas.microsoft.com/office/drawing/2014/main" val="2398103635"/>
                    </a:ext>
                  </a:extLst>
                </a:gridCol>
                <a:gridCol w="609600">
                  <a:extLst>
                    <a:ext uri="{9D8B030D-6E8A-4147-A177-3AD203B41FA5}">
                      <a16:colId xmlns:a16="http://schemas.microsoft.com/office/drawing/2014/main" val="2638282982"/>
                    </a:ext>
                  </a:extLst>
                </a:gridCol>
                <a:gridCol w="609600">
                  <a:extLst>
                    <a:ext uri="{9D8B030D-6E8A-4147-A177-3AD203B41FA5}">
                      <a16:colId xmlns:a16="http://schemas.microsoft.com/office/drawing/2014/main" val="2092943394"/>
                    </a:ext>
                  </a:extLst>
                </a:gridCol>
                <a:gridCol w="609600">
                  <a:extLst>
                    <a:ext uri="{9D8B030D-6E8A-4147-A177-3AD203B41FA5}">
                      <a16:colId xmlns:a16="http://schemas.microsoft.com/office/drawing/2014/main" val="3058862960"/>
                    </a:ext>
                  </a:extLst>
                </a:gridCol>
                <a:gridCol w="609600">
                  <a:extLst>
                    <a:ext uri="{9D8B030D-6E8A-4147-A177-3AD203B41FA5}">
                      <a16:colId xmlns:a16="http://schemas.microsoft.com/office/drawing/2014/main" val="2166822636"/>
                    </a:ext>
                  </a:extLst>
                </a:gridCol>
                <a:gridCol w="609600">
                  <a:extLst>
                    <a:ext uri="{9D8B030D-6E8A-4147-A177-3AD203B41FA5}">
                      <a16:colId xmlns:a16="http://schemas.microsoft.com/office/drawing/2014/main" val="255014030"/>
                    </a:ext>
                  </a:extLst>
                </a:gridCol>
                <a:gridCol w="609600">
                  <a:extLst>
                    <a:ext uri="{9D8B030D-6E8A-4147-A177-3AD203B41FA5}">
                      <a16:colId xmlns:a16="http://schemas.microsoft.com/office/drawing/2014/main" val="252669914"/>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62809"/>
                  </a:ext>
                </a:extLst>
              </a:tr>
              <a:tr h="167640">
                <a:tc>
                  <a:txBody>
                    <a:bodyPr/>
                    <a:lstStyle/>
                    <a:p>
                      <a:pPr algn="l" fontAlgn="b"/>
                      <a:r>
                        <a:rPr lang="en-US" sz="1000" u="none" strike="noStrike">
                          <a:solidFill>
                            <a:schemeClr val="bg1"/>
                          </a:solidFill>
                          <a:effectLst/>
                        </a:rPr>
                        <a:t>All Male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511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258327"/>
                  </a:ext>
                </a:extLst>
              </a:tr>
              <a:tr h="167640">
                <a:tc>
                  <a:txBody>
                    <a:bodyPr/>
                    <a:lstStyle/>
                    <a:p>
                      <a:pPr algn="l" fontAlgn="b"/>
                      <a:r>
                        <a:rPr lang="en-US" sz="1000" u="none" strike="noStrike">
                          <a:solidFill>
                            <a:schemeClr val="bg1"/>
                          </a:solidFill>
                          <a:effectLst/>
                        </a:rPr>
                        <a:t>MSM</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5786166"/>
                  </a:ext>
                </a:extLst>
              </a:tr>
              <a:tr h="167640">
                <a:tc>
                  <a:txBody>
                    <a:bodyPr/>
                    <a:lstStyle/>
                    <a:p>
                      <a:pPr algn="l" fontAlgn="b"/>
                      <a:r>
                        <a:rPr lang="en-US" sz="1000" u="none" strike="noStrike">
                          <a:solidFill>
                            <a:schemeClr val="bg1"/>
                          </a:solidFill>
                          <a:effectLst/>
                        </a:rPr>
                        <a:t>Women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173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040609"/>
                  </a:ext>
                </a:extLst>
              </a:tr>
            </a:tbl>
          </a:graphicData>
        </a:graphic>
      </p:graphicFrame>
      <p:pic>
        <p:nvPicPr>
          <p:cNvPr id="6" name="Content Placeholder 5" descr="Number of Early Syphilis† Cases by Gender and MSM &#10;Minnesota, 2012-2022. Refer to table on slide for full data. ">
            <a:extLst>
              <a:ext uri="{FF2B5EF4-FFF2-40B4-BE49-F238E27FC236}">
                <a16:creationId xmlns:a16="http://schemas.microsoft.com/office/drawing/2014/main" id="{3936D8CA-91E4-20A9-3259-5F28A1ACF6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792" y="2214249"/>
            <a:ext cx="8710415" cy="3574090"/>
          </a:xfrm>
        </p:spPr>
      </p:pic>
    </p:spTree>
    <p:extLst>
      <p:ext uri="{BB962C8B-B14F-4D97-AF65-F5344CB8AC3E}">
        <p14:creationId xmlns:p14="http://schemas.microsoft.com/office/powerpoint/2010/main" val="2035558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 Minnesota, 2022</a:t>
            </a:r>
          </a:p>
        </p:txBody>
      </p:sp>
      <p:sp>
        <p:nvSpPr>
          <p:cNvPr id="57349" name="Text Box 4"/>
          <p:cNvSpPr txBox="1">
            <a:spLocks noChangeArrowheads="1"/>
          </p:cNvSpPr>
          <p:nvPr/>
        </p:nvSpPr>
        <p:spPr bwMode="auto">
          <a:xfrm>
            <a:off x="288347" y="6199022"/>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graphicFrame>
        <p:nvGraphicFramePr>
          <p:cNvPr id="3" name="Table 2">
            <a:extLst>
              <a:ext uri="{FF2B5EF4-FFF2-40B4-BE49-F238E27FC236}">
                <a16:creationId xmlns:a16="http://schemas.microsoft.com/office/drawing/2014/main" id="{3FA99846-6DF7-56DB-6BBF-92BA86BF9DC7}"/>
              </a:ext>
            </a:extLst>
          </p:cNvPr>
          <p:cNvGraphicFramePr>
            <a:graphicFrameLocks noGrp="1"/>
          </p:cNvGraphicFramePr>
          <p:nvPr>
            <p:extLst>
              <p:ext uri="{D42A27DB-BD31-4B8C-83A1-F6EECF244321}">
                <p14:modId xmlns:p14="http://schemas.microsoft.com/office/powerpoint/2010/main" val="1630555735"/>
              </p:ext>
            </p:extLst>
          </p:nvPr>
        </p:nvGraphicFramePr>
        <p:xfrm>
          <a:off x="2743200" y="3262313"/>
          <a:ext cx="6705600" cy="3352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55071858"/>
                    </a:ext>
                  </a:extLst>
                </a:gridCol>
                <a:gridCol w="609600">
                  <a:extLst>
                    <a:ext uri="{9D8B030D-6E8A-4147-A177-3AD203B41FA5}">
                      <a16:colId xmlns:a16="http://schemas.microsoft.com/office/drawing/2014/main" val="650280816"/>
                    </a:ext>
                  </a:extLst>
                </a:gridCol>
                <a:gridCol w="609600">
                  <a:extLst>
                    <a:ext uri="{9D8B030D-6E8A-4147-A177-3AD203B41FA5}">
                      <a16:colId xmlns:a16="http://schemas.microsoft.com/office/drawing/2014/main" val="2697166123"/>
                    </a:ext>
                  </a:extLst>
                </a:gridCol>
                <a:gridCol w="609600">
                  <a:extLst>
                    <a:ext uri="{9D8B030D-6E8A-4147-A177-3AD203B41FA5}">
                      <a16:colId xmlns:a16="http://schemas.microsoft.com/office/drawing/2014/main" val="2548908521"/>
                    </a:ext>
                  </a:extLst>
                </a:gridCol>
                <a:gridCol w="609600">
                  <a:extLst>
                    <a:ext uri="{9D8B030D-6E8A-4147-A177-3AD203B41FA5}">
                      <a16:colId xmlns:a16="http://schemas.microsoft.com/office/drawing/2014/main" val="1301818081"/>
                    </a:ext>
                  </a:extLst>
                </a:gridCol>
                <a:gridCol w="609600">
                  <a:extLst>
                    <a:ext uri="{9D8B030D-6E8A-4147-A177-3AD203B41FA5}">
                      <a16:colId xmlns:a16="http://schemas.microsoft.com/office/drawing/2014/main" val="3001556684"/>
                    </a:ext>
                  </a:extLst>
                </a:gridCol>
                <a:gridCol w="609600">
                  <a:extLst>
                    <a:ext uri="{9D8B030D-6E8A-4147-A177-3AD203B41FA5}">
                      <a16:colId xmlns:a16="http://schemas.microsoft.com/office/drawing/2014/main" val="3891703390"/>
                    </a:ext>
                  </a:extLst>
                </a:gridCol>
                <a:gridCol w="609600">
                  <a:extLst>
                    <a:ext uri="{9D8B030D-6E8A-4147-A177-3AD203B41FA5}">
                      <a16:colId xmlns:a16="http://schemas.microsoft.com/office/drawing/2014/main" val="1683171517"/>
                    </a:ext>
                  </a:extLst>
                </a:gridCol>
                <a:gridCol w="609600">
                  <a:extLst>
                    <a:ext uri="{9D8B030D-6E8A-4147-A177-3AD203B41FA5}">
                      <a16:colId xmlns:a16="http://schemas.microsoft.com/office/drawing/2014/main" val="896402508"/>
                    </a:ext>
                  </a:extLst>
                </a:gridCol>
                <a:gridCol w="609600">
                  <a:extLst>
                    <a:ext uri="{9D8B030D-6E8A-4147-A177-3AD203B41FA5}">
                      <a16:colId xmlns:a16="http://schemas.microsoft.com/office/drawing/2014/main" val="1506433914"/>
                    </a:ext>
                  </a:extLst>
                </a:gridCol>
                <a:gridCol w="609600">
                  <a:extLst>
                    <a:ext uri="{9D8B030D-6E8A-4147-A177-3AD203B41FA5}">
                      <a16:colId xmlns:a16="http://schemas.microsoft.com/office/drawing/2014/main" val="2155771068"/>
                    </a:ext>
                  </a:extLst>
                </a:gridCol>
              </a:tblGrid>
              <a:tr h="16764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10-14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30-34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solidFill>
                            <a:schemeClr val="bg1"/>
                          </a:solidFill>
                          <a:effectLst/>
                        </a:rPr>
                        <a:t>35-39</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40-44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45-49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50-54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55+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579009"/>
                  </a:ext>
                </a:extLst>
              </a:tr>
              <a:tr h="167640">
                <a:tc>
                  <a:txBody>
                    <a:bodyPr/>
                    <a:lstStyle/>
                    <a:p>
                      <a:pPr algn="l" fontAlgn="b"/>
                      <a:r>
                        <a:rPr lang="en-US" sz="1000" u="none" strike="noStrike">
                          <a:solidFill>
                            <a:schemeClr val="bg1"/>
                          </a:solidFill>
                          <a:effectLst/>
                        </a:rPr>
                        <a:t>MSM</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62</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60623"/>
                  </a:ext>
                </a:extLst>
              </a:tr>
            </a:tbl>
          </a:graphicData>
        </a:graphic>
      </p:graphicFrame>
      <p:pic>
        <p:nvPicPr>
          <p:cNvPr id="7" name="Content Placeholder 6" descr="Early Syphilis† Cases Among MSM by Age. Minnesota, 2022. Refer to table on slide for full data. ">
            <a:extLst>
              <a:ext uri="{FF2B5EF4-FFF2-40B4-BE49-F238E27FC236}">
                <a16:creationId xmlns:a16="http://schemas.microsoft.com/office/drawing/2014/main" id="{3C35AD94-48FC-4303-9CF8-75E6C2579C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5731" y="2080567"/>
            <a:ext cx="8180538" cy="3551306"/>
          </a:xfrm>
        </p:spPr>
      </p:pic>
    </p:spTree>
    <p:extLst>
      <p:ext uri="{BB962C8B-B14F-4D97-AF65-F5344CB8AC3E}">
        <p14:creationId xmlns:p14="http://schemas.microsoft.com/office/powerpoint/2010/main" val="234406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a:t>STD surveillance is the systematic collection of data from cases for the purpose of monitoring the frequency and distribution of STDs in a given population.</a:t>
            </a:r>
          </a:p>
          <a:p>
            <a:r>
              <a:rPr lang="en-US" altLang="en-US" sz="3200" dirty="0"/>
              <a:t>STD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algn="l"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2012-2022</a:t>
            </a:r>
          </a:p>
        </p:txBody>
      </p:sp>
      <p:sp>
        <p:nvSpPr>
          <p:cNvPr id="58373" name="Text Box 7"/>
          <p:cNvSpPr txBox="1">
            <a:spLocks noChangeArrowheads="1"/>
          </p:cNvSpPr>
          <p:nvPr/>
        </p:nvSpPr>
        <p:spPr bwMode="auto">
          <a:xfrm>
            <a:off x="838199" y="6093858"/>
            <a:ext cx="6257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graphicFrame>
        <p:nvGraphicFramePr>
          <p:cNvPr id="3" name="Table 2">
            <a:extLst>
              <a:ext uri="{FF2B5EF4-FFF2-40B4-BE49-F238E27FC236}">
                <a16:creationId xmlns:a16="http://schemas.microsoft.com/office/drawing/2014/main" id="{DBE051C8-A184-3BDA-2E43-CCDB7DD33B02}"/>
              </a:ext>
            </a:extLst>
          </p:cNvPr>
          <p:cNvGraphicFramePr>
            <a:graphicFrameLocks noGrp="1"/>
          </p:cNvGraphicFramePr>
          <p:nvPr>
            <p:extLst>
              <p:ext uri="{D42A27DB-BD31-4B8C-83A1-F6EECF244321}">
                <p14:modId xmlns:p14="http://schemas.microsoft.com/office/powerpoint/2010/main" val="3859902635"/>
              </p:ext>
            </p:extLst>
          </p:nvPr>
        </p:nvGraphicFramePr>
        <p:xfrm>
          <a:off x="3161431" y="3219738"/>
          <a:ext cx="5869137" cy="1113270"/>
        </p:xfrm>
        <a:graphic>
          <a:graphicData uri="http://schemas.openxmlformats.org/drawingml/2006/table">
            <a:tbl>
              <a:tblPr>
                <a:tableStyleId>{5C22544A-7EE6-4342-B048-85BDC9FD1C3A}</a:tableStyleId>
              </a:tblPr>
              <a:tblGrid>
                <a:gridCol w="907984">
                  <a:extLst>
                    <a:ext uri="{9D8B030D-6E8A-4147-A177-3AD203B41FA5}">
                      <a16:colId xmlns:a16="http://schemas.microsoft.com/office/drawing/2014/main" val="2029923632"/>
                    </a:ext>
                  </a:extLst>
                </a:gridCol>
                <a:gridCol w="449312">
                  <a:extLst>
                    <a:ext uri="{9D8B030D-6E8A-4147-A177-3AD203B41FA5}">
                      <a16:colId xmlns:a16="http://schemas.microsoft.com/office/drawing/2014/main" val="513185455"/>
                    </a:ext>
                  </a:extLst>
                </a:gridCol>
                <a:gridCol w="449312">
                  <a:extLst>
                    <a:ext uri="{9D8B030D-6E8A-4147-A177-3AD203B41FA5}">
                      <a16:colId xmlns:a16="http://schemas.microsoft.com/office/drawing/2014/main" val="2771135488"/>
                    </a:ext>
                  </a:extLst>
                </a:gridCol>
                <a:gridCol w="449312">
                  <a:extLst>
                    <a:ext uri="{9D8B030D-6E8A-4147-A177-3AD203B41FA5}">
                      <a16:colId xmlns:a16="http://schemas.microsoft.com/office/drawing/2014/main" val="3223434449"/>
                    </a:ext>
                  </a:extLst>
                </a:gridCol>
                <a:gridCol w="468033">
                  <a:extLst>
                    <a:ext uri="{9D8B030D-6E8A-4147-A177-3AD203B41FA5}">
                      <a16:colId xmlns:a16="http://schemas.microsoft.com/office/drawing/2014/main" val="830354471"/>
                    </a:ext>
                  </a:extLst>
                </a:gridCol>
                <a:gridCol w="449312">
                  <a:extLst>
                    <a:ext uri="{9D8B030D-6E8A-4147-A177-3AD203B41FA5}">
                      <a16:colId xmlns:a16="http://schemas.microsoft.com/office/drawing/2014/main" val="2268504495"/>
                    </a:ext>
                  </a:extLst>
                </a:gridCol>
                <a:gridCol w="449312">
                  <a:extLst>
                    <a:ext uri="{9D8B030D-6E8A-4147-A177-3AD203B41FA5}">
                      <a16:colId xmlns:a16="http://schemas.microsoft.com/office/drawing/2014/main" val="2717007372"/>
                    </a:ext>
                  </a:extLst>
                </a:gridCol>
                <a:gridCol w="449312">
                  <a:extLst>
                    <a:ext uri="{9D8B030D-6E8A-4147-A177-3AD203B41FA5}">
                      <a16:colId xmlns:a16="http://schemas.microsoft.com/office/drawing/2014/main" val="3032709338"/>
                    </a:ext>
                  </a:extLst>
                </a:gridCol>
                <a:gridCol w="449312">
                  <a:extLst>
                    <a:ext uri="{9D8B030D-6E8A-4147-A177-3AD203B41FA5}">
                      <a16:colId xmlns:a16="http://schemas.microsoft.com/office/drawing/2014/main" val="1047755385"/>
                    </a:ext>
                  </a:extLst>
                </a:gridCol>
                <a:gridCol w="449312">
                  <a:extLst>
                    <a:ext uri="{9D8B030D-6E8A-4147-A177-3AD203B41FA5}">
                      <a16:colId xmlns:a16="http://schemas.microsoft.com/office/drawing/2014/main" val="196373994"/>
                    </a:ext>
                  </a:extLst>
                </a:gridCol>
                <a:gridCol w="449312">
                  <a:extLst>
                    <a:ext uri="{9D8B030D-6E8A-4147-A177-3AD203B41FA5}">
                      <a16:colId xmlns:a16="http://schemas.microsoft.com/office/drawing/2014/main" val="1048072573"/>
                    </a:ext>
                  </a:extLst>
                </a:gridCol>
                <a:gridCol w="449312">
                  <a:extLst>
                    <a:ext uri="{9D8B030D-6E8A-4147-A177-3AD203B41FA5}">
                      <a16:colId xmlns:a16="http://schemas.microsoft.com/office/drawing/2014/main" val="1427629948"/>
                    </a:ext>
                  </a:extLst>
                </a:gridCol>
              </a:tblGrid>
              <a:tr h="37109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011435"/>
                  </a:ext>
                </a:extLst>
              </a:tr>
              <a:tr h="371090">
                <a:tc>
                  <a:txBody>
                    <a:bodyPr/>
                    <a:lstStyle/>
                    <a:p>
                      <a:pPr algn="l" fontAlgn="b"/>
                      <a:r>
                        <a:rPr lang="en-US" sz="1000" u="none" strike="noStrike">
                          <a:solidFill>
                            <a:schemeClr val="bg1"/>
                          </a:solidFill>
                          <a:effectLst/>
                        </a:rPr>
                        <a:t>All ES cases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7635080"/>
                  </a:ext>
                </a:extLst>
              </a:tr>
              <a:tr h="371090">
                <a:tc>
                  <a:txBody>
                    <a:bodyPr/>
                    <a:lstStyle/>
                    <a:p>
                      <a:pPr algn="l" fontAlgn="b"/>
                      <a:r>
                        <a:rPr lang="en-US" sz="1000" u="none" strike="noStrike">
                          <a:solidFill>
                            <a:schemeClr val="bg1"/>
                          </a:solidFill>
                          <a:effectLst/>
                        </a:rPr>
                        <a:t>MSM ES Cases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59%</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56%</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47%</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594056"/>
                  </a:ext>
                </a:extLst>
              </a:tr>
            </a:tbl>
          </a:graphicData>
        </a:graphic>
      </p:graphicFrame>
      <p:pic>
        <p:nvPicPr>
          <p:cNvPr id="5" name="Picture 4" descr="Early Syphilis† (ES) Cases &#10;Co-infected with HIV, 2012-2022. Refer to table on slide for full data.">
            <a:extLst>
              <a:ext uri="{FF2B5EF4-FFF2-40B4-BE49-F238E27FC236}">
                <a16:creationId xmlns:a16="http://schemas.microsoft.com/office/drawing/2014/main" id="{A9EEBB28-616F-A9AB-1DBF-1CBC76D75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774" y="2130136"/>
            <a:ext cx="8774452" cy="3277398"/>
          </a:xfrm>
          <a:prstGeom prst="rect">
            <a:avLst/>
          </a:prstGeom>
        </p:spPr>
      </p:pic>
    </p:spTree>
    <p:extLst>
      <p:ext uri="{BB962C8B-B14F-4D97-AF65-F5344CB8AC3E}">
        <p14:creationId xmlns:p14="http://schemas.microsoft.com/office/powerpoint/2010/main" val="653763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270416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32</a:t>
            </a:fld>
            <a:endParaRPr lang="en-US" dirty="0"/>
          </a:p>
        </p:txBody>
      </p:sp>
      <p:sp>
        <p:nvSpPr>
          <p:cNvPr id="6" name="Title 5"/>
          <p:cNvSpPr>
            <a:spLocks noGrp="1"/>
          </p:cNvSpPr>
          <p:nvPr>
            <p:ph type="title"/>
          </p:nvPr>
        </p:nvSpPr>
        <p:spPr>
          <a:xfrm>
            <a:off x="874203" y="42335"/>
            <a:ext cx="9023420" cy="801727"/>
          </a:xfrm>
        </p:spPr>
        <p:txBody>
          <a:bodyPr>
            <a:normAutofit/>
          </a:bodyPr>
          <a:lstStyle/>
          <a:p>
            <a:pPr algn="l"/>
            <a:r>
              <a:rPr lang="en-US" sz="3161" dirty="0">
                <a:solidFill>
                  <a:schemeClr val="bg1"/>
                </a:solidFill>
              </a:rPr>
              <a:t>2022 Minnesota Gonorrhea Rates by County</a:t>
            </a:r>
          </a:p>
        </p:txBody>
      </p:sp>
      <p:sp>
        <p:nvSpPr>
          <p:cNvPr id="11" name="TextBox 10"/>
          <p:cNvSpPr txBox="1"/>
          <p:nvPr/>
        </p:nvSpPr>
        <p:spPr>
          <a:xfrm>
            <a:off x="6020646" y="5201234"/>
            <a:ext cx="5315836" cy="396391"/>
          </a:xfrm>
          <a:prstGeom prst="rect">
            <a:avLst/>
          </a:prstGeom>
          <a:noFill/>
        </p:spPr>
        <p:txBody>
          <a:bodyPr wrap="square" rtlCol="0">
            <a:spAutoFit/>
          </a:bodyPr>
          <a:lstStyle/>
          <a:p>
            <a:r>
              <a:rPr lang="en-US" sz="988" dirty="0"/>
              <a:t>*7-county metro area, excluding the cities of Minneapolis and St. Paul</a:t>
            </a:r>
          </a:p>
          <a:p>
            <a:r>
              <a:rPr lang="en-US" sz="988" dirty="0">
                <a:hlinkClick r:id="rId3"/>
              </a:rPr>
              <a:t>Data: </a:t>
            </a:r>
            <a:r>
              <a:rPr lang="fr-FR" sz="988" dirty="0">
                <a:hlinkClick r:id="rId3"/>
              </a:rPr>
              <a:t>STD Surveillance Report Data Tables, Minnesota 2022 (PDF)</a:t>
            </a:r>
            <a:endParaRPr lang="en-US" sz="988" dirty="0"/>
          </a:p>
        </p:txBody>
      </p:sp>
      <p:pic>
        <p:nvPicPr>
          <p:cNvPr id="5" name="Picture 4" descr="2022 Minnesota Gonorrhea Rates by County. Map. See URL referenced for full data. ">
            <a:extLst>
              <a:ext uri="{FF2B5EF4-FFF2-40B4-BE49-F238E27FC236}">
                <a16:creationId xmlns:a16="http://schemas.microsoft.com/office/drawing/2014/main" id="{CB40F158-4D31-3731-BE35-9BAB3279C80C}"/>
              </a:ext>
            </a:extLst>
          </p:cNvPr>
          <p:cNvPicPr>
            <a:picLocks noChangeAspect="1"/>
          </p:cNvPicPr>
          <p:nvPr/>
        </p:nvPicPr>
        <p:blipFill rotWithShape="1">
          <a:blip r:embed="rId4">
            <a:extLst>
              <a:ext uri="{28A0092B-C50C-407E-A947-70E740481C1C}">
                <a14:useLocalDpi xmlns:a14="http://schemas.microsoft.com/office/drawing/2010/main" val="0"/>
              </a:ext>
            </a:extLst>
          </a:blip>
          <a:srcRect t="8032" r="-697"/>
          <a:stretch/>
        </p:blipFill>
        <p:spPr>
          <a:xfrm>
            <a:off x="1294347" y="1610591"/>
            <a:ext cx="4254397" cy="5028429"/>
          </a:xfrm>
          <a:prstGeom prst="rect">
            <a:avLst/>
          </a:prstGeom>
        </p:spPr>
      </p:pic>
      <p:pic>
        <p:nvPicPr>
          <p:cNvPr id="4" name="Picture 3" descr="2022 Minnesota Gonorrhea Rates by County. Text. See URL referenced for full data. ">
            <a:extLst>
              <a:ext uri="{FF2B5EF4-FFF2-40B4-BE49-F238E27FC236}">
                <a16:creationId xmlns:a16="http://schemas.microsoft.com/office/drawing/2014/main" id="{FD5198A8-6840-1C47-A518-17376B786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3343743"/>
            <a:ext cx="4674501" cy="1467248"/>
          </a:xfrm>
          <a:prstGeom prst="rect">
            <a:avLst/>
          </a:prstGeom>
        </p:spPr>
      </p:pic>
    </p:spTree>
    <p:extLst>
      <p:ext uri="{BB962C8B-B14F-4D97-AF65-F5344CB8AC3E}">
        <p14:creationId xmlns:p14="http://schemas.microsoft.com/office/powerpoint/2010/main" val="4172031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Gonorrhea Infections in Minnesota</a:t>
            </a:r>
            <a:br>
              <a:rPr lang="en-US" altLang="en-US" sz="2900" dirty="0"/>
            </a:br>
            <a:r>
              <a:rPr lang="en-US" altLang="en-US" sz="2900" dirty="0"/>
              <a:t>by Residence at Diagnosis, 2022</a:t>
            </a:r>
            <a:endParaRPr lang="en-US" sz="2900" dirty="0"/>
          </a:p>
        </p:txBody>
      </p:sp>
      <p:sp>
        <p:nvSpPr>
          <p:cNvPr id="4" name="Content Placeholder 3"/>
          <p:cNvSpPr>
            <a:spLocks noGrp="1"/>
          </p:cNvSpPr>
          <p:nvPr>
            <p:ph sz="half" idx="2"/>
          </p:nvPr>
        </p:nvSpPr>
        <p:spPr>
          <a:xfrm>
            <a:off x="624451" y="6030202"/>
            <a:ext cx="10515600" cy="691273"/>
          </a:xfrm>
        </p:spPr>
        <p:txBody>
          <a:bodyPr>
            <a:normAutofit lnSpcReduction="10000"/>
          </a:bodyPr>
          <a:lstStyle/>
          <a:p>
            <a:pPr marL="0" indent="0">
              <a:lnSpc>
                <a:spcPct val="120000"/>
              </a:lnSpc>
              <a:buNone/>
            </a:pPr>
            <a:r>
              <a:rPr lang="en-US" altLang="en-US" sz="1400" dirty="0"/>
              <a:t>Suburban = Seven-county metro area including Anoka, Carver, Dakota, Hennepin (excluding Minneapolis), Ramsey (excluding St. Paul), Scott, and Washington counties.  Greater MN = All other Minnesota counties outside the seven-county metro area.</a:t>
            </a:r>
          </a:p>
          <a:p>
            <a:pPr marL="0" indent="0">
              <a:lnSpc>
                <a:spcPct val="120000"/>
              </a:lnSpc>
              <a:buNone/>
            </a:pPr>
            <a:endParaRPr lang="en-US" sz="1400" dirty="0"/>
          </a:p>
        </p:txBody>
      </p:sp>
      <p:pic>
        <p:nvPicPr>
          <p:cNvPr id="7" name="Content Placeholder 6" descr="Gonorrhea Infections in Minnesota&#10;by Residence at Diagnosis, 2022. See slide notes for full data. ">
            <a:extLst>
              <a:ext uri="{FF2B5EF4-FFF2-40B4-BE49-F238E27FC236}">
                <a16:creationId xmlns:a16="http://schemas.microsoft.com/office/drawing/2014/main" id="{8EC38227-BADD-C59E-53A9-02BBD5145E1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67991" y="1915440"/>
            <a:ext cx="4350135" cy="3882687"/>
          </a:xfrm>
        </p:spPr>
      </p:pic>
    </p:spTree>
    <p:extLst>
      <p:ext uri="{BB962C8B-B14F-4D97-AF65-F5344CB8AC3E}">
        <p14:creationId xmlns:p14="http://schemas.microsoft.com/office/powerpoint/2010/main" val="170974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2012-2022</a:t>
            </a:r>
          </a:p>
        </p:txBody>
      </p:sp>
      <p:graphicFrame>
        <p:nvGraphicFramePr>
          <p:cNvPr id="2" name="Table 1">
            <a:extLst>
              <a:ext uri="{FF2B5EF4-FFF2-40B4-BE49-F238E27FC236}">
                <a16:creationId xmlns:a16="http://schemas.microsoft.com/office/drawing/2014/main" id="{65F451F4-D6DA-E17E-EB4B-C8F1B1384183}"/>
              </a:ext>
            </a:extLst>
          </p:cNvPr>
          <p:cNvGraphicFramePr>
            <a:graphicFrameLocks noGrp="1"/>
          </p:cNvGraphicFramePr>
          <p:nvPr>
            <p:extLst>
              <p:ext uri="{D42A27DB-BD31-4B8C-83A1-F6EECF244321}">
                <p14:modId xmlns:p14="http://schemas.microsoft.com/office/powerpoint/2010/main" val="1927586877"/>
              </p:ext>
            </p:extLst>
          </p:nvPr>
        </p:nvGraphicFramePr>
        <p:xfrm>
          <a:off x="3470561" y="3669824"/>
          <a:ext cx="5957460" cy="662940"/>
        </p:xfrm>
        <a:graphic>
          <a:graphicData uri="http://schemas.openxmlformats.org/drawingml/2006/table">
            <a:tbl>
              <a:tblPr>
                <a:tableStyleId>{5C22544A-7EE6-4342-B048-85BDC9FD1C3A}</a:tableStyleId>
              </a:tblPr>
              <a:tblGrid>
                <a:gridCol w="496455">
                  <a:extLst>
                    <a:ext uri="{9D8B030D-6E8A-4147-A177-3AD203B41FA5}">
                      <a16:colId xmlns:a16="http://schemas.microsoft.com/office/drawing/2014/main" val="3882466000"/>
                    </a:ext>
                  </a:extLst>
                </a:gridCol>
                <a:gridCol w="496455">
                  <a:extLst>
                    <a:ext uri="{9D8B030D-6E8A-4147-A177-3AD203B41FA5}">
                      <a16:colId xmlns:a16="http://schemas.microsoft.com/office/drawing/2014/main" val="4152286644"/>
                    </a:ext>
                  </a:extLst>
                </a:gridCol>
                <a:gridCol w="496455">
                  <a:extLst>
                    <a:ext uri="{9D8B030D-6E8A-4147-A177-3AD203B41FA5}">
                      <a16:colId xmlns:a16="http://schemas.microsoft.com/office/drawing/2014/main" val="3703542083"/>
                    </a:ext>
                  </a:extLst>
                </a:gridCol>
                <a:gridCol w="496455">
                  <a:extLst>
                    <a:ext uri="{9D8B030D-6E8A-4147-A177-3AD203B41FA5}">
                      <a16:colId xmlns:a16="http://schemas.microsoft.com/office/drawing/2014/main" val="405765758"/>
                    </a:ext>
                  </a:extLst>
                </a:gridCol>
                <a:gridCol w="496455">
                  <a:extLst>
                    <a:ext uri="{9D8B030D-6E8A-4147-A177-3AD203B41FA5}">
                      <a16:colId xmlns:a16="http://schemas.microsoft.com/office/drawing/2014/main" val="3282083211"/>
                    </a:ext>
                  </a:extLst>
                </a:gridCol>
                <a:gridCol w="496455">
                  <a:extLst>
                    <a:ext uri="{9D8B030D-6E8A-4147-A177-3AD203B41FA5}">
                      <a16:colId xmlns:a16="http://schemas.microsoft.com/office/drawing/2014/main" val="1407054693"/>
                    </a:ext>
                  </a:extLst>
                </a:gridCol>
                <a:gridCol w="496455">
                  <a:extLst>
                    <a:ext uri="{9D8B030D-6E8A-4147-A177-3AD203B41FA5}">
                      <a16:colId xmlns:a16="http://schemas.microsoft.com/office/drawing/2014/main" val="3370506275"/>
                    </a:ext>
                  </a:extLst>
                </a:gridCol>
                <a:gridCol w="496455">
                  <a:extLst>
                    <a:ext uri="{9D8B030D-6E8A-4147-A177-3AD203B41FA5}">
                      <a16:colId xmlns:a16="http://schemas.microsoft.com/office/drawing/2014/main" val="536602651"/>
                    </a:ext>
                  </a:extLst>
                </a:gridCol>
                <a:gridCol w="496455">
                  <a:extLst>
                    <a:ext uri="{9D8B030D-6E8A-4147-A177-3AD203B41FA5}">
                      <a16:colId xmlns:a16="http://schemas.microsoft.com/office/drawing/2014/main" val="3935518989"/>
                    </a:ext>
                  </a:extLst>
                </a:gridCol>
                <a:gridCol w="496455">
                  <a:extLst>
                    <a:ext uri="{9D8B030D-6E8A-4147-A177-3AD203B41FA5}">
                      <a16:colId xmlns:a16="http://schemas.microsoft.com/office/drawing/2014/main" val="465566221"/>
                    </a:ext>
                  </a:extLst>
                </a:gridCol>
                <a:gridCol w="496455">
                  <a:extLst>
                    <a:ext uri="{9D8B030D-6E8A-4147-A177-3AD203B41FA5}">
                      <a16:colId xmlns:a16="http://schemas.microsoft.com/office/drawing/2014/main" val="1098622585"/>
                    </a:ext>
                  </a:extLst>
                </a:gridCol>
                <a:gridCol w="496455">
                  <a:extLst>
                    <a:ext uri="{9D8B030D-6E8A-4147-A177-3AD203B41FA5}">
                      <a16:colId xmlns:a16="http://schemas.microsoft.com/office/drawing/2014/main" val="136656995"/>
                    </a:ext>
                  </a:extLst>
                </a:gridCol>
              </a:tblGrid>
              <a:tr h="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2017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8010879"/>
                  </a:ext>
                </a:extLst>
              </a:tr>
              <a:tr h="167640">
                <a:tc>
                  <a:txBody>
                    <a:bodyPr/>
                    <a:lstStyle/>
                    <a:p>
                      <a:pPr algn="l" fontAlgn="b"/>
                      <a:r>
                        <a:rPr lang="en-US" sz="1000" u="none" strike="noStrike">
                          <a:solidFill>
                            <a:schemeClr val="bg1"/>
                          </a:solidFill>
                          <a:effectLst/>
                        </a:rPr>
                        <a:t> 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92</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136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245999"/>
                  </a:ext>
                </a:extLst>
              </a:tr>
              <a:tr h="167640">
                <a:tc>
                  <a:txBody>
                    <a:bodyPr/>
                    <a:lstStyle/>
                    <a:p>
                      <a:pPr algn="l" fontAlgn="b"/>
                      <a:r>
                        <a:rPr lang="en-US" sz="1000" u="none" strike="noStrike">
                          <a:solidFill>
                            <a:schemeClr val="bg1"/>
                          </a:solidFill>
                          <a:effectLst/>
                        </a:rPr>
                        <a:t> Females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449434"/>
                  </a:ext>
                </a:extLst>
              </a:tr>
              <a:tr h="167640">
                <a:tc>
                  <a:txBody>
                    <a:bodyPr/>
                    <a:lstStyle/>
                    <a:p>
                      <a:pPr algn="l" fontAlgn="b"/>
                      <a:r>
                        <a:rPr lang="en-US" sz="1000" u="none" strike="noStrike">
                          <a:solidFill>
                            <a:schemeClr val="bg1"/>
                          </a:solidFill>
                          <a:effectLst/>
                        </a:rPr>
                        <a:t>Overall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154</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810866"/>
                  </a:ext>
                </a:extLst>
              </a:tr>
            </a:tbl>
          </a:graphicData>
        </a:graphic>
      </p:graphicFrame>
      <p:pic>
        <p:nvPicPr>
          <p:cNvPr id="8" name="Content Placeholder 7" descr="Gonorrhea Rates by Gender&#10;Minnesota, 2012-2022. Refer to table on slide for full data. ">
            <a:extLst>
              <a:ext uri="{FF2B5EF4-FFF2-40B4-BE49-F238E27FC236}">
                <a16:creationId xmlns:a16="http://schemas.microsoft.com/office/drawing/2014/main" id="{C6DDB234-F0DA-1C4B-F939-A5203E0B5C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9569" y="2119745"/>
            <a:ext cx="7972861" cy="3413301"/>
          </a:xfrm>
        </p:spPr>
      </p:pic>
    </p:spTree>
    <p:extLst>
      <p:ext uri="{BB962C8B-B14F-4D97-AF65-F5344CB8AC3E}">
        <p14:creationId xmlns:p14="http://schemas.microsoft.com/office/powerpoint/2010/main" val="17322462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2012-2022</a:t>
            </a:r>
          </a:p>
        </p:txBody>
      </p:sp>
      <p:graphicFrame>
        <p:nvGraphicFramePr>
          <p:cNvPr id="2" name="Table 1">
            <a:extLst>
              <a:ext uri="{FF2B5EF4-FFF2-40B4-BE49-F238E27FC236}">
                <a16:creationId xmlns:a16="http://schemas.microsoft.com/office/drawing/2014/main" id="{A7C2F0FB-9034-4501-A59B-4EA4E8E09145}"/>
              </a:ext>
            </a:extLst>
          </p:cNvPr>
          <p:cNvGraphicFramePr>
            <a:graphicFrameLocks noGrp="1"/>
          </p:cNvGraphicFramePr>
          <p:nvPr>
            <p:extLst>
              <p:ext uri="{D42A27DB-BD31-4B8C-83A1-F6EECF244321}">
                <p14:modId xmlns:p14="http://schemas.microsoft.com/office/powerpoint/2010/main" val="1955987322"/>
              </p:ext>
            </p:extLst>
          </p:nvPr>
        </p:nvGraphicFramePr>
        <p:xfrm>
          <a:off x="2945777" y="3429000"/>
          <a:ext cx="6634644" cy="838200"/>
        </p:xfrm>
        <a:graphic>
          <a:graphicData uri="http://schemas.openxmlformats.org/drawingml/2006/table">
            <a:tbl>
              <a:tblPr>
                <a:tableStyleId>{5C22544A-7EE6-4342-B048-85BDC9FD1C3A}</a:tableStyleId>
              </a:tblPr>
              <a:tblGrid>
                <a:gridCol w="552887">
                  <a:extLst>
                    <a:ext uri="{9D8B030D-6E8A-4147-A177-3AD203B41FA5}">
                      <a16:colId xmlns:a16="http://schemas.microsoft.com/office/drawing/2014/main" val="3445109490"/>
                    </a:ext>
                  </a:extLst>
                </a:gridCol>
                <a:gridCol w="552887">
                  <a:extLst>
                    <a:ext uri="{9D8B030D-6E8A-4147-A177-3AD203B41FA5}">
                      <a16:colId xmlns:a16="http://schemas.microsoft.com/office/drawing/2014/main" val="1425944811"/>
                    </a:ext>
                  </a:extLst>
                </a:gridCol>
                <a:gridCol w="552887">
                  <a:extLst>
                    <a:ext uri="{9D8B030D-6E8A-4147-A177-3AD203B41FA5}">
                      <a16:colId xmlns:a16="http://schemas.microsoft.com/office/drawing/2014/main" val="1169871500"/>
                    </a:ext>
                  </a:extLst>
                </a:gridCol>
                <a:gridCol w="552887">
                  <a:extLst>
                    <a:ext uri="{9D8B030D-6E8A-4147-A177-3AD203B41FA5}">
                      <a16:colId xmlns:a16="http://schemas.microsoft.com/office/drawing/2014/main" val="110446986"/>
                    </a:ext>
                  </a:extLst>
                </a:gridCol>
                <a:gridCol w="552887">
                  <a:extLst>
                    <a:ext uri="{9D8B030D-6E8A-4147-A177-3AD203B41FA5}">
                      <a16:colId xmlns:a16="http://schemas.microsoft.com/office/drawing/2014/main" val="2879082357"/>
                    </a:ext>
                  </a:extLst>
                </a:gridCol>
                <a:gridCol w="552887">
                  <a:extLst>
                    <a:ext uri="{9D8B030D-6E8A-4147-A177-3AD203B41FA5}">
                      <a16:colId xmlns:a16="http://schemas.microsoft.com/office/drawing/2014/main" val="123698135"/>
                    </a:ext>
                  </a:extLst>
                </a:gridCol>
                <a:gridCol w="552887">
                  <a:extLst>
                    <a:ext uri="{9D8B030D-6E8A-4147-A177-3AD203B41FA5}">
                      <a16:colId xmlns:a16="http://schemas.microsoft.com/office/drawing/2014/main" val="42796091"/>
                    </a:ext>
                  </a:extLst>
                </a:gridCol>
                <a:gridCol w="552887">
                  <a:extLst>
                    <a:ext uri="{9D8B030D-6E8A-4147-A177-3AD203B41FA5}">
                      <a16:colId xmlns:a16="http://schemas.microsoft.com/office/drawing/2014/main" val="3190837880"/>
                    </a:ext>
                  </a:extLst>
                </a:gridCol>
                <a:gridCol w="552887">
                  <a:extLst>
                    <a:ext uri="{9D8B030D-6E8A-4147-A177-3AD203B41FA5}">
                      <a16:colId xmlns:a16="http://schemas.microsoft.com/office/drawing/2014/main" val="866889574"/>
                    </a:ext>
                  </a:extLst>
                </a:gridCol>
                <a:gridCol w="552887">
                  <a:extLst>
                    <a:ext uri="{9D8B030D-6E8A-4147-A177-3AD203B41FA5}">
                      <a16:colId xmlns:a16="http://schemas.microsoft.com/office/drawing/2014/main" val="1961102863"/>
                    </a:ext>
                  </a:extLst>
                </a:gridCol>
                <a:gridCol w="552887">
                  <a:extLst>
                    <a:ext uri="{9D8B030D-6E8A-4147-A177-3AD203B41FA5}">
                      <a16:colId xmlns:a16="http://schemas.microsoft.com/office/drawing/2014/main" val="1788912563"/>
                    </a:ext>
                  </a:extLst>
                </a:gridCol>
                <a:gridCol w="552887">
                  <a:extLst>
                    <a:ext uri="{9D8B030D-6E8A-4147-A177-3AD203B41FA5}">
                      <a16:colId xmlns:a16="http://schemas.microsoft.com/office/drawing/2014/main" val="372173376"/>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2021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4826941"/>
                  </a:ext>
                </a:extLst>
              </a:tr>
              <a:tr h="167640">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306205"/>
                  </a:ext>
                </a:extLst>
              </a:tr>
              <a:tr h="167640">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543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553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3066361"/>
                  </a:ext>
                </a:extLst>
              </a:tr>
              <a:tr h="167640">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4148512"/>
                  </a:ext>
                </a:extLst>
              </a:tr>
              <a:tr h="167640">
                <a:tc>
                  <a:txBody>
                    <a:bodyPr/>
                    <a:lstStyle/>
                    <a:p>
                      <a:pPr algn="l" fontAlgn="b"/>
                      <a:r>
                        <a:rPr lang="en-US" sz="1000" u="none" strike="noStrike">
                          <a:solidFill>
                            <a:schemeClr val="bg1"/>
                          </a:solidFill>
                          <a:effectLst/>
                        </a:rPr>
                        <a:t>30-39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123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2811941"/>
                  </a:ext>
                </a:extLst>
              </a:tr>
            </a:tbl>
          </a:graphicData>
        </a:graphic>
      </p:graphicFrame>
      <p:pic>
        <p:nvPicPr>
          <p:cNvPr id="10" name="Content Placeholder 9" descr="Chart&#10;&#10;Description automatically generated">
            <a:extLst>
              <a:ext uri="{FF2B5EF4-FFF2-40B4-BE49-F238E27FC236}">
                <a16:creationId xmlns:a16="http://schemas.microsoft.com/office/drawing/2014/main" id="{AF67CE60-DFE0-ACD3-5DA8-2DF1F36712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5046" y="2151214"/>
            <a:ext cx="8921908" cy="3854732"/>
          </a:xfrm>
        </p:spPr>
      </p:pic>
    </p:spTree>
    <p:extLst>
      <p:ext uri="{BB962C8B-B14F-4D97-AF65-F5344CB8AC3E}">
        <p14:creationId xmlns:p14="http://schemas.microsoft.com/office/powerpoint/2010/main" val="24585023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algn="l" eaLnBrk="1" hangingPunct="1"/>
            <a:r>
              <a:rPr lang="en-US" altLang="en-US" sz="2900" dirty="0"/>
              <a:t>Age-Specific Gonorrhea Rates by Gender</a:t>
            </a:r>
            <a:br>
              <a:rPr lang="en-US" altLang="en-US" sz="2900" dirty="0"/>
            </a:br>
            <a:r>
              <a:rPr lang="en-US" altLang="en-US" sz="2900" dirty="0"/>
              <a:t>Minnesota, 2022 </a:t>
            </a:r>
          </a:p>
        </p:txBody>
      </p:sp>
      <p:sp>
        <p:nvSpPr>
          <p:cNvPr id="4" name="TextBox 3">
            <a:extLst>
              <a:ext uri="{FF2B5EF4-FFF2-40B4-BE49-F238E27FC236}">
                <a16:creationId xmlns:a16="http://schemas.microsoft.com/office/drawing/2014/main" id="{C61A46C5-C13E-B19E-4333-984A241D6674}"/>
              </a:ext>
            </a:extLst>
          </p:cNvPr>
          <p:cNvSpPr txBox="1"/>
          <p:nvPr/>
        </p:nvSpPr>
        <p:spPr>
          <a:xfrm>
            <a:off x="1477198" y="6158346"/>
            <a:ext cx="6094268" cy="276999"/>
          </a:xfrm>
          <a:prstGeom prst="rect">
            <a:avLst/>
          </a:prstGeom>
          <a:noFill/>
        </p:spPr>
        <p:txBody>
          <a:bodyPr wrap="square">
            <a:spAutoFit/>
          </a:bodyPr>
          <a:lstStyle/>
          <a:p>
            <a:r>
              <a:rPr lang="en-US" sz="1200" dirty="0">
                <a:hlinkClick r:id="rId3"/>
              </a:rPr>
              <a:t>Data: </a:t>
            </a:r>
            <a:r>
              <a:rPr lang="fr-FR" sz="1200" dirty="0">
                <a:hlinkClick r:id="rId3"/>
              </a:rPr>
              <a:t>STD Surveillance Report Data Tables, Minnesota 2022 (PDF)</a:t>
            </a:r>
            <a:endParaRPr lang="en-US" sz="1200" dirty="0"/>
          </a:p>
        </p:txBody>
      </p:sp>
      <p:pic>
        <p:nvPicPr>
          <p:cNvPr id="6" name="Content Placeholder 5" descr="Age-Specific Gonorrhea Rates by Gender&#10; Minnesota, 2022. Refer to URL referenced for full data. ">
            <a:extLst>
              <a:ext uri="{FF2B5EF4-FFF2-40B4-BE49-F238E27FC236}">
                <a16:creationId xmlns:a16="http://schemas.microsoft.com/office/drawing/2014/main" id="{F54BAE07-143B-3B28-338A-E8CCC093790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03536" y="1897991"/>
            <a:ext cx="9784928" cy="420660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27"/>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2012-2022</a:t>
            </a:r>
            <a:endParaRPr lang="en-US" altLang="en-US" sz="2900" baseline="30000" dirty="0">
              <a:solidFill>
                <a:schemeClr val="bg1"/>
              </a:solidFill>
              <a:latin typeface="+mj-lt"/>
            </a:endParaRPr>
          </a:p>
        </p:txBody>
      </p:sp>
      <p:graphicFrame>
        <p:nvGraphicFramePr>
          <p:cNvPr id="7" name="Table 6">
            <a:extLst>
              <a:ext uri="{FF2B5EF4-FFF2-40B4-BE49-F238E27FC236}">
                <a16:creationId xmlns:a16="http://schemas.microsoft.com/office/drawing/2014/main" id="{D0DDAF3E-6733-5CD3-EEAA-29BFB0DF9DAA}"/>
              </a:ext>
            </a:extLst>
          </p:cNvPr>
          <p:cNvGraphicFramePr>
            <a:graphicFrameLocks noGrp="1"/>
          </p:cNvGraphicFramePr>
          <p:nvPr>
            <p:extLst>
              <p:ext uri="{D42A27DB-BD31-4B8C-83A1-F6EECF244321}">
                <p14:modId xmlns:p14="http://schemas.microsoft.com/office/powerpoint/2010/main" val="3293570455"/>
              </p:ext>
            </p:extLst>
          </p:nvPr>
        </p:nvGraphicFramePr>
        <p:xfrm>
          <a:off x="2389909" y="3153887"/>
          <a:ext cx="6764484" cy="1744980"/>
        </p:xfrm>
        <a:graphic>
          <a:graphicData uri="http://schemas.openxmlformats.org/drawingml/2006/table">
            <a:tbl>
              <a:tblPr>
                <a:tableStyleId>{5C22544A-7EE6-4342-B048-85BDC9FD1C3A}</a:tableStyleId>
              </a:tblPr>
              <a:tblGrid>
                <a:gridCol w="563707">
                  <a:extLst>
                    <a:ext uri="{9D8B030D-6E8A-4147-A177-3AD203B41FA5}">
                      <a16:colId xmlns:a16="http://schemas.microsoft.com/office/drawing/2014/main" val="152220686"/>
                    </a:ext>
                  </a:extLst>
                </a:gridCol>
                <a:gridCol w="563707">
                  <a:extLst>
                    <a:ext uri="{9D8B030D-6E8A-4147-A177-3AD203B41FA5}">
                      <a16:colId xmlns:a16="http://schemas.microsoft.com/office/drawing/2014/main" val="1403027321"/>
                    </a:ext>
                  </a:extLst>
                </a:gridCol>
                <a:gridCol w="563707">
                  <a:extLst>
                    <a:ext uri="{9D8B030D-6E8A-4147-A177-3AD203B41FA5}">
                      <a16:colId xmlns:a16="http://schemas.microsoft.com/office/drawing/2014/main" val="3745096984"/>
                    </a:ext>
                  </a:extLst>
                </a:gridCol>
                <a:gridCol w="563707">
                  <a:extLst>
                    <a:ext uri="{9D8B030D-6E8A-4147-A177-3AD203B41FA5}">
                      <a16:colId xmlns:a16="http://schemas.microsoft.com/office/drawing/2014/main" val="1324113620"/>
                    </a:ext>
                  </a:extLst>
                </a:gridCol>
                <a:gridCol w="563707">
                  <a:extLst>
                    <a:ext uri="{9D8B030D-6E8A-4147-A177-3AD203B41FA5}">
                      <a16:colId xmlns:a16="http://schemas.microsoft.com/office/drawing/2014/main" val="3081932281"/>
                    </a:ext>
                  </a:extLst>
                </a:gridCol>
                <a:gridCol w="563707">
                  <a:extLst>
                    <a:ext uri="{9D8B030D-6E8A-4147-A177-3AD203B41FA5}">
                      <a16:colId xmlns:a16="http://schemas.microsoft.com/office/drawing/2014/main" val="3130989904"/>
                    </a:ext>
                  </a:extLst>
                </a:gridCol>
                <a:gridCol w="563707">
                  <a:extLst>
                    <a:ext uri="{9D8B030D-6E8A-4147-A177-3AD203B41FA5}">
                      <a16:colId xmlns:a16="http://schemas.microsoft.com/office/drawing/2014/main" val="3401741748"/>
                    </a:ext>
                  </a:extLst>
                </a:gridCol>
                <a:gridCol w="563707">
                  <a:extLst>
                    <a:ext uri="{9D8B030D-6E8A-4147-A177-3AD203B41FA5}">
                      <a16:colId xmlns:a16="http://schemas.microsoft.com/office/drawing/2014/main" val="980866845"/>
                    </a:ext>
                  </a:extLst>
                </a:gridCol>
                <a:gridCol w="563707">
                  <a:extLst>
                    <a:ext uri="{9D8B030D-6E8A-4147-A177-3AD203B41FA5}">
                      <a16:colId xmlns:a16="http://schemas.microsoft.com/office/drawing/2014/main" val="923168419"/>
                    </a:ext>
                  </a:extLst>
                </a:gridCol>
                <a:gridCol w="563707">
                  <a:extLst>
                    <a:ext uri="{9D8B030D-6E8A-4147-A177-3AD203B41FA5}">
                      <a16:colId xmlns:a16="http://schemas.microsoft.com/office/drawing/2014/main" val="106751667"/>
                    </a:ext>
                  </a:extLst>
                </a:gridCol>
                <a:gridCol w="563707">
                  <a:extLst>
                    <a:ext uri="{9D8B030D-6E8A-4147-A177-3AD203B41FA5}">
                      <a16:colId xmlns:a16="http://schemas.microsoft.com/office/drawing/2014/main" val="163875413"/>
                    </a:ext>
                  </a:extLst>
                </a:gridCol>
                <a:gridCol w="563707">
                  <a:extLst>
                    <a:ext uri="{9D8B030D-6E8A-4147-A177-3AD203B41FA5}">
                      <a16:colId xmlns:a16="http://schemas.microsoft.com/office/drawing/2014/main" val="4090156462"/>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2015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12791"/>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6139738"/>
                  </a:ext>
                </a:extLst>
              </a:tr>
              <a:tr h="167640">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425616"/>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893023"/>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3693500"/>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911750"/>
                  </a:ext>
                </a:extLst>
              </a:tr>
            </a:tbl>
          </a:graphicData>
        </a:graphic>
      </p:graphicFrame>
      <p:pic>
        <p:nvPicPr>
          <p:cNvPr id="12" name="Picture 11" descr="Gonorrhea Rates by Race/Ethnicity &#10;Minnesota, 2012-2022. Refer to table on slide for full data. ">
            <a:extLst>
              <a:ext uri="{FF2B5EF4-FFF2-40B4-BE49-F238E27FC236}">
                <a16:creationId xmlns:a16="http://schemas.microsoft.com/office/drawing/2014/main" id="{42EB188E-EDF5-6CE9-6094-B9792FF51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171" y="2113591"/>
            <a:ext cx="8283658" cy="3825572"/>
          </a:xfrm>
          <a:prstGeom prst="rect">
            <a:avLst/>
          </a:prstGeom>
        </p:spPr>
      </p:pic>
    </p:spTree>
    <p:extLst>
      <p:ext uri="{BB962C8B-B14F-4D97-AF65-F5344CB8AC3E}">
        <p14:creationId xmlns:p14="http://schemas.microsoft.com/office/powerpoint/2010/main" val="13959242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2012-2022</a:t>
            </a:r>
            <a:endParaRPr lang="en-US" altLang="en-US" sz="2900" baseline="30000" dirty="0">
              <a:solidFill>
                <a:schemeClr val="bg1"/>
              </a:solidFill>
              <a:latin typeface="+mj-lt"/>
            </a:endParaRPr>
          </a:p>
        </p:txBody>
      </p:sp>
      <p:graphicFrame>
        <p:nvGraphicFramePr>
          <p:cNvPr id="6" name="Table 5">
            <a:extLst>
              <a:ext uri="{FF2B5EF4-FFF2-40B4-BE49-F238E27FC236}">
                <a16:creationId xmlns:a16="http://schemas.microsoft.com/office/drawing/2014/main" id="{CB7D1312-C718-F249-D6EB-57AC750661BE}"/>
              </a:ext>
            </a:extLst>
          </p:cNvPr>
          <p:cNvGraphicFramePr>
            <a:graphicFrameLocks noGrp="1"/>
          </p:cNvGraphicFramePr>
          <p:nvPr>
            <p:extLst>
              <p:ext uri="{D42A27DB-BD31-4B8C-83A1-F6EECF244321}">
                <p14:modId xmlns:p14="http://schemas.microsoft.com/office/powerpoint/2010/main" val="2552720005"/>
              </p:ext>
            </p:extLst>
          </p:nvPr>
        </p:nvGraphicFramePr>
        <p:xfrm>
          <a:off x="2744236" y="3956295"/>
          <a:ext cx="6703527" cy="838200"/>
        </p:xfrm>
        <a:graphic>
          <a:graphicData uri="http://schemas.openxmlformats.org/drawingml/2006/table">
            <a:tbl>
              <a:tblPr>
                <a:tableStyleId>{5C22544A-7EE6-4342-B048-85BDC9FD1C3A}</a:tableStyleId>
              </a:tblPr>
              <a:tblGrid>
                <a:gridCol w="1085332">
                  <a:extLst>
                    <a:ext uri="{9D8B030D-6E8A-4147-A177-3AD203B41FA5}">
                      <a16:colId xmlns:a16="http://schemas.microsoft.com/office/drawing/2014/main" val="3606626505"/>
                    </a:ext>
                  </a:extLst>
                </a:gridCol>
                <a:gridCol w="510745">
                  <a:extLst>
                    <a:ext uri="{9D8B030D-6E8A-4147-A177-3AD203B41FA5}">
                      <a16:colId xmlns:a16="http://schemas.microsoft.com/office/drawing/2014/main" val="2679107665"/>
                    </a:ext>
                  </a:extLst>
                </a:gridCol>
                <a:gridCol w="510745">
                  <a:extLst>
                    <a:ext uri="{9D8B030D-6E8A-4147-A177-3AD203B41FA5}">
                      <a16:colId xmlns:a16="http://schemas.microsoft.com/office/drawing/2014/main" val="568520363"/>
                    </a:ext>
                  </a:extLst>
                </a:gridCol>
                <a:gridCol w="510745">
                  <a:extLst>
                    <a:ext uri="{9D8B030D-6E8A-4147-A177-3AD203B41FA5}">
                      <a16:colId xmlns:a16="http://schemas.microsoft.com/office/drawing/2014/main" val="2576456980"/>
                    </a:ext>
                  </a:extLst>
                </a:gridCol>
                <a:gridCol w="510745">
                  <a:extLst>
                    <a:ext uri="{9D8B030D-6E8A-4147-A177-3AD203B41FA5}">
                      <a16:colId xmlns:a16="http://schemas.microsoft.com/office/drawing/2014/main" val="1925436006"/>
                    </a:ext>
                  </a:extLst>
                </a:gridCol>
                <a:gridCol w="510745">
                  <a:extLst>
                    <a:ext uri="{9D8B030D-6E8A-4147-A177-3AD203B41FA5}">
                      <a16:colId xmlns:a16="http://schemas.microsoft.com/office/drawing/2014/main" val="2651596968"/>
                    </a:ext>
                  </a:extLst>
                </a:gridCol>
                <a:gridCol w="510745">
                  <a:extLst>
                    <a:ext uri="{9D8B030D-6E8A-4147-A177-3AD203B41FA5}">
                      <a16:colId xmlns:a16="http://schemas.microsoft.com/office/drawing/2014/main" val="735683207"/>
                    </a:ext>
                  </a:extLst>
                </a:gridCol>
                <a:gridCol w="510745">
                  <a:extLst>
                    <a:ext uri="{9D8B030D-6E8A-4147-A177-3AD203B41FA5}">
                      <a16:colId xmlns:a16="http://schemas.microsoft.com/office/drawing/2014/main" val="1942707719"/>
                    </a:ext>
                  </a:extLst>
                </a:gridCol>
                <a:gridCol w="510745">
                  <a:extLst>
                    <a:ext uri="{9D8B030D-6E8A-4147-A177-3AD203B41FA5}">
                      <a16:colId xmlns:a16="http://schemas.microsoft.com/office/drawing/2014/main" val="219387091"/>
                    </a:ext>
                  </a:extLst>
                </a:gridCol>
                <a:gridCol w="510745">
                  <a:extLst>
                    <a:ext uri="{9D8B030D-6E8A-4147-A177-3AD203B41FA5}">
                      <a16:colId xmlns:a16="http://schemas.microsoft.com/office/drawing/2014/main" val="1236707654"/>
                    </a:ext>
                  </a:extLst>
                </a:gridCol>
                <a:gridCol w="510745">
                  <a:extLst>
                    <a:ext uri="{9D8B030D-6E8A-4147-A177-3AD203B41FA5}">
                      <a16:colId xmlns:a16="http://schemas.microsoft.com/office/drawing/2014/main" val="865111499"/>
                    </a:ext>
                  </a:extLst>
                </a:gridCol>
                <a:gridCol w="510745">
                  <a:extLst>
                    <a:ext uri="{9D8B030D-6E8A-4147-A177-3AD203B41FA5}">
                      <a16:colId xmlns:a16="http://schemas.microsoft.com/office/drawing/2014/main" val="2375295075"/>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888668"/>
                  </a:ext>
                </a:extLst>
              </a:tr>
              <a:tr h="167640">
                <a:tc>
                  <a:txBody>
                    <a:bodyPr/>
                    <a:lstStyle/>
                    <a:p>
                      <a:pPr algn="l" fontAlgn="b"/>
                      <a:r>
                        <a:rPr lang="en-US" sz="1000" u="none" strike="noStrike">
                          <a:solidFill>
                            <a:schemeClr val="bg1"/>
                          </a:solidFill>
                          <a:effectLst/>
                        </a:rPr>
                        <a:t>White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136001"/>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609</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3360526"/>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4389986"/>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3456"/>
                  </a:ext>
                </a:extLst>
              </a:tr>
            </a:tbl>
          </a:graphicData>
        </a:graphic>
      </p:graphicFrame>
      <p:pic>
        <p:nvPicPr>
          <p:cNvPr id="12" name="Content Placeholder 11" descr="Gonorrhea Rates by Race/Ethnicity &#10;Minnesota, 2012-2022. Refer to table on slide for full data. ">
            <a:extLst>
              <a:ext uri="{FF2B5EF4-FFF2-40B4-BE49-F238E27FC236}">
                <a16:creationId xmlns:a16="http://schemas.microsoft.com/office/drawing/2014/main" id="{E126AB0C-6529-7B99-7F03-69CB812C04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8231" y="2067791"/>
            <a:ext cx="9275538" cy="4129223"/>
          </a:xfrm>
        </p:spPr>
      </p:pic>
    </p:spTree>
    <p:extLst>
      <p:ext uri="{BB962C8B-B14F-4D97-AF65-F5344CB8AC3E}">
        <p14:creationId xmlns:p14="http://schemas.microsoft.com/office/powerpoint/2010/main" val="11793828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STD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STD data include:</a:t>
            </a:r>
          </a:p>
          <a:p>
            <a:pPr lvl="1"/>
            <a:r>
              <a:rPr lang="en-US" sz="2800" dirty="0"/>
              <a:t>Level of STD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STD rates can be due to actual changes in disease occurrence and/or changes in one or more of the above factors.</a:t>
            </a:r>
          </a:p>
          <a:p>
            <a:r>
              <a:rPr lang="en-US" sz="2800" dirty="0"/>
              <a:t>COVID-19 lockdowns likely played a role in the number of cases reported/diagnosed this past year. </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40</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t>2022 Minnesota Chlamydia Rates by County</a:t>
            </a:r>
          </a:p>
        </p:txBody>
      </p:sp>
      <p:sp>
        <p:nvSpPr>
          <p:cNvPr id="12" name="TextBox 11"/>
          <p:cNvSpPr txBox="1"/>
          <p:nvPr/>
        </p:nvSpPr>
        <p:spPr>
          <a:xfrm>
            <a:off x="6188286" y="5253190"/>
            <a:ext cx="4972936" cy="396391"/>
          </a:xfrm>
          <a:prstGeom prst="rect">
            <a:avLst/>
          </a:prstGeom>
          <a:noFill/>
        </p:spPr>
        <p:txBody>
          <a:bodyPr wrap="square" rtlCol="0">
            <a:spAutoFit/>
          </a:bodyPr>
          <a:lstStyle/>
          <a:p>
            <a:r>
              <a:rPr lang="en-US" sz="988" dirty="0"/>
              <a:t>*7-county metro area, excluding the cities of Minneapolis and St. Paul</a:t>
            </a:r>
          </a:p>
          <a:p>
            <a:r>
              <a:rPr lang="en-US" sz="1000" dirty="0">
                <a:hlinkClick r:id="rId3"/>
              </a:rPr>
              <a:t>Data: </a:t>
            </a:r>
            <a:r>
              <a:rPr lang="fr-FR" sz="1000" dirty="0">
                <a:hlinkClick r:id="rId3"/>
              </a:rPr>
              <a:t>STD Surveillance Report Data Tables, Minnesota 2022 (PDF)</a:t>
            </a:r>
            <a:endParaRPr lang="en-US" sz="988" dirty="0"/>
          </a:p>
        </p:txBody>
      </p:sp>
      <p:pic>
        <p:nvPicPr>
          <p:cNvPr id="5" name="Picture 4" descr="2022 Minnesota Chlamydia Rates by County. Map. Refer to URL referenced for full data. ">
            <a:extLst>
              <a:ext uri="{FF2B5EF4-FFF2-40B4-BE49-F238E27FC236}">
                <a16:creationId xmlns:a16="http://schemas.microsoft.com/office/drawing/2014/main" id="{72246690-4829-F9EB-A992-7151E6FDCACC}"/>
              </a:ext>
            </a:extLst>
          </p:cNvPr>
          <p:cNvPicPr>
            <a:picLocks noChangeAspect="1"/>
          </p:cNvPicPr>
          <p:nvPr/>
        </p:nvPicPr>
        <p:blipFill rotWithShape="1">
          <a:blip r:embed="rId4">
            <a:extLst>
              <a:ext uri="{28A0092B-C50C-407E-A947-70E740481C1C}">
                <a14:useLocalDpi xmlns:a14="http://schemas.microsoft.com/office/drawing/2010/main" val="0"/>
              </a:ext>
            </a:extLst>
          </a:blip>
          <a:srcRect l="-1" t="6865" r="-2474"/>
          <a:stretch/>
        </p:blipFill>
        <p:spPr>
          <a:xfrm>
            <a:off x="1058127" y="1612224"/>
            <a:ext cx="4303581" cy="5115602"/>
          </a:xfrm>
          <a:prstGeom prst="rect">
            <a:avLst/>
          </a:prstGeom>
        </p:spPr>
      </p:pic>
      <p:pic>
        <p:nvPicPr>
          <p:cNvPr id="4" name="Picture 3" descr="2022 Minnesota Chlamydia Rates by County. Text. Refer to URL referenced for full data. ">
            <a:extLst>
              <a:ext uri="{FF2B5EF4-FFF2-40B4-BE49-F238E27FC236}">
                <a16:creationId xmlns:a16="http://schemas.microsoft.com/office/drawing/2014/main" id="{114A151C-4F4E-3AA4-D6DC-AABDDC0EC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286" y="3429000"/>
            <a:ext cx="4332680" cy="1354488"/>
          </a:xfrm>
          <a:prstGeom prst="rect">
            <a:avLst/>
          </a:prstGeom>
        </p:spPr>
      </p:pic>
    </p:spTree>
    <p:extLst>
      <p:ext uri="{BB962C8B-B14F-4D97-AF65-F5344CB8AC3E}">
        <p14:creationId xmlns:p14="http://schemas.microsoft.com/office/powerpoint/2010/main" val="197449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Infections by Residence at Diagnosis</a:t>
            </a:r>
            <a:br>
              <a:rPr lang="en-US" altLang="en-US" sz="2900" dirty="0"/>
            </a:br>
            <a:r>
              <a:rPr lang="en-US" altLang="en-US" sz="2900" dirty="0"/>
              <a:t>Minnesota, 2022</a:t>
            </a:r>
            <a:endParaRPr lang="en-US" sz="2900" dirty="0"/>
          </a:p>
        </p:txBody>
      </p:sp>
      <p:sp>
        <p:nvSpPr>
          <p:cNvPr id="17412" name="Text Box 4"/>
          <p:cNvSpPr txBox="1">
            <a:spLocks noChangeArrowheads="1"/>
          </p:cNvSpPr>
          <p:nvPr/>
        </p:nvSpPr>
        <p:spPr bwMode="auto">
          <a:xfrm>
            <a:off x="2568169" y="6075146"/>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pic>
        <p:nvPicPr>
          <p:cNvPr id="11" name="Content Placeholder 10" descr="Chlamydia Infections by Residence at Diagnosis Minnesota, 2022. Refer to slide notes for full data. ">
            <a:extLst>
              <a:ext uri="{FF2B5EF4-FFF2-40B4-BE49-F238E27FC236}">
                <a16:creationId xmlns:a16="http://schemas.microsoft.com/office/drawing/2014/main" id="{4AD77BB5-6311-8ADC-9BB0-48DD3F333C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9792" y="1972253"/>
            <a:ext cx="4472416" cy="3598897"/>
          </a:xfr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dirty="0"/>
              <a:t>Chlamydia Rates by Gender</a:t>
            </a:r>
            <a:br>
              <a:rPr lang="en-US" altLang="en-US" sz="2800" dirty="0"/>
            </a:br>
            <a:r>
              <a:rPr lang="en-US" altLang="en-US" sz="2800" dirty="0"/>
              <a:t>Minnesota, 2012-2022</a:t>
            </a:r>
            <a:endParaRPr lang="en-US" dirty="0"/>
          </a:p>
        </p:txBody>
      </p:sp>
      <p:graphicFrame>
        <p:nvGraphicFramePr>
          <p:cNvPr id="9" name="Table 8">
            <a:extLst>
              <a:ext uri="{FF2B5EF4-FFF2-40B4-BE49-F238E27FC236}">
                <a16:creationId xmlns:a16="http://schemas.microsoft.com/office/drawing/2014/main" id="{FC60B13F-89FB-6933-1322-5B2F8633C66B}"/>
              </a:ext>
            </a:extLst>
          </p:cNvPr>
          <p:cNvGraphicFramePr>
            <a:graphicFrameLocks noGrp="1"/>
          </p:cNvGraphicFramePr>
          <p:nvPr>
            <p:extLst>
              <p:ext uri="{D42A27DB-BD31-4B8C-83A1-F6EECF244321}">
                <p14:modId xmlns:p14="http://schemas.microsoft.com/office/powerpoint/2010/main" val="2401069566"/>
              </p:ext>
            </p:extLst>
          </p:nvPr>
        </p:nvGraphicFramePr>
        <p:xfrm>
          <a:off x="3006438" y="3666014"/>
          <a:ext cx="6179124" cy="670560"/>
        </p:xfrm>
        <a:graphic>
          <a:graphicData uri="http://schemas.openxmlformats.org/drawingml/2006/table">
            <a:tbl>
              <a:tblPr>
                <a:tableStyleId>{5C22544A-7EE6-4342-B048-85BDC9FD1C3A}</a:tableStyleId>
              </a:tblPr>
              <a:tblGrid>
                <a:gridCol w="514927">
                  <a:extLst>
                    <a:ext uri="{9D8B030D-6E8A-4147-A177-3AD203B41FA5}">
                      <a16:colId xmlns:a16="http://schemas.microsoft.com/office/drawing/2014/main" val="4188932583"/>
                    </a:ext>
                  </a:extLst>
                </a:gridCol>
                <a:gridCol w="514927">
                  <a:extLst>
                    <a:ext uri="{9D8B030D-6E8A-4147-A177-3AD203B41FA5}">
                      <a16:colId xmlns:a16="http://schemas.microsoft.com/office/drawing/2014/main" val="3771723666"/>
                    </a:ext>
                  </a:extLst>
                </a:gridCol>
                <a:gridCol w="514927">
                  <a:extLst>
                    <a:ext uri="{9D8B030D-6E8A-4147-A177-3AD203B41FA5}">
                      <a16:colId xmlns:a16="http://schemas.microsoft.com/office/drawing/2014/main" val="950051330"/>
                    </a:ext>
                  </a:extLst>
                </a:gridCol>
                <a:gridCol w="514927">
                  <a:extLst>
                    <a:ext uri="{9D8B030D-6E8A-4147-A177-3AD203B41FA5}">
                      <a16:colId xmlns:a16="http://schemas.microsoft.com/office/drawing/2014/main" val="2073168525"/>
                    </a:ext>
                  </a:extLst>
                </a:gridCol>
                <a:gridCol w="514927">
                  <a:extLst>
                    <a:ext uri="{9D8B030D-6E8A-4147-A177-3AD203B41FA5}">
                      <a16:colId xmlns:a16="http://schemas.microsoft.com/office/drawing/2014/main" val="1079731678"/>
                    </a:ext>
                  </a:extLst>
                </a:gridCol>
                <a:gridCol w="514927">
                  <a:extLst>
                    <a:ext uri="{9D8B030D-6E8A-4147-A177-3AD203B41FA5}">
                      <a16:colId xmlns:a16="http://schemas.microsoft.com/office/drawing/2014/main" val="1052184446"/>
                    </a:ext>
                  </a:extLst>
                </a:gridCol>
                <a:gridCol w="514927">
                  <a:extLst>
                    <a:ext uri="{9D8B030D-6E8A-4147-A177-3AD203B41FA5}">
                      <a16:colId xmlns:a16="http://schemas.microsoft.com/office/drawing/2014/main" val="1193967453"/>
                    </a:ext>
                  </a:extLst>
                </a:gridCol>
                <a:gridCol w="514927">
                  <a:extLst>
                    <a:ext uri="{9D8B030D-6E8A-4147-A177-3AD203B41FA5}">
                      <a16:colId xmlns:a16="http://schemas.microsoft.com/office/drawing/2014/main" val="3853292079"/>
                    </a:ext>
                  </a:extLst>
                </a:gridCol>
                <a:gridCol w="514927">
                  <a:extLst>
                    <a:ext uri="{9D8B030D-6E8A-4147-A177-3AD203B41FA5}">
                      <a16:colId xmlns:a16="http://schemas.microsoft.com/office/drawing/2014/main" val="94223052"/>
                    </a:ext>
                  </a:extLst>
                </a:gridCol>
                <a:gridCol w="514927">
                  <a:extLst>
                    <a:ext uri="{9D8B030D-6E8A-4147-A177-3AD203B41FA5}">
                      <a16:colId xmlns:a16="http://schemas.microsoft.com/office/drawing/2014/main" val="2440527936"/>
                    </a:ext>
                  </a:extLst>
                </a:gridCol>
                <a:gridCol w="514927">
                  <a:extLst>
                    <a:ext uri="{9D8B030D-6E8A-4147-A177-3AD203B41FA5}">
                      <a16:colId xmlns:a16="http://schemas.microsoft.com/office/drawing/2014/main" val="3461294247"/>
                    </a:ext>
                  </a:extLst>
                </a:gridCol>
                <a:gridCol w="514927">
                  <a:extLst>
                    <a:ext uri="{9D8B030D-6E8A-4147-A177-3AD203B41FA5}">
                      <a16:colId xmlns:a16="http://schemas.microsoft.com/office/drawing/2014/main" val="905704233"/>
                    </a:ext>
                  </a:extLst>
                </a:gridCol>
              </a:tblGrid>
              <a:tr h="167640">
                <a:tc>
                  <a:txBody>
                    <a:bodyPr/>
                    <a:lstStyle/>
                    <a:p>
                      <a:pPr algn="l" fontAlgn="b"/>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0608547"/>
                  </a:ext>
                </a:extLst>
              </a:tr>
              <a:tr h="167640">
                <a:tc>
                  <a:txBody>
                    <a:bodyPr/>
                    <a:lstStyle/>
                    <a:p>
                      <a:pPr algn="l" fontAlgn="b"/>
                      <a:r>
                        <a:rPr lang="en-US" sz="1000" u="none" strike="noStrike">
                          <a:solidFill>
                            <a:schemeClr val="bg1"/>
                          </a:solidFill>
                          <a:effectLst/>
                        </a:rPr>
                        <a:t> 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914232"/>
                  </a:ext>
                </a:extLst>
              </a:tr>
              <a:tr h="167640">
                <a:tc>
                  <a:txBody>
                    <a:bodyPr/>
                    <a:lstStyle/>
                    <a:p>
                      <a:pPr algn="l" fontAlgn="b"/>
                      <a:r>
                        <a:rPr lang="en-US" sz="1000" u="none" strike="noStrike">
                          <a:solidFill>
                            <a:schemeClr val="bg1"/>
                          </a:solidFill>
                          <a:effectLst/>
                        </a:rPr>
                        <a:t> Females</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1022148"/>
                  </a:ext>
                </a:extLst>
              </a:tr>
              <a:tr h="167640">
                <a:tc>
                  <a:txBody>
                    <a:bodyPr/>
                    <a:lstStyle/>
                    <a:p>
                      <a:pPr algn="l" fontAlgn="b"/>
                      <a:r>
                        <a:rPr lang="en-US" sz="1000" u="none" strike="noStrike">
                          <a:solidFill>
                            <a:schemeClr val="bg1"/>
                          </a:solidFill>
                          <a:effectLst/>
                        </a:rPr>
                        <a:t>Overall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400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416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325215"/>
                  </a:ext>
                </a:extLst>
              </a:tr>
            </a:tbl>
          </a:graphicData>
        </a:graphic>
      </p:graphicFrame>
      <p:pic>
        <p:nvPicPr>
          <p:cNvPr id="13" name="Content Placeholder 12" descr="Chlamydia Rates by Gender Minnesota, 2012-2022. Refer to table on slide for full data.">
            <a:extLst>
              <a:ext uri="{FF2B5EF4-FFF2-40B4-BE49-F238E27FC236}">
                <a16:creationId xmlns:a16="http://schemas.microsoft.com/office/drawing/2014/main" id="{475AA6EE-3BBB-E3F0-C9A6-6B3D7AB7F9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7015" y="2266213"/>
            <a:ext cx="8157970" cy="3718950"/>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Rates by Age</a:t>
            </a:r>
            <a:br>
              <a:rPr lang="en-US" altLang="en-US" sz="2900" dirty="0"/>
            </a:br>
            <a:r>
              <a:rPr lang="en-US" altLang="en-US" sz="2900" dirty="0"/>
              <a:t>Minnesota, 2012-2022</a:t>
            </a:r>
            <a:endParaRPr lang="en-US" sz="2900" dirty="0"/>
          </a:p>
        </p:txBody>
      </p:sp>
      <p:graphicFrame>
        <p:nvGraphicFramePr>
          <p:cNvPr id="2" name="Table 1">
            <a:extLst>
              <a:ext uri="{FF2B5EF4-FFF2-40B4-BE49-F238E27FC236}">
                <a16:creationId xmlns:a16="http://schemas.microsoft.com/office/drawing/2014/main" id="{A44D6E97-CE7F-23ED-6C95-433655706251}"/>
              </a:ext>
            </a:extLst>
          </p:cNvPr>
          <p:cNvGraphicFramePr>
            <a:graphicFrameLocks noGrp="1"/>
          </p:cNvGraphicFramePr>
          <p:nvPr>
            <p:extLst>
              <p:ext uri="{D42A27DB-BD31-4B8C-83A1-F6EECF244321}">
                <p14:modId xmlns:p14="http://schemas.microsoft.com/office/powerpoint/2010/main" val="4234087353"/>
              </p:ext>
            </p:extLst>
          </p:nvPr>
        </p:nvGraphicFramePr>
        <p:xfrm>
          <a:off x="3286991" y="3429000"/>
          <a:ext cx="6210300" cy="838200"/>
        </p:xfrm>
        <a:graphic>
          <a:graphicData uri="http://schemas.openxmlformats.org/drawingml/2006/table">
            <a:tbl>
              <a:tblPr>
                <a:tableStyleId>{5C22544A-7EE6-4342-B048-85BDC9FD1C3A}</a:tableStyleId>
              </a:tblPr>
              <a:tblGrid>
                <a:gridCol w="517525">
                  <a:extLst>
                    <a:ext uri="{9D8B030D-6E8A-4147-A177-3AD203B41FA5}">
                      <a16:colId xmlns:a16="http://schemas.microsoft.com/office/drawing/2014/main" val="4153340745"/>
                    </a:ext>
                  </a:extLst>
                </a:gridCol>
                <a:gridCol w="517525">
                  <a:extLst>
                    <a:ext uri="{9D8B030D-6E8A-4147-A177-3AD203B41FA5}">
                      <a16:colId xmlns:a16="http://schemas.microsoft.com/office/drawing/2014/main" val="648080279"/>
                    </a:ext>
                  </a:extLst>
                </a:gridCol>
                <a:gridCol w="517525">
                  <a:extLst>
                    <a:ext uri="{9D8B030D-6E8A-4147-A177-3AD203B41FA5}">
                      <a16:colId xmlns:a16="http://schemas.microsoft.com/office/drawing/2014/main" val="931111094"/>
                    </a:ext>
                  </a:extLst>
                </a:gridCol>
                <a:gridCol w="517525">
                  <a:extLst>
                    <a:ext uri="{9D8B030D-6E8A-4147-A177-3AD203B41FA5}">
                      <a16:colId xmlns:a16="http://schemas.microsoft.com/office/drawing/2014/main" val="2650737087"/>
                    </a:ext>
                  </a:extLst>
                </a:gridCol>
                <a:gridCol w="517525">
                  <a:extLst>
                    <a:ext uri="{9D8B030D-6E8A-4147-A177-3AD203B41FA5}">
                      <a16:colId xmlns:a16="http://schemas.microsoft.com/office/drawing/2014/main" val="2701700109"/>
                    </a:ext>
                  </a:extLst>
                </a:gridCol>
                <a:gridCol w="517525">
                  <a:extLst>
                    <a:ext uri="{9D8B030D-6E8A-4147-A177-3AD203B41FA5}">
                      <a16:colId xmlns:a16="http://schemas.microsoft.com/office/drawing/2014/main" val="407250457"/>
                    </a:ext>
                  </a:extLst>
                </a:gridCol>
                <a:gridCol w="517525">
                  <a:extLst>
                    <a:ext uri="{9D8B030D-6E8A-4147-A177-3AD203B41FA5}">
                      <a16:colId xmlns:a16="http://schemas.microsoft.com/office/drawing/2014/main" val="1707751729"/>
                    </a:ext>
                  </a:extLst>
                </a:gridCol>
                <a:gridCol w="517525">
                  <a:extLst>
                    <a:ext uri="{9D8B030D-6E8A-4147-A177-3AD203B41FA5}">
                      <a16:colId xmlns:a16="http://schemas.microsoft.com/office/drawing/2014/main" val="4215913495"/>
                    </a:ext>
                  </a:extLst>
                </a:gridCol>
                <a:gridCol w="517525">
                  <a:extLst>
                    <a:ext uri="{9D8B030D-6E8A-4147-A177-3AD203B41FA5}">
                      <a16:colId xmlns:a16="http://schemas.microsoft.com/office/drawing/2014/main" val="2248372893"/>
                    </a:ext>
                  </a:extLst>
                </a:gridCol>
                <a:gridCol w="517525">
                  <a:extLst>
                    <a:ext uri="{9D8B030D-6E8A-4147-A177-3AD203B41FA5}">
                      <a16:colId xmlns:a16="http://schemas.microsoft.com/office/drawing/2014/main" val="2174776248"/>
                    </a:ext>
                  </a:extLst>
                </a:gridCol>
                <a:gridCol w="517525">
                  <a:extLst>
                    <a:ext uri="{9D8B030D-6E8A-4147-A177-3AD203B41FA5}">
                      <a16:colId xmlns:a16="http://schemas.microsoft.com/office/drawing/2014/main" val="3629311252"/>
                    </a:ext>
                  </a:extLst>
                </a:gridCol>
                <a:gridCol w="517525">
                  <a:extLst>
                    <a:ext uri="{9D8B030D-6E8A-4147-A177-3AD203B41FA5}">
                      <a16:colId xmlns:a16="http://schemas.microsoft.com/office/drawing/2014/main" val="848197374"/>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3757038"/>
                  </a:ext>
                </a:extLst>
              </a:tr>
              <a:tr h="167640">
                <a:tc>
                  <a:txBody>
                    <a:bodyPr/>
                    <a:lstStyle/>
                    <a:p>
                      <a:pPr algn="l" fontAlgn="b"/>
                      <a:r>
                        <a:rPr lang="en-US" sz="1000" u="none" strike="noStrike">
                          <a:solidFill>
                            <a:schemeClr val="bg1"/>
                          </a:solidFill>
                          <a:effectLst/>
                        </a:rPr>
                        <a:t>15-19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1458</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8896716"/>
                  </a:ext>
                </a:extLst>
              </a:tr>
              <a:tr h="167640">
                <a:tc>
                  <a:txBody>
                    <a:bodyPr/>
                    <a:lstStyle/>
                    <a:p>
                      <a:pPr algn="l" fontAlgn="b"/>
                      <a:r>
                        <a:rPr lang="en-US" sz="1000" u="none" strike="noStrike">
                          <a:solidFill>
                            <a:schemeClr val="bg1"/>
                          </a:solidFill>
                          <a:effectLst/>
                        </a:rPr>
                        <a:t>20-24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2336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074978"/>
                  </a:ext>
                </a:extLst>
              </a:tr>
              <a:tr h="167640">
                <a:tc>
                  <a:txBody>
                    <a:bodyPr/>
                    <a:lstStyle/>
                    <a:p>
                      <a:pPr algn="l" fontAlgn="b"/>
                      <a:r>
                        <a:rPr lang="en-US" sz="1000" u="none" strike="noStrike">
                          <a:solidFill>
                            <a:schemeClr val="bg1"/>
                          </a:solidFill>
                          <a:effectLst/>
                        </a:rPr>
                        <a:t>25-29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1181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1155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1180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8801044"/>
                  </a:ext>
                </a:extLst>
              </a:tr>
              <a:tr h="167640">
                <a:tc>
                  <a:txBody>
                    <a:bodyPr/>
                    <a:lstStyle/>
                    <a:p>
                      <a:pPr algn="l" fontAlgn="b"/>
                      <a:r>
                        <a:rPr lang="en-US" sz="1000" u="none" strike="noStrike">
                          <a:solidFill>
                            <a:schemeClr val="bg1"/>
                          </a:solidFill>
                          <a:effectLst/>
                        </a:rPr>
                        <a:t>30-39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273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402</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535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8060120"/>
                  </a:ext>
                </a:extLst>
              </a:tr>
            </a:tbl>
          </a:graphicData>
        </a:graphic>
      </p:graphicFrame>
      <p:pic>
        <p:nvPicPr>
          <p:cNvPr id="8" name="Content Placeholder 7" descr="Chlamydia Rates by Age&#10;Minnesota, 2012-2022. Refer to table on slide for full data. ">
            <a:extLst>
              <a:ext uri="{FF2B5EF4-FFF2-40B4-BE49-F238E27FC236}">
                <a16:creationId xmlns:a16="http://schemas.microsoft.com/office/drawing/2014/main" id="{B426694D-BD1B-D2FC-C6FA-7ACFA45EE5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870" y="2067792"/>
            <a:ext cx="8088260" cy="3634980"/>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Age-Specific Chlamydia Rates by Gender, </a:t>
            </a:r>
            <a:br>
              <a:rPr lang="en-US" altLang="en-US" sz="2900" dirty="0"/>
            </a:br>
            <a:r>
              <a:rPr lang="en-US" altLang="en-US" sz="2900" dirty="0"/>
              <a:t>Minnesota, 2022</a:t>
            </a:r>
            <a:endParaRPr lang="en-US" sz="2900" dirty="0"/>
          </a:p>
        </p:txBody>
      </p:sp>
      <p:pic>
        <p:nvPicPr>
          <p:cNvPr id="7" name="Content Placeholder 6" descr="Age-Specific Chlamydia Rates by Gender, &#10;Minnesota, 2022. Visit URL referenced for full data.">
            <a:extLst>
              <a:ext uri="{FF2B5EF4-FFF2-40B4-BE49-F238E27FC236}">
                <a16:creationId xmlns:a16="http://schemas.microsoft.com/office/drawing/2014/main" id="{76556E25-1C99-89E3-5F78-AFBDC7B19D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3174" y="1714499"/>
            <a:ext cx="7405651" cy="4269677"/>
          </a:xfrm>
        </p:spPr>
      </p:pic>
      <p:sp>
        <p:nvSpPr>
          <p:cNvPr id="9" name="TextBox 8">
            <a:extLst>
              <a:ext uri="{FF2B5EF4-FFF2-40B4-BE49-F238E27FC236}">
                <a16:creationId xmlns:a16="http://schemas.microsoft.com/office/drawing/2014/main" id="{F5900ABC-F3C6-A2F6-4CA2-EE8437DD31A7}"/>
              </a:ext>
            </a:extLst>
          </p:cNvPr>
          <p:cNvSpPr txBox="1"/>
          <p:nvPr/>
        </p:nvSpPr>
        <p:spPr>
          <a:xfrm>
            <a:off x="2393174" y="6181544"/>
            <a:ext cx="6094268" cy="276999"/>
          </a:xfrm>
          <a:prstGeom prst="rect">
            <a:avLst/>
          </a:prstGeom>
          <a:noFill/>
        </p:spPr>
        <p:txBody>
          <a:bodyPr wrap="square">
            <a:spAutoFit/>
          </a:bodyPr>
          <a:lstStyle/>
          <a:p>
            <a:r>
              <a:rPr lang="en-US" sz="1200" dirty="0"/>
              <a:t>Data: </a:t>
            </a:r>
            <a:r>
              <a:rPr lang="fr-FR" sz="1200" dirty="0">
                <a:hlinkClick r:id="rId4"/>
              </a:rPr>
              <a:t>STD Surveillance Report Data Tables, Minnesota 2022 (PDF)</a:t>
            </a:r>
            <a:endParaRPr lang="en-US" sz="1200" dirty="0"/>
          </a:p>
        </p:txBody>
      </p:sp>
    </p:spTree>
    <p:extLst>
      <p:ext uri="{BB962C8B-B14F-4D97-AF65-F5344CB8AC3E}">
        <p14:creationId xmlns:p14="http://schemas.microsoft.com/office/powerpoint/2010/main" val="3235083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2400"/>
            <a:ext cx="11591891" cy="914400"/>
          </a:xfrm>
        </p:spPr>
        <p:txBody>
          <a:bodyPr>
            <a:normAutofit/>
          </a:bodyPr>
          <a:lstStyle/>
          <a:p>
            <a:pPr algn="l"/>
            <a:r>
              <a:rPr lang="en-US" altLang="en-US" sz="2900" dirty="0"/>
              <a:t>Chlamydia Rates by Race/Ethnicity Minnesota, 2012-2022 (1/2)</a:t>
            </a:r>
            <a:endParaRPr lang="en-US" sz="2900" dirty="0"/>
          </a:p>
        </p:txBody>
      </p:sp>
      <p:sp>
        <p:nvSpPr>
          <p:cNvPr id="6" name="Date Placeholder 1"/>
          <p:cNvSpPr>
            <a:spLocks noGrp="1"/>
          </p:cNvSpPr>
          <p:nvPr>
            <p:ph type="dt" sz="half" idx="10"/>
          </p:nvPr>
        </p:nvSpPr>
        <p:spPr>
          <a:xfrm>
            <a:off x="1780655" y="6151777"/>
            <a:ext cx="3226674" cy="365125"/>
          </a:xfrm>
        </p:spPr>
        <p:txBody>
          <a:bodyPr/>
          <a:lstStyle/>
          <a:p>
            <a:pPr algn="l">
              <a:defRPr/>
            </a:pPr>
            <a:r>
              <a:rPr lang="en-US" altLang="en-US" sz="1200" dirty="0">
                <a:solidFill>
                  <a:srgbClr val="000000"/>
                </a:solidFill>
              </a:rPr>
              <a:t>* people of Hispanic ethnicity can be of any race</a:t>
            </a:r>
            <a:endParaRPr lang="en-US" altLang="en-US" dirty="0"/>
          </a:p>
        </p:txBody>
      </p:sp>
      <p:graphicFrame>
        <p:nvGraphicFramePr>
          <p:cNvPr id="5" name="Table 4">
            <a:extLst>
              <a:ext uri="{FF2B5EF4-FFF2-40B4-BE49-F238E27FC236}">
                <a16:creationId xmlns:a16="http://schemas.microsoft.com/office/drawing/2014/main" id="{8555D012-E4A9-F232-A58F-D863FE88F3EB}"/>
              </a:ext>
            </a:extLst>
          </p:cNvPr>
          <p:cNvGraphicFramePr>
            <a:graphicFrameLocks noGrp="1"/>
          </p:cNvGraphicFramePr>
          <p:nvPr>
            <p:extLst>
              <p:ext uri="{D42A27DB-BD31-4B8C-83A1-F6EECF244321}">
                <p14:modId xmlns:p14="http://schemas.microsoft.com/office/powerpoint/2010/main" val="2507398145"/>
              </p:ext>
            </p:extLst>
          </p:nvPr>
        </p:nvGraphicFramePr>
        <p:xfrm>
          <a:off x="2946689" y="3109940"/>
          <a:ext cx="6298622" cy="1592580"/>
        </p:xfrm>
        <a:graphic>
          <a:graphicData uri="http://schemas.openxmlformats.org/drawingml/2006/table">
            <a:tbl>
              <a:tblPr>
                <a:tableStyleId>{5C22544A-7EE6-4342-B048-85BDC9FD1C3A}</a:tableStyleId>
              </a:tblPr>
              <a:tblGrid>
                <a:gridCol w="613712">
                  <a:extLst>
                    <a:ext uri="{9D8B030D-6E8A-4147-A177-3AD203B41FA5}">
                      <a16:colId xmlns:a16="http://schemas.microsoft.com/office/drawing/2014/main" val="2625212778"/>
                    </a:ext>
                  </a:extLst>
                </a:gridCol>
                <a:gridCol w="516810">
                  <a:extLst>
                    <a:ext uri="{9D8B030D-6E8A-4147-A177-3AD203B41FA5}">
                      <a16:colId xmlns:a16="http://schemas.microsoft.com/office/drawing/2014/main" val="1288837400"/>
                    </a:ext>
                  </a:extLst>
                </a:gridCol>
                <a:gridCol w="516810">
                  <a:extLst>
                    <a:ext uri="{9D8B030D-6E8A-4147-A177-3AD203B41FA5}">
                      <a16:colId xmlns:a16="http://schemas.microsoft.com/office/drawing/2014/main" val="272378759"/>
                    </a:ext>
                  </a:extLst>
                </a:gridCol>
                <a:gridCol w="516810">
                  <a:extLst>
                    <a:ext uri="{9D8B030D-6E8A-4147-A177-3AD203B41FA5}">
                      <a16:colId xmlns:a16="http://schemas.microsoft.com/office/drawing/2014/main" val="3994888460"/>
                    </a:ext>
                  </a:extLst>
                </a:gridCol>
                <a:gridCol w="516810">
                  <a:extLst>
                    <a:ext uri="{9D8B030D-6E8A-4147-A177-3AD203B41FA5}">
                      <a16:colId xmlns:a16="http://schemas.microsoft.com/office/drawing/2014/main" val="3011289957"/>
                    </a:ext>
                  </a:extLst>
                </a:gridCol>
                <a:gridCol w="516810">
                  <a:extLst>
                    <a:ext uri="{9D8B030D-6E8A-4147-A177-3AD203B41FA5}">
                      <a16:colId xmlns:a16="http://schemas.microsoft.com/office/drawing/2014/main" val="3823773489"/>
                    </a:ext>
                  </a:extLst>
                </a:gridCol>
                <a:gridCol w="516810">
                  <a:extLst>
                    <a:ext uri="{9D8B030D-6E8A-4147-A177-3AD203B41FA5}">
                      <a16:colId xmlns:a16="http://schemas.microsoft.com/office/drawing/2014/main" val="232793318"/>
                    </a:ext>
                  </a:extLst>
                </a:gridCol>
                <a:gridCol w="516810">
                  <a:extLst>
                    <a:ext uri="{9D8B030D-6E8A-4147-A177-3AD203B41FA5}">
                      <a16:colId xmlns:a16="http://schemas.microsoft.com/office/drawing/2014/main" val="2348945061"/>
                    </a:ext>
                  </a:extLst>
                </a:gridCol>
                <a:gridCol w="516810">
                  <a:extLst>
                    <a:ext uri="{9D8B030D-6E8A-4147-A177-3AD203B41FA5}">
                      <a16:colId xmlns:a16="http://schemas.microsoft.com/office/drawing/2014/main" val="3665198910"/>
                    </a:ext>
                  </a:extLst>
                </a:gridCol>
                <a:gridCol w="516810">
                  <a:extLst>
                    <a:ext uri="{9D8B030D-6E8A-4147-A177-3AD203B41FA5}">
                      <a16:colId xmlns:a16="http://schemas.microsoft.com/office/drawing/2014/main" val="240964646"/>
                    </a:ext>
                  </a:extLst>
                </a:gridCol>
                <a:gridCol w="516810">
                  <a:extLst>
                    <a:ext uri="{9D8B030D-6E8A-4147-A177-3AD203B41FA5}">
                      <a16:colId xmlns:a16="http://schemas.microsoft.com/office/drawing/2014/main" val="1408502176"/>
                    </a:ext>
                  </a:extLst>
                </a:gridCol>
                <a:gridCol w="516810">
                  <a:extLst>
                    <a:ext uri="{9D8B030D-6E8A-4147-A177-3AD203B41FA5}">
                      <a16:colId xmlns:a16="http://schemas.microsoft.com/office/drawing/2014/main" val="888067212"/>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0692434"/>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151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193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209</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0913468"/>
                  </a:ext>
                </a:extLst>
              </a:tr>
              <a:tr h="167640">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1661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1999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1029112"/>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3017439"/>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184236"/>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376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507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895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759053"/>
                  </a:ext>
                </a:extLst>
              </a:tr>
            </a:tbl>
          </a:graphicData>
        </a:graphic>
      </p:graphicFrame>
      <p:pic>
        <p:nvPicPr>
          <p:cNvPr id="11" name="Content Placeholder 10" descr="Chlamydia Rates by Race/Ethnicity Minnesota, 2012-2022 (1/2). Refer to table on slide for full data. ">
            <a:extLst>
              <a:ext uri="{FF2B5EF4-FFF2-40B4-BE49-F238E27FC236}">
                <a16:creationId xmlns:a16="http://schemas.microsoft.com/office/drawing/2014/main" id="{C9AD8125-7E66-02D2-E642-862714DF4CD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34376" y="1984664"/>
            <a:ext cx="9323248" cy="3865123"/>
          </a:xfr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1934700" y="6153486"/>
            <a:ext cx="4024256" cy="388695"/>
          </a:xfrm>
        </p:spPr>
        <p:txBody>
          <a:bodyPr/>
          <a:lstStyle/>
          <a:p>
            <a:pPr algn="l">
              <a:defRPr/>
            </a:pPr>
            <a:r>
              <a:rPr lang="en-US" altLang="en-US" dirty="0">
                <a:solidFill>
                  <a:srgbClr val="000000"/>
                </a:solidFill>
              </a:rPr>
              <a:t>* people of Hispanic ethnicity can be of any race</a:t>
            </a:r>
            <a:endParaRPr lang="en-US" altLang="en-US" dirty="0"/>
          </a:p>
        </p:txBody>
      </p:sp>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Chlamydia Rates by Race/Ethnicity, Minnesota, 2012-2022 (2/2)</a:t>
            </a:r>
            <a:endParaRPr lang="en-US" altLang="en-US" sz="2900" baseline="30000" dirty="0">
              <a:solidFill>
                <a:schemeClr val="bg1"/>
              </a:solidFill>
              <a:latin typeface="+mj-lt"/>
            </a:endParaRPr>
          </a:p>
        </p:txBody>
      </p:sp>
      <p:graphicFrame>
        <p:nvGraphicFramePr>
          <p:cNvPr id="9" name="Table 8">
            <a:extLst>
              <a:ext uri="{FF2B5EF4-FFF2-40B4-BE49-F238E27FC236}">
                <a16:creationId xmlns:a16="http://schemas.microsoft.com/office/drawing/2014/main" id="{3C714BBD-539B-8E1C-8D1B-8697A5130EFF}"/>
              </a:ext>
            </a:extLst>
          </p:cNvPr>
          <p:cNvGraphicFramePr>
            <a:graphicFrameLocks noGrp="1"/>
          </p:cNvGraphicFramePr>
          <p:nvPr>
            <p:extLst>
              <p:ext uri="{D42A27DB-BD31-4B8C-83A1-F6EECF244321}">
                <p14:modId xmlns:p14="http://schemas.microsoft.com/office/powerpoint/2010/main" val="1087084681"/>
              </p:ext>
            </p:extLst>
          </p:nvPr>
        </p:nvGraphicFramePr>
        <p:xfrm>
          <a:off x="3183082" y="3568557"/>
          <a:ext cx="5690760" cy="1424940"/>
        </p:xfrm>
        <a:graphic>
          <a:graphicData uri="http://schemas.openxmlformats.org/drawingml/2006/table">
            <a:tbl>
              <a:tblPr>
                <a:tableStyleId>{5C22544A-7EE6-4342-B048-85BDC9FD1C3A}</a:tableStyleId>
              </a:tblPr>
              <a:tblGrid>
                <a:gridCol w="474230">
                  <a:extLst>
                    <a:ext uri="{9D8B030D-6E8A-4147-A177-3AD203B41FA5}">
                      <a16:colId xmlns:a16="http://schemas.microsoft.com/office/drawing/2014/main" val="570468217"/>
                    </a:ext>
                  </a:extLst>
                </a:gridCol>
                <a:gridCol w="474230">
                  <a:extLst>
                    <a:ext uri="{9D8B030D-6E8A-4147-A177-3AD203B41FA5}">
                      <a16:colId xmlns:a16="http://schemas.microsoft.com/office/drawing/2014/main" val="876014459"/>
                    </a:ext>
                  </a:extLst>
                </a:gridCol>
                <a:gridCol w="474230">
                  <a:extLst>
                    <a:ext uri="{9D8B030D-6E8A-4147-A177-3AD203B41FA5}">
                      <a16:colId xmlns:a16="http://schemas.microsoft.com/office/drawing/2014/main" val="3555489832"/>
                    </a:ext>
                  </a:extLst>
                </a:gridCol>
                <a:gridCol w="474230">
                  <a:extLst>
                    <a:ext uri="{9D8B030D-6E8A-4147-A177-3AD203B41FA5}">
                      <a16:colId xmlns:a16="http://schemas.microsoft.com/office/drawing/2014/main" val="1849564661"/>
                    </a:ext>
                  </a:extLst>
                </a:gridCol>
                <a:gridCol w="474230">
                  <a:extLst>
                    <a:ext uri="{9D8B030D-6E8A-4147-A177-3AD203B41FA5}">
                      <a16:colId xmlns:a16="http://schemas.microsoft.com/office/drawing/2014/main" val="4144647485"/>
                    </a:ext>
                  </a:extLst>
                </a:gridCol>
                <a:gridCol w="474230">
                  <a:extLst>
                    <a:ext uri="{9D8B030D-6E8A-4147-A177-3AD203B41FA5}">
                      <a16:colId xmlns:a16="http://schemas.microsoft.com/office/drawing/2014/main" val="2137496588"/>
                    </a:ext>
                  </a:extLst>
                </a:gridCol>
                <a:gridCol w="474230">
                  <a:extLst>
                    <a:ext uri="{9D8B030D-6E8A-4147-A177-3AD203B41FA5}">
                      <a16:colId xmlns:a16="http://schemas.microsoft.com/office/drawing/2014/main" val="2184887277"/>
                    </a:ext>
                  </a:extLst>
                </a:gridCol>
                <a:gridCol w="474230">
                  <a:extLst>
                    <a:ext uri="{9D8B030D-6E8A-4147-A177-3AD203B41FA5}">
                      <a16:colId xmlns:a16="http://schemas.microsoft.com/office/drawing/2014/main" val="1624408789"/>
                    </a:ext>
                  </a:extLst>
                </a:gridCol>
                <a:gridCol w="474230">
                  <a:extLst>
                    <a:ext uri="{9D8B030D-6E8A-4147-A177-3AD203B41FA5}">
                      <a16:colId xmlns:a16="http://schemas.microsoft.com/office/drawing/2014/main" val="823830373"/>
                    </a:ext>
                  </a:extLst>
                </a:gridCol>
                <a:gridCol w="474230">
                  <a:extLst>
                    <a:ext uri="{9D8B030D-6E8A-4147-A177-3AD203B41FA5}">
                      <a16:colId xmlns:a16="http://schemas.microsoft.com/office/drawing/2014/main" val="2431558658"/>
                    </a:ext>
                  </a:extLst>
                </a:gridCol>
                <a:gridCol w="474230">
                  <a:extLst>
                    <a:ext uri="{9D8B030D-6E8A-4147-A177-3AD203B41FA5}">
                      <a16:colId xmlns:a16="http://schemas.microsoft.com/office/drawing/2014/main" val="3352578499"/>
                    </a:ext>
                  </a:extLst>
                </a:gridCol>
                <a:gridCol w="474230">
                  <a:extLst>
                    <a:ext uri="{9D8B030D-6E8A-4147-A177-3AD203B41FA5}">
                      <a16:colId xmlns:a16="http://schemas.microsoft.com/office/drawing/2014/main" val="2362749134"/>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5891993"/>
                  </a:ext>
                </a:extLst>
              </a:tr>
              <a:tr h="167640">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1059775"/>
                  </a:ext>
                </a:extLst>
              </a:tr>
              <a:tr h="167640">
                <a:tc>
                  <a:txBody>
                    <a:bodyPr/>
                    <a:lstStyle/>
                    <a:p>
                      <a:pPr algn="l" fontAlgn="b"/>
                      <a:r>
                        <a:rPr lang="en-US" sz="1000" u="none" strike="noStrike">
                          <a:solidFill>
                            <a:schemeClr val="bg1"/>
                          </a:solidFill>
                          <a:effectLst/>
                        </a:rPr>
                        <a:t>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1083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2951483"/>
                  </a:ext>
                </a:extLst>
              </a:tr>
              <a:tr h="167640">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212230"/>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376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507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750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895</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831976"/>
                  </a:ext>
                </a:extLst>
              </a:tr>
            </a:tbl>
          </a:graphicData>
        </a:graphic>
      </p:graphicFrame>
      <p:pic>
        <p:nvPicPr>
          <p:cNvPr id="13" name="Content Placeholder 12" descr="Chlamydia Rates by Race/Ethnicity, Minnesota, 2012-2022 (2/2). Refer to table on slide for full data. ">
            <a:extLst>
              <a:ext uri="{FF2B5EF4-FFF2-40B4-BE49-F238E27FC236}">
                <a16:creationId xmlns:a16="http://schemas.microsoft.com/office/drawing/2014/main" id="{F8091E3F-62D2-CEA9-C31A-C42F8F5490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8891" y="2078182"/>
            <a:ext cx="8454218" cy="3620779"/>
          </a:xfrm>
        </p:spPr>
      </p:pic>
    </p:spTree>
    <p:extLst>
      <p:ext uri="{BB962C8B-B14F-4D97-AF65-F5344CB8AC3E}">
        <p14:creationId xmlns:p14="http://schemas.microsoft.com/office/powerpoint/2010/main" val="38170322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STD Surveillance System</a:t>
            </a:r>
          </a:p>
        </p:txBody>
      </p:sp>
    </p:spTree>
    <p:extLst>
      <p:ext uri="{BB962C8B-B14F-4D97-AF65-F5344CB8AC3E}">
        <p14:creationId xmlns:p14="http://schemas.microsoft.com/office/powerpoint/2010/main" val="3895771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xfrm>
            <a:off x="838200" y="340295"/>
            <a:ext cx="10515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900" dirty="0">
                <a:solidFill>
                  <a:schemeClr val="bg1"/>
                </a:solidFill>
                <a:latin typeface="+mj-lt"/>
              </a:rPr>
              <a:t>Chlamydia Disproportionately Impacts Youth and Young Adults</a:t>
            </a:r>
          </a:p>
        </p:txBody>
      </p:sp>
      <p:pic>
        <p:nvPicPr>
          <p:cNvPr id="5" name="Content Placeholder 4" descr="Chlamydia Disproportionately Impacts Youth and Young Adults. Refer to slide notes for full data on MN Population. Refer to URL referenced for chlamydia cases in 2022. ">
            <a:extLst>
              <a:ext uri="{FF2B5EF4-FFF2-40B4-BE49-F238E27FC236}">
                <a16:creationId xmlns:a16="http://schemas.microsoft.com/office/drawing/2014/main" id="{F11EB376-421B-7F30-8BF9-9FFF9B54DC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2066" y="1891146"/>
            <a:ext cx="7567867" cy="4058607"/>
          </a:xfrm>
        </p:spPr>
      </p:pic>
      <p:sp>
        <p:nvSpPr>
          <p:cNvPr id="7" name="TextBox 6">
            <a:extLst>
              <a:ext uri="{FF2B5EF4-FFF2-40B4-BE49-F238E27FC236}">
                <a16:creationId xmlns:a16="http://schemas.microsoft.com/office/drawing/2014/main" id="{F2F308E8-E20B-676E-DEEF-4514810ACD74}"/>
              </a:ext>
            </a:extLst>
          </p:cNvPr>
          <p:cNvSpPr txBox="1"/>
          <p:nvPr/>
        </p:nvSpPr>
        <p:spPr>
          <a:xfrm>
            <a:off x="2475634" y="6240706"/>
            <a:ext cx="6094268" cy="276999"/>
          </a:xfrm>
          <a:prstGeom prst="rect">
            <a:avLst/>
          </a:prstGeom>
          <a:noFill/>
        </p:spPr>
        <p:txBody>
          <a:bodyPr wrap="square">
            <a:spAutoFit/>
          </a:bodyPr>
          <a:lstStyle/>
          <a:p>
            <a:r>
              <a:rPr lang="en-US" sz="1200" dirty="0"/>
              <a:t>Data (right): </a:t>
            </a:r>
            <a:r>
              <a:rPr lang="fr-FR" sz="1200" dirty="0">
                <a:hlinkClick r:id="rId4"/>
              </a:rPr>
              <a:t>STD Surveillance Report Data Tables, Minnesota 2022 (PDF)</a:t>
            </a:r>
            <a:endParaRPr lang="en-US" sz="12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2900" dirty="0">
                <a:solidFill>
                  <a:schemeClr val="bg1"/>
                </a:solidFill>
                <a:latin typeface="+mj-lt"/>
              </a:rPr>
              <a:t>Gonorrhea Disproportionately Impacts Youth and Young Adults</a:t>
            </a:r>
          </a:p>
        </p:txBody>
      </p:sp>
      <p:pic>
        <p:nvPicPr>
          <p:cNvPr id="7" name="Content Placeholder 6" descr="Gonorrhea Disproportionately Impacts Youth and Young Adults. Refer to slide notes for full data on MN Population. Refer to URL referenced for gonorrhea cases in 2022. ">
            <a:extLst>
              <a:ext uri="{FF2B5EF4-FFF2-40B4-BE49-F238E27FC236}">
                <a16:creationId xmlns:a16="http://schemas.microsoft.com/office/drawing/2014/main" id="{D77B75C9-6721-DA29-E813-6995EF1D86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0868" y="1629418"/>
            <a:ext cx="7690263" cy="4288472"/>
          </a:xfrm>
        </p:spPr>
      </p:pic>
      <p:sp>
        <p:nvSpPr>
          <p:cNvPr id="10" name="TextBox 9">
            <a:extLst>
              <a:ext uri="{FF2B5EF4-FFF2-40B4-BE49-F238E27FC236}">
                <a16:creationId xmlns:a16="http://schemas.microsoft.com/office/drawing/2014/main" id="{F9FA1639-4BB3-45C8-A8CF-ACD91C53D759}"/>
              </a:ext>
            </a:extLst>
          </p:cNvPr>
          <p:cNvSpPr txBox="1"/>
          <p:nvPr/>
        </p:nvSpPr>
        <p:spPr>
          <a:xfrm>
            <a:off x="2250868" y="6271643"/>
            <a:ext cx="6094268" cy="261610"/>
          </a:xfrm>
          <a:prstGeom prst="rect">
            <a:avLst/>
          </a:prstGeom>
          <a:noFill/>
        </p:spPr>
        <p:txBody>
          <a:bodyPr wrap="square">
            <a:spAutoFit/>
          </a:bodyPr>
          <a:lstStyle/>
          <a:p>
            <a:r>
              <a:rPr lang="en-US" sz="1100" dirty="0"/>
              <a:t>Data (right): </a:t>
            </a:r>
            <a:r>
              <a:rPr lang="fr-FR" sz="1100" dirty="0">
                <a:hlinkClick r:id="rId4"/>
              </a:rPr>
              <a:t>STD Surveillance Report Data Tables, Minnesota 2022 (PDF)</a:t>
            </a:r>
            <a:endParaRPr lang="en-US" sz="11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STD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In 2018, in order to be consistent with CDC, we categorized all White, Hispanic and Black, Hispanic cases as Hispanic. That means the race categories now reflect only White, Non-Hispanic and Black, Non-Hispanic cases.</a:t>
            </a:r>
          </a:p>
          <a:p>
            <a:pPr eaLnBrk="1" hangingPunct="1">
              <a:defRPr/>
            </a:pPr>
            <a:r>
              <a:rPr lang="en-US" altLang="en-US" sz="2000" dirty="0"/>
              <a:t>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STD numbers that can seem disproportionately large when the number of cases is small.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2012-2022</a:t>
            </a:r>
          </a:p>
        </p:txBody>
      </p:sp>
      <p:sp>
        <p:nvSpPr>
          <p:cNvPr id="46085" name="Text Box 4"/>
          <p:cNvSpPr txBox="1">
            <a:spLocks noChangeArrowheads="1"/>
          </p:cNvSpPr>
          <p:nvPr/>
        </p:nvSpPr>
        <p:spPr bwMode="auto">
          <a:xfrm>
            <a:off x="6203950" y="62232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46086" name="Text Box 5"/>
          <p:cNvSpPr txBox="1">
            <a:spLocks noChangeArrowheads="1"/>
          </p:cNvSpPr>
          <p:nvPr/>
        </p:nvSpPr>
        <p:spPr bwMode="auto">
          <a:xfrm>
            <a:off x="705427" y="6223216"/>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graphicFrame>
        <p:nvGraphicFramePr>
          <p:cNvPr id="2" name="Table 1">
            <a:extLst>
              <a:ext uri="{FF2B5EF4-FFF2-40B4-BE49-F238E27FC236}">
                <a16:creationId xmlns:a16="http://schemas.microsoft.com/office/drawing/2014/main" id="{45A4BBE1-8D9F-3635-6103-FCF191C1016C}"/>
              </a:ext>
            </a:extLst>
          </p:cNvPr>
          <p:cNvGraphicFramePr>
            <a:graphicFrameLocks noGrp="1"/>
          </p:cNvGraphicFramePr>
          <p:nvPr>
            <p:extLst>
              <p:ext uri="{D42A27DB-BD31-4B8C-83A1-F6EECF244321}">
                <p14:modId xmlns:p14="http://schemas.microsoft.com/office/powerpoint/2010/main" val="3516384622"/>
              </p:ext>
            </p:extLst>
          </p:nvPr>
        </p:nvGraphicFramePr>
        <p:xfrm>
          <a:off x="2908300" y="4147272"/>
          <a:ext cx="6911112" cy="830180"/>
        </p:xfrm>
        <a:graphic>
          <a:graphicData uri="http://schemas.openxmlformats.org/drawingml/2006/table">
            <a:tbl>
              <a:tblPr>
                <a:tableStyleId>{5C22544A-7EE6-4342-B048-85BDC9FD1C3A}</a:tableStyleId>
              </a:tblPr>
              <a:tblGrid>
                <a:gridCol w="1244858">
                  <a:extLst>
                    <a:ext uri="{9D8B030D-6E8A-4147-A177-3AD203B41FA5}">
                      <a16:colId xmlns:a16="http://schemas.microsoft.com/office/drawing/2014/main" val="2753794149"/>
                    </a:ext>
                  </a:extLst>
                </a:gridCol>
                <a:gridCol w="515114">
                  <a:extLst>
                    <a:ext uri="{9D8B030D-6E8A-4147-A177-3AD203B41FA5}">
                      <a16:colId xmlns:a16="http://schemas.microsoft.com/office/drawing/2014/main" val="1138549710"/>
                    </a:ext>
                  </a:extLst>
                </a:gridCol>
                <a:gridCol w="515114">
                  <a:extLst>
                    <a:ext uri="{9D8B030D-6E8A-4147-A177-3AD203B41FA5}">
                      <a16:colId xmlns:a16="http://schemas.microsoft.com/office/drawing/2014/main" val="1893075805"/>
                    </a:ext>
                  </a:extLst>
                </a:gridCol>
                <a:gridCol w="515114">
                  <a:extLst>
                    <a:ext uri="{9D8B030D-6E8A-4147-A177-3AD203B41FA5}">
                      <a16:colId xmlns:a16="http://schemas.microsoft.com/office/drawing/2014/main" val="2689412686"/>
                    </a:ext>
                  </a:extLst>
                </a:gridCol>
                <a:gridCol w="515114">
                  <a:extLst>
                    <a:ext uri="{9D8B030D-6E8A-4147-A177-3AD203B41FA5}">
                      <a16:colId xmlns:a16="http://schemas.microsoft.com/office/drawing/2014/main" val="3210115649"/>
                    </a:ext>
                  </a:extLst>
                </a:gridCol>
                <a:gridCol w="515114">
                  <a:extLst>
                    <a:ext uri="{9D8B030D-6E8A-4147-A177-3AD203B41FA5}">
                      <a16:colId xmlns:a16="http://schemas.microsoft.com/office/drawing/2014/main" val="1683265324"/>
                    </a:ext>
                  </a:extLst>
                </a:gridCol>
                <a:gridCol w="515114">
                  <a:extLst>
                    <a:ext uri="{9D8B030D-6E8A-4147-A177-3AD203B41FA5}">
                      <a16:colId xmlns:a16="http://schemas.microsoft.com/office/drawing/2014/main" val="1204614664"/>
                    </a:ext>
                  </a:extLst>
                </a:gridCol>
                <a:gridCol w="515114">
                  <a:extLst>
                    <a:ext uri="{9D8B030D-6E8A-4147-A177-3AD203B41FA5}">
                      <a16:colId xmlns:a16="http://schemas.microsoft.com/office/drawing/2014/main" val="1652238506"/>
                    </a:ext>
                  </a:extLst>
                </a:gridCol>
                <a:gridCol w="515114">
                  <a:extLst>
                    <a:ext uri="{9D8B030D-6E8A-4147-A177-3AD203B41FA5}">
                      <a16:colId xmlns:a16="http://schemas.microsoft.com/office/drawing/2014/main" val="2954432429"/>
                    </a:ext>
                  </a:extLst>
                </a:gridCol>
                <a:gridCol w="515114">
                  <a:extLst>
                    <a:ext uri="{9D8B030D-6E8A-4147-A177-3AD203B41FA5}">
                      <a16:colId xmlns:a16="http://schemas.microsoft.com/office/drawing/2014/main" val="3471907512"/>
                    </a:ext>
                  </a:extLst>
                </a:gridCol>
                <a:gridCol w="515114">
                  <a:extLst>
                    <a:ext uri="{9D8B030D-6E8A-4147-A177-3AD203B41FA5}">
                      <a16:colId xmlns:a16="http://schemas.microsoft.com/office/drawing/2014/main" val="2928877361"/>
                    </a:ext>
                  </a:extLst>
                </a:gridCol>
                <a:gridCol w="515114">
                  <a:extLst>
                    <a:ext uri="{9D8B030D-6E8A-4147-A177-3AD203B41FA5}">
                      <a16:colId xmlns:a16="http://schemas.microsoft.com/office/drawing/2014/main" val="2792017416"/>
                    </a:ext>
                  </a:extLst>
                </a:gridCol>
              </a:tblGrid>
              <a:tr h="166036">
                <a:tc>
                  <a:txBody>
                    <a:bodyPr/>
                    <a:lstStyle/>
                    <a:p>
                      <a:pPr algn="l" fontAlgn="b"/>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717295"/>
                  </a:ext>
                </a:extLst>
              </a:tr>
              <a:tr h="166036">
                <a:tc>
                  <a:txBody>
                    <a:bodyPr/>
                    <a:lstStyle/>
                    <a:p>
                      <a:pPr algn="l" fontAlgn="b"/>
                      <a:r>
                        <a:rPr lang="en-US" sz="1000" u="none" strike="noStrike" dirty="0">
                          <a:solidFill>
                            <a:schemeClr val="bg1"/>
                          </a:solidFill>
                          <a:effectLst/>
                        </a:rPr>
                        <a:t>Chlamydia males</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845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924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1063</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1079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1106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1168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1024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1035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1001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0525012"/>
                  </a:ext>
                </a:extLst>
              </a:tr>
              <a:tr h="166036">
                <a:tc>
                  <a:txBody>
                    <a:bodyPr/>
                    <a:lstStyle/>
                    <a:p>
                      <a:pPr algn="l" fontAlgn="b"/>
                      <a:r>
                        <a:rPr lang="en-US" sz="1000" u="none" strike="noStrike">
                          <a:solidFill>
                            <a:schemeClr val="bg1"/>
                          </a:solidFill>
                          <a:effectLst/>
                        </a:rPr>
                        <a:t>Chlamydia females</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2646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2690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2745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2780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2970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2976</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2927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3025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2749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2730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2605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324745"/>
                  </a:ext>
                </a:extLst>
              </a:tr>
              <a:tr h="166036">
                <a:tc>
                  <a:txBody>
                    <a:bodyPr/>
                    <a:lstStyle/>
                    <a:p>
                      <a:pPr algn="l" fontAlgn="b"/>
                      <a:r>
                        <a:rPr lang="en-US" sz="1000" u="none" strike="noStrike">
                          <a:solidFill>
                            <a:schemeClr val="bg1"/>
                          </a:solidFill>
                          <a:effectLst/>
                        </a:rPr>
                        <a:t>Gonorrhea males</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240</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367</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1226480"/>
                  </a:ext>
                </a:extLst>
              </a:tr>
              <a:tr h="166036">
                <a:tc>
                  <a:txBody>
                    <a:bodyPr/>
                    <a:lstStyle/>
                    <a:p>
                      <a:pPr algn="l" fontAlgn="b"/>
                      <a:r>
                        <a:rPr lang="en-US" sz="1000" u="none" strike="noStrike">
                          <a:solidFill>
                            <a:schemeClr val="bg1"/>
                          </a:solidFill>
                          <a:effectLst/>
                        </a:rPr>
                        <a:t>Gonorrhea females</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337</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329</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283</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371</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524</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525</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688</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573</a:t>
                      </a:r>
                      <a:endParaRPr lang="en-US" sz="1000" b="1" i="0" u="none" strike="noStrike">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504</a:t>
                      </a:r>
                      <a:endParaRPr lang="en-US" sz="1000" b="1" i="0" u="none" strike="noStrike" dirty="0">
                        <a:solidFill>
                          <a:schemeClr val="bg1"/>
                        </a:solidFill>
                        <a:effectLst/>
                        <a:latin typeface="Geneva"/>
                      </a:endParaRPr>
                    </a:p>
                  </a:txBody>
                  <a:tcPr marL="7547" marR="7547" marT="754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6419127"/>
                  </a:ext>
                </a:extLst>
              </a:tr>
            </a:tbl>
          </a:graphicData>
        </a:graphic>
      </p:graphicFrame>
      <p:pic>
        <p:nvPicPr>
          <p:cNvPr id="6" name="Content Placeholder 5" descr="Chlamydia and Gonorrhea Rates Among Adolescents &amp; Young Adults† &#10;by Gender in Minnesota, 2012-2022. Refer to slide on table for full data. ">
            <a:extLst>
              <a:ext uri="{FF2B5EF4-FFF2-40B4-BE49-F238E27FC236}">
                <a16:creationId xmlns:a16="http://schemas.microsoft.com/office/drawing/2014/main" id="{7721C5E1-CC39-1BA1-2D93-B2C1DBB48D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5266" y="1818410"/>
            <a:ext cx="7901468" cy="3840378"/>
          </a:xfr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Geographic Characteristics of Adolescents and Young Adults</a:t>
            </a:r>
            <a:r>
              <a:rPr lang="en-US" altLang="en-US" baseline="30000" dirty="0"/>
              <a:t> </a:t>
            </a:r>
            <a:r>
              <a:rPr lang="en-US" altLang="en-US" baseline="30000" dirty="0">
                <a:solidFill>
                  <a:schemeClr val="bg1"/>
                </a:solidFill>
              </a:rPr>
              <a:t>†</a:t>
            </a:r>
            <a:r>
              <a:rPr lang="en-US" altLang="en-US" dirty="0">
                <a:solidFill>
                  <a:schemeClr val="bg1"/>
                </a:solidFill>
                <a:latin typeface="+mj-lt"/>
              </a:rPr>
              <a:t> Diagnosed with Chlamydia or Gonorrhea, Minnesota 2022</a:t>
            </a:r>
          </a:p>
        </p:txBody>
      </p:sp>
      <p:sp>
        <p:nvSpPr>
          <p:cNvPr id="38916" name="Text Box 3"/>
          <p:cNvSpPr txBox="1">
            <a:spLocks noChangeArrowheads="1"/>
          </p:cNvSpPr>
          <p:nvPr/>
        </p:nvSpPr>
        <p:spPr bwMode="auto">
          <a:xfrm>
            <a:off x="464426" y="5800248"/>
            <a:ext cx="10575049" cy="14773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a:p>
            <a:pPr>
              <a:lnSpc>
                <a:spcPct val="100000"/>
              </a:lnSpc>
              <a:spcBef>
                <a:spcPct val="50000"/>
              </a:spcBef>
              <a:spcAft>
                <a:spcPct val="0"/>
              </a:spcAft>
              <a:buClrTx/>
              <a:buSz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a:p>
            <a:pPr>
              <a:lnSpc>
                <a:spcPct val="100000"/>
              </a:lnSpc>
              <a:spcBef>
                <a:spcPct val="50000"/>
              </a:spcBef>
              <a:spcAft>
                <a:spcPct val="0"/>
              </a:spcAft>
              <a:buClrTx/>
              <a:buSzTx/>
              <a:buNone/>
            </a:pPr>
            <a:endParaRPr lang="en-US" altLang="en-US" sz="1200" dirty="0">
              <a:latin typeface="+mn-lt"/>
            </a:endParaRPr>
          </a:p>
          <a:p>
            <a:pPr>
              <a:lnSpc>
                <a:spcPct val="100000"/>
              </a:lnSpc>
              <a:spcBef>
                <a:spcPct val="50000"/>
              </a:spcBef>
              <a:spcAft>
                <a:spcPct val="0"/>
              </a:spcAft>
              <a:buClrTx/>
              <a:buSzTx/>
              <a:buFontTx/>
              <a:buNone/>
            </a:pPr>
            <a:endParaRPr lang="en-US" altLang="en-US" sz="1200" dirty="0"/>
          </a:p>
        </p:txBody>
      </p:sp>
      <p:pic>
        <p:nvPicPr>
          <p:cNvPr id="5" name="Content Placeholder 4" descr="Geographic Characteristics of Adolescents and Young Adults † Diagnosed with Chlamydia or Gonorrhea, Minnesota 2022. Refer to slide notes for full data. ">
            <a:extLst>
              <a:ext uri="{FF2B5EF4-FFF2-40B4-BE49-F238E27FC236}">
                <a16:creationId xmlns:a16="http://schemas.microsoft.com/office/drawing/2014/main" id="{905CF288-F96E-2FBD-E35D-0A967F04AC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5477" y="1808018"/>
            <a:ext cx="5192946" cy="3810586"/>
          </a:xfrm>
        </p:spPr>
      </p:pic>
    </p:spTree>
    <p:extLst>
      <p:ext uri="{BB962C8B-B14F-4D97-AF65-F5344CB8AC3E}">
        <p14:creationId xmlns:p14="http://schemas.microsoft.com/office/powerpoint/2010/main" val="23713594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Minnesota, 2022</a:t>
            </a:r>
          </a:p>
        </p:txBody>
      </p:sp>
      <p:sp>
        <p:nvSpPr>
          <p:cNvPr id="47112" name="Text Box 7"/>
          <p:cNvSpPr txBox="1">
            <a:spLocks noChangeArrowheads="1"/>
          </p:cNvSpPr>
          <p:nvPr/>
        </p:nvSpPr>
        <p:spPr bwMode="auto">
          <a:xfrm>
            <a:off x="1551867" y="5870718"/>
            <a:ext cx="10448752" cy="6278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None/>
            </a:pPr>
            <a:r>
              <a:rPr lang="en-US" altLang="en-US" sz="1200" baseline="30000" dirty="0">
                <a:latin typeface="+mn-lt"/>
              </a:rPr>
              <a:t>†</a:t>
            </a:r>
            <a:r>
              <a:rPr lang="en-US" altLang="en-US" sz="1200" dirty="0">
                <a:latin typeface="+mn-lt"/>
              </a:rPr>
              <a:t> Adolescents defined as 15-19 year-olds; Young Adults defined as 20-24 year-olds     </a:t>
            </a:r>
            <a:br>
              <a:rPr lang="en-US" altLang="en-US" sz="1200" dirty="0">
                <a:latin typeface="+mn-lt"/>
              </a:rPr>
            </a:br>
            <a:r>
              <a:rPr lang="en-US" altLang="en-US" sz="1200" dirty="0">
                <a:latin typeface="+mn-lt"/>
              </a:rPr>
              <a:t>* Other is more than one race. Excludes 1 transgender person</a:t>
            </a:r>
            <a:br>
              <a:rPr lang="en-US" altLang="en-US" sz="1200" dirty="0">
                <a:latin typeface="+mn-lt"/>
              </a:rPr>
            </a:br>
            <a:r>
              <a:rPr lang="en-US" sz="1200" dirty="0">
                <a:latin typeface="+mn-lt"/>
              </a:rPr>
              <a:t>Data: </a:t>
            </a:r>
            <a:r>
              <a:rPr lang="fr-FR" sz="1200" dirty="0">
                <a:latin typeface="+mn-lt"/>
                <a:hlinkClick r:id="rId3"/>
              </a:rPr>
              <a:t>STD Surveillance Report Data Tables, Minnesota 2022 (PDF)</a:t>
            </a:r>
            <a:endParaRPr lang="en-US" sz="1200" dirty="0">
              <a:latin typeface="+mn-lt"/>
            </a:endParaRPr>
          </a:p>
        </p:txBody>
      </p:sp>
      <p:pic>
        <p:nvPicPr>
          <p:cNvPr id="14" name="Content Placeholder 13" descr="Chlamydia Cases Among Adolescents and Young Adults† &#10;by Gender and Race, Minnesota, 2022. Refer to URL referenced for full data. ">
            <a:extLst>
              <a:ext uri="{FF2B5EF4-FFF2-40B4-BE49-F238E27FC236}">
                <a16:creationId xmlns:a16="http://schemas.microsoft.com/office/drawing/2014/main" id="{4743DC88-B5DA-6E32-AF2E-F4B433E094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4209" y="2087706"/>
            <a:ext cx="6731503" cy="3586323"/>
          </a:xfr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pPr algn="l" eaLnBrk="1" hangingPunct="1"/>
            <a:r>
              <a:rPr lang="en-US" altLang="en-US" sz="2800" dirty="0"/>
              <a:t>Chlamydia Rates Among Adolescents and </a:t>
            </a:r>
            <a:br>
              <a:rPr lang="en-US" altLang="en-US" sz="2800" dirty="0"/>
            </a:br>
            <a:r>
              <a:rPr lang="en-US" altLang="en-US" sz="2800" dirty="0"/>
              <a:t>Young Adults</a:t>
            </a:r>
            <a:r>
              <a:rPr lang="en-US" altLang="en-US" sz="2800" baseline="30000" dirty="0"/>
              <a:t>†</a:t>
            </a:r>
            <a:r>
              <a:rPr lang="en-US" altLang="en-US" sz="2800" dirty="0"/>
              <a:t> by Race, Minnesota, 2022</a:t>
            </a:r>
          </a:p>
        </p:txBody>
      </p:sp>
      <p:sp>
        <p:nvSpPr>
          <p:cNvPr id="48134" name="Text Box 5"/>
          <p:cNvSpPr txBox="1">
            <a:spLocks noChangeArrowheads="1"/>
          </p:cNvSpPr>
          <p:nvPr/>
        </p:nvSpPr>
        <p:spPr bwMode="auto">
          <a:xfrm>
            <a:off x="933450" y="6023816"/>
            <a:ext cx="6400800" cy="63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None/>
            </a:pPr>
            <a:r>
              <a:rPr lang="en-US" altLang="en-US" sz="1200" dirty="0">
                <a:latin typeface="+mn-lt"/>
              </a:rPr>
              <a:t>Rate=Cases per 100,000 people based on 2010 U.S. Census counts.</a:t>
            </a:r>
            <a:br>
              <a:rPr lang="en-US" altLang="en-US" sz="1200" dirty="0">
                <a:latin typeface="+mn-lt"/>
              </a:rPr>
            </a:br>
            <a:r>
              <a:rPr lang="en-US" altLang="en-US" sz="1200" baseline="30000" dirty="0">
                <a:latin typeface="+mn-lt"/>
              </a:rPr>
              <a:t>†</a:t>
            </a:r>
            <a:r>
              <a:rPr lang="en-US" altLang="en-US" sz="1200" dirty="0">
                <a:latin typeface="+mn-lt"/>
              </a:rPr>
              <a:t> Adolescents defined as 15-19 year-olds; Young Adults defined as 20-24 year-olds.</a:t>
            </a:r>
            <a:br>
              <a:rPr lang="en-US" altLang="en-US" sz="1200" dirty="0">
                <a:latin typeface="+mn-lt"/>
              </a:rPr>
            </a:br>
            <a:r>
              <a:rPr lang="en-US" sz="1200" dirty="0">
                <a:latin typeface="+mn-lt"/>
              </a:rPr>
              <a:t>Data: </a:t>
            </a:r>
            <a:r>
              <a:rPr lang="fr-FR" sz="1200" dirty="0">
                <a:latin typeface="+mn-lt"/>
                <a:hlinkClick r:id="rId3"/>
              </a:rPr>
              <a:t>STD Surveillance Report Data Tables, Minnesota 2022 (PDF)</a:t>
            </a:r>
            <a:endParaRPr lang="en-US" altLang="en-US" sz="1200" dirty="0">
              <a:latin typeface="+mn-lt"/>
            </a:endParaRPr>
          </a:p>
        </p:txBody>
      </p:sp>
      <p:pic>
        <p:nvPicPr>
          <p:cNvPr id="6" name="Content Placeholder 5" descr="Chlamydia Rates Among Adolescents and &#10;Young Adults† by Race, Minnesota, 2022. Refer to URL referenced for full data. ">
            <a:extLst>
              <a:ext uri="{FF2B5EF4-FFF2-40B4-BE49-F238E27FC236}">
                <a16:creationId xmlns:a16="http://schemas.microsoft.com/office/drawing/2014/main" id="{FCDAD71D-3EB5-43CA-14AD-4AE14662B54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42323" y="1953491"/>
            <a:ext cx="9107353" cy="367204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Gonorrhea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2022</a:t>
            </a:r>
          </a:p>
        </p:txBody>
      </p:sp>
      <p:sp>
        <p:nvSpPr>
          <p:cNvPr id="50184" name="Text Box 7"/>
          <p:cNvSpPr txBox="1">
            <a:spLocks noChangeArrowheads="1"/>
          </p:cNvSpPr>
          <p:nvPr/>
        </p:nvSpPr>
        <p:spPr bwMode="auto">
          <a:xfrm>
            <a:off x="1337289" y="6223231"/>
            <a:ext cx="8994738" cy="4838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 Excludes unknown/transgender/missing.</a:t>
            </a:r>
            <a:br>
              <a:rPr lang="en-US" altLang="en-US" sz="1200" dirty="0">
                <a:latin typeface="+mn-lt"/>
              </a:rPr>
            </a:br>
            <a:r>
              <a:rPr lang="en-US" sz="1200" dirty="0">
                <a:latin typeface="+mn-lt"/>
              </a:rPr>
              <a:t>Data: </a:t>
            </a:r>
            <a:r>
              <a:rPr lang="fr-FR" sz="1200" dirty="0">
                <a:latin typeface="+mn-lt"/>
                <a:hlinkClick r:id="rId3"/>
              </a:rPr>
              <a:t>STD Surveillance Report Data Tables, Minnesota 2022 (PDF)</a:t>
            </a:r>
            <a:endParaRPr lang="en-US" altLang="en-US" sz="1200" dirty="0">
              <a:latin typeface="+mn-lt"/>
            </a:endParaRPr>
          </a:p>
        </p:txBody>
      </p:sp>
      <p:pic>
        <p:nvPicPr>
          <p:cNvPr id="9" name="Content Placeholder 8" descr="Gonorrhea Cases Among Adolescents and Young Adults† &#10;by Gender and Race, 2022. Refer to URL referenced for full data. ">
            <a:extLst>
              <a:ext uri="{FF2B5EF4-FFF2-40B4-BE49-F238E27FC236}">
                <a16:creationId xmlns:a16="http://schemas.microsoft.com/office/drawing/2014/main" id="{0BFB84FC-BBBB-60C9-9B4A-03EE2C9AB7E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46056" y="1776845"/>
            <a:ext cx="7699887" cy="4072459"/>
          </a:xfr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Autofit/>
          </a:bodyPr>
          <a:lstStyle/>
          <a:p>
            <a:pPr algn="l" eaLnBrk="1" hangingPunct="1"/>
            <a:r>
              <a:rPr lang="en-US" altLang="en-US" sz="2800" dirty="0"/>
              <a:t>Gonorrhea Rate Among Adolescents and Young Adults</a:t>
            </a:r>
            <a:r>
              <a:rPr lang="en-US" altLang="en-US" sz="2800" baseline="30000" dirty="0"/>
              <a:t>†</a:t>
            </a:r>
            <a:r>
              <a:rPr lang="en-US" altLang="en-US" sz="2800" dirty="0"/>
              <a:t> by Race, Minnesota, 2022</a:t>
            </a:r>
          </a:p>
        </p:txBody>
      </p:sp>
      <p:sp>
        <p:nvSpPr>
          <p:cNvPr id="51205" name="Text Box 4"/>
          <p:cNvSpPr txBox="1">
            <a:spLocks noChangeArrowheads="1"/>
          </p:cNvSpPr>
          <p:nvPr/>
        </p:nvSpPr>
        <p:spPr bwMode="auto">
          <a:xfrm>
            <a:off x="2078181" y="5813281"/>
            <a:ext cx="6400800" cy="81624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Adolescents defined as 15-19 year-olds; Young Adults defined as 20-24 year-olds.</a:t>
            </a:r>
          </a:p>
          <a:p>
            <a:pPr>
              <a:lnSpc>
                <a:spcPct val="80000"/>
              </a:lnSpc>
              <a:spcBef>
                <a:spcPct val="50000"/>
              </a:spcBef>
              <a:spcAft>
                <a:spcPct val="0"/>
              </a:spcAft>
              <a:buClrTx/>
              <a:buSzTx/>
              <a:buNone/>
            </a:pPr>
            <a:r>
              <a:rPr lang="en-US" altLang="en-US" sz="1200" dirty="0">
                <a:latin typeface="+mn-lt"/>
              </a:rPr>
              <a:t>Rate = Cases per 100,000 people based on 2010 U.S. Census counts.</a:t>
            </a:r>
          </a:p>
          <a:p>
            <a:pPr>
              <a:lnSpc>
                <a:spcPct val="80000"/>
              </a:lnSpc>
              <a:spcBef>
                <a:spcPct val="50000"/>
              </a:spcBef>
              <a:spcAft>
                <a:spcPct val="0"/>
              </a:spcAft>
              <a:buClrTx/>
              <a:buSzTx/>
              <a:buFontTx/>
              <a:buNone/>
            </a:pPr>
            <a:endParaRPr lang="en-US" altLang="en-US" sz="1200" dirty="0">
              <a:latin typeface="+mn-lt"/>
            </a:endParaRPr>
          </a:p>
        </p:txBody>
      </p:sp>
      <p:graphicFrame>
        <p:nvGraphicFramePr>
          <p:cNvPr id="3" name="Table 2">
            <a:extLst>
              <a:ext uri="{FF2B5EF4-FFF2-40B4-BE49-F238E27FC236}">
                <a16:creationId xmlns:a16="http://schemas.microsoft.com/office/drawing/2014/main" id="{2CA96EA3-9022-D271-F380-EB4BCD05F0E0}"/>
              </a:ext>
            </a:extLst>
          </p:cNvPr>
          <p:cNvGraphicFramePr>
            <a:graphicFrameLocks noGrp="1"/>
          </p:cNvGraphicFramePr>
          <p:nvPr>
            <p:extLst>
              <p:ext uri="{D42A27DB-BD31-4B8C-83A1-F6EECF244321}">
                <p14:modId xmlns:p14="http://schemas.microsoft.com/office/powerpoint/2010/main" val="2367350326"/>
              </p:ext>
            </p:extLst>
          </p:nvPr>
        </p:nvGraphicFramePr>
        <p:xfrm>
          <a:off x="4343400" y="3948545"/>
          <a:ext cx="3657600" cy="8001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715324286"/>
                    </a:ext>
                  </a:extLst>
                </a:gridCol>
                <a:gridCol w="609600">
                  <a:extLst>
                    <a:ext uri="{9D8B030D-6E8A-4147-A177-3AD203B41FA5}">
                      <a16:colId xmlns:a16="http://schemas.microsoft.com/office/drawing/2014/main" val="3671655473"/>
                    </a:ext>
                  </a:extLst>
                </a:gridCol>
                <a:gridCol w="609600">
                  <a:extLst>
                    <a:ext uri="{9D8B030D-6E8A-4147-A177-3AD203B41FA5}">
                      <a16:colId xmlns:a16="http://schemas.microsoft.com/office/drawing/2014/main" val="1907066083"/>
                    </a:ext>
                  </a:extLst>
                </a:gridCol>
                <a:gridCol w="609600">
                  <a:extLst>
                    <a:ext uri="{9D8B030D-6E8A-4147-A177-3AD203B41FA5}">
                      <a16:colId xmlns:a16="http://schemas.microsoft.com/office/drawing/2014/main" val="2779654824"/>
                    </a:ext>
                  </a:extLst>
                </a:gridCol>
                <a:gridCol w="609600">
                  <a:extLst>
                    <a:ext uri="{9D8B030D-6E8A-4147-A177-3AD203B41FA5}">
                      <a16:colId xmlns:a16="http://schemas.microsoft.com/office/drawing/2014/main" val="566871713"/>
                    </a:ext>
                  </a:extLst>
                </a:gridCol>
                <a:gridCol w="609600">
                  <a:extLst>
                    <a:ext uri="{9D8B030D-6E8A-4147-A177-3AD203B41FA5}">
                      <a16:colId xmlns:a16="http://schemas.microsoft.com/office/drawing/2014/main" val="775377744"/>
                    </a:ext>
                  </a:extLst>
                </a:gridCol>
              </a:tblGrid>
              <a:tr h="167640">
                <a:tc>
                  <a:txBody>
                    <a:bodyPr/>
                    <a:lstStyle/>
                    <a:p>
                      <a:pPr algn="l" fontAlgn="b"/>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White, Non-Hispanic</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Black, Non-Hispanic</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solidFill>
                            <a:schemeClr val="bg1"/>
                          </a:solidFill>
                          <a:effectLst/>
                        </a:rPr>
                        <a:t>American Indian</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Asian/PI</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68423"/>
                  </a:ext>
                </a:extLst>
              </a:tr>
              <a:tr h="167640">
                <a:tc>
                  <a:txBody>
                    <a:bodyPr/>
                    <a:lstStyle/>
                    <a:p>
                      <a:pPr algn="l" fontAlgn="b"/>
                      <a:r>
                        <a:rPr lang="en-US" sz="1000" u="none" strike="noStrike">
                          <a:solidFill>
                            <a:schemeClr val="bg1"/>
                          </a:solidFill>
                          <a:effectLst/>
                        </a:rPr>
                        <a:t>Males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2677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8254790"/>
                  </a:ext>
                </a:extLst>
              </a:tr>
              <a:tr h="167640">
                <a:tc>
                  <a:txBody>
                    <a:bodyPr/>
                    <a:lstStyle/>
                    <a:p>
                      <a:pPr algn="l" fontAlgn="b"/>
                      <a:r>
                        <a:rPr lang="en-US" sz="1000" u="none" strike="noStrike">
                          <a:solidFill>
                            <a:schemeClr val="bg1"/>
                          </a:solidFill>
                          <a:effectLst/>
                        </a:rPr>
                        <a:t>Females</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3053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1507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510</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2831388"/>
                  </a:ext>
                </a:extLst>
              </a:tr>
            </a:tbl>
          </a:graphicData>
        </a:graphic>
      </p:graphicFrame>
      <p:pic>
        <p:nvPicPr>
          <p:cNvPr id="7" name="Content Placeholder 6" descr="Gonorrhea Rate Among Adolescents and Young Adults† by Race, Minnesota, 2022. Refer to table on slide for full data. ">
            <a:extLst>
              <a:ext uri="{FF2B5EF4-FFF2-40B4-BE49-F238E27FC236}">
                <a16:creationId xmlns:a16="http://schemas.microsoft.com/office/drawing/2014/main" id="{99FF7E61-1648-8629-94EC-EBB764EE5A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8963" y="2184885"/>
            <a:ext cx="7994073" cy="3231160"/>
          </a:xfrm>
        </p:spPr>
      </p:pic>
    </p:spTree>
    <p:extLst>
      <p:ext uri="{BB962C8B-B14F-4D97-AF65-F5344CB8AC3E}">
        <p14:creationId xmlns:p14="http://schemas.microsoft.com/office/powerpoint/2010/main" val="2754852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FF6C-BB38-4986-8D14-7B0C1533CAF3}"/>
              </a:ext>
            </a:extLst>
          </p:cNvPr>
          <p:cNvSpPr>
            <a:spLocks noGrp="1"/>
          </p:cNvSpPr>
          <p:nvPr>
            <p:ph type="title"/>
          </p:nvPr>
        </p:nvSpPr>
        <p:spPr/>
        <p:txBody>
          <a:bodyPr>
            <a:normAutofit/>
          </a:bodyPr>
          <a:lstStyle/>
          <a:p>
            <a:pPr algn="l"/>
            <a:r>
              <a:rPr lang="en-US" sz="2800" dirty="0"/>
              <a:t>Burden of STDs on Young Females and Communities of Color</a:t>
            </a:r>
          </a:p>
        </p:txBody>
      </p:sp>
      <p:sp>
        <p:nvSpPr>
          <p:cNvPr id="3" name="Content Placeholder 2">
            <a:extLst>
              <a:ext uri="{FF2B5EF4-FFF2-40B4-BE49-F238E27FC236}">
                <a16:creationId xmlns:a16="http://schemas.microsoft.com/office/drawing/2014/main" id="{79D8E74B-9908-422F-A886-861EFC91E02D}"/>
              </a:ext>
            </a:extLst>
          </p:cNvPr>
          <p:cNvSpPr>
            <a:spLocks noGrp="1"/>
          </p:cNvSpPr>
          <p:nvPr>
            <p:ph idx="1"/>
          </p:nvPr>
        </p:nvSpPr>
        <p:spPr>
          <a:xfrm>
            <a:off x="838200" y="1587062"/>
            <a:ext cx="10515600" cy="4589901"/>
          </a:xfrm>
        </p:spPr>
        <p:txBody>
          <a:bodyPr>
            <a:normAutofit fontScale="32500" lnSpcReduction="20000"/>
          </a:bodyPr>
          <a:lstStyle/>
          <a:p>
            <a:r>
              <a:rPr lang="en-US" sz="5800" dirty="0"/>
              <a:t>Females and particularly females of color disproportionately bear the long-term consequences of STDs.</a:t>
            </a:r>
          </a:p>
          <a:p>
            <a:pPr lvl="1"/>
            <a:r>
              <a:rPr lang="en-US" altLang="en-US" sz="5800" dirty="0"/>
              <a:t>68% of chlamydia or gonorrhea cases diagnosed among adolescents and young adults were females.</a:t>
            </a:r>
          </a:p>
          <a:p>
            <a:pPr lvl="1"/>
            <a:r>
              <a:rPr lang="en-US" sz="5800" dirty="0"/>
              <a:t>30% of all </a:t>
            </a:r>
            <a:r>
              <a:rPr lang="en-US" altLang="en-US" sz="5800" dirty="0"/>
              <a:t>chlamydia or gonorrhea cases diagnosed among adolescents and young adults were in the Black, non-Hispanic population.</a:t>
            </a:r>
            <a:endParaRPr lang="en-US" sz="5800" dirty="0"/>
          </a:p>
          <a:p>
            <a:r>
              <a:rPr lang="en-US" sz="5800" dirty="0"/>
              <a:t>People with vulvas are biologically more prone to contracting an STD, but less likely to have symptoms. Untreated STDs can have serious consequences on their health and future reproductive ability.</a:t>
            </a:r>
          </a:p>
          <a:p>
            <a:pPr lvl="1"/>
            <a:r>
              <a:rPr lang="en-US" sz="5800" dirty="0"/>
              <a:t>Untreated STDs in people with vulvas can lead to pelvic inflammatory disease, infertility and ectopic pregnancy.</a:t>
            </a:r>
          </a:p>
          <a:p>
            <a:pPr lvl="1"/>
            <a:r>
              <a:rPr lang="en-US" sz="5800" dirty="0"/>
              <a:t>Pregnant people are at risk of passing a STDs to their newborn, causing premature delivery, infant pneumonia and blindness.</a:t>
            </a:r>
          </a:p>
          <a:p>
            <a:pPr lvl="1"/>
            <a:r>
              <a:rPr lang="en-US" sz="5800" dirty="0"/>
              <a:t>Importance of annual preventive and prenatal screening</a:t>
            </a:r>
          </a:p>
          <a:p>
            <a:pPr lvl="1"/>
            <a:endParaRPr lang="en-US" sz="2200" dirty="0"/>
          </a:p>
        </p:txBody>
      </p:sp>
    </p:spTree>
    <p:extLst>
      <p:ext uri="{BB962C8B-B14F-4D97-AF65-F5344CB8AC3E}">
        <p14:creationId xmlns:p14="http://schemas.microsoft.com/office/powerpoint/2010/main" val="2227771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algn="l" eaLnBrk="1" hangingPunct="1"/>
            <a:r>
              <a:rPr lang="en-US" altLang="en-US" sz="2800" dirty="0"/>
              <a:t>Summary Characteristics of Adolescents and Young Adults</a:t>
            </a:r>
            <a:r>
              <a:rPr lang="en-US" altLang="en-US" sz="2800" baseline="30000" dirty="0"/>
              <a:t>†</a:t>
            </a:r>
            <a:r>
              <a:rPr lang="en-US" altLang="en-US" sz="2800" dirty="0"/>
              <a:t> </a:t>
            </a:r>
            <a:br>
              <a:rPr lang="en-US" altLang="en-US" sz="2800" dirty="0"/>
            </a:br>
            <a:r>
              <a:rPr lang="en-US" altLang="en-US" sz="2800" dirty="0"/>
              <a:t>Diagnosed With Chlamydia or Gonorrhea in 2022</a:t>
            </a:r>
          </a:p>
        </p:txBody>
      </p:sp>
      <p:sp>
        <p:nvSpPr>
          <p:cNvPr id="44075" name="Text Box 42"/>
          <p:cNvSpPr txBox="1">
            <a:spLocks noChangeArrowheads="1"/>
          </p:cNvSpPr>
          <p:nvPr/>
        </p:nvSpPr>
        <p:spPr bwMode="auto">
          <a:xfrm>
            <a:off x="1776170" y="6314094"/>
            <a:ext cx="9577630" cy="36131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400" baseline="30000" dirty="0">
                <a:latin typeface="+mn-lt"/>
              </a:rPr>
              <a:t>†</a:t>
            </a:r>
            <a:r>
              <a:rPr lang="en-US" altLang="en-US" sz="1400" dirty="0">
                <a:latin typeface="+mn-lt"/>
              </a:rPr>
              <a:t> Adolescents defined as 15-19 year-olds; young adults defined as 20-24 year-olds, excludes 4 transgender + 22 missing/unknown</a:t>
            </a:r>
          </a:p>
        </p:txBody>
      </p:sp>
      <p:graphicFrame>
        <p:nvGraphicFramePr>
          <p:cNvPr id="2" name="Table 1">
            <a:extLst>
              <a:ext uri="{FF2B5EF4-FFF2-40B4-BE49-F238E27FC236}">
                <a16:creationId xmlns:a16="http://schemas.microsoft.com/office/drawing/2014/main" id="{D17E1549-1ADC-C508-D60A-C53508A745C1}"/>
              </a:ext>
            </a:extLst>
          </p:cNvPr>
          <p:cNvGraphicFramePr>
            <a:graphicFrameLocks noGrp="1"/>
          </p:cNvGraphicFramePr>
          <p:nvPr/>
        </p:nvGraphicFramePr>
        <p:xfrm>
          <a:off x="3605646" y="2728471"/>
          <a:ext cx="4980708" cy="2499695"/>
        </p:xfrm>
        <a:graphic>
          <a:graphicData uri="http://schemas.openxmlformats.org/drawingml/2006/table">
            <a:tbl>
              <a:tblPr firstRow="1" bandRow="1">
                <a:tableStyleId>{5C22544A-7EE6-4342-B048-85BDC9FD1C3A}</a:tableStyleId>
              </a:tblPr>
              <a:tblGrid>
                <a:gridCol w="1660236">
                  <a:extLst>
                    <a:ext uri="{9D8B030D-6E8A-4147-A177-3AD203B41FA5}">
                      <a16:colId xmlns:a16="http://schemas.microsoft.com/office/drawing/2014/main" val="3338935044"/>
                    </a:ext>
                  </a:extLst>
                </a:gridCol>
                <a:gridCol w="1660236">
                  <a:extLst>
                    <a:ext uri="{9D8B030D-6E8A-4147-A177-3AD203B41FA5}">
                      <a16:colId xmlns:a16="http://schemas.microsoft.com/office/drawing/2014/main" val="2184576958"/>
                    </a:ext>
                  </a:extLst>
                </a:gridCol>
                <a:gridCol w="1660236">
                  <a:extLst>
                    <a:ext uri="{9D8B030D-6E8A-4147-A177-3AD203B41FA5}">
                      <a16:colId xmlns:a16="http://schemas.microsoft.com/office/drawing/2014/main" val="4093503682"/>
                    </a:ext>
                  </a:extLst>
                </a:gridCol>
              </a:tblGrid>
              <a:tr h="227245">
                <a:tc>
                  <a:txBody>
                    <a:bodyPr/>
                    <a:lstStyle/>
                    <a:p>
                      <a:r>
                        <a:rPr lang="en-US" sz="1100" dirty="0">
                          <a:solidFill>
                            <a:schemeClr val="bg1"/>
                          </a:solidFill>
                        </a:rPr>
                        <a:t>Demographic</a:t>
                      </a:r>
                    </a:p>
                  </a:txBody>
                  <a:tcPr marL="56033" marR="56033" marT="28016" marB="280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Cases</a:t>
                      </a:r>
                    </a:p>
                  </a:txBody>
                  <a:tcPr marL="56033" marR="56033" marT="28016" marB="280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 of Total</a:t>
                      </a:r>
                    </a:p>
                  </a:txBody>
                  <a:tcPr marL="56033" marR="56033" marT="28016" marB="2801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8138829"/>
                  </a:ext>
                </a:extLst>
              </a:tr>
              <a:tr h="227245">
                <a:tc>
                  <a:txBody>
                    <a:bodyPr/>
                    <a:lstStyle/>
                    <a:p>
                      <a:r>
                        <a:rPr lang="en-US" sz="1100" dirty="0">
                          <a:solidFill>
                            <a:schemeClr val="bg1"/>
                          </a:solidFill>
                        </a:rPr>
                        <a:t>Male</a:t>
                      </a:r>
                    </a:p>
                  </a:txBody>
                  <a:tcPr marL="56033" marR="56033" marT="28016" marB="280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5,050</a:t>
                      </a:r>
                    </a:p>
                  </a:txBody>
                  <a:tcPr marL="56033" marR="56033" marT="28016" marB="280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31</a:t>
                      </a:r>
                    </a:p>
                  </a:txBody>
                  <a:tcPr marL="56033" marR="56033" marT="28016" marB="2801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025829"/>
                  </a:ext>
                </a:extLst>
              </a:tr>
              <a:tr h="227245">
                <a:tc>
                  <a:txBody>
                    <a:bodyPr/>
                    <a:lstStyle/>
                    <a:p>
                      <a:r>
                        <a:rPr lang="en-US" sz="1100" dirty="0">
                          <a:solidFill>
                            <a:schemeClr val="bg1"/>
                          </a:solidFill>
                        </a:rPr>
                        <a:t>Female</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11,012</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69</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7719340"/>
                  </a:ext>
                </a:extLst>
              </a:tr>
              <a:tr h="227245">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961964"/>
                  </a:ext>
                </a:extLst>
              </a:tr>
              <a:tr h="227245">
                <a:tc>
                  <a:txBody>
                    <a:bodyPr/>
                    <a:lstStyle/>
                    <a:p>
                      <a:r>
                        <a:rPr lang="en-US" sz="1100" dirty="0">
                          <a:solidFill>
                            <a:schemeClr val="bg1"/>
                          </a:solidFill>
                        </a:rPr>
                        <a:t>White, Non-Hispanic</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5,630</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35</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1256147"/>
                  </a:ext>
                </a:extLst>
              </a:tr>
              <a:tr h="227245">
                <a:tc>
                  <a:txBody>
                    <a:bodyPr/>
                    <a:lstStyle/>
                    <a:p>
                      <a:r>
                        <a:rPr lang="en-US" sz="1100" dirty="0">
                          <a:solidFill>
                            <a:schemeClr val="bg1"/>
                          </a:solidFill>
                        </a:rPr>
                        <a:t>Black, Non-Hispanic</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4,951</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31</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1782320"/>
                  </a:ext>
                </a:extLst>
              </a:tr>
              <a:tr h="227245">
                <a:tc>
                  <a:txBody>
                    <a:bodyPr/>
                    <a:lstStyle/>
                    <a:p>
                      <a:r>
                        <a:rPr lang="en-US" sz="1100" dirty="0">
                          <a:solidFill>
                            <a:schemeClr val="bg1"/>
                          </a:solidFill>
                        </a:rPr>
                        <a:t>Am Indian/Am Native</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439</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2.7</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7510843"/>
                  </a:ext>
                </a:extLst>
              </a:tr>
              <a:tr h="227245">
                <a:tc>
                  <a:txBody>
                    <a:bodyPr/>
                    <a:lstStyle/>
                    <a:p>
                      <a:r>
                        <a:rPr lang="en-US" sz="1100" dirty="0">
                          <a:solidFill>
                            <a:schemeClr val="bg1"/>
                          </a:solidFill>
                        </a:rPr>
                        <a:t>Asian/PI</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554</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3.4</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797233"/>
                  </a:ext>
                </a:extLst>
              </a:tr>
              <a:tr h="227245">
                <a:tc>
                  <a:txBody>
                    <a:bodyPr/>
                    <a:lstStyle/>
                    <a:p>
                      <a:r>
                        <a:rPr lang="en-US" sz="1100" dirty="0">
                          <a:solidFill>
                            <a:schemeClr val="bg1"/>
                          </a:solidFill>
                        </a:rPr>
                        <a:t>Hispanic</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1,576</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9.8</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6861290"/>
                  </a:ext>
                </a:extLst>
              </a:tr>
              <a:tr h="227245">
                <a:tc>
                  <a:txBody>
                    <a:bodyPr/>
                    <a:lstStyle/>
                    <a:p>
                      <a:r>
                        <a:rPr lang="en-US" sz="1100" dirty="0">
                          <a:solidFill>
                            <a:schemeClr val="bg1"/>
                          </a:solidFill>
                        </a:rPr>
                        <a:t>Unknown/Other</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2,912</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solidFill>
                            <a:schemeClr val="bg1"/>
                          </a:solidFill>
                        </a:rPr>
                        <a:t>18</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7462837"/>
                  </a:ext>
                </a:extLst>
              </a:tr>
              <a:tr h="227245">
                <a:tc>
                  <a:txBody>
                    <a:bodyPr/>
                    <a:lstStyle/>
                    <a:p>
                      <a:r>
                        <a:rPr lang="en-US" sz="1100" b="1" dirty="0">
                          <a:solidFill>
                            <a:schemeClr val="bg1"/>
                          </a:solidFill>
                        </a:rPr>
                        <a:t>TOTAL</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b="1" dirty="0">
                          <a:solidFill>
                            <a:schemeClr val="bg1"/>
                          </a:solidFill>
                        </a:rPr>
                        <a:t>16,062</a:t>
                      </a: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solidFill>
                          <a:schemeClr val="bg1"/>
                        </a:solidFill>
                      </a:endParaRPr>
                    </a:p>
                  </a:txBody>
                  <a:tcPr marL="56033" marR="56033" marT="28016" marB="280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3028051"/>
                  </a:ext>
                </a:extLst>
              </a:tr>
            </a:tbl>
          </a:graphicData>
        </a:graphic>
      </p:graphicFrame>
      <p:pic>
        <p:nvPicPr>
          <p:cNvPr id="6" name="Picture 5" descr="Summary Characteristics of Adolescents and Young Adults† &#10;Diagnosed With Chlamydia or Gonorrhea in 2022. Refer to table on slide for full data. ">
            <a:extLst>
              <a:ext uri="{FF2B5EF4-FFF2-40B4-BE49-F238E27FC236}">
                <a16:creationId xmlns:a16="http://schemas.microsoft.com/office/drawing/2014/main" id="{F290C031-DA03-AD02-B5FE-AE4815BC6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444" y="2008406"/>
            <a:ext cx="7049111" cy="358933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838200" y="448887"/>
            <a:ext cx="9029701" cy="628671"/>
          </a:xfrm>
        </p:spPr>
        <p:txBody>
          <a:bodyPr>
            <a:normAutofit fontScale="90000"/>
          </a:bodyPr>
          <a:lstStyle/>
          <a:p>
            <a:pPr algn="l" eaLnBrk="1" hangingPunct="1"/>
            <a:r>
              <a:rPr lang="en-US" altLang="en-US" sz="3200" dirty="0"/>
              <a:t>What’s Being Done in Minnesota?</a:t>
            </a:r>
            <a:br>
              <a:rPr lang="en-US" altLang="en-US" sz="3600" dirty="0"/>
            </a:br>
            <a:endParaRPr lang="en-US" altLang="en-US" sz="3600" dirty="0"/>
          </a:p>
        </p:txBody>
      </p:sp>
      <p:sp>
        <p:nvSpPr>
          <p:cNvPr id="60420" name="Rectangle 3"/>
          <p:cNvSpPr>
            <a:spLocks noGrp="1" noChangeArrowheads="1"/>
          </p:cNvSpPr>
          <p:nvPr>
            <p:ph idx="1"/>
          </p:nvPr>
        </p:nvSpPr>
        <p:spPr>
          <a:xfrm>
            <a:off x="838201" y="1509713"/>
            <a:ext cx="10184476" cy="5029200"/>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marL="0" indent="0" eaLnBrk="1" hangingPunct="1">
              <a:lnSpc>
                <a:spcPct val="80000"/>
              </a:lnSpc>
              <a:spcAft>
                <a:spcPct val="20000"/>
              </a:spcAft>
              <a:buNone/>
            </a:pPr>
            <a:endParaRPr lang="en-US" altLang="en-US" sz="2400" dirty="0"/>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lvl="1" eaLnBrk="1" hangingPunct="1">
              <a:lnSpc>
                <a:spcPct val="80000"/>
              </a:lnSpc>
              <a:spcAft>
                <a:spcPct val="20000"/>
              </a:spcAft>
              <a:buFont typeface="Wingdings" pitchFamily="2" charset="2"/>
              <a:buNone/>
            </a:pP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endParaRPr lang="en-US" altLang="en-US" sz="2400" dirty="0"/>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STD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2012-2022, the chlamydia rate increased by 22%. The rate of gonorrhea increased by 165%, syphilis has increased by 447%.</a:t>
            </a:r>
          </a:p>
          <a:p>
            <a:r>
              <a:rPr lang="en-US" altLang="en-US" sz="2200" dirty="0"/>
              <a:t>Adolescent and young females aged 15-24 years old continue to make up the majority of all chlamydia or gonorrhea cases at 53%.</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continue to be disproportionately affected by all STDs in Minnesota. Disparities in the rates of STDs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Context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(1/2)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a:bodyPr>
          <a:lstStyle/>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9 cases of disseminated gonococcal infections (DGI) diagnosed in MN in 2022. </a:t>
            </a: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can lead to clinical findings: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septic arthritis, polyarthralgia, tenosynovitis, petechial/pustular lesions, bacteremia, or rarely: endocarditis or meningitis.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DGI is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uncommon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occurs in 0.5-3% of untreated cases.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there is clinical suspicion for DGI, nucleic acid amplification test (NAAT) </a:t>
            </a:r>
            <a:r>
              <a:rPr lang="en-US" sz="2400" dirty="0">
                <a:latin typeface="Calibri" panose="020F0502020204030204" pitchFamily="34" charset="0"/>
                <a:ea typeface="Calibri" panose="020F0502020204030204" pitchFamily="34" charset="0"/>
                <a:cs typeface="Times New Roman" panose="02020603050405020304" pitchFamily="18" charset="0"/>
              </a:rPr>
              <a:t>&amp;</a:t>
            </a:r>
            <a:r>
              <a:rPr lang="en-US" sz="2400" dirty="0">
                <a:effectLst/>
                <a:latin typeface="Calibri" panose="020F0502020204030204" pitchFamily="34" charset="0"/>
                <a:ea typeface="Calibri" panose="020F0502020204030204" pitchFamily="34" charset="0"/>
                <a:cs typeface="Times New Roman" panose="02020603050405020304" pitchFamily="18" charset="0"/>
              </a:rPr>
              <a:t> culture specimens from urogenital and extra-genital (e.g., pharyngeal and rectal) mucosal site(s), as applicable, should be collected and processed, in addition to culture specimens from disseminated sites of infection (e.g., skin, synovial, blood, CSF).</a:t>
            </a: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Health Alert Template for Disseminated Gonococcal Infection (DGI) (https://www.cdc.gov/std/program/outbreakresources/HANtemplate-dgi.htm)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992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(2/2)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fontScale="92500" lnSpcReduction="20000"/>
          </a:bodyPr>
          <a:lstStyle/>
          <a:p>
            <a:pP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24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651-201-5414</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DGI cases should be cultured and tested for antimicrobial susceptibility. Please contact MDH for guidance on sending samples to the MDH Lab for additional testing.</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STI Treatment Guidelines (https://www.cdc.gov/std/treatment-guidelines/default.htm)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Health Alert Template for Disseminated Gonococcal Infection (DGI) (https://www.cdc.gov/std/program/outbreakresources/HANtemplate-dgi.htm)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9588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l"/>
            <a:r>
              <a:rPr lang="en-US" altLang="en-US" sz="2900" dirty="0"/>
              <a:t>Updates to STD Reporting and Current Follow-Up</a:t>
            </a:r>
          </a:p>
        </p:txBody>
      </p:sp>
      <p:sp>
        <p:nvSpPr>
          <p:cNvPr id="63491" name="Content Placeholder 2"/>
          <p:cNvSpPr>
            <a:spLocks noGrp="1"/>
          </p:cNvSpPr>
          <p:nvPr>
            <p:ph idx="1"/>
          </p:nvPr>
        </p:nvSpPr>
        <p:spPr>
          <a:xfrm>
            <a:off x="838200" y="1738313"/>
            <a:ext cx="7355325" cy="4800600"/>
          </a:xfrm>
          <a:prstGeom prst="rect">
            <a:avLst/>
          </a:prstGeom>
        </p:spPr>
        <p:txBody>
          <a:bodyPr>
            <a:normAutofit fontScale="85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000" b="1" i="0" dirty="0">
                <a:solidFill>
                  <a:srgbClr val="000000"/>
                </a:solidFill>
                <a:effectLst/>
                <a:latin typeface="Open Sans" panose="020B0606030504020204" pitchFamily="34" charset="0"/>
              </a:rPr>
              <a:t>1-800-298-3775</a:t>
            </a:r>
            <a:r>
              <a:rPr lang="en-US" sz="2600" b="1" dirty="0"/>
              <a:t>.</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STD cases continue to have the potential for being contacted by MDH for additional follow-up.</a:t>
            </a:r>
          </a:p>
          <a:p>
            <a:pPr>
              <a:defRPr/>
            </a:pPr>
            <a:endParaRPr lang="en-US" sz="2400" dirty="0"/>
          </a:p>
        </p:txBody>
      </p:sp>
      <p:pic>
        <p:nvPicPr>
          <p:cNvPr id="3" name="Picture 2" descr="Screen shot of gonorrhea lab confirmed report form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193525" y="1738312"/>
            <a:ext cx="3776109" cy="37375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rPr dirty="0"/>
              <a:t>Primary and Secondary Syphilis — Rates of Reported Cases by State, United States and Territories, 2020</a:t>
            </a:r>
          </a:p>
        </p:txBody>
      </p:sp>
      <p:pic>
        <p:nvPicPr>
          <p:cNvPr id="3" name="Picture 1" descr="United States map showing rates of reported primary and secondary syphilis cases by state and territory in 2020."/>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rPr dirty="0"/>
              <a:t>Gonorrhea — Rates of Reported Cases by State, United States and Territories, 2020</a:t>
            </a:r>
          </a:p>
        </p:txBody>
      </p:sp>
      <p:pic>
        <p:nvPicPr>
          <p:cNvPr id="3" name="Picture 1" descr="United States map showing estimated rates of reported gonorrhea by state and territory in 2020."/>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rPr dirty="0"/>
              <a:t>Chlamydia — Rates of Reported Cases by State, United States and Territories, 2020</a:t>
            </a:r>
          </a:p>
        </p:txBody>
      </p:sp>
      <p:pic>
        <p:nvPicPr>
          <p:cNvPr id="3" name="Picture 1" descr="United States map showing rates of reported chlamydia cases by state and territory in 2020."/>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53293</TotalTime>
  <Words>7391</Words>
  <Application>Microsoft Office PowerPoint</Application>
  <PresentationFormat>Widescreen</PresentationFormat>
  <Paragraphs>1631</Paragraphs>
  <Slides>62</Slides>
  <Notes>61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Arial</vt:lpstr>
      <vt:lpstr>Arial Narrow</vt:lpstr>
      <vt:lpstr>Calibri</vt:lpstr>
      <vt:lpstr>Courier New</vt:lpstr>
      <vt:lpstr>Geneva</vt:lpstr>
      <vt:lpstr>NeueHaasGroteskText Std</vt:lpstr>
      <vt:lpstr>Open Sans</vt:lpstr>
      <vt:lpstr>Times New Roman</vt:lpstr>
      <vt:lpstr>Wingdings</vt:lpstr>
      <vt:lpstr>MN.IT</vt:lpstr>
      <vt:lpstr>Sexually Transmitted Disease (STD) Surveillance Report, 2022</vt:lpstr>
      <vt:lpstr>Introduction 1/2</vt:lpstr>
      <vt:lpstr>Introduction 2/2</vt:lpstr>
      <vt:lpstr>Interpreting STD Surveillance Data (1/2)</vt:lpstr>
      <vt:lpstr>Interpreting STD Surveillance Data (2/2)</vt:lpstr>
      <vt:lpstr>National Context</vt:lpstr>
      <vt:lpstr>Primary and Secondary Syphilis — Rates of Reported Cases by State, United States and Territories, 2020</vt:lpstr>
      <vt:lpstr>Gonorrhea — Rates of Reported Cases by State, United States and Territories, 2020</vt:lpstr>
      <vt:lpstr>Chlamydia — Rates of Reported Cases by State, United States and Territories, 2020</vt:lpstr>
      <vt:lpstr>Overview of STDs in Minnesota</vt:lpstr>
      <vt:lpstr>STDs in Minnesota: Number of Cases Reported in 2022</vt:lpstr>
      <vt:lpstr>STDs in Minnesota: Rate per 100,000 by Year of Diagnosis, 2012-2022</vt:lpstr>
      <vt:lpstr>Syphilis</vt:lpstr>
      <vt:lpstr>Syphilis Rates by Stage of Diagnosis, Minnesota, 2012-2022</vt:lpstr>
      <vt:lpstr>2022 Minnesota Primary and Secondary Syphilis Rates by County</vt:lpstr>
      <vt:lpstr>Primary and Secondary Syphilis Infections by Residence at Diagnosis Minnesota, 2022</vt:lpstr>
      <vt:lpstr>Primary and Secondary Syphilis Rates by Gender, Minnesota, 2012-2022</vt:lpstr>
      <vt:lpstr>Primary and Secondary Syphilis Rates by Age Minnesota, 2012-2022</vt:lpstr>
      <vt:lpstr>Age-Specific Primary and Secondary Syphilis Rates by Gender, Minnesota, 2022</vt:lpstr>
      <vt:lpstr>Primary and Secondary Syphilis Cases by Race Minnesota, 2022</vt:lpstr>
      <vt:lpstr>Primary and Secondary Syphilis Rates by Race/Ethnicity Minnesota, 2012-2022</vt:lpstr>
      <vt:lpstr>Topic of Interest: Syphilis Among  Females and Congenital Syphilis in Minnesota</vt:lpstr>
      <vt:lpstr>Female Early Syphilis Cases Minnesota, 2022</vt:lpstr>
      <vt:lpstr>Early Syphilis Infections in Females by Residence at Diagnosis Minnesota, 2022</vt:lpstr>
      <vt:lpstr>Early Syphilis Cases in Females by Race/Ethnicity  Minnesota, 2022</vt:lpstr>
      <vt:lpstr>Congenital Syphilis Rates Among Infants Minnesota, 2012-2022</vt:lpstr>
      <vt:lpstr>Topic of Interest: Early Syphilis Among  Men Who Have Sex With Men in Minnesota</vt:lpstr>
      <vt:lpstr>Number of Early Syphilis† Cases by Gender and MSM  Minnesota, 2012-2022</vt:lpstr>
      <vt:lpstr>Early Syphilis† Cases Among MSM by Age  Minnesota, 2022</vt:lpstr>
      <vt:lpstr>Early Syphilis† (ES) Cases  Co-infected with HIV, 2012-2022</vt:lpstr>
      <vt:lpstr>Gonorrhea</vt:lpstr>
      <vt:lpstr>2022 Minnesota Gonorrhea Rates by County</vt:lpstr>
      <vt:lpstr>Gonorrhea Infections in Minnesota by Residence at Diagnosis, 2022</vt:lpstr>
      <vt:lpstr>Gonorrhea Rates by Gender Minnesota, 2012-2022</vt:lpstr>
      <vt:lpstr>Gonorrhea Rates by Age Minnesota, 2012-2022</vt:lpstr>
      <vt:lpstr>Age-Specific Gonorrhea Rates by Gender Minnesota, 2022 </vt:lpstr>
      <vt:lpstr>Gonorrhea Rates by Race/Ethnicity  Minnesota, 2012-2022</vt:lpstr>
      <vt:lpstr>Gonorrhea Rates by Race/Ethnicity  Minnesota, 2012-2022</vt:lpstr>
      <vt:lpstr>Chlamydia</vt:lpstr>
      <vt:lpstr>2022 Minnesota Chlamydia Rates by County</vt:lpstr>
      <vt:lpstr>Chlamydia Infections by Residence at Diagnosis Minnesota, 2022</vt:lpstr>
      <vt:lpstr>Chlamydia Rates by Gender Minnesota, 2012-2022</vt:lpstr>
      <vt:lpstr>Chlamydia Rates by Age Minnesota, 2012-2022</vt:lpstr>
      <vt:lpstr>Age-Specific Chlamydia Rates by Gender,  Minnesota, 2022</vt:lpstr>
      <vt:lpstr>Chlamydia Rates by Race/Ethnicity Minnesota, 2012-2022 (1/2)</vt:lpstr>
      <vt:lpstr>Chlamydia Rates by Race/Ethnicity, Minnesota, 2012-2022 (2/2)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2012-2022</vt:lpstr>
      <vt:lpstr>Geographic Characteristics of Adolescents and Young Adults † Diagnosed with Chlamydia or Gonorrhea, Minnesota 2022</vt:lpstr>
      <vt:lpstr>Chlamydia Cases Among Adolescents and Young Adults†  by Gender and Race, Minnesota, 2022</vt:lpstr>
      <vt:lpstr>Chlamydia Rates Among Adolescents and  Young Adults† by Race, Minnesota, 2022</vt:lpstr>
      <vt:lpstr>Gonorrhea Cases Among Adolescents and Young Adults†  by Gender and Race, 2022</vt:lpstr>
      <vt:lpstr>Gonorrhea Rate Among Adolescents and Young Adults† by Race, Minnesota, 2022</vt:lpstr>
      <vt:lpstr>Burden of STDs on Young Females and Communities of Color</vt:lpstr>
      <vt:lpstr>Summary Characteristics of Adolescents and Young Adults†  Diagnosed With Chlamydia or Gonorrhea in 2022</vt:lpstr>
      <vt:lpstr>What’s Being Done in Minnesota? </vt:lpstr>
      <vt:lpstr>Summary of STD Trends in Minnesota</vt:lpstr>
      <vt:lpstr>Health Watch: Disseminated Gonococcal Infection (DGI) (1/2) </vt:lpstr>
      <vt:lpstr>Health Watch: Disseminated Gonococcal Infection (DGI) (2/2) </vt:lpstr>
      <vt:lpstr>Updates to STD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Steffenhagen, Harry (He/Him/His) (MDH)</cp:lastModifiedBy>
  <cp:revision>923</cp:revision>
  <cp:lastPrinted>2019-04-03T17:46:09Z</cp:lastPrinted>
  <dcterms:created xsi:type="dcterms:W3CDTF">2016-04-07T18:58:10Z</dcterms:created>
  <dcterms:modified xsi:type="dcterms:W3CDTF">2023-08-24T20:39:41Z</dcterms:modified>
</cp:coreProperties>
</file>