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45"/>
  </p:notesMasterIdLst>
  <p:sldIdLst>
    <p:sldId id="256" r:id="rId2"/>
    <p:sldId id="257" r:id="rId3"/>
    <p:sldId id="258" r:id="rId4"/>
    <p:sldId id="259" r:id="rId5"/>
    <p:sldId id="261" r:id="rId6"/>
    <p:sldId id="266" r:id="rId7"/>
    <p:sldId id="268" r:id="rId8"/>
    <p:sldId id="382" r:id="rId9"/>
    <p:sldId id="339" r:id="rId10"/>
    <p:sldId id="383" r:id="rId11"/>
    <p:sldId id="384" r:id="rId12"/>
    <p:sldId id="385" r:id="rId13"/>
    <p:sldId id="386" r:id="rId14"/>
    <p:sldId id="387" r:id="rId15"/>
    <p:sldId id="388" r:id="rId16"/>
    <p:sldId id="389" r:id="rId17"/>
    <p:sldId id="371" r:id="rId18"/>
    <p:sldId id="390" r:id="rId19"/>
    <p:sldId id="373" r:id="rId20"/>
    <p:sldId id="374" r:id="rId21"/>
    <p:sldId id="375" r:id="rId22"/>
    <p:sldId id="376" r:id="rId23"/>
    <p:sldId id="377" r:id="rId24"/>
    <p:sldId id="378" r:id="rId25"/>
    <p:sldId id="379" r:id="rId26"/>
    <p:sldId id="338" r:id="rId27"/>
    <p:sldId id="391" r:id="rId28"/>
    <p:sldId id="347" r:id="rId29"/>
    <p:sldId id="348" r:id="rId30"/>
    <p:sldId id="282" r:id="rId31"/>
    <p:sldId id="349" r:id="rId32"/>
    <p:sldId id="269" r:id="rId33"/>
    <p:sldId id="392" r:id="rId34"/>
    <p:sldId id="272" r:id="rId35"/>
    <p:sldId id="334" r:id="rId36"/>
    <p:sldId id="364" r:id="rId37"/>
    <p:sldId id="340" r:id="rId38"/>
    <p:sldId id="393" r:id="rId39"/>
    <p:sldId id="394" r:id="rId40"/>
    <p:sldId id="395" r:id="rId41"/>
    <p:sldId id="396" r:id="rId42"/>
    <p:sldId id="319" r:id="rId43"/>
    <p:sldId id="320"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67803" autoAdjust="0"/>
  </p:normalViewPr>
  <p:slideViewPr>
    <p:cSldViewPr snapToGrid="0">
      <p:cViewPr varScale="1">
        <p:scale>
          <a:sx n="73" d="100"/>
          <a:sy n="73" d="100"/>
        </p:scale>
        <p:origin x="1224" y="7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6115CA-65C6-451A-ABBB-FFD2304A65B2}" type="datetimeFigureOut">
              <a:rPr lang="en-US" smtClean="0"/>
              <a:t>8/24/2023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2</a:t>
            </a:fld>
            <a:endParaRPr lang="en-US" dirty="0"/>
          </a:p>
        </p:txBody>
      </p:sp>
    </p:spTree>
    <p:extLst>
      <p:ext uri="{BB962C8B-B14F-4D97-AF65-F5344CB8AC3E}">
        <p14:creationId xmlns:p14="http://schemas.microsoft.com/office/powerpoint/2010/main" val="3778784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a:t>The statewide rate of primary</a:t>
            </a:r>
            <a:r>
              <a:rPr lang="en-US" altLang="en-US" baseline="0" dirty="0"/>
              <a:t> and secondary syphilis increased to 12.7 cases per 100,000 from 10.6.</a:t>
            </a:r>
          </a:p>
          <a:p>
            <a:pPr marL="174708" indent="-174708">
              <a:buFont typeface="Arial" panose="020B0604020202020204" pitchFamily="34" charset="0"/>
              <a:buChar char="•"/>
            </a:pPr>
            <a:endParaRPr lang="en-US" altLang="en-US" dirty="0"/>
          </a:p>
          <a:p>
            <a:pPr marL="174708" indent="-174708">
              <a:buFont typeface="Arial" panose="020B0604020202020204" pitchFamily="34" charset="0"/>
              <a:buChar char="•"/>
            </a:pPr>
            <a:r>
              <a:rPr lang="en-US" altLang="en-US" dirty="0"/>
              <a:t>Within the metro, the</a:t>
            </a:r>
            <a:r>
              <a:rPr lang="en-US" altLang="en-US" baseline="0" dirty="0"/>
              <a:t> highest rate of primary and secondary syphilis remains in the City of Minneapolis at 62.7 cases per 100,000 population.</a:t>
            </a:r>
          </a:p>
          <a:p>
            <a:pPr marL="174708" indent="-174708">
              <a:buFont typeface="Arial" panose="020B0604020202020204" pitchFamily="34" charset="0"/>
              <a:buChar char="•"/>
            </a:pPr>
            <a:r>
              <a:rPr lang="en-US" altLang="en-US" baseline="0" dirty="0"/>
              <a:t>The City of St. Paul has the second highest rate in the metro at 29.5 per 100,000.</a:t>
            </a:r>
          </a:p>
          <a:p>
            <a:pPr marL="0" indent="0">
              <a:buFont typeface="Arial" panose="020B0604020202020204" pitchFamily="34" charset="0"/>
              <a:buNone/>
            </a:pPr>
            <a:endParaRPr lang="en-US" altLang="en-US" baseline="0" dirty="0"/>
          </a:p>
          <a:p>
            <a:pPr marL="0" indent="0">
              <a:buFont typeface="Arial" panose="020B0604020202020204" pitchFamily="34" charset="0"/>
              <a:buNone/>
            </a:pPr>
            <a:r>
              <a:rPr lang="en-US" altLang="en-US" baseline="0" dirty="0"/>
              <a:t>Data:</a:t>
            </a:r>
          </a:p>
          <a:p>
            <a:r>
              <a:rPr lang="en-US" sz="1200" b="1" dirty="0"/>
              <a:t>City of Minneapolis: </a:t>
            </a:r>
            <a:r>
              <a:rPr lang="en-US" sz="1200" dirty="0"/>
              <a:t>62.7 per 100,000 (240 cases)</a:t>
            </a:r>
          </a:p>
          <a:p>
            <a:r>
              <a:rPr lang="en-US" sz="1200" b="1" dirty="0"/>
              <a:t>City of St. Paul: </a:t>
            </a:r>
            <a:r>
              <a:rPr lang="en-US" sz="1200" dirty="0"/>
              <a:t>29.5 per 100,000 (84 cases)</a:t>
            </a:r>
          </a:p>
          <a:p>
            <a:r>
              <a:rPr lang="en-US" sz="1200" b="1" dirty="0"/>
              <a:t>Suburban: </a:t>
            </a:r>
            <a:r>
              <a:rPr lang="en-US" sz="1200" dirty="0"/>
              <a:t>8.3 per 100,000 (181 cases)</a:t>
            </a:r>
          </a:p>
          <a:p>
            <a:r>
              <a:rPr lang="en-US" sz="1200" b="1" dirty="0"/>
              <a:t>Greater Minnesota: </a:t>
            </a:r>
            <a:r>
              <a:rPr lang="en-US" sz="1200" dirty="0"/>
              <a:t>7.0 per 100,000 (171 cases)</a:t>
            </a:r>
          </a:p>
          <a:p>
            <a:r>
              <a:rPr lang="en-US" sz="1200" b="1" dirty="0"/>
              <a:t>Total: </a:t>
            </a:r>
            <a:r>
              <a:rPr lang="en-US" sz="1200" dirty="0"/>
              <a:t>12.7 per 100,000 (676 cases)</a:t>
            </a:r>
          </a:p>
          <a:p>
            <a:pPr marL="174708" indent="-174708">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11</a:t>
            </a:fld>
            <a:endParaRPr lang="en-US" dirty="0"/>
          </a:p>
        </p:txBody>
      </p:sp>
    </p:spTree>
    <p:extLst>
      <p:ext uri="{BB962C8B-B14F-4D97-AF65-F5344CB8AC3E}">
        <p14:creationId xmlns:p14="http://schemas.microsoft.com/office/powerpoint/2010/main" val="410174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12</a:t>
            </a:fld>
            <a:endParaRPr lang="en-US" altLang="en-US" dirty="0"/>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The </a:t>
            </a:r>
            <a:r>
              <a:rPr lang="en-US" altLang="en-US" baseline="0" dirty="0"/>
              <a:t>City of Minneapolis had the largest percent of all reported primary and secondary cases with 35%</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Second to Suburban MN with 27 % of the cases.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Third largest was Greater MN with 25%</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St. Paul Reported 12%.</a:t>
            </a:r>
          </a:p>
        </p:txBody>
      </p:sp>
    </p:spTree>
    <p:extLst>
      <p:ext uri="{BB962C8B-B14F-4D97-AF65-F5344CB8AC3E}">
        <p14:creationId xmlns:p14="http://schemas.microsoft.com/office/powerpoint/2010/main" val="181005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909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F58856-650B-4BCE-89CA-CEFE644732D8}" type="slidenum">
              <a:rPr lang="en-US" altLang="en-US" smtClean="0"/>
              <a:pPr eaLnBrk="1" hangingPunct="1">
                <a:spcBef>
                  <a:spcPct val="0"/>
                </a:spcBef>
              </a:pPr>
              <a:t>13</a:t>
            </a:fld>
            <a:endParaRPr lang="en-US" altLang="en-US" dirty="0"/>
          </a:p>
        </p:txBody>
      </p:sp>
      <p:sp>
        <p:nvSpPr>
          <p:cNvPr id="89092"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Males have the highest</a:t>
            </a:r>
            <a:r>
              <a:rPr lang="en-US" altLang="en-US" baseline="0" dirty="0"/>
              <a:t> rates of primary and secondary syphilis at 18.3 cases per 100,0000 population</a:t>
            </a:r>
          </a:p>
          <a:p>
            <a:pPr eaLnBrk="1" hangingPunct="1">
              <a:buFontTx/>
              <a:buChar char="•"/>
            </a:pPr>
            <a:r>
              <a:rPr lang="en-US" altLang="en-US" baseline="0" dirty="0"/>
              <a:t>The rate of primary and secondary syphilis in females is 7.3 per 100,000 per population. </a:t>
            </a:r>
          </a:p>
          <a:p>
            <a:pPr eaLnBrk="1" hangingPunct="1">
              <a:buFontTx/>
              <a:buNone/>
            </a:pPr>
            <a:endParaRPr lang="en-US" altLang="en-US" baseline="0" dirty="0"/>
          </a:p>
        </p:txBody>
      </p:sp>
    </p:spTree>
    <p:extLst>
      <p:ext uri="{BB962C8B-B14F-4D97-AF65-F5344CB8AC3E}">
        <p14:creationId xmlns:p14="http://schemas.microsoft.com/office/powerpoint/2010/main" val="319962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Males have higher rates of primary and secondary</a:t>
            </a:r>
            <a:r>
              <a:rPr lang="en-US" baseline="0" dirty="0"/>
              <a:t> syphilis than females in all age groups. The rate in males is 2.5 times higher than females. </a:t>
            </a:r>
          </a:p>
          <a:p>
            <a:pPr marL="174708" indent="-174708">
              <a:buFont typeface="Arial" panose="020B0604020202020204" pitchFamily="34" charset="0"/>
              <a:buChar char="•"/>
            </a:pPr>
            <a:r>
              <a:rPr lang="en-US" baseline="0" dirty="0"/>
              <a:t>30-39 year old males had the highest rate at 52.6 per 100,000</a:t>
            </a:r>
          </a:p>
          <a:p>
            <a:pPr marL="174708" indent="-174708">
              <a:buFont typeface="Arial" panose="020B0604020202020204" pitchFamily="34" charset="0"/>
              <a:buChar char="•"/>
            </a:pPr>
            <a:r>
              <a:rPr lang="en-US" baseline="0" dirty="0"/>
              <a:t>30-39 year old females had the highest rate of the female population at 22.7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14</a:t>
            </a:fld>
            <a:endParaRPr lang="en-US" dirty="0"/>
          </a:p>
        </p:txBody>
      </p:sp>
    </p:spTree>
    <p:extLst>
      <p:ext uri="{BB962C8B-B14F-4D97-AF65-F5344CB8AC3E}">
        <p14:creationId xmlns:p14="http://schemas.microsoft.com/office/powerpoint/2010/main" val="1236478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15</a:t>
            </a:fld>
            <a:endParaRPr lang="en-US" altLang="en-US" dirty="0"/>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baseline="0" dirty="0"/>
              <a:t>44% percent of all primary and secondary syphilis cases are White, non-Hispanic.</a:t>
            </a:r>
          </a:p>
          <a:p>
            <a:pPr marL="174708" indent="-174708">
              <a:buFont typeface="Arial" panose="020B0604020202020204" pitchFamily="34" charset="0"/>
              <a:buChar char="•"/>
            </a:pPr>
            <a:r>
              <a:rPr lang="en-US" altLang="en-US" baseline="0" dirty="0"/>
              <a:t>Black, non-Hispanic cases made up 29% of all Primary and Secondary Syphilis cases followed by, American Indian cases at 9%,  Hispanic cases at 13%, and Asian/Pacific Islander cases at 3%.</a:t>
            </a:r>
            <a:endParaRPr lang="en-US" altLang="en-US" dirty="0"/>
          </a:p>
        </p:txBody>
      </p:sp>
    </p:spTree>
    <p:extLst>
      <p:ext uri="{BB962C8B-B14F-4D97-AF65-F5344CB8AC3E}">
        <p14:creationId xmlns:p14="http://schemas.microsoft.com/office/powerpoint/2010/main" val="180202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216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D9316B6-FC40-4A99-88CA-A953ACB37098}" type="slidenum">
              <a:rPr lang="en-US" altLang="en-US" smtClean="0"/>
              <a:pPr eaLnBrk="1" hangingPunct="1">
                <a:spcBef>
                  <a:spcPct val="0"/>
                </a:spcBef>
              </a:pPr>
              <a:t>16</a:t>
            </a:fld>
            <a:endParaRPr lang="en-US" altLang="en-US" dirty="0"/>
          </a:p>
        </p:txBody>
      </p:sp>
      <p:sp>
        <p:nvSpPr>
          <p:cNvPr id="92164"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174708" indent="-174708" defTabSz="931774">
              <a:buFont typeface="Arial" panose="020B0604020202020204" pitchFamily="34" charset="0"/>
              <a:buChar char="•"/>
              <a:defRPr/>
            </a:pPr>
            <a:r>
              <a:rPr lang="en-US" altLang="en-US" b="0" dirty="0"/>
              <a:t>Large disparities continue to exist in the rates of syphilis compared to the White, non-Hispanic population.</a:t>
            </a:r>
          </a:p>
          <a:p>
            <a:pPr marL="174708" indent="-174708" defTabSz="931774">
              <a:buFont typeface="Arial" panose="020B0604020202020204" pitchFamily="34" charset="0"/>
              <a:buChar char="•"/>
              <a:defRPr/>
            </a:pPr>
            <a:r>
              <a:rPr lang="en-US" altLang="en-US" dirty="0"/>
              <a:t>The</a:t>
            </a:r>
            <a:r>
              <a:rPr lang="en-US" altLang="en-US" baseline="0" dirty="0"/>
              <a:t> rates of primary and secondary syphilis are </a:t>
            </a:r>
            <a:r>
              <a:rPr lang="en-US" altLang="en-US" b="0" baseline="0" dirty="0"/>
              <a:t>14.7 times </a:t>
            </a:r>
            <a:r>
              <a:rPr lang="en-US" altLang="en-US" baseline="0" dirty="0"/>
              <a:t>higher in the American Indian populations than that of the White, non-Hispanic population.</a:t>
            </a:r>
            <a:endParaRPr lang="en-US" altLang="en-US" dirty="0"/>
          </a:p>
          <a:p>
            <a:pPr marL="174708" indent="-174708">
              <a:buFont typeface="Arial" panose="020B0604020202020204" pitchFamily="34" charset="0"/>
              <a:buChar char="•"/>
            </a:pPr>
            <a:r>
              <a:rPr lang="en-US" altLang="en-US" dirty="0"/>
              <a:t>The</a:t>
            </a:r>
            <a:r>
              <a:rPr lang="en-US" altLang="en-US" baseline="0" dirty="0"/>
              <a:t> rates of primary and secondary syphilis are </a:t>
            </a:r>
            <a:r>
              <a:rPr lang="en-US" altLang="en-US" b="0" baseline="0" dirty="0"/>
              <a:t>11 times </a:t>
            </a:r>
            <a:r>
              <a:rPr lang="en-US" altLang="en-US" baseline="0" dirty="0"/>
              <a:t>higher in the Black/African American, non-Hispanic than that of the White, non-Hispanic population.</a:t>
            </a:r>
          </a:p>
          <a:p>
            <a:pPr marL="174708" indent="-174708">
              <a:buFont typeface="Arial" panose="020B0604020202020204" pitchFamily="34" charset="0"/>
              <a:buChar char="•"/>
            </a:pPr>
            <a:r>
              <a:rPr lang="en-US" altLang="en-US" baseline="0" dirty="0"/>
              <a:t>The rates of primary and secondary syphilis in the American Indian population are 89.1 per 100,000 compared to 6.1 per 100,000 in the White, non-Hispanic population.</a:t>
            </a:r>
          </a:p>
          <a:p>
            <a:pPr marL="174708" indent="-174708" defTabSz="931774">
              <a:buFont typeface="Arial" panose="020B0604020202020204" pitchFamily="34" charset="0"/>
              <a:buChar char="•"/>
              <a:defRPr/>
            </a:pPr>
            <a:r>
              <a:rPr lang="en-US" altLang="en-US" baseline="0" dirty="0"/>
              <a:t>The rates of primary and secondary syphilis in the Black/African American, non-Hispanic population are 66.9 per 100,000 .</a:t>
            </a:r>
          </a:p>
          <a:p>
            <a:pPr marL="174708" indent="-174708" defTabSz="931774">
              <a:buFont typeface="Arial" panose="020B0604020202020204" pitchFamily="34" charset="0"/>
              <a:buChar char="•"/>
              <a:defRPr/>
            </a:pPr>
            <a:r>
              <a:rPr lang="en-US" altLang="en-US" baseline="0" dirty="0"/>
              <a:t>The rates in the Hispanic population are 33.6 per 100,000 which is 5.5 times higher than the White, non-Hispanic population.</a:t>
            </a:r>
          </a:p>
          <a:p>
            <a:pPr marL="174708" indent="-174708" defTabSz="931774" fontAlgn="base">
              <a:spcBef>
                <a:spcPct val="30000"/>
              </a:spcBef>
              <a:spcAft>
                <a:spcPct val="0"/>
              </a:spcAft>
              <a:buFont typeface="Arial" panose="020B0604020202020204" pitchFamily="34" charset="0"/>
              <a:buChar char="•"/>
              <a:defRPr/>
            </a:pPr>
            <a:r>
              <a:rPr lang="en-US" altLang="en-US" baseline="0" dirty="0"/>
              <a:t>The rates in the Asian/Pacific Islander population are 8.2 per 100,000 which is 1.3 times higher than the White, non-Hispanic population.</a:t>
            </a:r>
          </a:p>
          <a:p>
            <a:pPr marL="0" indent="0" defTabSz="931774" fontAlgn="base">
              <a:spcBef>
                <a:spcPct val="30000"/>
              </a:spcBef>
              <a:spcAft>
                <a:spcPct val="0"/>
              </a:spcAft>
              <a:buFont typeface="Arial" panose="020B0604020202020204" pitchFamily="34" charset="0"/>
              <a:buNone/>
              <a:defRPr/>
            </a:pPr>
            <a:endParaRPr lang="en-US" altLang="en-US" baseline="0" dirty="0"/>
          </a:p>
        </p:txBody>
      </p:sp>
    </p:spTree>
    <p:extLst>
      <p:ext uri="{BB962C8B-B14F-4D97-AF65-F5344CB8AC3E}">
        <p14:creationId xmlns:p14="http://schemas.microsoft.com/office/powerpoint/2010/main" val="3380264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17</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r>
              <a:rPr lang="en-US" altLang="en-US" sz="1200" dirty="0"/>
              <a:t>Topic of Interest: Syphilis Among </a:t>
            </a:r>
            <a:br>
              <a:rPr lang="en-US" altLang="en-US" sz="1200" dirty="0"/>
            </a:br>
            <a:r>
              <a:rPr lang="en-US" altLang="en-US" sz="1200" dirty="0"/>
              <a:t>Females and Congenital Syphilis in Minnesota</a:t>
            </a:r>
            <a:endParaRPr lang="en-US" altLang="en-US" dirty="0"/>
          </a:p>
        </p:txBody>
      </p:sp>
    </p:spTree>
    <p:extLst>
      <p:ext uri="{BB962C8B-B14F-4D97-AF65-F5344CB8AC3E}">
        <p14:creationId xmlns:p14="http://schemas.microsoft.com/office/powerpoint/2010/main" val="124413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number of female early syphilis cases has increased dramatically over the last 10 years from 18 cases in 2012 to 345 in 2022.</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18</a:t>
            </a:fld>
            <a:endParaRPr lang="en-US"/>
          </a:p>
        </p:txBody>
      </p:sp>
    </p:spTree>
    <p:extLst>
      <p:ext uri="{BB962C8B-B14F-4D97-AF65-F5344CB8AC3E}">
        <p14:creationId xmlns:p14="http://schemas.microsoft.com/office/powerpoint/2010/main" val="1663555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19</a:t>
            </a:fld>
            <a:endParaRPr lang="en-US" altLang="en-US"/>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29% </a:t>
            </a:r>
            <a:r>
              <a:rPr lang="en-US" altLang="en-US" baseline="0" dirty="0"/>
              <a:t>of female early syphilis cases were residents of Greater Minnesota</a:t>
            </a:r>
          </a:p>
          <a:p>
            <a:pPr marL="174708" indent="-174708">
              <a:buFont typeface="Arial" panose="020B0604020202020204" pitchFamily="34" charset="0"/>
              <a:buChar char="•"/>
            </a:pPr>
            <a:r>
              <a:rPr lang="en-US" altLang="en-US" baseline="0" dirty="0"/>
              <a:t>25% of female early syphilis cases were residents of the Suburbs of the seven-county metro area</a:t>
            </a:r>
          </a:p>
          <a:p>
            <a:pPr marL="174708" indent="-174708">
              <a:buFont typeface="Arial" panose="020B0604020202020204" pitchFamily="34" charset="0"/>
              <a:buChar char="•"/>
            </a:pPr>
            <a:r>
              <a:rPr lang="en-US" altLang="en-US" baseline="0" dirty="0"/>
              <a:t>32% were City of Minneapolis residents, and 14% were St. Paul residents.</a:t>
            </a:r>
            <a:endParaRPr lang="en-US" altLang="en-US" dirty="0"/>
          </a:p>
          <a:p>
            <a:pPr eaLnBrk="1" hangingPunct="1"/>
            <a:endParaRPr lang="en-US" altLang="en-US" dirty="0"/>
          </a:p>
        </p:txBody>
      </p:sp>
    </p:spTree>
    <p:extLst>
      <p:ext uri="{BB962C8B-B14F-4D97-AF65-F5344CB8AC3E}">
        <p14:creationId xmlns:p14="http://schemas.microsoft.com/office/powerpoint/2010/main" val="1498592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20</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There</a:t>
            </a:r>
            <a:r>
              <a:rPr lang="en-US" altLang="en-US" baseline="0" dirty="0"/>
              <a:t> are large disparities in women with syphilis. 24% of all early syphilis cases in females are found in the American Indian population and 22% in the Black, African American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Total Number of Cases: 345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Hispanic: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Unknown: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White, Non-Hispanic: 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Black, Non-Hispanic: 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American Indian: 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Asian/PI: 1%</a:t>
            </a:r>
            <a:endParaRPr lang="en-US" altLang="en-US" dirty="0"/>
          </a:p>
          <a:p>
            <a:pPr eaLnBrk="1" hangingPunct="1"/>
            <a:endParaRPr lang="en-US" altLang="en-US" dirty="0"/>
          </a:p>
        </p:txBody>
      </p:sp>
    </p:spTree>
    <p:extLst>
      <p:ext uri="{BB962C8B-B14F-4D97-AF65-F5344CB8AC3E}">
        <p14:creationId xmlns:p14="http://schemas.microsoft.com/office/powerpoint/2010/main" val="230966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a:t>
            </a:fld>
            <a:endParaRPr lang="en-US" dirty="0"/>
          </a:p>
        </p:txBody>
      </p:sp>
    </p:spTree>
    <p:extLst>
      <p:ext uri="{BB962C8B-B14F-4D97-AF65-F5344CB8AC3E}">
        <p14:creationId xmlns:p14="http://schemas.microsoft.com/office/powerpoint/2010/main" val="427721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Minnesota, the</a:t>
            </a:r>
            <a:r>
              <a:rPr lang="en-US" baseline="0" dirty="0"/>
              <a:t> number and rate of congenital syphilis cases among infants has increased in 2022 compared to 2021. Overall, the rate has increased over the past five years from a rate of 15.2 per 100,000 live births in 2018 to 31.7 per 100,000 live births in 2022. </a:t>
            </a:r>
          </a:p>
          <a:p>
            <a:endParaRPr lang="en-US" dirty="0"/>
          </a:p>
          <a:p>
            <a:pPr marL="171450" indent="-171450">
              <a:buFont typeface="Arial" panose="020B0604020202020204" pitchFamily="34" charset="0"/>
              <a:buChar char="•"/>
            </a:pPr>
            <a:r>
              <a:rPr lang="en-US" dirty="0"/>
              <a:t>Syphilis may be passed from a pregnant person to the</a:t>
            </a:r>
            <a:r>
              <a:rPr lang="en-US" baseline="0" dirty="0"/>
              <a:t> unborn baby through the placenta. The infection can cause miscarriages and stillbirths, and infants born with congenital syphilis can suffer a variety of serious health problems, including deformities, seizures, anemia and jaundice. </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Centers for Disease Control and Prevention reported this fall that the number of infants born with syphilis has more than 200% in the past four years and last year reached a 20-year high.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21</a:t>
            </a:fld>
            <a:endParaRPr lang="en-US"/>
          </a:p>
        </p:txBody>
      </p:sp>
    </p:spTree>
    <p:extLst>
      <p:ext uri="{BB962C8B-B14F-4D97-AF65-F5344CB8AC3E}">
        <p14:creationId xmlns:p14="http://schemas.microsoft.com/office/powerpoint/2010/main" val="3306786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22</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Topic of Interest: Early Syphilis Among Men Who Have Sex With Men in Minnesota.</a:t>
            </a: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Men who have sex with men (MSM) make up the majority of</a:t>
            </a:r>
            <a:r>
              <a:rPr lang="en-US" altLang="en-US" baseline="0" dirty="0"/>
              <a:t> early syphilis cases.  </a:t>
            </a:r>
          </a:p>
          <a:p>
            <a:pPr eaLnBrk="1" hangingPunct="1"/>
            <a:endParaRPr lang="en-US" altLang="en-US" dirty="0"/>
          </a:p>
        </p:txBody>
      </p:sp>
    </p:spTree>
    <p:extLst>
      <p:ext uri="{BB962C8B-B14F-4D97-AF65-F5344CB8AC3E}">
        <p14:creationId xmlns:p14="http://schemas.microsoft.com/office/powerpoint/2010/main" val="2887523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34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C7A59C-E4F0-4ECA-993F-A5A7FFC38C3A}" type="slidenum">
              <a:rPr lang="en-US" altLang="en-US" smtClean="0"/>
              <a:pPr eaLnBrk="1" hangingPunct="1">
                <a:spcBef>
                  <a:spcPct val="0"/>
                </a:spcBef>
              </a:pPr>
              <a:t>23</a:t>
            </a:fld>
            <a:endParaRPr lang="en-US" altLang="en-US"/>
          </a:p>
        </p:txBody>
      </p:sp>
      <p:sp>
        <p:nvSpPr>
          <p:cNvPr id="103428" name="Rectangle 2"/>
          <p:cNvSpPr>
            <a:spLocks noGrp="1" noRot="1" noChangeAspect="1" noChangeArrowheads="1" noTextEdit="1"/>
          </p:cNvSpPr>
          <p:nvPr>
            <p:ph type="sldImg"/>
          </p:nvPr>
        </p:nvSpPr>
        <p:spPr>
          <a:xfrm>
            <a:off x="717550" y="1162050"/>
            <a:ext cx="5575300" cy="3136900"/>
          </a:xfrm>
          <a:ln/>
        </p:spPr>
      </p:sp>
      <p:sp>
        <p:nvSpPr>
          <p:cNvPr id="10342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Early syphilis,</a:t>
            </a:r>
            <a:r>
              <a:rPr lang="en-US" altLang="en-US" baseline="0" dirty="0"/>
              <a:t> includes not only primary and secondary syphilis, but all new syphilis acquired in the past year.</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Of all early syphilis cases,</a:t>
            </a:r>
            <a:r>
              <a:rPr lang="en-US" altLang="en-US" baseline="0" dirty="0"/>
              <a:t> 72 percent were among people whose current gender was reported as male.</a:t>
            </a:r>
            <a:endParaRPr lang="en-US" altLang="en-US" sz="120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Men who have sex with men (MSM) account for 59% of all</a:t>
            </a:r>
            <a:r>
              <a:rPr lang="en-US" altLang="en-US" sz="1200" baseline="0" dirty="0"/>
              <a:t> early syphilis</a:t>
            </a:r>
            <a:r>
              <a:rPr lang="en-US" altLang="en-US" sz="1200" dirty="0"/>
              <a:t> cases among men.</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p>
        </p:txBody>
      </p:sp>
    </p:spTree>
    <p:extLst>
      <p:ext uri="{BB962C8B-B14F-4D97-AF65-F5344CB8AC3E}">
        <p14:creationId xmlns:p14="http://schemas.microsoft.com/office/powerpoint/2010/main" val="1697017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average age of MSM with early syphilis is 38</a:t>
            </a:r>
            <a:r>
              <a:rPr lang="en-US" baseline="0" dirty="0"/>
              <a:t> years of age.</a:t>
            </a:r>
          </a:p>
          <a:p>
            <a:pPr marL="174708" indent="-174708">
              <a:buFont typeface="Arial" panose="020B0604020202020204" pitchFamily="34" charset="0"/>
              <a:buChar char="•"/>
            </a:pPr>
            <a:r>
              <a:rPr lang="en-US" baseline="0" dirty="0"/>
              <a:t>Ages ranged from 16–77 years of age</a:t>
            </a:r>
          </a:p>
          <a:p>
            <a:pPr marL="174708" indent="-174708">
              <a:buFont typeface="Arial" panose="020B0604020202020204" pitchFamily="34" charset="0"/>
              <a:buChar char="•"/>
            </a:pPr>
            <a:r>
              <a:rPr lang="en-US" baseline="0" dirty="0"/>
              <a:t>The 30-34 year old age group had the highest number of cases at 99</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49% of early syphilis cases are among MSM are in the 25-39 age groups.</a:t>
            </a:r>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21137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23% percent of all early syphilis cases were co-infected with HIV.</a:t>
            </a:r>
          </a:p>
          <a:p>
            <a:pPr marL="174708" indent="-174708">
              <a:buFont typeface="Arial" panose="020B0604020202020204" pitchFamily="34" charset="0"/>
              <a:buChar char="•"/>
            </a:pPr>
            <a:r>
              <a:rPr lang="en-US" dirty="0"/>
              <a:t>47% percent of all MSM early syphilis cases were</a:t>
            </a:r>
            <a:r>
              <a:rPr lang="en-US" baseline="0" dirty="0"/>
              <a:t> co-infected with HIV.</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735585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26</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MS Mincho" panose="02020609040205080304" pitchFamily="49" charset="-128"/>
                <a:cs typeface="Arial" panose="020B0604020202020204" pitchFamily="34" charset="0"/>
              </a:rPr>
              <a:t>Cases of reported gonorrhea saw the greatest decrease of 16 percent. 9,671 in 2021 compared to 8,161 in 2022. </a:t>
            </a:r>
            <a:endParaRPr lang="en-US" sz="1800" dirty="0">
              <a:effectLst/>
              <a:latin typeface="Times New Roman" panose="02020603050405020304" pitchFamily="18" charset="0"/>
              <a:ea typeface="MS Mincho" panose="02020609040205080304" pitchFamily="49" charset="-128"/>
            </a:endParaRPr>
          </a:p>
          <a:p>
            <a:pPr eaLnBrk="1" hangingPunct="1"/>
            <a:endParaRPr lang="en-US" altLang="en-US" dirty="0"/>
          </a:p>
        </p:txBody>
      </p:sp>
    </p:spTree>
    <p:extLst>
      <p:ext uri="{BB962C8B-B14F-4D97-AF65-F5344CB8AC3E}">
        <p14:creationId xmlns:p14="http://schemas.microsoft.com/office/powerpoint/2010/main" val="1238150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a:t>
            </a:r>
            <a:r>
              <a:rPr lang="en-US" altLang="en-US" dirty="0"/>
              <a:t>he rate</a:t>
            </a:r>
            <a:r>
              <a:rPr lang="en-US" altLang="en-US" baseline="0" dirty="0"/>
              <a:t> of gonorrhea in MN was 154 per 100,000. This is a rate decrease of 16% from 2021.</a:t>
            </a:r>
            <a:endParaRPr lang="en-US" baseline="0" dirty="0"/>
          </a:p>
          <a:p>
            <a:pPr marL="174708" indent="-174708">
              <a:buFont typeface="Arial" panose="020B0604020202020204" pitchFamily="34" charset="0"/>
              <a:buChar char="•"/>
            </a:pPr>
            <a:r>
              <a:rPr lang="en-US" baseline="0" dirty="0"/>
              <a:t>The city of Minneapolis continues to have the highest rates of gonorrhea at 693 per 100,000, followed by the city of St. Paul at 442 per 100,000, the suburban area (7-county metro excluding Minneapolis &amp; St. Paul) at 111 per 100,000 and Greater Minnesota at 72 per 100,000.</a:t>
            </a:r>
          </a:p>
          <a:p>
            <a:pPr marL="174708" indent="-174708">
              <a:buFont typeface="Arial" panose="020B0604020202020204" pitchFamily="34" charset="0"/>
              <a:buChar char="•"/>
            </a:pPr>
            <a:r>
              <a:rPr lang="en-US" baseline="0" dirty="0"/>
              <a:t>The rates of gonorrhea decreased in all areas across Minnesota.</a:t>
            </a:r>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27</a:t>
            </a:fld>
            <a:endParaRPr lang="en-US" dirty="0"/>
          </a:p>
        </p:txBody>
      </p:sp>
    </p:spTree>
    <p:extLst>
      <p:ext uri="{BB962C8B-B14F-4D97-AF65-F5344CB8AC3E}">
        <p14:creationId xmlns:p14="http://schemas.microsoft.com/office/powerpoint/2010/main" val="1003233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294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BDA537-4708-417E-856F-851585837997}" type="slidenum">
              <a:rPr lang="en-US" altLang="en-US" smtClean="0"/>
              <a:pPr eaLnBrk="1" hangingPunct="1">
                <a:spcBef>
                  <a:spcPct val="0"/>
                </a:spcBef>
              </a:pPr>
              <a:t>28</a:t>
            </a:fld>
            <a:endParaRPr lang="en-US" altLang="en-US" dirty="0"/>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31774">
              <a:buFontTx/>
              <a:buChar char="•"/>
              <a:defRPr/>
            </a:pPr>
            <a:r>
              <a:rPr lang="en-US" altLang="en-US" dirty="0">
                <a:solidFill>
                  <a:prstClr val="black"/>
                </a:solidFill>
              </a:rPr>
              <a:t> The rates of gonorrhea went down in both males and females in 2022.  Males continue to have higher rates of gonorrhea than females</a:t>
            </a:r>
          </a:p>
          <a:p>
            <a:pPr defTabSz="931774">
              <a:buFontTx/>
              <a:buChar char="•"/>
              <a:defRPr/>
            </a:pPr>
            <a:r>
              <a:rPr lang="en-US" altLang="en-US" dirty="0">
                <a:solidFill>
                  <a:prstClr val="black"/>
                </a:solidFill>
              </a:rPr>
              <a:t>Males had a rate of 178 per 100,000 which is a decrease of 12% over the 2021 rate of 202 per 100,000.</a:t>
            </a:r>
          </a:p>
          <a:p>
            <a:pPr defTabSz="931774">
              <a:buFontTx/>
              <a:buChar char="•"/>
              <a:defRPr/>
            </a:pPr>
            <a:r>
              <a:rPr lang="en-US" altLang="en-US" dirty="0">
                <a:solidFill>
                  <a:prstClr val="black"/>
                </a:solidFill>
              </a:rPr>
              <a:t>Females had a rate of 130 per 100,000 which is a decrease of 20% over the 2021 rate of 163 per 100,000.</a:t>
            </a:r>
          </a:p>
          <a:p>
            <a:pPr defTabSz="931774">
              <a:buFontTx/>
              <a:buNone/>
              <a:defRPr/>
            </a:pPr>
            <a:endParaRPr lang="en-US" altLang="en-US" dirty="0">
              <a:solidFill>
                <a:prstClr val="black"/>
              </a:solidFill>
            </a:endParaRPr>
          </a:p>
        </p:txBody>
      </p:sp>
    </p:spTree>
    <p:extLst>
      <p:ext uri="{BB962C8B-B14F-4D97-AF65-F5344CB8AC3E}">
        <p14:creationId xmlns:p14="http://schemas.microsoft.com/office/powerpoint/2010/main" val="3640181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77017B-E55D-46DD-8B1D-9EC99FF796CD}" type="slidenum">
              <a:rPr lang="en-US" altLang="en-US" smtClean="0"/>
              <a:pPr eaLnBrk="1" hangingPunct="1">
                <a:spcBef>
                  <a:spcPct val="0"/>
                </a:spcBef>
              </a:pPr>
              <a:t>29</a:t>
            </a:fld>
            <a:endParaRPr lang="en-US" altLang="en-US" dirty="0"/>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 All age groups saw</a:t>
            </a:r>
            <a:r>
              <a:rPr lang="en-US" altLang="en-US" baseline="0" dirty="0"/>
              <a:t> a decrease in gonorrhea rates.</a:t>
            </a:r>
          </a:p>
          <a:p>
            <a:pPr eaLnBrk="1" hangingPunct="1">
              <a:buFontTx/>
              <a:buChar char="•"/>
            </a:pPr>
            <a:r>
              <a:rPr lang="en-US" altLang="en-US" baseline="0" dirty="0"/>
              <a:t> The highest rate remains in the 20–24-year-old age group at 553 per 100,000.</a:t>
            </a:r>
          </a:p>
          <a:p>
            <a:pPr eaLnBrk="1" hangingPunct="1">
              <a:buFontTx/>
              <a:buNone/>
            </a:pPr>
            <a:endParaRPr lang="en-US" altLang="en-US" baseline="0" dirty="0"/>
          </a:p>
        </p:txBody>
      </p:sp>
    </p:spTree>
    <p:extLst>
      <p:ext uri="{BB962C8B-B14F-4D97-AF65-F5344CB8AC3E}">
        <p14:creationId xmlns:p14="http://schemas.microsoft.com/office/powerpoint/2010/main" val="345754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Females under the age of 25 years of age, continue to have higher rates of gonorrhea than 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Males record the highest rate among age groups older than 25 years.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The highest rates of gonorrhea are in females 20-24 at 597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30</a:t>
            </a:fld>
            <a:endParaRPr lang="en-US" dirty="0"/>
          </a:p>
        </p:txBody>
      </p:sp>
    </p:spTree>
    <p:extLst>
      <p:ext uri="{BB962C8B-B14F-4D97-AF65-F5344CB8AC3E}">
        <p14:creationId xmlns:p14="http://schemas.microsoft.com/office/powerpoint/2010/main" val="318481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Factors that impact the completeness and accuracy of STD data include:</a:t>
            </a:r>
          </a:p>
          <a:p>
            <a:r>
              <a:rPr lang="en-US" sz="2200" dirty="0">
                <a:solidFill>
                  <a:schemeClr val="tx1">
                    <a:lumMod val="75000"/>
                    <a:lumOff val="25000"/>
                  </a:schemeClr>
                </a:solidFill>
              </a:rPr>
              <a:t>Level of STD screening by healthcare providers, individual test-seeking behavior, sensitivity of diagnostic tests, compliance with case reporting, completeness of case reporting, timeliness of case reporting.</a:t>
            </a:r>
          </a:p>
          <a:p>
            <a:r>
              <a:rPr lang="en-US" sz="2800" dirty="0"/>
              <a:t>Increases and decreases in STD rates can be due to actual changes in disease occurrence and/or changes in one or more of the above factors.</a:t>
            </a:r>
          </a:p>
          <a:p>
            <a:r>
              <a:rPr lang="en-US" sz="2800" dirty="0"/>
              <a:t>Important</a:t>
            </a:r>
            <a:r>
              <a:rPr lang="en-US" sz="2800" baseline="0" dirty="0"/>
              <a:t> to note that</a:t>
            </a:r>
            <a:r>
              <a:rPr lang="en-US" sz="2800" dirty="0"/>
              <a:t> COVID-19 lockdowns likely played a role in the number of cases reported or diagnosed this past year.</a:t>
            </a:r>
            <a:r>
              <a:rPr lang="en-US" sz="2800" baseline="0" dirty="0"/>
              <a:t> </a:t>
            </a:r>
            <a:endParaRPr lang="en-US" sz="2800" dirty="0"/>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4</a:t>
            </a:fld>
            <a:endParaRPr lang="en-US" dirty="0"/>
          </a:p>
        </p:txBody>
      </p:sp>
    </p:spTree>
    <p:extLst>
      <p:ext uri="{BB962C8B-B14F-4D97-AF65-F5344CB8AC3E}">
        <p14:creationId xmlns:p14="http://schemas.microsoft.com/office/powerpoint/2010/main" val="3828669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499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9F05FF-DAE0-4BD1-89D2-4A5B9A6CB9CE}" type="slidenum">
              <a:rPr lang="en-US" altLang="en-US" smtClean="0"/>
              <a:pPr eaLnBrk="1" hangingPunct="1">
                <a:spcBef>
                  <a:spcPct val="0"/>
                </a:spcBef>
              </a:pPr>
              <a:t>31</a:t>
            </a:fld>
            <a:endParaRPr lang="en-US" altLang="en-US" dirty="0"/>
          </a:p>
        </p:txBody>
      </p:sp>
      <p:sp>
        <p:nvSpPr>
          <p:cNvPr id="84996" name="Rectangle 2"/>
          <p:cNvSpPr>
            <a:spLocks noGrp="1" noRot="1" noChangeAspect="1" noChangeArrowheads="1" noTextEdit="1"/>
          </p:cNvSpPr>
          <p:nvPr>
            <p:ph type="sldImg"/>
          </p:nvPr>
        </p:nvSpPr>
        <p:spPr>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baseline="0" dirty="0"/>
              <a:t>There continues to be large disparities in the rates of gonorrhea.</a:t>
            </a:r>
          </a:p>
          <a:p>
            <a:pPr eaLnBrk="1" hangingPunct="1">
              <a:buFontTx/>
              <a:buChar char="•"/>
            </a:pPr>
            <a:r>
              <a:rPr lang="en-US" altLang="en-US" baseline="0" dirty="0"/>
              <a:t> The Black/African American, non-Hispanic population rates are </a:t>
            </a:r>
            <a:r>
              <a:rPr lang="en-US" altLang="en-US" b="1" baseline="0" dirty="0"/>
              <a:t>19.2 times </a:t>
            </a:r>
            <a:r>
              <a:rPr lang="en-US" altLang="en-US" baseline="0" dirty="0"/>
              <a:t>higher than white rates. The rate in the Black/African American population was 1102 per 100,000 compared to the rate in the White, Non-Hispanic population at 57 per 100,000.</a:t>
            </a:r>
          </a:p>
          <a:p>
            <a:pPr eaLnBrk="1" hangingPunct="1">
              <a:buFontTx/>
              <a:buChar char="•"/>
            </a:pPr>
            <a:r>
              <a:rPr lang="en-US" altLang="en-US" baseline="0" dirty="0"/>
              <a:t> The American Indian population had a rate that was </a:t>
            </a:r>
            <a:r>
              <a:rPr lang="en-US" altLang="en-US" b="1" baseline="0" dirty="0"/>
              <a:t>9.5 times </a:t>
            </a:r>
            <a:r>
              <a:rPr lang="en-US" altLang="en-US" baseline="0" dirty="0"/>
              <a:t>higher at 547 per 100,000</a:t>
            </a:r>
          </a:p>
          <a:p>
            <a:pPr eaLnBrk="1" hangingPunct="1">
              <a:buFontTx/>
              <a:buChar char="•"/>
            </a:pPr>
            <a:r>
              <a:rPr lang="en-US" altLang="en-US" baseline="0" dirty="0"/>
              <a:t> The Asian/Pacific Islander population had a rate that was 1.5 times higher at 89 per 100,000</a:t>
            </a:r>
          </a:p>
          <a:p>
            <a:pPr eaLnBrk="1" hangingPunct="1">
              <a:buFontTx/>
              <a:buChar char="•"/>
            </a:pPr>
            <a:r>
              <a:rPr lang="en-US" altLang="en-US" baseline="0" dirty="0"/>
              <a:t> The Hispanic/Latino population, which can be of any race, had a rate that was 3.6 times higher at 205 per 100,000</a:t>
            </a:r>
          </a:p>
        </p:txBody>
      </p:sp>
    </p:spTree>
    <p:extLst>
      <p:ext uri="{BB962C8B-B14F-4D97-AF65-F5344CB8AC3E}">
        <p14:creationId xmlns:p14="http://schemas.microsoft.com/office/powerpoint/2010/main" val="2057718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B14E50F-00E5-49FF-AAA6-A40BACBCEC12}" type="slidenum">
              <a:rPr lang="en-US" altLang="en-US" smtClean="0"/>
              <a:pPr eaLnBrk="1" hangingPunct="1">
                <a:spcBef>
                  <a:spcPct val="0"/>
                </a:spcBef>
              </a:pPr>
              <a:t>32</a:t>
            </a:fld>
            <a:endParaRPr lang="en-US" altLang="en-US" dirty="0"/>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r>
              <a:rPr lang="en-US" altLang="en-US" dirty="0"/>
              <a:t>Chlamydia decreased 2% in 2022 compared to 2021 which recorded the first decline in over a decade. This could be the result of a true decrease in the number of cases, but it could also reflect the COVID-19 pandemic and reduced preventative visits. Chlamydia is more likely to be asymptomatic than gonorrhea and syphilis, especially in females. </a:t>
            </a:r>
          </a:p>
        </p:txBody>
      </p:sp>
    </p:spTree>
    <p:extLst>
      <p:ext uri="{BB962C8B-B14F-4D97-AF65-F5344CB8AC3E}">
        <p14:creationId xmlns:p14="http://schemas.microsoft.com/office/powerpoint/2010/main" val="1104087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solidFill>
                  <a:schemeClr val="tx1"/>
                </a:solidFill>
              </a:rPr>
              <a:t>Despite the decrease, all counties</a:t>
            </a:r>
            <a:r>
              <a:rPr lang="en-US" baseline="0" dirty="0">
                <a:solidFill>
                  <a:schemeClr val="tx1"/>
                </a:solidFill>
              </a:rPr>
              <a:t> in Minnesota were affected by chlamydia. There were at least 3 cases in all counties in 2022. </a:t>
            </a:r>
          </a:p>
          <a:p>
            <a:pPr marL="174708" indent="-174708">
              <a:buFont typeface="Arial" panose="020B0604020202020204" pitchFamily="34" charset="0"/>
              <a:buChar char="•"/>
            </a:pPr>
            <a:r>
              <a:rPr lang="en-US" baseline="0" dirty="0">
                <a:solidFill>
                  <a:schemeClr val="tx1"/>
                </a:solidFill>
              </a:rPr>
              <a:t>The city of Minneapolis continues to have the highest rates of chlamydia at 1,267 per 100,000, followed by the city of St. Paul at 896 per 100,000, the suburban area (7-county metro excluding Minneapolis &amp; St. Paul) at 344 per 100,000 and Greater Minnesota at 288 per 100,000.</a:t>
            </a:r>
          </a:p>
          <a:p>
            <a:endParaRPr 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33</a:t>
            </a:fld>
            <a:endParaRPr lang="en-US" dirty="0"/>
          </a:p>
        </p:txBody>
      </p:sp>
    </p:spTree>
    <p:extLst>
      <p:ext uri="{BB962C8B-B14F-4D97-AF65-F5344CB8AC3E}">
        <p14:creationId xmlns:p14="http://schemas.microsoft.com/office/powerpoint/2010/main" val="1203778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680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2B843D-6AFF-433F-8DA7-09A741B21261}" type="slidenum">
              <a:rPr lang="en-US" altLang="en-US" smtClean="0"/>
              <a:pPr eaLnBrk="1" hangingPunct="1">
                <a:spcBef>
                  <a:spcPct val="0"/>
                </a:spcBef>
              </a:pPr>
              <a:t>34</a:t>
            </a:fld>
            <a:endParaRPr lang="en-US" altLang="en-US" dirty="0"/>
          </a:p>
        </p:txBody>
      </p:sp>
      <p:sp>
        <p:nvSpPr>
          <p:cNvPr id="76804" name="Rectangle 2"/>
          <p:cNvSpPr>
            <a:spLocks noGrp="1" noRot="1" noChangeAspect="1" noChangeArrowheads="1" noTextEdit="1"/>
          </p:cNvSpPr>
          <p:nvPr>
            <p:ph type="sldImg"/>
          </p:nvPr>
        </p:nvSpPr>
        <p:spPr>
          <a:xfrm>
            <a:off x="717550" y="1162050"/>
            <a:ext cx="5575300" cy="3136900"/>
          </a:xfrm>
          <a:ln/>
        </p:spPr>
      </p:sp>
      <p:sp>
        <p:nvSpPr>
          <p:cNvPr id="76805" name="Rectangle 3"/>
          <p:cNvSpPr>
            <a:spLocks noGrp="1" noChangeArrowheads="1"/>
          </p:cNvSpPr>
          <p:nvPr>
            <p:ph type="body" idx="1"/>
          </p:nvPr>
        </p:nvSpPr>
        <p:spPr>
          <a:noFill/>
        </p:spPr>
        <p:txBody>
          <a:bodyPr/>
          <a:lstStyle/>
          <a:p>
            <a:pPr eaLnBrk="1" hangingPunct="1">
              <a:buFontTx/>
              <a:buChar char="•"/>
            </a:pPr>
            <a:r>
              <a:rPr lang="en-US" altLang="en-US" dirty="0"/>
              <a:t> The rates</a:t>
            </a:r>
            <a:r>
              <a:rPr lang="en-US" altLang="en-US" baseline="0" dirty="0"/>
              <a:t> of chlamydia increased for males and decreased for females in 2022.</a:t>
            </a:r>
          </a:p>
          <a:p>
            <a:pPr eaLnBrk="1" hangingPunct="1">
              <a:buFontTx/>
              <a:buChar char="•"/>
            </a:pPr>
            <a:r>
              <a:rPr lang="en-US" altLang="en-US" baseline="0" dirty="0"/>
              <a:t> Females continue to have higher rates of chlamydia than males. Males had a rate of 311 per 100,000 which is a increase of 1% over the 2021 rate of 308 per 100,000.</a:t>
            </a:r>
          </a:p>
          <a:p>
            <a:pPr eaLnBrk="1" hangingPunct="1">
              <a:buFontTx/>
              <a:buChar char="•"/>
            </a:pPr>
            <a:r>
              <a:rPr lang="en-US" altLang="en-US" baseline="0" dirty="0"/>
              <a:t> Females had a rate of 520 per 100,000 which is a decrease of 4% from 2021 rate of 541 per 100,000.</a:t>
            </a:r>
          </a:p>
        </p:txBody>
      </p:sp>
    </p:spTree>
    <p:extLst>
      <p:ext uri="{BB962C8B-B14F-4D97-AF65-F5344CB8AC3E}">
        <p14:creationId xmlns:p14="http://schemas.microsoft.com/office/powerpoint/2010/main" val="3091937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The rates of Chlamydia are highest among females.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Females, 20-24 years of age continue to have the highest rate at 3001 per 100,000.</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Males aged 45-49 reported the largest increase of over 13% when compared to 2021.</a:t>
            </a:r>
          </a:p>
        </p:txBody>
      </p:sp>
      <p:sp>
        <p:nvSpPr>
          <p:cNvPr id="4" name="Slide Number Placeholder 3"/>
          <p:cNvSpPr>
            <a:spLocks noGrp="1"/>
          </p:cNvSpPr>
          <p:nvPr>
            <p:ph type="sldNum" sz="quarter" idx="10"/>
          </p:nvPr>
        </p:nvSpPr>
        <p:spPr/>
        <p:txBody>
          <a:bodyPr/>
          <a:lstStyle/>
          <a:p>
            <a:fld id="{DE04DE7C-65D2-4C1F-BFF6-2FC5449BA8E1}" type="slidenum">
              <a:rPr lang="en-US" smtClean="0"/>
              <a:t>35</a:t>
            </a:fld>
            <a:endParaRPr lang="en-US"/>
          </a:p>
        </p:txBody>
      </p:sp>
    </p:spTree>
    <p:extLst>
      <p:ext uri="{BB962C8B-B14F-4D97-AF65-F5344CB8AC3E}">
        <p14:creationId xmlns:p14="http://schemas.microsoft.com/office/powerpoint/2010/main" val="2271614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885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E3E6E7-4426-4EA4-9DF5-5EE99527521B}" type="slidenum">
              <a:rPr lang="en-US" altLang="en-US" smtClean="0"/>
              <a:pPr eaLnBrk="1" hangingPunct="1">
                <a:spcBef>
                  <a:spcPct val="0"/>
                </a:spcBef>
              </a:pPr>
              <a:t>36</a:t>
            </a:fld>
            <a:endParaRPr lang="en-US" altLang="en-US"/>
          </a:p>
        </p:txBody>
      </p:sp>
      <p:sp>
        <p:nvSpPr>
          <p:cNvPr id="78852" name="Rectangle 2"/>
          <p:cNvSpPr>
            <a:spLocks noGrp="1" noRot="1" noChangeAspect="1" noChangeArrowheads="1" noTextEdit="1"/>
          </p:cNvSpPr>
          <p:nvPr>
            <p:ph type="sldImg"/>
          </p:nvPr>
        </p:nvSpPr>
        <p:spPr>
          <a:xfrm>
            <a:off x="717550" y="1162050"/>
            <a:ext cx="5575300" cy="3136900"/>
          </a:xfrm>
          <a:ln/>
        </p:spPr>
      </p:sp>
      <p:sp>
        <p:nvSpPr>
          <p:cNvPr id="78853" name="Rectangle 3"/>
          <p:cNvSpPr>
            <a:spLocks noGrp="1" noChangeArrowheads="1"/>
          </p:cNvSpPr>
          <p:nvPr>
            <p:ph type="body" idx="1"/>
          </p:nvPr>
        </p:nvSpPr>
        <p:spPr>
          <a:noFill/>
        </p:spPr>
        <p:txBody>
          <a:bodyPr/>
          <a:lstStyle/>
          <a:p>
            <a:pPr eaLnBrk="1" hangingPunct="1">
              <a:buFontTx/>
              <a:buChar char="•"/>
            </a:pPr>
            <a:r>
              <a:rPr lang="en-US" altLang="en-US" baseline="0" dirty="0"/>
              <a:t> There continues to be great disparities in rates of chlamydia.</a:t>
            </a:r>
          </a:p>
          <a:p>
            <a:pPr eaLnBrk="1" hangingPunct="1">
              <a:buFontTx/>
              <a:buChar char="•"/>
            </a:pPr>
            <a:r>
              <a:rPr lang="en-US" altLang="en-US" baseline="0" dirty="0"/>
              <a:t> The Black/African American, non-Hispanic population has rates that are 11.7 times higher than that of white rates. </a:t>
            </a:r>
          </a:p>
          <a:p>
            <a:pPr eaLnBrk="1" hangingPunct="1">
              <a:buFontTx/>
              <a:buChar char="•"/>
            </a:pPr>
            <a:r>
              <a:rPr lang="en-US" altLang="en-US" baseline="0" dirty="0"/>
              <a:t>The rate in the Black/African American, non-Hispanic population was 2127 per 100,000 compared to the rate in the White, non-Hispanic population at 182 per 100,000.</a:t>
            </a:r>
          </a:p>
          <a:p>
            <a:pPr eaLnBrk="1" hangingPunct="1">
              <a:buFontTx/>
              <a:buChar char="•"/>
            </a:pPr>
            <a:r>
              <a:rPr lang="en-US" altLang="en-US" baseline="0" dirty="0"/>
              <a:t> The American Indian population had a rate that was 5.6 times higher at 1014 per 100,000</a:t>
            </a:r>
          </a:p>
          <a:p>
            <a:pPr eaLnBrk="1" hangingPunct="1">
              <a:buFontTx/>
              <a:buChar char="•"/>
            </a:pPr>
            <a:r>
              <a:rPr lang="en-US" altLang="en-US" baseline="0" dirty="0"/>
              <a:t> The Asian/Pacific Islander population had a rate that was 2.2 times higher at 402 per 100,000</a:t>
            </a:r>
          </a:p>
          <a:p>
            <a:pPr eaLnBrk="1" hangingPunct="1">
              <a:buFontTx/>
              <a:buChar char="•"/>
            </a:pPr>
            <a:r>
              <a:rPr lang="en-US" altLang="en-US" baseline="0" dirty="0"/>
              <a:t> The Hispanic/Latino population, which can be of any race, had a rate that was 4.9 times higher at 895 per 100,000</a:t>
            </a:r>
          </a:p>
        </p:txBody>
      </p:sp>
    </p:spTree>
    <p:extLst>
      <p:ext uri="{BB962C8B-B14F-4D97-AF65-F5344CB8AC3E}">
        <p14:creationId xmlns:p14="http://schemas.microsoft.com/office/powerpoint/2010/main" val="2119135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37</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15852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421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8893D-144E-49BF-95AA-27147ABC9D21}" type="slidenum">
              <a:rPr lang="en-US" altLang="en-US" smtClean="0"/>
              <a:pPr eaLnBrk="1" hangingPunct="1">
                <a:spcBef>
                  <a:spcPct val="0"/>
                </a:spcBef>
              </a:pPr>
              <a:t>38</a:t>
            </a:fld>
            <a:endParaRPr lang="en-US" altLang="en-US"/>
          </a:p>
        </p:txBody>
      </p:sp>
      <p:sp>
        <p:nvSpPr>
          <p:cNvPr id="94212" name="Rectangle 2"/>
          <p:cNvSpPr>
            <a:spLocks noGrp="1" noRot="1" noChangeAspect="1" noChangeArrowheads="1" noTextEdit="1"/>
          </p:cNvSpPr>
          <p:nvPr>
            <p:ph type="sldImg"/>
          </p:nvPr>
        </p:nvSpPr>
        <p:spPr>
          <a:xfrm>
            <a:off x="717550" y="1162050"/>
            <a:ext cx="5575300" cy="3136900"/>
          </a:xfrm>
          <a:ln/>
        </p:spPr>
      </p:sp>
      <p:sp>
        <p:nvSpPr>
          <p:cNvPr id="94213"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Chlamydia continues to disproportionately</a:t>
            </a:r>
            <a:r>
              <a:rPr lang="en-US" altLang="en-US" baseline="0" dirty="0"/>
              <a:t> impact youth and young adults.  </a:t>
            </a:r>
          </a:p>
          <a:p>
            <a:pPr marL="174708" indent="-174708" defTabSz="931774">
              <a:buFont typeface="Arial" panose="020B0604020202020204" pitchFamily="34" charset="0"/>
              <a:buChar char="•"/>
              <a:defRPr/>
            </a:pPr>
            <a:r>
              <a:rPr lang="en-US" altLang="en-US" baseline="0" dirty="0"/>
              <a:t>15–24-year-olds make up only 14% of the population, but account for 59% of all chlamydia cases reported.</a:t>
            </a:r>
          </a:p>
          <a:p>
            <a:pPr marL="174708" indent="-174708" defTabSz="931774">
              <a:buFont typeface="Arial" panose="020B0604020202020204" pitchFamily="34" charset="0"/>
              <a:buChar char="•"/>
              <a:defRPr/>
            </a:pPr>
            <a:endParaRPr lang="en-US" altLang="en-US" baseline="0" dirty="0"/>
          </a:p>
          <a:p>
            <a:pPr marL="174708" indent="-174708" defTabSz="931774">
              <a:buFont typeface="Arial" panose="020B0604020202020204" pitchFamily="34" charset="0"/>
              <a:buChar char="•"/>
              <a:defRPr/>
            </a:pPr>
            <a:r>
              <a:rPr lang="en-US" altLang="en-US" baseline="0" dirty="0"/>
              <a:t>MN Population Data:</a:t>
            </a:r>
            <a:br>
              <a:rPr lang="en-US" altLang="en-US" baseline="0" dirty="0"/>
            </a:br>
            <a:r>
              <a:rPr lang="en-US" altLang="en-US" baseline="0" dirty="0"/>
              <a:t>(n=5,303,925)</a:t>
            </a:r>
          </a:p>
          <a:p>
            <a:pPr marL="174708" indent="-174708" defTabSz="931774">
              <a:buFont typeface="Arial" panose="020B0604020202020204" pitchFamily="34" charset="0"/>
              <a:buChar char="•"/>
              <a:defRPr/>
            </a:pPr>
            <a:r>
              <a:rPr lang="en-US" altLang="en-US" baseline="0" dirty="0"/>
              <a:t>&lt;15 </a:t>
            </a:r>
            <a:r>
              <a:rPr lang="en-US" altLang="en-US" baseline="0" dirty="0" err="1"/>
              <a:t>yrs</a:t>
            </a:r>
            <a:r>
              <a:rPr lang="en-US" altLang="en-US" baseline="0" dirty="0"/>
              <a:t>: 20%</a:t>
            </a:r>
          </a:p>
          <a:p>
            <a:pPr marL="174708" indent="-174708" defTabSz="931774">
              <a:buFont typeface="Arial" panose="020B0604020202020204" pitchFamily="34" charset="0"/>
              <a:buChar char="•"/>
              <a:defRPr/>
            </a:pPr>
            <a:r>
              <a:rPr lang="en-US" altLang="en-US" baseline="0" dirty="0"/>
              <a:t>15-24 </a:t>
            </a:r>
            <a:r>
              <a:rPr lang="en-US" altLang="en-US" baseline="0" dirty="0" err="1"/>
              <a:t>yrs</a:t>
            </a:r>
            <a:r>
              <a:rPr lang="en-US" altLang="en-US" baseline="0" dirty="0"/>
              <a:t>: 14%</a:t>
            </a:r>
          </a:p>
          <a:p>
            <a:pPr marL="174708" indent="-174708" defTabSz="931774">
              <a:buFont typeface="Arial" panose="020B0604020202020204" pitchFamily="34" charset="0"/>
              <a:buChar char="•"/>
              <a:defRPr/>
            </a:pPr>
            <a:r>
              <a:rPr lang="en-US" altLang="en-US" baseline="0" dirty="0"/>
              <a:t>25-34: 13%</a:t>
            </a:r>
          </a:p>
          <a:p>
            <a:pPr marL="174708" indent="-174708" defTabSz="931774">
              <a:buFont typeface="Arial" panose="020B0604020202020204" pitchFamily="34" charset="0"/>
              <a:buChar char="•"/>
              <a:defRPr/>
            </a:pPr>
            <a:r>
              <a:rPr lang="en-US" altLang="en-US" baseline="0" dirty="0"/>
              <a:t>35+ </a:t>
            </a:r>
            <a:r>
              <a:rPr lang="en-US" altLang="en-US" baseline="0" dirty="0" err="1"/>
              <a:t>yrs</a:t>
            </a:r>
            <a:r>
              <a:rPr lang="en-US" altLang="en-US" baseline="0" dirty="0"/>
              <a:t>: 53%</a:t>
            </a:r>
          </a:p>
        </p:txBody>
      </p:sp>
    </p:spTree>
    <p:extLst>
      <p:ext uri="{BB962C8B-B14F-4D97-AF65-F5344CB8AC3E}">
        <p14:creationId xmlns:p14="http://schemas.microsoft.com/office/powerpoint/2010/main" val="2227192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523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652A4B-2776-4B4D-922C-116E018D3639}" type="slidenum">
              <a:rPr lang="en-US" altLang="en-US" smtClean="0"/>
              <a:pPr eaLnBrk="1" hangingPunct="1">
                <a:spcBef>
                  <a:spcPct val="0"/>
                </a:spcBef>
              </a:pPr>
              <a:t>39</a:t>
            </a:fld>
            <a:endParaRPr lang="en-US" altLang="en-US"/>
          </a:p>
        </p:txBody>
      </p:sp>
      <p:sp>
        <p:nvSpPr>
          <p:cNvPr id="95236" name="Rectangle 2"/>
          <p:cNvSpPr>
            <a:spLocks noGrp="1" noRot="1" noChangeAspect="1" noChangeArrowheads="1" noTextEdit="1"/>
          </p:cNvSpPr>
          <p:nvPr>
            <p:ph type="sldImg"/>
          </p:nvPr>
        </p:nvSpPr>
        <p:spPr>
          <a:xfrm>
            <a:off x="717550" y="1162050"/>
            <a:ext cx="5575300" cy="3136900"/>
          </a:xfrm>
          <a:ln/>
        </p:spPr>
      </p:sp>
      <p:sp>
        <p:nvSpPr>
          <p:cNvPr id="95237"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Gonorrhea also</a:t>
            </a:r>
            <a:r>
              <a:rPr lang="en-US" altLang="en-US" baseline="0" dirty="0"/>
              <a:t> </a:t>
            </a:r>
            <a:r>
              <a:rPr lang="en-US" altLang="en-US" dirty="0"/>
              <a:t>disproportionately</a:t>
            </a:r>
            <a:r>
              <a:rPr lang="en-US" altLang="en-US" baseline="0" dirty="0"/>
              <a:t> impacts youth and young adults. </a:t>
            </a:r>
          </a:p>
          <a:p>
            <a:pPr marL="174708" indent="-174708" defTabSz="931774">
              <a:buFont typeface="Arial" panose="020B0604020202020204" pitchFamily="34" charset="0"/>
              <a:buChar char="•"/>
              <a:defRPr/>
            </a:pPr>
            <a:r>
              <a:rPr lang="en-US" altLang="en-US" baseline="0" dirty="0"/>
              <a:t>Again 15–24-year-olds make up only 14% of the population, but account for 38% of all gonorrhea cases reported.</a:t>
            </a:r>
          </a:p>
          <a:p>
            <a:pPr marL="174708" indent="-174708" defTabSz="931774">
              <a:buFont typeface="Arial" panose="020B0604020202020204" pitchFamily="34" charset="0"/>
              <a:buChar char="•"/>
              <a:defRPr/>
            </a:pPr>
            <a:endParaRPr lang="en-US" altLang="en-US" baseline="0" dirty="0"/>
          </a:p>
          <a:p>
            <a:pPr marL="174708" indent="-174708" defTabSz="931774">
              <a:buFont typeface="Arial" panose="020B0604020202020204" pitchFamily="34" charset="0"/>
              <a:buChar char="•"/>
              <a:defRPr/>
            </a:pPr>
            <a:r>
              <a:rPr lang="en-US" altLang="en-US" baseline="0" dirty="0"/>
              <a:t>MN Population Data:</a:t>
            </a:r>
            <a:br>
              <a:rPr lang="en-US" altLang="en-US" baseline="0" dirty="0"/>
            </a:br>
            <a:r>
              <a:rPr lang="en-US" altLang="en-US" baseline="0" dirty="0"/>
              <a:t>(n=5,303,925)</a:t>
            </a:r>
          </a:p>
          <a:p>
            <a:pPr marL="174708" indent="-174708" defTabSz="931774">
              <a:buFont typeface="Arial" panose="020B0604020202020204" pitchFamily="34" charset="0"/>
              <a:buChar char="•"/>
              <a:defRPr/>
            </a:pPr>
            <a:r>
              <a:rPr lang="en-US" altLang="en-US" baseline="0" dirty="0"/>
              <a:t>&lt;15 </a:t>
            </a:r>
            <a:r>
              <a:rPr lang="en-US" altLang="en-US" baseline="0" dirty="0" err="1"/>
              <a:t>yrs</a:t>
            </a:r>
            <a:r>
              <a:rPr lang="en-US" altLang="en-US" baseline="0" dirty="0"/>
              <a:t>: 20%</a:t>
            </a:r>
          </a:p>
          <a:p>
            <a:pPr marL="174708" indent="-174708" defTabSz="931774">
              <a:buFont typeface="Arial" panose="020B0604020202020204" pitchFamily="34" charset="0"/>
              <a:buChar char="•"/>
              <a:defRPr/>
            </a:pPr>
            <a:r>
              <a:rPr lang="en-US" altLang="en-US" baseline="0" dirty="0"/>
              <a:t>15-24 </a:t>
            </a:r>
            <a:r>
              <a:rPr lang="en-US" altLang="en-US" baseline="0" dirty="0" err="1"/>
              <a:t>yrs</a:t>
            </a:r>
            <a:r>
              <a:rPr lang="en-US" altLang="en-US" baseline="0" dirty="0"/>
              <a:t>: 14%</a:t>
            </a:r>
          </a:p>
          <a:p>
            <a:pPr marL="174708" indent="-174708" defTabSz="931774">
              <a:buFont typeface="Arial" panose="020B0604020202020204" pitchFamily="34" charset="0"/>
              <a:buChar char="•"/>
              <a:defRPr/>
            </a:pPr>
            <a:r>
              <a:rPr lang="en-US" altLang="en-US" baseline="0" dirty="0"/>
              <a:t>25-34: 13%</a:t>
            </a:r>
          </a:p>
          <a:p>
            <a:pPr marL="174708" indent="-174708" defTabSz="931774">
              <a:buFont typeface="Arial" panose="020B0604020202020204" pitchFamily="34" charset="0"/>
              <a:buChar char="•"/>
              <a:defRPr/>
            </a:pPr>
            <a:r>
              <a:rPr lang="en-US" altLang="en-US" baseline="0" dirty="0"/>
              <a:t>35+ </a:t>
            </a:r>
            <a:r>
              <a:rPr lang="en-US" altLang="en-US" baseline="0" dirty="0" err="1"/>
              <a:t>yrs</a:t>
            </a:r>
            <a:r>
              <a:rPr lang="en-US" altLang="en-US" baseline="0" dirty="0"/>
              <a:t>: 53%</a:t>
            </a:r>
            <a:endParaRPr lang="en-US" altLang="en-US" dirty="0"/>
          </a:p>
        </p:txBody>
      </p:sp>
    </p:spTree>
    <p:extLst>
      <p:ext uri="{BB962C8B-B14F-4D97-AF65-F5344CB8AC3E}">
        <p14:creationId xmlns:p14="http://schemas.microsoft.com/office/powerpoint/2010/main" val="2353842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83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3D48C41-CCFE-4308-B5E9-7CD073839F65}" type="slidenum">
              <a:rPr lang="en-US" altLang="en-US" smtClean="0"/>
              <a:pPr eaLnBrk="1" hangingPunct="1">
                <a:spcBef>
                  <a:spcPct val="0"/>
                </a:spcBef>
              </a:pPr>
              <a:t>40</a:t>
            </a:fld>
            <a:endParaRPr lang="en-US" altLang="en-US"/>
          </a:p>
        </p:txBody>
      </p:sp>
      <p:sp>
        <p:nvSpPr>
          <p:cNvPr id="98308" name="Rectangle 2"/>
          <p:cNvSpPr>
            <a:spLocks noGrp="1" noRot="1" noChangeAspect="1" noChangeArrowheads="1" noTextEdit="1"/>
          </p:cNvSpPr>
          <p:nvPr>
            <p:ph type="sldImg"/>
          </p:nvPr>
        </p:nvSpPr>
        <p:spPr>
          <a:xfrm>
            <a:off x="717550" y="1162050"/>
            <a:ext cx="5575300" cy="3136900"/>
          </a:xfrm>
          <a:ln/>
        </p:spPr>
      </p:sp>
      <p:sp>
        <p:nvSpPr>
          <p:cNvPr id="98309" name="Rectangle 3"/>
          <p:cNvSpPr>
            <a:spLocks noGrp="1" noChangeArrowheads="1"/>
          </p:cNvSpPr>
          <p:nvPr>
            <p:ph type="body" idx="1"/>
          </p:nvPr>
        </p:nvSpPr>
        <p:spPr>
          <a:noFill/>
        </p:spPr>
        <p:txBody>
          <a:bodyPr/>
          <a:lstStyle/>
          <a:p>
            <a:pPr defTabSz="931774">
              <a:buFontTx/>
              <a:buChar char="•"/>
              <a:defRPr/>
            </a:pPr>
            <a:r>
              <a:rPr lang="en-US" altLang="en-US" dirty="0"/>
              <a:t>The rates of</a:t>
            </a:r>
            <a:r>
              <a:rPr lang="en-US" altLang="en-US" baseline="0" dirty="0"/>
              <a:t> chlamydia and gonorrhea are higher in females compared to males in the 15–24-year-old age group.</a:t>
            </a:r>
          </a:p>
          <a:p>
            <a:pPr defTabSz="931774">
              <a:buFontTx/>
              <a:buChar char="•"/>
              <a:defRPr/>
            </a:pPr>
            <a:r>
              <a:rPr lang="en-US" altLang="en-US" baseline="0" dirty="0"/>
              <a:t> The rates for chlamydia in females are 2605 per 100,000 population compared to males at 1001 per 100,000 population.</a:t>
            </a:r>
          </a:p>
          <a:p>
            <a:pPr defTabSz="931774">
              <a:buFontTx/>
              <a:buChar char="•"/>
              <a:defRPr/>
            </a:pPr>
            <a:r>
              <a:rPr lang="en-US" altLang="en-US" baseline="0" dirty="0"/>
              <a:t>The rates of gonorrhea in females is 504 per 100,000 compared to 367 per 100,000 in males</a:t>
            </a:r>
          </a:p>
        </p:txBody>
      </p:sp>
    </p:spTree>
    <p:extLst>
      <p:ext uri="{BB962C8B-B14F-4D97-AF65-F5344CB8AC3E}">
        <p14:creationId xmlns:p14="http://schemas.microsoft.com/office/powerpoint/2010/main" val="100933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5</a:t>
            </a:fld>
            <a:endParaRPr lang="en-US" dirty="0"/>
          </a:p>
        </p:txBody>
      </p:sp>
    </p:spTree>
    <p:extLst>
      <p:ext uri="{BB962C8B-B14F-4D97-AF65-F5344CB8AC3E}">
        <p14:creationId xmlns:p14="http://schemas.microsoft.com/office/powerpoint/2010/main" val="210347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625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F67C69C-1D00-4DBE-9171-F02FE25D0848}" type="slidenum">
              <a:rPr lang="en-US" altLang="en-US" smtClean="0"/>
              <a:pPr eaLnBrk="1" hangingPunct="1">
                <a:spcBef>
                  <a:spcPct val="0"/>
                </a:spcBef>
              </a:pPr>
              <a:t>41</a:t>
            </a:fld>
            <a:endParaRPr lang="en-US" altLang="en-US"/>
          </a:p>
        </p:txBody>
      </p:sp>
      <p:sp>
        <p:nvSpPr>
          <p:cNvPr id="96260" name="Rectangle 2"/>
          <p:cNvSpPr>
            <a:spLocks noGrp="1" noRot="1" noChangeAspect="1" noChangeArrowheads="1" noTextEdit="1"/>
          </p:cNvSpPr>
          <p:nvPr>
            <p:ph type="sldImg"/>
          </p:nvPr>
        </p:nvSpPr>
        <p:spPr>
          <a:xfrm>
            <a:off x="717550" y="1162050"/>
            <a:ext cx="5575300" cy="3136900"/>
          </a:xfrm>
          <a:ln/>
        </p:spPr>
      </p:sp>
      <p:sp>
        <p:nvSpPr>
          <p:cNvPr id="96261" name="Rectangle 3"/>
          <p:cNvSpPr>
            <a:spLocks noGrp="1" noChangeArrowheads="1"/>
          </p:cNvSpPr>
          <p:nvPr>
            <p:ph type="body" idx="1"/>
          </p:nvPr>
        </p:nvSpPr>
        <p:spPr>
          <a:noFill/>
        </p:spPr>
        <p:txBody>
          <a:bodyPr/>
          <a:lstStyle/>
          <a:p>
            <a:pPr eaLnBrk="1" hangingPunct="1"/>
            <a:r>
              <a:rPr lang="en-US" altLang="en-US" dirty="0"/>
              <a:t>In</a:t>
            </a:r>
            <a:r>
              <a:rPr lang="en-US" altLang="en-US" baseline="0" dirty="0"/>
              <a:t> adolescents and young adults, </a:t>
            </a:r>
            <a:r>
              <a:rPr lang="en-US" altLang="en-US" b="0" baseline="0" dirty="0"/>
              <a:t>the majority</a:t>
            </a:r>
            <a:r>
              <a:rPr lang="en-US" altLang="en-US" b="0" dirty="0"/>
              <a:t> of chlamydia and</a:t>
            </a:r>
            <a:r>
              <a:rPr lang="en-US" altLang="en-US" b="0" baseline="0" dirty="0"/>
              <a:t> gonorrhea cases are females (68%) .</a:t>
            </a:r>
          </a:p>
          <a:p>
            <a:pPr eaLnBrk="1" hangingPunct="1"/>
            <a:r>
              <a:rPr lang="en-US" altLang="en-US" baseline="0" dirty="0"/>
              <a:t>A little over one-third (36%) are white, non-Hispanic followed by about one-third (30%) that are black, non-Hispanic. 19% were unknown or more than one 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Adolescents and young adults accounted for 60% of chlamydia and 37% of gonorrhea cases diagnosed in Minnesota.</a:t>
            </a:r>
          </a:p>
          <a:p>
            <a:pPr eaLnBrk="1" hangingPunct="1"/>
            <a:endParaRPr lang="en-US" altLang="en-US" baseline="0" dirty="0"/>
          </a:p>
          <a:p>
            <a:pPr eaLnBrk="1" hangingPunct="1"/>
            <a:endParaRPr lang="en-US" altLang="en-US" baseline="0" dirty="0"/>
          </a:p>
        </p:txBody>
      </p:sp>
    </p:spTree>
    <p:extLst>
      <p:ext uri="{BB962C8B-B14F-4D97-AF65-F5344CB8AC3E}">
        <p14:creationId xmlns:p14="http://schemas.microsoft.com/office/powerpoint/2010/main" val="2116202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95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42</a:t>
            </a:fld>
            <a:endParaRPr lang="en-US" altLang="en-US"/>
          </a:p>
        </p:txBody>
      </p:sp>
      <p:sp>
        <p:nvSpPr>
          <p:cNvPr id="109572" name="Rectangle 2"/>
          <p:cNvSpPr>
            <a:spLocks noGrp="1" noRot="1" noChangeAspect="1" noChangeArrowheads="1" noTextEdit="1"/>
          </p:cNvSpPr>
          <p:nvPr>
            <p:ph type="sldImg"/>
          </p:nvPr>
        </p:nvSpPr>
        <p:spPr>
          <a:xfrm>
            <a:off x="717550" y="1162050"/>
            <a:ext cx="5575300" cy="3136900"/>
          </a:xfrm>
          <a:ln/>
        </p:spPr>
      </p:sp>
      <p:sp>
        <p:nvSpPr>
          <p:cNvPr id="109573" name="Rectangle 3"/>
          <p:cNvSpPr>
            <a:spLocks noGrp="1" noChangeArrowheads="1"/>
          </p:cNvSpPr>
          <p:nvPr>
            <p:ph type="body" idx="1"/>
          </p:nvPr>
        </p:nvSpPr>
        <p:spPr>
          <a:noFill/>
        </p:spPr>
        <p:txBody>
          <a:bodyPr/>
          <a:lstStyle/>
          <a:p>
            <a:pPr marL="171450" indent="-171450">
              <a:lnSpc>
                <a:spcPct val="70000"/>
              </a:lnSpc>
              <a:buFont typeface="Arial" panose="020B0604020202020204" pitchFamily="34" charset="0"/>
              <a:buChar char="•"/>
            </a:pPr>
            <a:r>
              <a:rPr lang="en-US" altLang="en-US" sz="1200" dirty="0"/>
              <a:t>From 2012-2022, the chlamydia rate increased by 22%. The rate of gonorrhea increased by 165% syphilis has increased by 447%.</a:t>
            </a:r>
          </a:p>
          <a:p>
            <a:pPr marL="171450" indent="-171450">
              <a:lnSpc>
                <a:spcPct val="70000"/>
              </a:lnSpc>
              <a:buFont typeface="Arial" panose="020B0604020202020204" pitchFamily="34" charset="0"/>
              <a:buChar char="•"/>
            </a:pPr>
            <a:r>
              <a:rPr lang="en-US" altLang="en-US" sz="1200" dirty="0"/>
              <a:t>Adolescent and young females aged 15-24 years old continue to make up the majority of all chlamydia or gonorrhea cases at 53%.</a:t>
            </a:r>
          </a:p>
          <a:p>
            <a:pPr marL="171450" marR="0" lvl="0" indent="-171450" algn="l" defTabSz="914400" rtl="0" eaLnBrk="1" fontAlgn="auto" latinLnBrk="0" hangingPunct="1">
              <a:lnSpc>
                <a:spcPct val="70000"/>
              </a:lnSpc>
              <a:spcBef>
                <a:spcPts val="0"/>
              </a:spcBef>
              <a:spcAft>
                <a:spcPts val="0"/>
              </a:spcAft>
              <a:buClrTx/>
              <a:buSzTx/>
              <a:buFont typeface="Arial" panose="020B0604020202020204" pitchFamily="34" charset="0"/>
              <a:buChar char="•"/>
              <a:tabLst/>
              <a:defRPr/>
            </a:pPr>
            <a:r>
              <a:rPr lang="en-US" altLang="en-US" sz="1200" dirty="0"/>
              <a:t>Minnesota has seen a resurgence of syphilis over the past decade, with men who have sex with men and those co-infected with HIV being especially impacted. However, the number of females impacted is near the record high for the last decade.</a:t>
            </a:r>
          </a:p>
          <a:p>
            <a:pPr marL="171450" indent="-171450">
              <a:lnSpc>
                <a:spcPct val="70000"/>
              </a:lnSpc>
              <a:buFont typeface="Arial" panose="020B0604020202020204" pitchFamily="34" charset="0"/>
              <a:buChar char="•"/>
            </a:pPr>
            <a:r>
              <a:rPr lang="en-US" altLang="en-US" sz="1200" dirty="0"/>
              <a:t>people of color continue to be disproportionately affected by all STDs in Minnesota and nationwide. Disparities in the rates of STDs are not explained by differences in sexual behavior, but are due to differences in health insurance coverage, employment status and access to healthcare with preventative, screening and treatment services.</a:t>
            </a:r>
          </a:p>
          <a:p>
            <a:pPr eaLnBrk="1" hangingPunct="1"/>
            <a:endParaRPr lang="en-US" altLang="en-US" dirty="0"/>
          </a:p>
        </p:txBody>
      </p:sp>
    </p:spTree>
    <p:extLst>
      <p:ext uri="{BB962C8B-B14F-4D97-AF65-F5344CB8AC3E}">
        <p14:creationId xmlns:p14="http://schemas.microsoft.com/office/powerpoint/2010/main" val="2290900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dirty="0"/>
              <a:t>A new Chlamydia and Gonorrhea case report form is available on the MDH website, to accommodate changes in treatment guidelines and highlight DGI reporting.</a:t>
            </a:r>
          </a:p>
          <a:p>
            <a:pPr marL="171450" indent="-171450">
              <a:buFont typeface="Arial" panose="020B0604020202020204" pitchFamily="34" charset="0"/>
              <a:buChar char="•"/>
              <a:defRPr/>
            </a:pPr>
            <a:r>
              <a:rPr lang="en-US" sz="1200" dirty="0"/>
              <a:t>The case report form can be filled out and mailed or faxed to MDH at </a:t>
            </a:r>
            <a:r>
              <a:rPr lang="en-US" b="1" i="0" dirty="0">
                <a:solidFill>
                  <a:srgbClr val="000000"/>
                </a:solidFill>
                <a:effectLst/>
                <a:latin typeface="Open Sans" panose="020B0606030504020204" pitchFamily="34" charset="0"/>
              </a:rPr>
              <a:t>1-800-298-3775</a:t>
            </a:r>
            <a:r>
              <a:rPr lang="en-US" sz="1200" b="1" dirty="0"/>
              <a:t>.</a:t>
            </a:r>
          </a:p>
          <a:p>
            <a:pPr marL="171450" indent="-171450">
              <a:buFont typeface="Arial" panose="020B0604020202020204" pitchFamily="34" charset="0"/>
              <a:buChar char="•"/>
              <a:defRPr/>
            </a:pPr>
            <a:r>
              <a:rPr lang="en-US" sz="1200" dirty="0"/>
              <a:t>More information may be requested on gonorrhea cases for Enhanced Gonorrhea Surveillance as part of the CDC PCHD grant.</a:t>
            </a:r>
          </a:p>
          <a:p>
            <a:pPr marL="171450" indent="-171450">
              <a:buFont typeface="Arial" panose="020B0604020202020204" pitchFamily="34" charset="0"/>
              <a:buChar char="•"/>
              <a:defRPr/>
            </a:pPr>
            <a:r>
              <a:rPr lang="en-US" sz="1200" dirty="0"/>
              <a:t> All cases co-infected with Early Syphilis will continue to be assigned to MDH Partner Services for follow-up.</a:t>
            </a:r>
          </a:p>
          <a:p>
            <a:pPr marL="171450" indent="-171450">
              <a:buFont typeface="Arial" panose="020B0604020202020204" pitchFamily="34" charset="0"/>
              <a:buChar char="•"/>
              <a:defRPr/>
            </a:pPr>
            <a:r>
              <a:rPr lang="en-US" sz="1200" dirty="0"/>
              <a:t>All STD cases continue to have the potential for being contacted by MDH for additional follow-up.</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43</a:t>
            </a:fld>
            <a:endParaRPr lang="en-US"/>
          </a:p>
        </p:txBody>
      </p:sp>
    </p:spTree>
    <p:extLst>
      <p:ext uri="{BB962C8B-B14F-4D97-AF65-F5344CB8AC3E}">
        <p14:creationId xmlns:p14="http://schemas.microsoft.com/office/powerpoint/2010/main" val="896058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6893460-4BA9-45A4-917F-1EC9F00D8323}" type="slidenum">
              <a:rPr lang="en-US" altLang="en-US" smtClean="0"/>
              <a:pPr eaLnBrk="1" hangingPunct="1">
                <a:spcBef>
                  <a:spcPct val="0"/>
                </a:spcBef>
              </a:pPr>
              <a:t>6</a:t>
            </a:fld>
            <a:endParaRPr lang="en-US" altLang="en-US" dirty="0"/>
          </a:p>
        </p:txBody>
      </p:sp>
      <p:sp>
        <p:nvSpPr>
          <p:cNvPr id="83972" name="Rectangle 2"/>
          <p:cNvSpPr>
            <a:spLocks noGrp="1" noRot="1" noChangeAspect="1" noChangeArrowheads="1" noTextEdit="1"/>
          </p:cNvSpPr>
          <p:nvPr>
            <p:ph type="sldImg"/>
          </p:nvPr>
        </p:nvSpPr>
        <p:spPr>
          <a:xfrm>
            <a:off x="717550" y="1162050"/>
            <a:ext cx="5575300" cy="3136900"/>
          </a:xfrm>
          <a:ln/>
        </p:spPr>
      </p:sp>
      <p:sp>
        <p:nvSpPr>
          <p:cNvPr id="83973"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1296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37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7</a:t>
            </a:fld>
            <a:endParaRPr lang="en-US" altLang="en-US" dirty="0"/>
          </a:p>
        </p:txBody>
      </p:sp>
      <p:sp>
        <p:nvSpPr>
          <p:cNvPr id="73732" name="Rectangle 2"/>
          <p:cNvSpPr>
            <a:spLocks noGrp="1" noRot="1" noChangeAspect="1" noChangeArrowheads="1" noTextEdit="1"/>
          </p:cNvSpPr>
          <p:nvPr>
            <p:ph type="sldImg"/>
          </p:nvPr>
        </p:nvSpPr>
        <p:spPr>
          <a:xfrm>
            <a:off x="717550" y="1162050"/>
            <a:ext cx="5575300" cy="3136900"/>
          </a:xfrm>
          <a:ln/>
        </p:spPr>
      </p:sp>
      <p:sp>
        <p:nvSpPr>
          <p:cNvPr id="73733" name="Rectangle 3"/>
          <p:cNvSpPr>
            <a:spLocks noGrp="1" noChangeArrowheads="1"/>
          </p:cNvSpPr>
          <p:nvPr>
            <p:ph type="body" idx="1"/>
          </p:nvPr>
        </p:nvSpPr>
        <p:spPr>
          <a:noFill/>
        </p:spPr>
        <p:txBody>
          <a:bodyPr/>
          <a:lstStyle/>
          <a:p>
            <a:pPr eaLnBrk="1" hangingPunct="1"/>
            <a:r>
              <a:rPr lang="en-US" altLang="en-US" dirty="0"/>
              <a:t>In the year 2022, a total of 32,071 STD cases were reported to the Minnesota Department of Health: </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22,079 Chlamydia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8,161 Gonorrhea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1831 Syphilis cases (all stages)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 0 Chancroid cases</a:t>
            </a:r>
          </a:p>
          <a:p>
            <a:pPr eaLnBrk="1" hangingPunct="1"/>
            <a:endParaRPr lang="en-US" altLang="en-US" dirty="0"/>
          </a:p>
        </p:txBody>
      </p:sp>
    </p:spTree>
    <p:extLst>
      <p:ext uri="{BB962C8B-B14F-4D97-AF65-F5344CB8AC3E}">
        <p14:creationId xmlns:p14="http://schemas.microsoft.com/office/powerpoint/2010/main" val="61706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4EA8ED-6AB8-4B49-AF5A-F5CC8B98F467}" type="slidenum">
              <a:rPr lang="en-US" altLang="en-US" smtClean="0"/>
              <a:pPr eaLnBrk="1" hangingPunct="1">
                <a:spcBef>
                  <a:spcPct val="0"/>
                </a:spcBef>
              </a:pPr>
              <a:t>8</a:t>
            </a:fld>
            <a:endParaRPr lang="en-US" altLang="en-US" dirty="0"/>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The rate</a:t>
            </a:r>
            <a:r>
              <a:rPr lang="en-US" altLang="en-US" baseline="0" dirty="0"/>
              <a:t> of chlamydia in MN decreased by 2% to 416 per 100,000 compared to 425.7 per 100,000 in 2021.</a:t>
            </a:r>
          </a:p>
          <a:p>
            <a:pPr marL="174708" indent="-174708">
              <a:buFont typeface="Arial" panose="020B0604020202020204" pitchFamily="34" charset="0"/>
              <a:buChar char="•"/>
            </a:pPr>
            <a:r>
              <a:rPr lang="en-US" altLang="en-US" baseline="0" dirty="0"/>
              <a:t>The rate of gonorrhea in MN decreased 16% to 153.9 per 100,000 compared to 182.3 per 100,000 in 2021.</a:t>
            </a:r>
          </a:p>
          <a:p>
            <a:pPr marL="174708" indent="-174708">
              <a:buFont typeface="Arial" panose="020B0604020202020204" pitchFamily="34" charset="0"/>
              <a:buChar char="•"/>
            </a:pPr>
            <a:r>
              <a:rPr lang="en-US" altLang="en-US" baseline="0" dirty="0"/>
              <a:t>The rate of primary and secondary syphilis increased by 20% from 10.6 in 2021 to 12.7 per 100,000 in 2022. </a:t>
            </a:r>
            <a:endParaRPr lang="en-US" altLang="en-US" dirty="0"/>
          </a:p>
        </p:txBody>
      </p:sp>
    </p:spTree>
    <p:extLst>
      <p:ext uri="{BB962C8B-B14F-4D97-AF65-F5344CB8AC3E}">
        <p14:creationId xmlns:p14="http://schemas.microsoft.com/office/powerpoint/2010/main" val="367340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9</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6324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The overall syphilis rate is 34.5 per 100,000. A 25% increase from 2021, and a 440% increase from a decade ago. </a:t>
            </a:r>
          </a:p>
          <a:p>
            <a:pPr marL="174708" indent="-174708">
              <a:buFont typeface="Arial" panose="020B0604020202020204" pitchFamily="34" charset="0"/>
              <a:buChar char="•"/>
            </a:pPr>
            <a:r>
              <a:rPr lang="en-US" baseline="0" dirty="0"/>
              <a:t>Of concern is the rate of primary and secondary syphilis which is 12.7 per 100,000, a 20% increase from 2021.</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10</a:t>
            </a:fld>
            <a:endParaRPr lang="en-US" dirty="0"/>
          </a:p>
        </p:txBody>
      </p:sp>
    </p:spTree>
    <p:extLst>
      <p:ext uri="{BB962C8B-B14F-4D97-AF65-F5344CB8AC3E}">
        <p14:creationId xmlns:p14="http://schemas.microsoft.com/office/powerpoint/2010/main" val="381470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8/24/2023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855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8/24/2023</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6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8/24/2023</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008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450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8421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3302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8/24/2023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1223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79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872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8/24/2023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233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BA11018D-18D9-4505-8021-FE519022F139}" type="datetime1">
              <a:rPr lang="en-US" smtClean="0"/>
              <a:t>8/24/2023</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65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8/24/2023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786094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98A39D0-1058-45E2-A4B2-2922886CA006}" type="datetime1">
              <a:rPr lang="en-US" smtClean="0"/>
              <a:t>8/24/2023</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8180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308556F4-2FBE-4ABA-B815-DBB44968B390}" type="datetime1">
              <a:rPr lang="en-US" smtClean="0"/>
              <a:t>8/24/2023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01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8/24/2023</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49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8/24/2023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688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8/24/2023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1321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8/24/2023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5796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8/24/2023</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9295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8/24/2023</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68652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5369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07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67624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2546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79103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784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5826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8/24/2023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7679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8/24/2023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05915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8/24/2023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911422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7500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8/24/2023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47507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8/24/2023</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855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6B6B8765-7242-46C1-8958-72C6AECA2FD8}" type="datetime1">
              <a:rPr lang="en-US" smtClean="0"/>
              <a:t>8/24/2023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18222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0998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32195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5749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5334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35AC727-1EE8-48E4-9140-40E8C12FAC25}"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88936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9111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99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7188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34868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14846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4FD795E1-645F-443E-B626-69DD3B93FB18}" type="datetime1">
              <a:rPr lang="en-US" smtClean="0"/>
              <a:t>8/24/2023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601644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689612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a:t>Title…</a:t>
            </a:r>
          </a:p>
        </p:txBody>
      </p:sp>
      <p:sp>
        <p:nvSpPr>
          <p:cNvPr id="2" name="Date Placeholder 1"/>
          <p:cNvSpPr>
            <a:spLocks noGrp="1"/>
          </p:cNvSpPr>
          <p:nvPr>
            <p:ph type="dt" sz="half" idx="10"/>
          </p:nvPr>
        </p:nvSpPr>
        <p:spPr/>
        <p:txBody>
          <a:bodyPr/>
          <a:lstStyle/>
          <a:p>
            <a:fld id="{79751B3F-B4E5-4AA7-A6F6-8B0E6F438C48}" type="datetimeFigureOut">
              <a:rPr lang="en-US" smtClean="0"/>
              <a:pPr/>
              <a:t>8/24/2023</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a:t>CLICK TO EDIT PROGRAM NAME</a:t>
            </a:r>
          </a:p>
        </p:txBody>
      </p:sp>
    </p:spTree>
    <p:extLst>
      <p:ext uri="{BB962C8B-B14F-4D97-AF65-F5344CB8AC3E}">
        <p14:creationId xmlns:p14="http://schemas.microsoft.com/office/powerpoint/2010/main" val="3629539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spTree>
    <p:extLst>
      <p:ext uri="{BB962C8B-B14F-4D97-AF65-F5344CB8AC3E}">
        <p14:creationId xmlns:p14="http://schemas.microsoft.com/office/powerpoint/2010/main" val="496912854"/>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200"/>
              </a:lnSpc>
              <a:defRPr sz="3000" b="1" baseline="0">
                <a:effectLst/>
              </a:defRPr>
            </a:lvl1pPr>
          </a:lstStyle>
          <a:p>
            <a:r>
              <a:rPr lang="en-US" dirty="0"/>
              <a:t>Headline – Myriad Pro, Bold, Shadow, 32pt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943600"/>
            <a:ext cx="10972800" cy="457200"/>
          </a:xfrm>
          <a:prstGeom prst="rect">
            <a:avLst/>
          </a:prstGeom>
        </p:spPr>
        <p:txBody>
          <a:bodyPr anchor="b"/>
          <a:lstStyle>
            <a:lvl1pPr marL="403225" indent="-403225">
              <a:buNone/>
              <a:defRPr sz="1100">
                <a:solidFill>
                  <a:schemeClr val="tx1"/>
                </a:solidFill>
              </a:defRPr>
            </a:lvl1pPr>
          </a:lstStyle>
          <a:p>
            <a:r>
              <a:rPr lang="en-US" dirty="0"/>
              <a:t>* Citations, references, and credits – Myriad Pro, 11pt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7824" y="5992033"/>
            <a:ext cx="1865376" cy="819912"/>
          </a:xfrm>
          <a:prstGeom prst="rect">
            <a:avLst/>
          </a:prstGeom>
        </p:spPr>
      </p:pic>
    </p:spTree>
    <p:extLst>
      <p:ext uri="{BB962C8B-B14F-4D97-AF65-F5344CB8AC3E}">
        <p14:creationId xmlns:p14="http://schemas.microsoft.com/office/powerpoint/2010/main" val="41902120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3778036505"/>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spTree>
    <p:extLst>
      <p:ext uri="{BB962C8B-B14F-4D97-AF65-F5344CB8AC3E}">
        <p14:creationId xmlns:p14="http://schemas.microsoft.com/office/powerpoint/2010/main" val="2927594699"/>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pic>
        <p:nvPicPr>
          <p:cNvPr id="8" name="Picture 7"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1630274722"/>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pic>
        <p:nvPicPr>
          <p:cNvPr id="7" name="Picture 6"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3618029749"/>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pic>
        <p:nvPicPr>
          <p:cNvPr id="6" name="Picture 5"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796740672"/>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8/24/2023</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162620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8/24/2023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752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8/24/2023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52486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8/24/2023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1469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8/24/2023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70741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8/24/2023</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921025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21" r:id="rId51"/>
    <p:sldLayoutId id="2147483722" r:id="rId52"/>
    <p:sldLayoutId id="2147483724" r:id="rId53"/>
    <p:sldLayoutId id="2147483653" r:id="rId54"/>
    <p:sldLayoutId id="2147483652" r:id="rId55"/>
    <p:sldLayoutId id="2147483657" r:id="rId56"/>
    <p:sldLayoutId id="2147483658" r:id="rId57"/>
    <p:sldLayoutId id="2147483659" r:id="rId58"/>
    <p:sldLayoutId id="2147483779" r:id="rId59"/>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health.state.mn.us/diseases/stds/stats/2022/stdtables.pdf" TargetMode="External"/><Relationship Id="rId2" Type="http://schemas.openxmlformats.org/officeDocument/2006/relationships/notesSlide" Target="../notesSlides/notesSlide26.xml"/><Relationship Id="rId1" Type="http://schemas.openxmlformats.org/officeDocument/2006/relationships/slideLayout" Target="../slideLayouts/slideLayout59.xml"/><Relationship Id="rId5" Type="http://schemas.openxmlformats.org/officeDocument/2006/relationships/image" Target="../media/image26.PNG"/><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alth.state.mn.us/diseases/stds/stats/2022/stdtables.pdf"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health.state.mn.us/diseases/stds/stats/2022/stdtables.pdf" TargetMode="External"/><Relationship Id="rId2" Type="http://schemas.openxmlformats.org/officeDocument/2006/relationships/notesSlide" Target="../notesSlides/notesSlide32.xml"/><Relationship Id="rId1" Type="http://schemas.openxmlformats.org/officeDocument/2006/relationships/slideLayout" Target="../slideLayouts/slideLayout59.xml"/><Relationship Id="rId5" Type="http://schemas.openxmlformats.org/officeDocument/2006/relationships/image" Target="../media/image32.PN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www.health.state.mn.us/diseases/stds/stats/2022/stdtables.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https://www.health.state.mn.us/diseases/stds/stats/2022/stdtables.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s://www.health.state.mn.us/diseases/stds/stats/2022/stdtable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lnSpc>
                <a:spcPct val="100000"/>
              </a:lnSpc>
            </a:pPr>
            <a:r>
              <a:rPr lang="en-US" dirty="0"/>
              <a:t>Sexually Transmitted Disease (STD) Surveillance Report, 2022</a:t>
            </a:r>
          </a:p>
        </p:txBody>
      </p:sp>
      <p:sp>
        <p:nvSpPr>
          <p:cNvPr id="9" name="Text Placeholder 8"/>
          <p:cNvSpPr>
            <a:spLocks noGrp="1"/>
          </p:cNvSpPr>
          <p:nvPr>
            <p:ph type="body" sz="quarter" idx="14"/>
          </p:nvPr>
        </p:nvSpPr>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75487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algn="l" eaLnBrk="1" hangingPunct="1"/>
            <a:r>
              <a:rPr lang="en-US" altLang="en-US" sz="2900" dirty="0"/>
              <a:t>Syphilis Rates by Stage of Diagnosis, Minnesota, 2012-2022</a:t>
            </a:r>
          </a:p>
        </p:txBody>
      </p:sp>
      <p:sp>
        <p:nvSpPr>
          <p:cNvPr id="32773" name="Text Box 7"/>
          <p:cNvSpPr txBox="1">
            <a:spLocks noChangeArrowheads="1"/>
          </p:cNvSpPr>
          <p:nvPr/>
        </p:nvSpPr>
        <p:spPr bwMode="auto">
          <a:xfrm>
            <a:off x="2152651" y="6488474"/>
            <a:ext cx="21421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200" dirty="0">
                <a:latin typeface="Calibri" panose="020F0502020204030204" pitchFamily="34" charset="0"/>
                <a:cs typeface="Calibri" panose="020F0502020204030204" pitchFamily="34" charset="0"/>
              </a:rPr>
              <a:t>* P&amp;S = Primary and Secondary</a:t>
            </a:r>
          </a:p>
        </p:txBody>
      </p:sp>
      <p:graphicFrame>
        <p:nvGraphicFramePr>
          <p:cNvPr id="12" name="Table 11">
            <a:extLst>
              <a:ext uri="{FF2B5EF4-FFF2-40B4-BE49-F238E27FC236}">
                <a16:creationId xmlns:a16="http://schemas.microsoft.com/office/drawing/2014/main" id="{7BE12C80-3BDF-5C70-C934-71348680AEB7}"/>
              </a:ext>
            </a:extLst>
          </p:cNvPr>
          <p:cNvGraphicFramePr>
            <a:graphicFrameLocks noGrp="1"/>
          </p:cNvGraphicFramePr>
          <p:nvPr/>
        </p:nvGraphicFramePr>
        <p:xfrm>
          <a:off x="2037712" y="2724150"/>
          <a:ext cx="8293624" cy="2171699"/>
        </p:xfrm>
        <a:graphic>
          <a:graphicData uri="http://schemas.openxmlformats.org/drawingml/2006/table">
            <a:tbl>
              <a:tblPr>
                <a:tableStyleId>{5C22544A-7EE6-4342-B048-85BDC9FD1C3A}</a:tableStyleId>
              </a:tblPr>
              <a:tblGrid>
                <a:gridCol w="453264">
                  <a:extLst>
                    <a:ext uri="{9D8B030D-6E8A-4147-A177-3AD203B41FA5}">
                      <a16:colId xmlns:a16="http://schemas.microsoft.com/office/drawing/2014/main" val="1470544505"/>
                    </a:ext>
                  </a:extLst>
                </a:gridCol>
                <a:gridCol w="453264">
                  <a:extLst>
                    <a:ext uri="{9D8B030D-6E8A-4147-A177-3AD203B41FA5}">
                      <a16:colId xmlns:a16="http://schemas.microsoft.com/office/drawing/2014/main" val="365154413"/>
                    </a:ext>
                  </a:extLst>
                </a:gridCol>
                <a:gridCol w="453264">
                  <a:extLst>
                    <a:ext uri="{9D8B030D-6E8A-4147-A177-3AD203B41FA5}">
                      <a16:colId xmlns:a16="http://schemas.microsoft.com/office/drawing/2014/main" val="313379398"/>
                    </a:ext>
                  </a:extLst>
                </a:gridCol>
                <a:gridCol w="453264">
                  <a:extLst>
                    <a:ext uri="{9D8B030D-6E8A-4147-A177-3AD203B41FA5}">
                      <a16:colId xmlns:a16="http://schemas.microsoft.com/office/drawing/2014/main" val="1942789196"/>
                    </a:ext>
                  </a:extLst>
                </a:gridCol>
                <a:gridCol w="453264">
                  <a:extLst>
                    <a:ext uri="{9D8B030D-6E8A-4147-A177-3AD203B41FA5}">
                      <a16:colId xmlns:a16="http://schemas.microsoft.com/office/drawing/2014/main" val="71647273"/>
                    </a:ext>
                  </a:extLst>
                </a:gridCol>
                <a:gridCol w="453264">
                  <a:extLst>
                    <a:ext uri="{9D8B030D-6E8A-4147-A177-3AD203B41FA5}">
                      <a16:colId xmlns:a16="http://schemas.microsoft.com/office/drawing/2014/main" val="4193712000"/>
                    </a:ext>
                  </a:extLst>
                </a:gridCol>
                <a:gridCol w="453264">
                  <a:extLst>
                    <a:ext uri="{9D8B030D-6E8A-4147-A177-3AD203B41FA5}">
                      <a16:colId xmlns:a16="http://schemas.microsoft.com/office/drawing/2014/main" val="1433358871"/>
                    </a:ext>
                  </a:extLst>
                </a:gridCol>
                <a:gridCol w="453264">
                  <a:extLst>
                    <a:ext uri="{9D8B030D-6E8A-4147-A177-3AD203B41FA5}">
                      <a16:colId xmlns:a16="http://schemas.microsoft.com/office/drawing/2014/main" val="396480843"/>
                    </a:ext>
                  </a:extLst>
                </a:gridCol>
                <a:gridCol w="453264">
                  <a:extLst>
                    <a:ext uri="{9D8B030D-6E8A-4147-A177-3AD203B41FA5}">
                      <a16:colId xmlns:a16="http://schemas.microsoft.com/office/drawing/2014/main" val="3923397191"/>
                    </a:ext>
                  </a:extLst>
                </a:gridCol>
                <a:gridCol w="453264">
                  <a:extLst>
                    <a:ext uri="{9D8B030D-6E8A-4147-A177-3AD203B41FA5}">
                      <a16:colId xmlns:a16="http://schemas.microsoft.com/office/drawing/2014/main" val="1588367862"/>
                    </a:ext>
                  </a:extLst>
                </a:gridCol>
                <a:gridCol w="453264">
                  <a:extLst>
                    <a:ext uri="{9D8B030D-6E8A-4147-A177-3AD203B41FA5}">
                      <a16:colId xmlns:a16="http://schemas.microsoft.com/office/drawing/2014/main" val="3337070793"/>
                    </a:ext>
                  </a:extLst>
                </a:gridCol>
                <a:gridCol w="453264">
                  <a:extLst>
                    <a:ext uri="{9D8B030D-6E8A-4147-A177-3AD203B41FA5}">
                      <a16:colId xmlns:a16="http://schemas.microsoft.com/office/drawing/2014/main" val="3284294822"/>
                    </a:ext>
                  </a:extLst>
                </a:gridCol>
                <a:gridCol w="453264">
                  <a:extLst>
                    <a:ext uri="{9D8B030D-6E8A-4147-A177-3AD203B41FA5}">
                      <a16:colId xmlns:a16="http://schemas.microsoft.com/office/drawing/2014/main" val="648156146"/>
                    </a:ext>
                  </a:extLst>
                </a:gridCol>
                <a:gridCol w="453264">
                  <a:extLst>
                    <a:ext uri="{9D8B030D-6E8A-4147-A177-3AD203B41FA5}">
                      <a16:colId xmlns:a16="http://schemas.microsoft.com/office/drawing/2014/main" val="1665580196"/>
                    </a:ext>
                  </a:extLst>
                </a:gridCol>
                <a:gridCol w="453264">
                  <a:extLst>
                    <a:ext uri="{9D8B030D-6E8A-4147-A177-3AD203B41FA5}">
                      <a16:colId xmlns:a16="http://schemas.microsoft.com/office/drawing/2014/main" val="4290084458"/>
                    </a:ext>
                  </a:extLst>
                </a:gridCol>
                <a:gridCol w="453264">
                  <a:extLst>
                    <a:ext uri="{9D8B030D-6E8A-4147-A177-3AD203B41FA5}">
                      <a16:colId xmlns:a16="http://schemas.microsoft.com/office/drawing/2014/main" val="2259566847"/>
                    </a:ext>
                  </a:extLst>
                </a:gridCol>
                <a:gridCol w="208280">
                  <a:extLst>
                    <a:ext uri="{9D8B030D-6E8A-4147-A177-3AD203B41FA5}">
                      <a16:colId xmlns:a16="http://schemas.microsoft.com/office/drawing/2014/main" val="984964347"/>
                    </a:ext>
                  </a:extLst>
                </a:gridCol>
                <a:gridCol w="208280">
                  <a:extLst>
                    <a:ext uri="{9D8B030D-6E8A-4147-A177-3AD203B41FA5}">
                      <a16:colId xmlns:a16="http://schemas.microsoft.com/office/drawing/2014/main" val="1947503734"/>
                    </a:ext>
                  </a:extLst>
                </a:gridCol>
                <a:gridCol w="208280">
                  <a:extLst>
                    <a:ext uri="{9D8B030D-6E8A-4147-A177-3AD203B41FA5}">
                      <a16:colId xmlns:a16="http://schemas.microsoft.com/office/drawing/2014/main" val="2121127291"/>
                    </a:ext>
                  </a:extLst>
                </a:gridCol>
                <a:gridCol w="208280">
                  <a:extLst>
                    <a:ext uri="{9D8B030D-6E8A-4147-A177-3AD203B41FA5}">
                      <a16:colId xmlns:a16="http://schemas.microsoft.com/office/drawing/2014/main" val="3420803193"/>
                    </a:ext>
                  </a:extLst>
                </a:gridCol>
                <a:gridCol w="208280">
                  <a:extLst>
                    <a:ext uri="{9D8B030D-6E8A-4147-A177-3AD203B41FA5}">
                      <a16:colId xmlns:a16="http://schemas.microsoft.com/office/drawing/2014/main" val="2749536653"/>
                    </a:ext>
                  </a:extLst>
                </a:gridCol>
              </a:tblGrid>
              <a:tr h="563468">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7773383"/>
                  </a:ext>
                </a:extLst>
              </a:tr>
              <a:tr h="563468">
                <a:tc>
                  <a:txBody>
                    <a:bodyPr/>
                    <a:lstStyle/>
                    <a:p>
                      <a:pPr algn="l" fontAlgn="b"/>
                      <a:r>
                        <a:rPr lang="en-US" sz="1000" u="none" strike="noStrike">
                          <a:solidFill>
                            <a:schemeClr val="bg1"/>
                          </a:solidFill>
                          <a:effectLst/>
                        </a:rPr>
                        <a:t>All Stages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34.5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6254125"/>
                  </a:ext>
                </a:extLst>
              </a:tr>
              <a:tr h="563468">
                <a:tc>
                  <a:txBody>
                    <a:bodyPr/>
                    <a:lstStyle/>
                    <a:p>
                      <a:pPr algn="l" fontAlgn="b"/>
                      <a:r>
                        <a:rPr lang="en-US" sz="1000" u="none" strike="noStrike">
                          <a:solidFill>
                            <a:schemeClr val="bg1"/>
                          </a:solidFill>
                          <a:effectLst/>
                        </a:rPr>
                        <a:t>P&amp;S*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9531459"/>
                  </a:ext>
                </a:extLst>
              </a:tr>
              <a:tr h="481295">
                <a:tc gridSpan="6">
                  <a:txBody>
                    <a:bodyPr/>
                    <a:lstStyle/>
                    <a:p>
                      <a:pPr algn="l" fontAlgn="b"/>
                      <a:r>
                        <a:rPr lang="en-US" sz="1000" u="none" strike="noStrike">
                          <a:solidFill>
                            <a:schemeClr val="bg1"/>
                          </a:solidFill>
                          <a:effectLst/>
                        </a:rPr>
                        <a:t>Early Latent</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u="none" strike="noStrike">
                          <a:solidFill>
                            <a:schemeClr val="bg1"/>
                          </a:solidFill>
                          <a:effectLst/>
                        </a:rPr>
                        <a:t>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10.1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0109659"/>
                  </a:ext>
                </a:extLst>
              </a:tr>
            </a:tbl>
          </a:graphicData>
        </a:graphic>
      </p:graphicFrame>
      <p:pic>
        <p:nvPicPr>
          <p:cNvPr id="16" name="Content Placeholder 15" descr="Syphilis Rates by Stage of Diagnosis, Minnesota, 2012-2022. Refer to table on slide for full data. ">
            <a:extLst>
              <a:ext uri="{FF2B5EF4-FFF2-40B4-BE49-F238E27FC236}">
                <a16:creationId xmlns:a16="http://schemas.microsoft.com/office/drawing/2014/main" id="{74330944-E374-74F1-C711-ED180860DD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3620" y="2061836"/>
            <a:ext cx="8984759" cy="387891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11</a:t>
            </a:fld>
            <a:endParaRPr lang="en-US" dirty="0"/>
          </a:p>
        </p:txBody>
      </p:sp>
      <p:sp>
        <p:nvSpPr>
          <p:cNvPr id="6" name="Title 5"/>
          <p:cNvSpPr>
            <a:spLocks noGrp="1"/>
          </p:cNvSpPr>
          <p:nvPr>
            <p:ph type="title"/>
          </p:nvPr>
        </p:nvSpPr>
        <p:spPr>
          <a:xfrm>
            <a:off x="0" y="42335"/>
            <a:ext cx="12192000" cy="1195367"/>
          </a:xfrm>
        </p:spPr>
        <p:txBody>
          <a:bodyPr>
            <a:normAutofit/>
          </a:bodyPr>
          <a:lstStyle/>
          <a:p>
            <a:pPr algn="ctr"/>
            <a:r>
              <a:rPr lang="en-US" sz="3161" dirty="0">
                <a:solidFill>
                  <a:schemeClr val="bg1"/>
                </a:solidFill>
              </a:rPr>
              <a:t>2022 Minnesota Primary and Secondary Syphilis Rates by County</a:t>
            </a:r>
          </a:p>
        </p:txBody>
      </p:sp>
      <p:sp>
        <p:nvSpPr>
          <p:cNvPr id="3" name="TextBox 2"/>
          <p:cNvSpPr txBox="1"/>
          <p:nvPr/>
        </p:nvSpPr>
        <p:spPr>
          <a:xfrm>
            <a:off x="6020646" y="5265907"/>
            <a:ext cx="2206882" cy="395170"/>
          </a:xfrm>
          <a:prstGeom prst="rect">
            <a:avLst/>
          </a:prstGeom>
          <a:noFill/>
        </p:spPr>
        <p:txBody>
          <a:bodyPr wrap="square" rtlCol="0">
            <a:spAutoFit/>
          </a:bodyPr>
          <a:lstStyle/>
          <a:p>
            <a:r>
              <a:rPr lang="en-US" sz="988" dirty="0"/>
              <a:t>*7-county metro area, excluding the cities of Minneapolis and St. Paul</a:t>
            </a:r>
          </a:p>
        </p:txBody>
      </p:sp>
      <p:pic>
        <p:nvPicPr>
          <p:cNvPr id="11" name="Picture 10" descr="2022 Minnesota Primary &amp; Secondary Syphilis Rates by County. Map. ">
            <a:extLst>
              <a:ext uri="{FF2B5EF4-FFF2-40B4-BE49-F238E27FC236}">
                <a16:creationId xmlns:a16="http://schemas.microsoft.com/office/drawing/2014/main" id="{CB478300-4234-3E4A-DB10-2BAC8B3B0D5A}"/>
              </a:ext>
            </a:extLst>
          </p:cNvPr>
          <p:cNvPicPr>
            <a:picLocks noChangeAspect="1"/>
          </p:cNvPicPr>
          <p:nvPr/>
        </p:nvPicPr>
        <p:blipFill rotWithShape="1">
          <a:blip r:embed="rId3">
            <a:extLst>
              <a:ext uri="{28A0092B-C50C-407E-A947-70E740481C1C}">
                <a14:useLocalDpi xmlns:a14="http://schemas.microsoft.com/office/drawing/2010/main" val="0"/>
              </a:ext>
            </a:extLst>
          </a:blip>
          <a:srcRect t="3166" r="-277"/>
          <a:stretch/>
        </p:blipFill>
        <p:spPr>
          <a:xfrm>
            <a:off x="1461910" y="1574275"/>
            <a:ext cx="4194171" cy="5241389"/>
          </a:xfrm>
          <a:prstGeom prst="rect">
            <a:avLst/>
          </a:prstGeom>
        </p:spPr>
      </p:pic>
      <p:pic>
        <p:nvPicPr>
          <p:cNvPr id="8" name="Picture 7" descr="2022 Minnesota Primary and Secondary Syphilis Rates by County. Text. Refer to slide notes for full data. ">
            <a:extLst>
              <a:ext uri="{FF2B5EF4-FFF2-40B4-BE49-F238E27FC236}">
                <a16:creationId xmlns:a16="http://schemas.microsoft.com/office/drawing/2014/main" id="{FCBFEC56-06B0-F31E-83AE-C2AFA2E79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327" y="3646281"/>
            <a:ext cx="3764606" cy="1097375"/>
          </a:xfrm>
          <a:prstGeom prst="rect">
            <a:avLst/>
          </a:prstGeom>
        </p:spPr>
      </p:pic>
    </p:spTree>
    <p:extLst>
      <p:ext uri="{BB962C8B-B14F-4D97-AF65-F5344CB8AC3E}">
        <p14:creationId xmlns:p14="http://schemas.microsoft.com/office/powerpoint/2010/main" val="143612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Primary and Secondary Syphilis Infections by Residence at Diagnosis</a:t>
            </a:r>
            <a:br>
              <a:rPr lang="en-US" altLang="en-US" sz="2900" dirty="0"/>
            </a:br>
            <a:r>
              <a:rPr lang="en-US" altLang="en-US" sz="2900" dirty="0"/>
              <a:t>Minnesota, 2022</a:t>
            </a:r>
            <a:endParaRPr lang="en-US" sz="2900" dirty="0"/>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sp>
        <p:nvSpPr>
          <p:cNvPr id="34822" name="Text Box 5"/>
          <p:cNvSpPr txBox="1">
            <a:spLocks noChangeArrowheads="1"/>
          </p:cNvSpPr>
          <p:nvPr/>
        </p:nvSpPr>
        <p:spPr bwMode="auto">
          <a:xfrm>
            <a:off x="4313816" y="1383404"/>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000" dirty="0">
                <a:latin typeface="+mn-lt"/>
              </a:rPr>
              <a:t>Total Number of Cases = 676</a:t>
            </a:r>
          </a:p>
        </p:txBody>
      </p:sp>
      <p:pic>
        <p:nvPicPr>
          <p:cNvPr id="8" name="Content Placeholder 7" descr="Primary and Secondary Syphilis Infections by Residence at Diagnosis&#10;Minnesota, 2022. Refer to slide notes for full data. ">
            <a:extLst>
              <a:ext uri="{FF2B5EF4-FFF2-40B4-BE49-F238E27FC236}">
                <a16:creationId xmlns:a16="http://schemas.microsoft.com/office/drawing/2014/main" id="{CF38AA7D-5117-AF24-D16B-803A74966B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7915" y="2233061"/>
            <a:ext cx="5096170" cy="3219969"/>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descr="Primary and Secondary Syphilis Rates by Gender, Minnesota, 2012-2022. Refer to table on slide for full data. "/>
          <p:cNvSpPr>
            <a:spLocks noGrp="1" noChangeArrowheads="1"/>
          </p:cNvSpPr>
          <p:nvPr>
            <p:ph type="title"/>
          </p:nvPr>
        </p:nvSpPr>
        <p:spPr bwMode="auto">
          <a:xfrm>
            <a:off x="838200" y="152400"/>
            <a:ext cx="108553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and Secondary Syphilis Rates by Gender, Minnesota, 2012-2022</a:t>
            </a:r>
          </a:p>
        </p:txBody>
      </p:sp>
      <p:graphicFrame>
        <p:nvGraphicFramePr>
          <p:cNvPr id="2" name="Table 1">
            <a:extLst>
              <a:ext uri="{FF2B5EF4-FFF2-40B4-BE49-F238E27FC236}">
                <a16:creationId xmlns:a16="http://schemas.microsoft.com/office/drawing/2014/main" id="{BFCE884B-C529-395F-6527-C1468660840B}"/>
              </a:ext>
            </a:extLst>
          </p:cNvPr>
          <p:cNvGraphicFramePr>
            <a:graphicFrameLocks noGrp="1"/>
          </p:cNvGraphicFramePr>
          <p:nvPr/>
        </p:nvGraphicFramePr>
        <p:xfrm>
          <a:off x="1859279" y="3052361"/>
          <a:ext cx="8473442" cy="1574216"/>
        </p:xfrm>
        <a:graphic>
          <a:graphicData uri="http://schemas.openxmlformats.org/drawingml/2006/table">
            <a:tbl>
              <a:tblPr>
                <a:tableStyleId>{5C22544A-7EE6-4342-B048-85BDC9FD1C3A}</a:tableStyleId>
              </a:tblPr>
              <a:tblGrid>
                <a:gridCol w="531395">
                  <a:extLst>
                    <a:ext uri="{9D8B030D-6E8A-4147-A177-3AD203B41FA5}">
                      <a16:colId xmlns:a16="http://schemas.microsoft.com/office/drawing/2014/main" val="1547272541"/>
                    </a:ext>
                  </a:extLst>
                </a:gridCol>
                <a:gridCol w="531395">
                  <a:extLst>
                    <a:ext uri="{9D8B030D-6E8A-4147-A177-3AD203B41FA5}">
                      <a16:colId xmlns:a16="http://schemas.microsoft.com/office/drawing/2014/main" val="1948079120"/>
                    </a:ext>
                  </a:extLst>
                </a:gridCol>
                <a:gridCol w="531395">
                  <a:extLst>
                    <a:ext uri="{9D8B030D-6E8A-4147-A177-3AD203B41FA5}">
                      <a16:colId xmlns:a16="http://schemas.microsoft.com/office/drawing/2014/main" val="2787045601"/>
                    </a:ext>
                  </a:extLst>
                </a:gridCol>
                <a:gridCol w="531395">
                  <a:extLst>
                    <a:ext uri="{9D8B030D-6E8A-4147-A177-3AD203B41FA5}">
                      <a16:colId xmlns:a16="http://schemas.microsoft.com/office/drawing/2014/main" val="3470740882"/>
                    </a:ext>
                  </a:extLst>
                </a:gridCol>
                <a:gridCol w="531395">
                  <a:extLst>
                    <a:ext uri="{9D8B030D-6E8A-4147-A177-3AD203B41FA5}">
                      <a16:colId xmlns:a16="http://schemas.microsoft.com/office/drawing/2014/main" val="3439083660"/>
                    </a:ext>
                  </a:extLst>
                </a:gridCol>
                <a:gridCol w="531395">
                  <a:extLst>
                    <a:ext uri="{9D8B030D-6E8A-4147-A177-3AD203B41FA5}">
                      <a16:colId xmlns:a16="http://schemas.microsoft.com/office/drawing/2014/main" val="2665739747"/>
                    </a:ext>
                  </a:extLst>
                </a:gridCol>
                <a:gridCol w="531395">
                  <a:extLst>
                    <a:ext uri="{9D8B030D-6E8A-4147-A177-3AD203B41FA5}">
                      <a16:colId xmlns:a16="http://schemas.microsoft.com/office/drawing/2014/main" val="3953536750"/>
                    </a:ext>
                  </a:extLst>
                </a:gridCol>
                <a:gridCol w="531395">
                  <a:extLst>
                    <a:ext uri="{9D8B030D-6E8A-4147-A177-3AD203B41FA5}">
                      <a16:colId xmlns:a16="http://schemas.microsoft.com/office/drawing/2014/main" val="485354835"/>
                    </a:ext>
                  </a:extLst>
                </a:gridCol>
                <a:gridCol w="531395">
                  <a:extLst>
                    <a:ext uri="{9D8B030D-6E8A-4147-A177-3AD203B41FA5}">
                      <a16:colId xmlns:a16="http://schemas.microsoft.com/office/drawing/2014/main" val="57063686"/>
                    </a:ext>
                  </a:extLst>
                </a:gridCol>
                <a:gridCol w="531395">
                  <a:extLst>
                    <a:ext uri="{9D8B030D-6E8A-4147-A177-3AD203B41FA5}">
                      <a16:colId xmlns:a16="http://schemas.microsoft.com/office/drawing/2014/main" val="999747647"/>
                    </a:ext>
                  </a:extLst>
                </a:gridCol>
                <a:gridCol w="531395">
                  <a:extLst>
                    <a:ext uri="{9D8B030D-6E8A-4147-A177-3AD203B41FA5}">
                      <a16:colId xmlns:a16="http://schemas.microsoft.com/office/drawing/2014/main" val="3885827501"/>
                    </a:ext>
                  </a:extLst>
                </a:gridCol>
                <a:gridCol w="531395">
                  <a:extLst>
                    <a:ext uri="{9D8B030D-6E8A-4147-A177-3AD203B41FA5}">
                      <a16:colId xmlns:a16="http://schemas.microsoft.com/office/drawing/2014/main" val="985847787"/>
                    </a:ext>
                  </a:extLst>
                </a:gridCol>
                <a:gridCol w="531395">
                  <a:extLst>
                    <a:ext uri="{9D8B030D-6E8A-4147-A177-3AD203B41FA5}">
                      <a16:colId xmlns:a16="http://schemas.microsoft.com/office/drawing/2014/main" val="47804479"/>
                    </a:ext>
                  </a:extLst>
                </a:gridCol>
                <a:gridCol w="531395">
                  <a:extLst>
                    <a:ext uri="{9D8B030D-6E8A-4147-A177-3AD203B41FA5}">
                      <a16:colId xmlns:a16="http://schemas.microsoft.com/office/drawing/2014/main" val="45408539"/>
                    </a:ext>
                  </a:extLst>
                </a:gridCol>
                <a:gridCol w="531395">
                  <a:extLst>
                    <a:ext uri="{9D8B030D-6E8A-4147-A177-3AD203B41FA5}">
                      <a16:colId xmlns:a16="http://schemas.microsoft.com/office/drawing/2014/main" val="291785666"/>
                    </a:ext>
                  </a:extLst>
                </a:gridCol>
                <a:gridCol w="502517">
                  <a:extLst>
                    <a:ext uri="{9D8B030D-6E8A-4147-A177-3AD203B41FA5}">
                      <a16:colId xmlns:a16="http://schemas.microsoft.com/office/drawing/2014/main" val="1152018370"/>
                    </a:ext>
                  </a:extLst>
                </a:gridCol>
              </a:tblGrid>
              <a:tr h="393554">
                <a:tc>
                  <a:txBody>
                    <a:bodyPr/>
                    <a:lstStyle/>
                    <a:p>
                      <a:pPr algn="l" fontAlgn="b"/>
                      <a:r>
                        <a:rPr lang="en-US" sz="1000" b="1" i="0" u="none" strike="noStrike" dirty="0">
                          <a:solidFill>
                            <a:schemeClr val="bg1"/>
                          </a:solidFill>
                          <a:effectLst/>
                          <a:latin typeface="Geneva"/>
                        </a:rPr>
                        <a:t>`</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2510436"/>
                  </a:ext>
                </a:extLst>
              </a:tr>
              <a:tr h="393554">
                <a:tc>
                  <a:txBody>
                    <a:bodyPr/>
                    <a:lstStyle/>
                    <a:p>
                      <a:pPr algn="l" fontAlgn="b"/>
                      <a:r>
                        <a:rPr lang="en-US" sz="1000" u="none" strike="noStrike">
                          <a:solidFill>
                            <a:schemeClr val="bg1"/>
                          </a:solidFill>
                          <a:effectLst/>
                        </a:rPr>
                        <a:t> Males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3551365"/>
                  </a:ext>
                </a:extLst>
              </a:tr>
              <a:tr h="393554">
                <a:tc>
                  <a:txBody>
                    <a:bodyPr/>
                    <a:lstStyle/>
                    <a:p>
                      <a:pPr algn="l" fontAlgn="b"/>
                      <a:r>
                        <a:rPr lang="en-US" sz="1000" u="none" strike="noStrike">
                          <a:solidFill>
                            <a:schemeClr val="bg1"/>
                          </a:solidFill>
                          <a:effectLst/>
                        </a:rPr>
                        <a:t> Females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270124"/>
                  </a:ext>
                </a:extLst>
              </a:tr>
              <a:tr h="393554">
                <a:tc>
                  <a:txBody>
                    <a:bodyPr/>
                    <a:lstStyle/>
                    <a:p>
                      <a:pPr algn="l" fontAlgn="b"/>
                      <a:r>
                        <a:rPr lang="en-US" sz="1000" u="none" strike="noStrike">
                          <a:solidFill>
                            <a:schemeClr val="bg1"/>
                          </a:solidFill>
                          <a:effectLst/>
                        </a:rPr>
                        <a:t>Overall</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12.7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1365198"/>
                  </a:ext>
                </a:extLst>
              </a:tr>
            </a:tbl>
          </a:graphicData>
        </a:graphic>
      </p:graphicFrame>
      <p:pic>
        <p:nvPicPr>
          <p:cNvPr id="7" name="Content Placeholder 6" descr="Chart, line chart&#10;&#10;Description automatically generated">
            <a:extLst>
              <a:ext uri="{FF2B5EF4-FFF2-40B4-BE49-F238E27FC236}">
                <a16:creationId xmlns:a16="http://schemas.microsoft.com/office/drawing/2014/main" id="{B715C4B4-6DB4-0D9F-C042-899B915A06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3620" y="2494789"/>
            <a:ext cx="8984759" cy="3475021"/>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fontScale="90000"/>
          </a:bodyPr>
          <a:lstStyle/>
          <a:p>
            <a:pPr algn="l" eaLnBrk="1" hangingPunct="1"/>
            <a:r>
              <a:rPr lang="en-US" altLang="en-US" sz="3200" dirty="0"/>
              <a:t>Age-Specific Primary and Secondary Syphilis Rates by Gender, Minnesota, 2022</a:t>
            </a:r>
          </a:p>
        </p:txBody>
      </p:sp>
      <p:graphicFrame>
        <p:nvGraphicFramePr>
          <p:cNvPr id="5" name="Table 4">
            <a:extLst>
              <a:ext uri="{FF2B5EF4-FFF2-40B4-BE49-F238E27FC236}">
                <a16:creationId xmlns:a16="http://schemas.microsoft.com/office/drawing/2014/main" id="{A685F8D5-3245-AA96-5B91-2E2641299CAA}"/>
              </a:ext>
            </a:extLst>
          </p:cNvPr>
          <p:cNvGraphicFramePr>
            <a:graphicFrameLocks noGrp="1"/>
          </p:cNvGraphicFramePr>
          <p:nvPr/>
        </p:nvGraphicFramePr>
        <p:xfrm>
          <a:off x="3975234" y="3477342"/>
          <a:ext cx="4876800" cy="50292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08107833"/>
                    </a:ext>
                  </a:extLst>
                </a:gridCol>
                <a:gridCol w="609600">
                  <a:extLst>
                    <a:ext uri="{9D8B030D-6E8A-4147-A177-3AD203B41FA5}">
                      <a16:colId xmlns:a16="http://schemas.microsoft.com/office/drawing/2014/main" val="898964671"/>
                    </a:ext>
                  </a:extLst>
                </a:gridCol>
                <a:gridCol w="609600">
                  <a:extLst>
                    <a:ext uri="{9D8B030D-6E8A-4147-A177-3AD203B41FA5}">
                      <a16:colId xmlns:a16="http://schemas.microsoft.com/office/drawing/2014/main" val="470049896"/>
                    </a:ext>
                  </a:extLst>
                </a:gridCol>
                <a:gridCol w="609600">
                  <a:extLst>
                    <a:ext uri="{9D8B030D-6E8A-4147-A177-3AD203B41FA5}">
                      <a16:colId xmlns:a16="http://schemas.microsoft.com/office/drawing/2014/main" val="2257591919"/>
                    </a:ext>
                  </a:extLst>
                </a:gridCol>
                <a:gridCol w="609600">
                  <a:extLst>
                    <a:ext uri="{9D8B030D-6E8A-4147-A177-3AD203B41FA5}">
                      <a16:colId xmlns:a16="http://schemas.microsoft.com/office/drawing/2014/main" val="324055709"/>
                    </a:ext>
                  </a:extLst>
                </a:gridCol>
                <a:gridCol w="609600">
                  <a:extLst>
                    <a:ext uri="{9D8B030D-6E8A-4147-A177-3AD203B41FA5}">
                      <a16:colId xmlns:a16="http://schemas.microsoft.com/office/drawing/2014/main" val="3943635187"/>
                    </a:ext>
                  </a:extLst>
                </a:gridCol>
                <a:gridCol w="609600">
                  <a:extLst>
                    <a:ext uri="{9D8B030D-6E8A-4147-A177-3AD203B41FA5}">
                      <a16:colId xmlns:a16="http://schemas.microsoft.com/office/drawing/2014/main" val="2261028214"/>
                    </a:ext>
                  </a:extLst>
                </a:gridCol>
                <a:gridCol w="609600">
                  <a:extLst>
                    <a:ext uri="{9D8B030D-6E8A-4147-A177-3AD203B41FA5}">
                      <a16:colId xmlns:a16="http://schemas.microsoft.com/office/drawing/2014/main" val="2573510676"/>
                    </a:ext>
                  </a:extLst>
                </a:gridCol>
              </a:tblGrid>
              <a:tr h="167640">
                <a:tc>
                  <a:txBody>
                    <a:bodyPr/>
                    <a:lstStyle/>
                    <a:p>
                      <a:pPr algn="l" fontAlgn="b"/>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15-19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20-24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25-29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30-39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solidFill>
                            <a:schemeClr val="bg1"/>
                          </a:solidFill>
                          <a:effectLst/>
                        </a:rPr>
                        <a:t>40-44</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45-49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50+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1154088"/>
                  </a:ext>
                </a:extLst>
              </a:tr>
              <a:tr h="167640">
                <a:tc>
                  <a:txBody>
                    <a:bodyPr/>
                    <a:lstStyle/>
                    <a:p>
                      <a:pPr algn="l" fontAlgn="b"/>
                      <a:r>
                        <a:rPr lang="en-US" sz="1000" u="none" strike="noStrike">
                          <a:solidFill>
                            <a:schemeClr val="bg1"/>
                          </a:solidFill>
                          <a:effectLst/>
                        </a:rPr>
                        <a:t>Males</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095467"/>
                  </a:ext>
                </a:extLst>
              </a:tr>
              <a:tr h="167640">
                <a:tc>
                  <a:txBody>
                    <a:bodyPr/>
                    <a:lstStyle/>
                    <a:p>
                      <a:pPr algn="l" fontAlgn="b"/>
                      <a:r>
                        <a:rPr lang="en-US" sz="1000" u="none" strike="noStrike">
                          <a:solidFill>
                            <a:schemeClr val="bg1"/>
                          </a:solidFill>
                          <a:effectLst/>
                        </a:rPr>
                        <a:t>Females</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1.8</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8881474"/>
                  </a:ext>
                </a:extLst>
              </a:tr>
            </a:tbl>
          </a:graphicData>
        </a:graphic>
      </p:graphicFrame>
      <p:pic>
        <p:nvPicPr>
          <p:cNvPr id="9" name="Content Placeholder 8" descr="Age-Specific Primary and Secondary Syphilis Rates by Gender, Minnesota, 2022. Refer to table on slide for full data. ">
            <a:extLst>
              <a:ext uri="{FF2B5EF4-FFF2-40B4-BE49-F238E27FC236}">
                <a16:creationId xmlns:a16="http://schemas.microsoft.com/office/drawing/2014/main" id="{294D0ADD-4BF1-B573-F0C2-5E1F2857E1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6914" y="2122801"/>
            <a:ext cx="9358171" cy="375698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and Secondary Syphilis Cases by Race</a:t>
            </a:r>
            <a:br>
              <a:rPr lang="en-US" altLang="en-US" sz="2900" dirty="0">
                <a:solidFill>
                  <a:schemeClr val="bg1"/>
                </a:solidFill>
                <a:latin typeface="+mj-lt"/>
              </a:rPr>
            </a:br>
            <a:r>
              <a:rPr lang="en-US" altLang="en-US" sz="2900" dirty="0">
                <a:solidFill>
                  <a:schemeClr val="bg1"/>
                </a:solidFill>
                <a:latin typeface="+mj-lt"/>
              </a:rPr>
              <a:t>Minnesota, 2022</a:t>
            </a:r>
          </a:p>
        </p:txBody>
      </p:sp>
      <p:sp>
        <p:nvSpPr>
          <p:cNvPr id="38916" name="Text Box 3"/>
          <p:cNvSpPr txBox="1">
            <a:spLocks noChangeArrowheads="1"/>
          </p:cNvSpPr>
          <p:nvPr/>
        </p:nvSpPr>
        <p:spPr bwMode="auto">
          <a:xfrm>
            <a:off x="1905000" y="6129421"/>
            <a:ext cx="402246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*Includes people reported with more than one race </a:t>
            </a:r>
          </a:p>
        </p:txBody>
      </p:sp>
      <p:pic>
        <p:nvPicPr>
          <p:cNvPr id="11" name="Content Placeholder 10" descr="Primary and Secondary Syphilis Cases by Race Minnesota, 2022. Refer to slide notes for full data. ">
            <a:extLst>
              <a:ext uri="{FF2B5EF4-FFF2-40B4-BE49-F238E27FC236}">
                <a16:creationId xmlns:a16="http://schemas.microsoft.com/office/drawing/2014/main" id="{F6B88F75-7739-F61C-F064-DA66AF9FA0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0252" y="2062265"/>
            <a:ext cx="6491496" cy="3497965"/>
          </a:xfr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and Secondary Syphilis Rates by Race/Ethnicity</a:t>
            </a:r>
            <a:br>
              <a:rPr lang="en-US" altLang="en-US" sz="3200" dirty="0">
                <a:solidFill>
                  <a:schemeClr val="bg1"/>
                </a:solidFill>
                <a:latin typeface="+mj-lt"/>
              </a:rPr>
            </a:br>
            <a:r>
              <a:rPr lang="en-US" altLang="en-US" sz="3200" dirty="0">
                <a:solidFill>
                  <a:schemeClr val="bg1"/>
                </a:solidFill>
                <a:latin typeface="+mj-lt"/>
              </a:rPr>
              <a:t>Minnesota, 2012-2022</a:t>
            </a:r>
            <a:endParaRPr lang="en-US" altLang="en-US" sz="3200" baseline="30000" dirty="0">
              <a:solidFill>
                <a:schemeClr val="bg1"/>
              </a:solidFill>
              <a:latin typeface="+mj-lt"/>
            </a:endParaRPr>
          </a:p>
        </p:txBody>
      </p:sp>
      <p:sp>
        <p:nvSpPr>
          <p:cNvPr id="39941" name="Text Box 4"/>
          <p:cNvSpPr txBox="1">
            <a:spLocks noChangeArrowheads="1"/>
          </p:cNvSpPr>
          <p:nvPr/>
        </p:nvSpPr>
        <p:spPr bwMode="auto">
          <a:xfrm>
            <a:off x="1828800" y="6148603"/>
            <a:ext cx="8001000" cy="42152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5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 people of Hispanic ethnicity can be of any race.</a:t>
            </a:r>
          </a:p>
        </p:txBody>
      </p:sp>
      <p:graphicFrame>
        <p:nvGraphicFramePr>
          <p:cNvPr id="13" name="Table 12">
            <a:extLst>
              <a:ext uri="{FF2B5EF4-FFF2-40B4-BE49-F238E27FC236}">
                <a16:creationId xmlns:a16="http://schemas.microsoft.com/office/drawing/2014/main" id="{B7E6F62B-EA56-20D0-D91F-846E1A84A9C3}"/>
              </a:ext>
            </a:extLst>
          </p:cNvPr>
          <p:cNvGraphicFramePr>
            <a:graphicFrameLocks noGrp="1"/>
          </p:cNvGraphicFramePr>
          <p:nvPr/>
        </p:nvGraphicFramePr>
        <p:xfrm>
          <a:off x="2646946" y="2864669"/>
          <a:ext cx="7113072" cy="2194560"/>
        </p:xfrm>
        <a:graphic>
          <a:graphicData uri="http://schemas.openxmlformats.org/drawingml/2006/table">
            <a:tbl>
              <a:tblPr>
                <a:tableStyleId>{5C22544A-7EE6-4342-B048-85BDC9FD1C3A}</a:tableStyleId>
              </a:tblPr>
              <a:tblGrid>
                <a:gridCol w="444567">
                  <a:extLst>
                    <a:ext uri="{9D8B030D-6E8A-4147-A177-3AD203B41FA5}">
                      <a16:colId xmlns:a16="http://schemas.microsoft.com/office/drawing/2014/main" val="2573708260"/>
                    </a:ext>
                  </a:extLst>
                </a:gridCol>
                <a:gridCol w="444567">
                  <a:extLst>
                    <a:ext uri="{9D8B030D-6E8A-4147-A177-3AD203B41FA5}">
                      <a16:colId xmlns:a16="http://schemas.microsoft.com/office/drawing/2014/main" val="3732621499"/>
                    </a:ext>
                  </a:extLst>
                </a:gridCol>
                <a:gridCol w="444567">
                  <a:extLst>
                    <a:ext uri="{9D8B030D-6E8A-4147-A177-3AD203B41FA5}">
                      <a16:colId xmlns:a16="http://schemas.microsoft.com/office/drawing/2014/main" val="141424182"/>
                    </a:ext>
                  </a:extLst>
                </a:gridCol>
                <a:gridCol w="444567">
                  <a:extLst>
                    <a:ext uri="{9D8B030D-6E8A-4147-A177-3AD203B41FA5}">
                      <a16:colId xmlns:a16="http://schemas.microsoft.com/office/drawing/2014/main" val="1349299896"/>
                    </a:ext>
                  </a:extLst>
                </a:gridCol>
                <a:gridCol w="444567">
                  <a:extLst>
                    <a:ext uri="{9D8B030D-6E8A-4147-A177-3AD203B41FA5}">
                      <a16:colId xmlns:a16="http://schemas.microsoft.com/office/drawing/2014/main" val="3526949252"/>
                    </a:ext>
                  </a:extLst>
                </a:gridCol>
                <a:gridCol w="444567">
                  <a:extLst>
                    <a:ext uri="{9D8B030D-6E8A-4147-A177-3AD203B41FA5}">
                      <a16:colId xmlns:a16="http://schemas.microsoft.com/office/drawing/2014/main" val="2935680503"/>
                    </a:ext>
                  </a:extLst>
                </a:gridCol>
                <a:gridCol w="444567">
                  <a:extLst>
                    <a:ext uri="{9D8B030D-6E8A-4147-A177-3AD203B41FA5}">
                      <a16:colId xmlns:a16="http://schemas.microsoft.com/office/drawing/2014/main" val="1539891064"/>
                    </a:ext>
                  </a:extLst>
                </a:gridCol>
                <a:gridCol w="444567">
                  <a:extLst>
                    <a:ext uri="{9D8B030D-6E8A-4147-A177-3AD203B41FA5}">
                      <a16:colId xmlns:a16="http://schemas.microsoft.com/office/drawing/2014/main" val="739203705"/>
                    </a:ext>
                  </a:extLst>
                </a:gridCol>
                <a:gridCol w="444567">
                  <a:extLst>
                    <a:ext uri="{9D8B030D-6E8A-4147-A177-3AD203B41FA5}">
                      <a16:colId xmlns:a16="http://schemas.microsoft.com/office/drawing/2014/main" val="3392196463"/>
                    </a:ext>
                  </a:extLst>
                </a:gridCol>
                <a:gridCol w="444567">
                  <a:extLst>
                    <a:ext uri="{9D8B030D-6E8A-4147-A177-3AD203B41FA5}">
                      <a16:colId xmlns:a16="http://schemas.microsoft.com/office/drawing/2014/main" val="4206836658"/>
                    </a:ext>
                  </a:extLst>
                </a:gridCol>
                <a:gridCol w="444567">
                  <a:extLst>
                    <a:ext uri="{9D8B030D-6E8A-4147-A177-3AD203B41FA5}">
                      <a16:colId xmlns:a16="http://schemas.microsoft.com/office/drawing/2014/main" val="1852470552"/>
                    </a:ext>
                  </a:extLst>
                </a:gridCol>
                <a:gridCol w="444567">
                  <a:extLst>
                    <a:ext uri="{9D8B030D-6E8A-4147-A177-3AD203B41FA5}">
                      <a16:colId xmlns:a16="http://schemas.microsoft.com/office/drawing/2014/main" val="1822147972"/>
                    </a:ext>
                  </a:extLst>
                </a:gridCol>
                <a:gridCol w="444567">
                  <a:extLst>
                    <a:ext uri="{9D8B030D-6E8A-4147-A177-3AD203B41FA5}">
                      <a16:colId xmlns:a16="http://schemas.microsoft.com/office/drawing/2014/main" val="3923310185"/>
                    </a:ext>
                  </a:extLst>
                </a:gridCol>
                <a:gridCol w="444567">
                  <a:extLst>
                    <a:ext uri="{9D8B030D-6E8A-4147-A177-3AD203B41FA5}">
                      <a16:colId xmlns:a16="http://schemas.microsoft.com/office/drawing/2014/main" val="1969300067"/>
                    </a:ext>
                  </a:extLst>
                </a:gridCol>
                <a:gridCol w="444567">
                  <a:extLst>
                    <a:ext uri="{9D8B030D-6E8A-4147-A177-3AD203B41FA5}">
                      <a16:colId xmlns:a16="http://schemas.microsoft.com/office/drawing/2014/main" val="3681546745"/>
                    </a:ext>
                  </a:extLst>
                </a:gridCol>
                <a:gridCol w="444567">
                  <a:extLst>
                    <a:ext uri="{9D8B030D-6E8A-4147-A177-3AD203B41FA5}">
                      <a16:colId xmlns:a16="http://schemas.microsoft.com/office/drawing/2014/main" val="3046380909"/>
                    </a:ext>
                  </a:extLst>
                </a:gridCol>
              </a:tblGrid>
              <a:tr h="167640">
                <a:tc>
                  <a:txBody>
                    <a:bodyPr/>
                    <a:lstStyle/>
                    <a:p>
                      <a:pPr algn="l" fontAlgn="b"/>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3743739"/>
                  </a:ext>
                </a:extLst>
              </a:tr>
              <a:tr h="167640">
                <a:tc>
                  <a:txBody>
                    <a:bodyPr/>
                    <a:lstStyle/>
                    <a:p>
                      <a:pPr algn="l" fontAlgn="b"/>
                      <a:r>
                        <a:rPr lang="en-US" sz="1000" u="none" strike="noStrike">
                          <a:solidFill>
                            <a:schemeClr val="bg1"/>
                          </a:solidFill>
                          <a:effectLst/>
                        </a:rPr>
                        <a:t>White,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3070800"/>
                  </a:ext>
                </a:extLst>
              </a:tr>
              <a:tr h="167640">
                <a:tc>
                  <a:txBody>
                    <a:bodyPr/>
                    <a:lstStyle/>
                    <a:p>
                      <a:pPr algn="l" fontAlgn="b"/>
                      <a:r>
                        <a:rPr lang="en-US" sz="1000" u="none" strike="noStrike">
                          <a:solidFill>
                            <a:schemeClr val="bg1"/>
                          </a:solidFill>
                          <a:effectLst/>
                        </a:rPr>
                        <a:t>Black,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315449"/>
                  </a:ext>
                </a:extLst>
              </a:tr>
              <a:tr h="167640">
                <a:tc>
                  <a:txBody>
                    <a:bodyPr/>
                    <a:lstStyle/>
                    <a:p>
                      <a:pPr algn="l" fontAlgn="b"/>
                      <a:r>
                        <a:rPr lang="en-US" sz="1000" u="none" strike="noStrike">
                          <a:solidFill>
                            <a:schemeClr val="bg1"/>
                          </a:solidFill>
                          <a:effectLst/>
                        </a:rPr>
                        <a:t>American Indian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47.5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87.6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220170"/>
                  </a:ext>
                </a:extLst>
              </a:tr>
              <a:tr h="167640">
                <a:tc>
                  <a:txBody>
                    <a:bodyPr/>
                    <a:lstStyle/>
                    <a:p>
                      <a:pPr algn="l" fontAlgn="b"/>
                      <a:r>
                        <a:rPr lang="en-US" sz="1000" u="none" strike="noStrike">
                          <a:solidFill>
                            <a:schemeClr val="bg1"/>
                          </a:solidFill>
                          <a:effectLst/>
                        </a:rPr>
                        <a:t>Asian/PI</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7982629"/>
                  </a:ext>
                </a:extLst>
              </a:tr>
              <a:tr h="167640">
                <a:tc>
                  <a:txBody>
                    <a:bodyPr/>
                    <a:lstStyle/>
                    <a:p>
                      <a:pPr algn="l" fontAlgn="b"/>
                      <a:r>
                        <a:rPr lang="en-US" sz="1000" u="none" strike="noStrike">
                          <a:solidFill>
                            <a:schemeClr val="bg1"/>
                          </a:solidFill>
                          <a:effectLst/>
                        </a:rPr>
                        <a:t>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33.6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0855505"/>
                  </a:ext>
                </a:extLst>
              </a:tr>
            </a:tbl>
          </a:graphicData>
        </a:graphic>
      </p:graphicFrame>
      <p:pic>
        <p:nvPicPr>
          <p:cNvPr id="17" name="Content Placeholder 16" descr="Primary and Secondary Syphilis Rates by Race/Ethnicity&#10;Minnesota, 2012-2022. Refer to table on slide for full data. ">
            <a:extLst>
              <a:ext uri="{FF2B5EF4-FFF2-40B4-BE49-F238E27FC236}">
                <a16:creationId xmlns:a16="http://schemas.microsoft.com/office/drawing/2014/main" id="{DC41C0A4-DEF4-35F1-A08E-C295B280A5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4569" y="2248542"/>
            <a:ext cx="9022862" cy="3505504"/>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000" dirty="0"/>
              <a:t>Topic of Interest: Syphilis Among </a:t>
            </a:r>
            <a:br>
              <a:rPr lang="en-US" altLang="en-US" sz="3000" dirty="0"/>
            </a:br>
            <a:r>
              <a:rPr lang="en-US" altLang="en-US" sz="3000" dirty="0"/>
              <a:t>Females and Congenital Syphilis in Minnesota</a:t>
            </a:r>
            <a:endParaRPr lang="en-US" sz="3000"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dirty="0"/>
              <a:t>Minnesota Department of Health STD Surveillance System</a:t>
            </a:r>
          </a:p>
        </p:txBody>
      </p:sp>
    </p:spTree>
    <p:extLst>
      <p:ext uri="{BB962C8B-B14F-4D97-AF65-F5344CB8AC3E}">
        <p14:creationId xmlns:p14="http://schemas.microsoft.com/office/powerpoint/2010/main" val="3048491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dirty="0"/>
              <a:t>Female Early Syphilis Cases</a:t>
            </a:r>
            <a:br>
              <a:rPr lang="en-US" sz="2900" dirty="0"/>
            </a:br>
            <a:r>
              <a:rPr lang="en-US" sz="2900" dirty="0"/>
              <a:t>Minnesota, 2022</a:t>
            </a:r>
          </a:p>
        </p:txBody>
      </p:sp>
      <p:graphicFrame>
        <p:nvGraphicFramePr>
          <p:cNvPr id="3" name="Table 2">
            <a:extLst>
              <a:ext uri="{FF2B5EF4-FFF2-40B4-BE49-F238E27FC236}">
                <a16:creationId xmlns:a16="http://schemas.microsoft.com/office/drawing/2014/main" id="{EAD9BF9E-734A-E054-A0B2-1FA231069289}"/>
              </a:ext>
            </a:extLst>
          </p:cNvPr>
          <p:cNvGraphicFramePr>
            <a:graphicFrameLocks noGrp="1"/>
          </p:cNvGraphicFramePr>
          <p:nvPr/>
        </p:nvGraphicFramePr>
        <p:xfrm>
          <a:off x="5604485" y="2418782"/>
          <a:ext cx="1000958" cy="3105065"/>
        </p:xfrm>
        <a:graphic>
          <a:graphicData uri="http://schemas.openxmlformats.org/drawingml/2006/table">
            <a:tbl>
              <a:tblPr>
                <a:tableStyleId>{5C22544A-7EE6-4342-B048-85BDC9FD1C3A}</a:tableStyleId>
              </a:tblPr>
              <a:tblGrid>
                <a:gridCol w="528808">
                  <a:extLst>
                    <a:ext uri="{9D8B030D-6E8A-4147-A177-3AD203B41FA5}">
                      <a16:colId xmlns:a16="http://schemas.microsoft.com/office/drawing/2014/main" val="4089616287"/>
                    </a:ext>
                  </a:extLst>
                </a:gridCol>
                <a:gridCol w="472150">
                  <a:extLst>
                    <a:ext uri="{9D8B030D-6E8A-4147-A177-3AD203B41FA5}">
                      <a16:colId xmlns:a16="http://schemas.microsoft.com/office/drawing/2014/main" val="1201572974"/>
                    </a:ext>
                  </a:extLst>
                </a:gridCol>
              </a:tblGrid>
              <a:tr h="135979">
                <a:tc>
                  <a:txBody>
                    <a:bodyPr/>
                    <a:lstStyle/>
                    <a:p>
                      <a:pPr algn="l" fontAlgn="b"/>
                      <a:r>
                        <a:rPr lang="en-US" sz="800" u="none" strike="noStrike">
                          <a:solidFill>
                            <a:schemeClr val="bg1"/>
                          </a:solidFill>
                          <a:effectLst/>
                        </a:rPr>
                        <a:t>Year</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800" b="0" i="0" u="none" strike="noStrike" dirty="0">
                          <a:solidFill>
                            <a:schemeClr val="bg1"/>
                          </a:solidFill>
                          <a:effectLst/>
                          <a:latin typeface="Calibri" panose="020F0502020204030204" pitchFamily="34" charset="0"/>
                        </a:rPr>
                        <a:t>Number of Cases</a:t>
                      </a: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0930913"/>
                  </a:ext>
                </a:extLst>
              </a:tr>
              <a:tr h="135979">
                <a:tc>
                  <a:txBody>
                    <a:bodyPr/>
                    <a:lstStyle/>
                    <a:p>
                      <a:pPr algn="r" fontAlgn="b"/>
                      <a:r>
                        <a:rPr lang="en-US" sz="700" u="none" strike="noStrike">
                          <a:solidFill>
                            <a:schemeClr val="bg1"/>
                          </a:solidFill>
                          <a:effectLst/>
                        </a:rPr>
                        <a:t>2002</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dirty="0">
                          <a:solidFill>
                            <a:schemeClr val="bg1"/>
                          </a:solidFill>
                          <a:effectLst/>
                        </a:rPr>
                        <a:t>12</a:t>
                      </a:r>
                      <a:endParaRPr lang="en-US" sz="700" b="0" i="0" u="none" strike="noStrike" dirty="0">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2758902"/>
                  </a:ext>
                </a:extLst>
              </a:tr>
              <a:tr h="135979">
                <a:tc>
                  <a:txBody>
                    <a:bodyPr/>
                    <a:lstStyle/>
                    <a:p>
                      <a:pPr algn="r" fontAlgn="b"/>
                      <a:r>
                        <a:rPr lang="en-US" sz="700" u="none" strike="noStrike">
                          <a:solidFill>
                            <a:schemeClr val="bg1"/>
                          </a:solidFill>
                          <a:effectLst/>
                        </a:rPr>
                        <a:t>2003</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9</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604619"/>
                  </a:ext>
                </a:extLst>
              </a:tr>
              <a:tr h="135979">
                <a:tc>
                  <a:txBody>
                    <a:bodyPr/>
                    <a:lstStyle/>
                    <a:p>
                      <a:pPr algn="r" fontAlgn="b"/>
                      <a:r>
                        <a:rPr lang="en-US" sz="700" u="none" strike="noStrike">
                          <a:solidFill>
                            <a:schemeClr val="bg1"/>
                          </a:solidFill>
                          <a:effectLst/>
                        </a:rPr>
                        <a:t>2004</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6</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1139680"/>
                  </a:ext>
                </a:extLst>
              </a:tr>
              <a:tr h="135979">
                <a:tc>
                  <a:txBody>
                    <a:bodyPr/>
                    <a:lstStyle/>
                    <a:p>
                      <a:pPr algn="r" fontAlgn="b"/>
                      <a:r>
                        <a:rPr lang="en-US" sz="700" u="none" strike="noStrike">
                          <a:solidFill>
                            <a:schemeClr val="bg1"/>
                          </a:solidFill>
                          <a:effectLst/>
                        </a:rPr>
                        <a:t>2005</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8</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7903833"/>
                  </a:ext>
                </a:extLst>
              </a:tr>
              <a:tr h="135979">
                <a:tc>
                  <a:txBody>
                    <a:bodyPr/>
                    <a:lstStyle/>
                    <a:p>
                      <a:pPr algn="r" fontAlgn="b"/>
                      <a:r>
                        <a:rPr lang="en-US" sz="700" u="none" strike="noStrike" dirty="0">
                          <a:solidFill>
                            <a:schemeClr val="bg1"/>
                          </a:solidFill>
                          <a:effectLst/>
                        </a:rPr>
                        <a:t>2006</a:t>
                      </a:r>
                      <a:endParaRPr lang="en-US" sz="700" b="1" i="0" u="none" strike="noStrike" dirty="0">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14</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868792"/>
                  </a:ext>
                </a:extLst>
              </a:tr>
              <a:tr h="135979">
                <a:tc>
                  <a:txBody>
                    <a:bodyPr/>
                    <a:lstStyle/>
                    <a:p>
                      <a:pPr algn="r" fontAlgn="b"/>
                      <a:r>
                        <a:rPr lang="en-US" sz="700" u="none" strike="noStrike">
                          <a:solidFill>
                            <a:schemeClr val="bg1"/>
                          </a:solidFill>
                          <a:effectLst/>
                        </a:rPr>
                        <a:t>2007</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2</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9496736"/>
                  </a:ext>
                </a:extLst>
              </a:tr>
              <a:tr h="135979">
                <a:tc>
                  <a:txBody>
                    <a:bodyPr/>
                    <a:lstStyle/>
                    <a:p>
                      <a:pPr algn="r" fontAlgn="b"/>
                      <a:r>
                        <a:rPr lang="en-US" sz="700" u="none" strike="noStrike">
                          <a:solidFill>
                            <a:schemeClr val="bg1"/>
                          </a:solidFill>
                          <a:effectLst/>
                        </a:rPr>
                        <a:t>2008</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5</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5515324"/>
                  </a:ext>
                </a:extLst>
              </a:tr>
              <a:tr h="135979">
                <a:tc>
                  <a:txBody>
                    <a:bodyPr/>
                    <a:lstStyle/>
                    <a:p>
                      <a:pPr algn="r" fontAlgn="b"/>
                      <a:r>
                        <a:rPr lang="en-US" sz="700" u="none" strike="noStrike">
                          <a:solidFill>
                            <a:schemeClr val="bg1"/>
                          </a:solidFill>
                          <a:effectLst/>
                        </a:rPr>
                        <a:t>2009</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9</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6562885"/>
                  </a:ext>
                </a:extLst>
              </a:tr>
              <a:tr h="135979">
                <a:tc>
                  <a:txBody>
                    <a:bodyPr/>
                    <a:lstStyle/>
                    <a:p>
                      <a:pPr algn="r" fontAlgn="b"/>
                      <a:r>
                        <a:rPr lang="en-US" sz="700" u="none" strike="noStrike">
                          <a:solidFill>
                            <a:schemeClr val="bg1"/>
                          </a:solidFill>
                          <a:effectLst/>
                        </a:rPr>
                        <a:t>2010</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14</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8817972"/>
                  </a:ext>
                </a:extLst>
              </a:tr>
              <a:tr h="135979">
                <a:tc>
                  <a:txBody>
                    <a:bodyPr/>
                    <a:lstStyle/>
                    <a:p>
                      <a:pPr algn="r" fontAlgn="b"/>
                      <a:r>
                        <a:rPr lang="en-US" sz="700" u="none" strike="noStrike">
                          <a:solidFill>
                            <a:schemeClr val="bg1"/>
                          </a:solidFill>
                          <a:effectLst/>
                        </a:rPr>
                        <a:t>2011</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dirty="0">
                          <a:solidFill>
                            <a:schemeClr val="bg1"/>
                          </a:solidFill>
                          <a:effectLst/>
                        </a:rPr>
                        <a:t>13</a:t>
                      </a:r>
                      <a:endParaRPr lang="en-US" sz="800" b="0" i="0" u="none" strike="noStrike" dirty="0">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521856"/>
                  </a:ext>
                </a:extLst>
              </a:tr>
              <a:tr h="135979">
                <a:tc>
                  <a:txBody>
                    <a:bodyPr/>
                    <a:lstStyle/>
                    <a:p>
                      <a:pPr algn="r" fontAlgn="b"/>
                      <a:r>
                        <a:rPr lang="en-US" sz="700" u="none" strike="noStrike">
                          <a:solidFill>
                            <a:schemeClr val="bg1"/>
                          </a:solidFill>
                          <a:effectLst/>
                        </a:rPr>
                        <a:t>2012</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18</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8053012"/>
                  </a:ext>
                </a:extLst>
              </a:tr>
              <a:tr h="135979">
                <a:tc>
                  <a:txBody>
                    <a:bodyPr/>
                    <a:lstStyle/>
                    <a:p>
                      <a:pPr algn="r" fontAlgn="b"/>
                      <a:r>
                        <a:rPr lang="en-US" sz="700" u="none" strike="noStrike">
                          <a:solidFill>
                            <a:schemeClr val="bg1"/>
                          </a:solidFill>
                          <a:effectLst/>
                        </a:rPr>
                        <a:t>2013</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30</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8724570"/>
                  </a:ext>
                </a:extLst>
              </a:tr>
              <a:tr h="135979">
                <a:tc>
                  <a:txBody>
                    <a:bodyPr/>
                    <a:lstStyle/>
                    <a:p>
                      <a:pPr algn="r" fontAlgn="b"/>
                      <a:r>
                        <a:rPr lang="en-US" sz="700" u="none" strike="noStrike">
                          <a:solidFill>
                            <a:schemeClr val="bg1"/>
                          </a:solidFill>
                          <a:effectLst/>
                        </a:rPr>
                        <a:t>2014</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41</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9019669"/>
                  </a:ext>
                </a:extLst>
              </a:tr>
              <a:tr h="135979">
                <a:tc>
                  <a:txBody>
                    <a:bodyPr/>
                    <a:lstStyle/>
                    <a:p>
                      <a:pPr algn="r" fontAlgn="b"/>
                      <a:r>
                        <a:rPr lang="en-US" sz="700" u="none" strike="noStrike">
                          <a:solidFill>
                            <a:schemeClr val="bg1"/>
                          </a:solidFill>
                          <a:effectLst/>
                        </a:rPr>
                        <a:t>2015</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88</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0094878"/>
                  </a:ext>
                </a:extLst>
              </a:tr>
              <a:tr h="135979">
                <a:tc>
                  <a:txBody>
                    <a:bodyPr/>
                    <a:lstStyle/>
                    <a:p>
                      <a:pPr algn="r" fontAlgn="b"/>
                      <a:r>
                        <a:rPr lang="en-US" sz="800" u="none" strike="noStrike">
                          <a:solidFill>
                            <a:schemeClr val="bg1"/>
                          </a:solidFill>
                          <a:effectLst/>
                        </a:rPr>
                        <a:t>2016</a:t>
                      </a:r>
                      <a:endParaRPr lang="en-US" sz="800" b="1"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87</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681010"/>
                  </a:ext>
                </a:extLst>
              </a:tr>
              <a:tr h="135979">
                <a:tc>
                  <a:txBody>
                    <a:bodyPr/>
                    <a:lstStyle/>
                    <a:p>
                      <a:pPr algn="r" fontAlgn="b"/>
                      <a:r>
                        <a:rPr lang="en-US" sz="800" u="none" strike="noStrike">
                          <a:solidFill>
                            <a:schemeClr val="bg1"/>
                          </a:solidFill>
                          <a:effectLst/>
                        </a:rPr>
                        <a:t>2017</a:t>
                      </a:r>
                      <a:endParaRPr lang="en-US" sz="800" b="1"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91</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6671022"/>
                  </a:ext>
                </a:extLst>
              </a:tr>
              <a:tr h="135979">
                <a:tc>
                  <a:txBody>
                    <a:bodyPr/>
                    <a:lstStyle/>
                    <a:p>
                      <a:pPr algn="r" fontAlgn="b"/>
                      <a:r>
                        <a:rPr lang="en-US" sz="800" u="none" strike="noStrike">
                          <a:solidFill>
                            <a:schemeClr val="bg1"/>
                          </a:solidFill>
                          <a:effectLst/>
                        </a:rPr>
                        <a:t>2018</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94</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3900360"/>
                  </a:ext>
                </a:extLst>
              </a:tr>
              <a:tr h="135979">
                <a:tc>
                  <a:txBody>
                    <a:bodyPr/>
                    <a:lstStyle/>
                    <a:p>
                      <a:pPr algn="r" fontAlgn="b"/>
                      <a:r>
                        <a:rPr lang="en-US" sz="800" u="none" strike="noStrike">
                          <a:solidFill>
                            <a:schemeClr val="bg1"/>
                          </a:solidFill>
                          <a:effectLst/>
                        </a:rPr>
                        <a:t>2019</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173</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0125091"/>
                  </a:ext>
                </a:extLst>
              </a:tr>
              <a:tr h="135979">
                <a:tc>
                  <a:txBody>
                    <a:bodyPr/>
                    <a:lstStyle/>
                    <a:p>
                      <a:pPr algn="r" fontAlgn="b"/>
                      <a:r>
                        <a:rPr lang="en-US" sz="800" u="none" strike="noStrike">
                          <a:solidFill>
                            <a:schemeClr val="bg1"/>
                          </a:solidFill>
                          <a:effectLst/>
                        </a:rPr>
                        <a:t>2020</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163</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6266995"/>
                  </a:ext>
                </a:extLst>
              </a:tr>
              <a:tr h="135979">
                <a:tc>
                  <a:txBody>
                    <a:bodyPr/>
                    <a:lstStyle/>
                    <a:p>
                      <a:pPr algn="r" fontAlgn="b"/>
                      <a:r>
                        <a:rPr lang="en-US" sz="800" u="none" strike="noStrike">
                          <a:solidFill>
                            <a:schemeClr val="bg1"/>
                          </a:solidFill>
                          <a:effectLst/>
                        </a:rPr>
                        <a:t>2021</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253</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8291032"/>
                  </a:ext>
                </a:extLst>
              </a:tr>
              <a:tr h="135979">
                <a:tc>
                  <a:txBody>
                    <a:bodyPr/>
                    <a:lstStyle/>
                    <a:p>
                      <a:pPr algn="r" fontAlgn="b"/>
                      <a:r>
                        <a:rPr lang="en-US" sz="800" u="none" strike="noStrike">
                          <a:solidFill>
                            <a:schemeClr val="bg1"/>
                          </a:solidFill>
                          <a:effectLst/>
                        </a:rPr>
                        <a:t>2022</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dirty="0">
                          <a:solidFill>
                            <a:schemeClr val="bg1"/>
                          </a:solidFill>
                          <a:effectLst/>
                        </a:rPr>
                        <a:t>345</a:t>
                      </a:r>
                      <a:endParaRPr lang="en-US" sz="800" b="0" i="0" u="none" strike="noStrike" dirty="0">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3350235"/>
                  </a:ext>
                </a:extLst>
              </a:tr>
            </a:tbl>
          </a:graphicData>
        </a:graphic>
      </p:graphicFrame>
      <p:pic>
        <p:nvPicPr>
          <p:cNvPr id="10" name="Content Placeholder 9" descr="Female Early Syphilis Cases&#10;Minnesota, 2022. Refer to table on slide for full data. ">
            <a:extLst>
              <a:ext uri="{FF2B5EF4-FFF2-40B4-BE49-F238E27FC236}">
                <a16:creationId xmlns:a16="http://schemas.microsoft.com/office/drawing/2014/main" id="{DA1F4F9A-AE36-BA99-7B3D-353FDE6B45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2672" y="2046594"/>
            <a:ext cx="8946655" cy="3909399"/>
          </a:xfrm>
        </p:spPr>
      </p:pic>
    </p:spTree>
    <p:extLst>
      <p:ext uri="{BB962C8B-B14F-4D97-AF65-F5344CB8AC3E}">
        <p14:creationId xmlns:p14="http://schemas.microsoft.com/office/powerpoint/2010/main" val="359643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Early Syphilis Infections in Females by Residence at Diagnosis</a:t>
            </a:r>
            <a:br>
              <a:rPr lang="en-US" altLang="en-US" sz="3200" dirty="0">
                <a:solidFill>
                  <a:schemeClr val="bg1"/>
                </a:solidFill>
                <a:latin typeface="+mj-lt"/>
              </a:rPr>
            </a:br>
            <a:r>
              <a:rPr lang="en-US" altLang="en-US" sz="3200" dirty="0">
                <a:solidFill>
                  <a:schemeClr val="bg1"/>
                </a:solidFill>
                <a:latin typeface="+mj-lt"/>
              </a:rPr>
              <a:t>Minnesota, 2022</a:t>
            </a:r>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j-lt"/>
              </a:rPr>
              <a:t>Suburban = Seven-county metro area including Anoka, Carver, Dakota, Hennepin (excluding Minneapolis), Ramsey (excluding St. Paul), Scott, and Washington counties.  Greater MN = All other Minnesota counties outside the seven-county metro area.</a:t>
            </a:r>
          </a:p>
        </p:txBody>
      </p:sp>
      <p:pic>
        <p:nvPicPr>
          <p:cNvPr id="5" name="Content Placeholder 4" descr="Early Syphilis Infections in Females by Residence at Diagnosis&#10;Minnesota, 2022. Refer to slide notes for full data. ">
            <a:extLst>
              <a:ext uri="{FF2B5EF4-FFF2-40B4-BE49-F238E27FC236}">
                <a16:creationId xmlns:a16="http://schemas.microsoft.com/office/drawing/2014/main" id="{8C8D4F58-3217-3B3B-9774-CDE91F4BB6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2197" y="1828800"/>
            <a:ext cx="4854427" cy="3993832"/>
          </a:xfrm>
        </p:spPr>
      </p:pic>
    </p:spTree>
    <p:extLst>
      <p:ext uri="{BB962C8B-B14F-4D97-AF65-F5344CB8AC3E}">
        <p14:creationId xmlns:p14="http://schemas.microsoft.com/office/powerpoint/2010/main" val="6362336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Introduction 1/2</a:t>
            </a:r>
          </a:p>
        </p:txBody>
      </p:sp>
      <p:sp>
        <p:nvSpPr>
          <p:cNvPr id="3" name="Content Placeholder 2"/>
          <p:cNvSpPr>
            <a:spLocks noGrp="1"/>
          </p:cNvSpPr>
          <p:nvPr>
            <p:ph idx="1"/>
          </p:nvPr>
        </p:nvSpPr>
        <p:spPr>
          <a:xfrm>
            <a:off x="838200" y="1825625"/>
            <a:ext cx="10117975" cy="4351338"/>
          </a:xfrm>
        </p:spPr>
        <p:txBody>
          <a:bodyPr>
            <a:normAutofit fontScale="32500" lnSpcReduction="20000"/>
          </a:bodyPr>
          <a:lstStyle/>
          <a:p>
            <a:r>
              <a:rPr lang="en-US" altLang="en-US" sz="8000" dirty="0"/>
              <a:t>Under Minnesota law, physicians and laboratories are required to report all laboratory-confirmed cases of chlamydia, gonorrhea, syphilis, and chancroid to the Minnesota Department of Health (MDH) within one working day.</a:t>
            </a:r>
          </a:p>
          <a:p>
            <a:r>
              <a:rPr lang="en-US" altLang="en-US" sz="8000" dirty="0"/>
              <a:t>The MDH does not maintain statistics for other, non-reportable STDs       (ex: herpes, HPV/genital warts).</a:t>
            </a:r>
          </a:p>
          <a:p>
            <a:r>
              <a:rPr lang="en-US" altLang="en-US" sz="8000" dirty="0"/>
              <a:t>This slide set describes trends in reportable STDs in Minnesota by person, place, and time. </a:t>
            </a:r>
          </a:p>
          <a:p>
            <a:r>
              <a:rPr lang="en-US" altLang="en-US" sz="8000" dirty="0"/>
              <a:t>Analyses exclude cases reported from federal and private prisons.</a:t>
            </a:r>
          </a:p>
          <a:p>
            <a:endParaRPr lang="en-US" dirty="0"/>
          </a:p>
        </p:txBody>
      </p:sp>
    </p:spTree>
    <p:extLst>
      <p:ext uri="{BB962C8B-B14F-4D97-AF65-F5344CB8AC3E}">
        <p14:creationId xmlns:p14="http://schemas.microsoft.com/office/powerpoint/2010/main" val="3842414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Early Syphilis Cases in Females by Race/Ethnicity </a:t>
            </a:r>
            <a:br>
              <a:rPr lang="en-US" altLang="en-US" sz="2900" dirty="0">
                <a:solidFill>
                  <a:schemeClr val="bg1"/>
                </a:solidFill>
                <a:latin typeface="+mj-lt"/>
              </a:rPr>
            </a:br>
            <a:r>
              <a:rPr lang="en-US" altLang="en-US" sz="2900" dirty="0">
                <a:solidFill>
                  <a:schemeClr val="bg1"/>
                </a:solidFill>
                <a:latin typeface="+mj-lt"/>
              </a:rPr>
              <a:t>Minnesota, 2022</a:t>
            </a:r>
          </a:p>
        </p:txBody>
      </p:sp>
      <p:sp>
        <p:nvSpPr>
          <p:cNvPr id="38916" name="Text Box 3"/>
          <p:cNvSpPr txBox="1">
            <a:spLocks noChangeArrowheads="1"/>
          </p:cNvSpPr>
          <p:nvPr/>
        </p:nvSpPr>
        <p:spPr bwMode="auto">
          <a:xfrm>
            <a:off x="1394804" y="6150357"/>
            <a:ext cx="4701196"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*Includes people reported with more than one race </a:t>
            </a:r>
          </a:p>
        </p:txBody>
      </p:sp>
      <p:pic>
        <p:nvPicPr>
          <p:cNvPr id="5" name="Content Placeholder 4" descr="Early Syphilis Cases in Females by Race/Ethnicity &#10;Minnesota, 2022. Refer to slide notes for full data. ">
            <a:extLst>
              <a:ext uri="{FF2B5EF4-FFF2-40B4-BE49-F238E27FC236}">
                <a16:creationId xmlns:a16="http://schemas.microsoft.com/office/drawing/2014/main" id="{28A12762-41D8-5D44-4D31-081FF1F0F4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6649" y="1847240"/>
            <a:ext cx="6418702" cy="4011689"/>
          </a:xfrm>
        </p:spPr>
      </p:pic>
    </p:spTree>
    <p:extLst>
      <p:ext uri="{BB962C8B-B14F-4D97-AF65-F5344CB8AC3E}">
        <p14:creationId xmlns:p14="http://schemas.microsoft.com/office/powerpoint/2010/main" val="37344829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Congenital Syphilis Rates Among Infants</a:t>
            </a:r>
            <a:br>
              <a:rPr lang="en-US" altLang="en-US" sz="2900" dirty="0"/>
            </a:br>
            <a:r>
              <a:rPr lang="en-US" altLang="en-US" sz="2900" dirty="0"/>
              <a:t>Minnesota, 2012-2022</a:t>
            </a:r>
            <a:endParaRPr lang="en-US" sz="2900" dirty="0"/>
          </a:p>
        </p:txBody>
      </p:sp>
      <p:graphicFrame>
        <p:nvGraphicFramePr>
          <p:cNvPr id="7" name="Table 6">
            <a:extLst>
              <a:ext uri="{FF2B5EF4-FFF2-40B4-BE49-F238E27FC236}">
                <a16:creationId xmlns:a16="http://schemas.microsoft.com/office/drawing/2014/main" id="{59D32B4A-8D7E-250A-6606-2C159C4D10B0}"/>
              </a:ext>
            </a:extLst>
          </p:cNvPr>
          <p:cNvGraphicFramePr>
            <a:graphicFrameLocks noGrp="1"/>
          </p:cNvGraphicFramePr>
          <p:nvPr/>
        </p:nvGraphicFramePr>
        <p:xfrm>
          <a:off x="4957010" y="2565801"/>
          <a:ext cx="1955800" cy="2186940"/>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2065145031"/>
                    </a:ext>
                  </a:extLst>
                </a:gridCol>
                <a:gridCol w="635000">
                  <a:extLst>
                    <a:ext uri="{9D8B030D-6E8A-4147-A177-3AD203B41FA5}">
                      <a16:colId xmlns:a16="http://schemas.microsoft.com/office/drawing/2014/main" val="896852731"/>
                    </a:ext>
                  </a:extLst>
                </a:gridCol>
                <a:gridCol w="609600">
                  <a:extLst>
                    <a:ext uri="{9D8B030D-6E8A-4147-A177-3AD203B41FA5}">
                      <a16:colId xmlns:a16="http://schemas.microsoft.com/office/drawing/2014/main" val="342173367"/>
                    </a:ext>
                  </a:extLst>
                </a:gridCol>
              </a:tblGrid>
              <a:tr h="0">
                <a:tc>
                  <a:txBody>
                    <a:bodyPr/>
                    <a:lstStyle/>
                    <a:p>
                      <a:pPr algn="l" fontAlgn="b"/>
                      <a:r>
                        <a:rPr lang="en-US" sz="1100" u="none" strike="noStrike">
                          <a:solidFill>
                            <a:schemeClr val="bg1"/>
                          </a:solidFill>
                          <a:effectLst/>
                        </a:rPr>
                        <a:t>Year</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chemeClr val="bg1"/>
                          </a:solidFill>
                          <a:effectLst/>
                        </a:rPr>
                        <a:t>Rate</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Count</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7234226"/>
                  </a:ext>
                </a:extLst>
              </a:tr>
              <a:tr h="182880">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solidFill>
                            <a:schemeClr val="bg1"/>
                          </a:solidFill>
                          <a:effectLst/>
                        </a:rPr>
                        <a:t>1.5</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solidFill>
                            <a:schemeClr val="bg1"/>
                          </a:solidFill>
                          <a:effectLst/>
                        </a:rPr>
                        <a:t>1</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6888932"/>
                  </a:ext>
                </a:extLst>
              </a:tr>
              <a:tr h="182880">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7672216"/>
                  </a:ext>
                </a:extLst>
              </a:tr>
              <a:tr h="182880">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2872935"/>
                  </a:ext>
                </a:extLst>
              </a:tr>
              <a:tr h="182880">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2.9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solidFill>
                            <a:schemeClr val="bg1"/>
                          </a:solidFill>
                          <a:effectLst/>
                        </a:rPr>
                        <a:t>2</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894695"/>
                  </a:ext>
                </a:extLst>
              </a:tr>
              <a:tr h="182880">
                <a:tc>
                  <a:txBody>
                    <a:bodyPr/>
                    <a:lstStyle/>
                    <a:p>
                      <a:pPr algn="r" fontAlgn="b"/>
                      <a:r>
                        <a:rPr lang="en-US" sz="1100" u="none" strike="noStrike">
                          <a:solidFill>
                            <a:schemeClr val="bg1"/>
                          </a:solidFill>
                          <a:effectLst/>
                        </a:rPr>
                        <a:t>2016</a:t>
                      </a:r>
                      <a:endParaRPr lang="en-US" sz="1100" b="1"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10.2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6112714"/>
                  </a:ext>
                </a:extLst>
              </a:tr>
              <a:tr h="182880">
                <a:tc>
                  <a:txBody>
                    <a:bodyPr/>
                    <a:lstStyle/>
                    <a:p>
                      <a:pPr algn="r" fontAlgn="b"/>
                      <a:r>
                        <a:rPr lang="en-US" sz="1100" u="none" strike="noStrike">
                          <a:solidFill>
                            <a:schemeClr val="bg1"/>
                          </a:solidFill>
                          <a:effectLst/>
                        </a:rPr>
                        <a:t>2017</a:t>
                      </a:r>
                      <a:endParaRPr lang="en-US" sz="1100" b="1"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2311655"/>
                  </a:ext>
                </a:extLst>
              </a:tr>
              <a:tr h="182880">
                <a:tc>
                  <a:txBody>
                    <a:bodyPr/>
                    <a:lstStyle/>
                    <a:p>
                      <a:pPr algn="r" fontAlgn="b"/>
                      <a:r>
                        <a:rPr lang="en-US" sz="1100" u="none" strike="noStrike">
                          <a:solidFill>
                            <a:schemeClr val="bg1"/>
                          </a:solidFill>
                          <a:effectLst/>
                        </a:rPr>
                        <a:t>2018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15.1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623827"/>
                  </a:ext>
                </a:extLst>
              </a:tr>
              <a:tr h="182880">
                <a:tc>
                  <a:txBody>
                    <a:bodyPr/>
                    <a:lstStyle/>
                    <a:p>
                      <a:pPr algn="r" fontAlgn="b"/>
                      <a:r>
                        <a:rPr lang="en-US" sz="1100" u="none" strike="noStrike">
                          <a:solidFill>
                            <a:schemeClr val="bg1"/>
                          </a:solidFill>
                          <a:effectLst/>
                        </a:rPr>
                        <a:t>2019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32.3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21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9906377"/>
                  </a:ext>
                </a:extLst>
              </a:tr>
              <a:tr h="182880">
                <a:tc>
                  <a:txBody>
                    <a:bodyPr/>
                    <a:lstStyle/>
                    <a:p>
                      <a:pPr algn="r" fontAlgn="b"/>
                      <a:r>
                        <a:rPr lang="en-US" sz="1100" u="none" strike="noStrike">
                          <a:solidFill>
                            <a:schemeClr val="bg1"/>
                          </a:solidFill>
                          <a:effectLst/>
                        </a:rPr>
                        <a:t>2020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11.2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0908334"/>
                  </a:ext>
                </a:extLst>
              </a:tr>
              <a:tr h="182880">
                <a:tc>
                  <a:txBody>
                    <a:bodyPr/>
                    <a:lstStyle/>
                    <a:p>
                      <a:pPr algn="r" fontAlgn="b"/>
                      <a:r>
                        <a:rPr lang="en-US" sz="1100" u="none" strike="noStrike">
                          <a:solidFill>
                            <a:schemeClr val="bg1"/>
                          </a:solidFill>
                          <a:effectLst/>
                        </a:rPr>
                        <a:t>2021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22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6156124"/>
                  </a:ext>
                </a:extLst>
              </a:tr>
              <a:tr h="182880">
                <a:tc>
                  <a:txBody>
                    <a:bodyPr/>
                    <a:lstStyle/>
                    <a:p>
                      <a:pPr algn="r" fontAlgn="b"/>
                      <a:r>
                        <a:rPr lang="en-US" sz="1100" u="none" strike="noStrike">
                          <a:solidFill>
                            <a:schemeClr val="bg1"/>
                          </a:solidFill>
                          <a:effectLst/>
                        </a:rPr>
                        <a:t>2022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31.7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solidFill>
                            <a:schemeClr val="bg1"/>
                          </a:solidFill>
                          <a:effectLst/>
                        </a:rPr>
                        <a:t>20</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7424883"/>
                  </a:ext>
                </a:extLst>
              </a:tr>
            </a:tbl>
          </a:graphicData>
        </a:graphic>
      </p:graphicFrame>
      <p:pic>
        <p:nvPicPr>
          <p:cNvPr id="13" name="Content Placeholder 12" descr="Congenital Syphilis Rates Among Infants&#10;Minnesota, 2012-2022. Refer to table on slide for full data. ">
            <a:extLst>
              <a:ext uri="{FF2B5EF4-FFF2-40B4-BE49-F238E27FC236}">
                <a16:creationId xmlns:a16="http://schemas.microsoft.com/office/drawing/2014/main" id="{8EEAD9F4-C043-F843-6B6A-3A7E650887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5534" y="2050405"/>
            <a:ext cx="8900931" cy="3901778"/>
          </a:xfrm>
        </p:spPr>
      </p:pic>
    </p:spTree>
    <p:extLst>
      <p:ext uri="{BB962C8B-B14F-4D97-AF65-F5344CB8AC3E}">
        <p14:creationId xmlns:p14="http://schemas.microsoft.com/office/powerpoint/2010/main" val="2498286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2800" dirty="0"/>
              <a:t>Topic of Interest: Early Syphilis Among </a:t>
            </a:r>
            <a:br>
              <a:rPr lang="en-US" altLang="en-US" sz="2800" dirty="0"/>
            </a:br>
            <a:r>
              <a:rPr lang="en-US" altLang="en-US" sz="2800" dirty="0"/>
              <a:t>Men Who Have Sex With Men in Minnesota</a:t>
            </a:r>
            <a:endParaRPr lang="en-US"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719207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Number of Early Syphilis</a:t>
            </a:r>
            <a:r>
              <a:rPr lang="en-US" altLang="en-US" sz="2900" baseline="30000" dirty="0">
                <a:solidFill>
                  <a:schemeClr val="bg1"/>
                </a:solidFill>
                <a:latin typeface="+mj-lt"/>
              </a:rPr>
              <a:t>†</a:t>
            </a:r>
            <a:r>
              <a:rPr lang="en-US" altLang="en-US" sz="2900" dirty="0">
                <a:solidFill>
                  <a:schemeClr val="bg1"/>
                </a:solidFill>
                <a:latin typeface="+mj-lt"/>
              </a:rPr>
              <a:t> Cases by Gender and MSM </a:t>
            </a:r>
            <a:br>
              <a:rPr lang="en-US" altLang="en-US" sz="2900" dirty="0">
                <a:solidFill>
                  <a:schemeClr val="bg1"/>
                </a:solidFill>
                <a:latin typeface="+mj-lt"/>
              </a:rPr>
            </a:br>
            <a:r>
              <a:rPr lang="en-US" altLang="en-US" sz="2900" dirty="0">
                <a:solidFill>
                  <a:schemeClr val="bg1"/>
                </a:solidFill>
                <a:latin typeface="+mj-lt"/>
              </a:rPr>
              <a:t>Minnesota, 2012-2022</a:t>
            </a:r>
          </a:p>
        </p:txBody>
      </p:sp>
      <p:sp>
        <p:nvSpPr>
          <p:cNvPr id="54278" name="Text Box 5"/>
          <p:cNvSpPr txBox="1">
            <a:spLocks noChangeArrowheads="1"/>
          </p:cNvSpPr>
          <p:nvPr/>
        </p:nvSpPr>
        <p:spPr bwMode="auto">
          <a:xfrm>
            <a:off x="838200" y="6022252"/>
            <a:ext cx="7924800" cy="66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latin typeface="+mn-lt"/>
              </a:rPr>
              <a:t>MSM=Men who have sex with men. </a:t>
            </a:r>
          </a:p>
          <a:p>
            <a:pPr>
              <a:lnSpc>
                <a:spcPct val="70000"/>
              </a:lnSpc>
              <a:spcBef>
                <a:spcPct val="50000"/>
              </a:spcBef>
              <a:spcAft>
                <a:spcPct val="0"/>
              </a:spcAft>
              <a:buClrTx/>
              <a:buSzTx/>
              <a:buFontTx/>
              <a:buNone/>
            </a:pPr>
            <a:r>
              <a:rPr lang="en-US" altLang="en-US" sz="1200" dirty="0">
                <a:latin typeface="+mn-lt"/>
              </a:rPr>
              <a:t>Figure does not include cases diagnosed in transgender people </a:t>
            </a:r>
          </a:p>
          <a:p>
            <a:pPr>
              <a:lnSpc>
                <a:spcPct val="70000"/>
              </a:lnSpc>
              <a:spcBef>
                <a:spcPct val="50000"/>
              </a:spcBef>
              <a:spcAft>
                <a:spcPct val="0"/>
              </a:spcAft>
              <a:buClrTx/>
              <a:buSzTx/>
              <a:buFontTx/>
              <a:buNone/>
            </a:pPr>
            <a:r>
              <a:rPr lang="en-US" altLang="en-US" sz="1200" dirty="0">
                <a:latin typeface="+mn-lt"/>
              </a:rPr>
              <a:t>† Early Syphilis includes primary, secondary, and early latent stages of syphilis.</a:t>
            </a:r>
          </a:p>
        </p:txBody>
      </p:sp>
      <p:graphicFrame>
        <p:nvGraphicFramePr>
          <p:cNvPr id="2" name="Table 1">
            <a:extLst>
              <a:ext uri="{FF2B5EF4-FFF2-40B4-BE49-F238E27FC236}">
                <a16:creationId xmlns:a16="http://schemas.microsoft.com/office/drawing/2014/main" id="{54D1AE20-9B2F-35D7-F65A-6154DCB2C7CA}"/>
              </a:ext>
            </a:extLst>
          </p:cNvPr>
          <p:cNvGraphicFramePr>
            <a:graphicFrameLocks noGrp="1"/>
          </p:cNvGraphicFramePr>
          <p:nvPr/>
        </p:nvGraphicFramePr>
        <p:xfrm>
          <a:off x="2593279" y="3638350"/>
          <a:ext cx="7315200" cy="67056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345627401"/>
                    </a:ext>
                  </a:extLst>
                </a:gridCol>
                <a:gridCol w="609600">
                  <a:extLst>
                    <a:ext uri="{9D8B030D-6E8A-4147-A177-3AD203B41FA5}">
                      <a16:colId xmlns:a16="http://schemas.microsoft.com/office/drawing/2014/main" val="358936115"/>
                    </a:ext>
                  </a:extLst>
                </a:gridCol>
                <a:gridCol w="609600">
                  <a:extLst>
                    <a:ext uri="{9D8B030D-6E8A-4147-A177-3AD203B41FA5}">
                      <a16:colId xmlns:a16="http://schemas.microsoft.com/office/drawing/2014/main" val="2980025604"/>
                    </a:ext>
                  </a:extLst>
                </a:gridCol>
                <a:gridCol w="609600">
                  <a:extLst>
                    <a:ext uri="{9D8B030D-6E8A-4147-A177-3AD203B41FA5}">
                      <a16:colId xmlns:a16="http://schemas.microsoft.com/office/drawing/2014/main" val="3147215689"/>
                    </a:ext>
                  </a:extLst>
                </a:gridCol>
                <a:gridCol w="609600">
                  <a:extLst>
                    <a:ext uri="{9D8B030D-6E8A-4147-A177-3AD203B41FA5}">
                      <a16:colId xmlns:a16="http://schemas.microsoft.com/office/drawing/2014/main" val="1691874394"/>
                    </a:ext>
                  </a:extLst>
                </a:gridCol>
                <a:gridCol w="609600">
                  <a:extLst>
                    <a:ext uri="{9D8B030D-6E8A-4147-A177-3AD203B41FA5}">
                      <a16:colId xmlns:a16="http://schemas.microsoft.com/office/drawing/2014/main" val="2398103635"/>
                    </a:ext>
                  </a:extLst>
                </a:gridCol>
                <a:gridCol w="609600">
                  <a:extLst>
                    <a:ext uri="{9D8B030D-6E8A-4147-A177-3AD203B41FA5}">
                      <a16:colId xmlns:a16="http://schemas.microsoft.com/office/drawing/2014/main" val="2638282982"/>
                    </a:ext>
                  </a:extLst>
                </a:gridCol>
                <a:gridCol w="609600">
                  <a:extLst>
                    <a:ext uri="{9D8B030D-6E8A-4147-A177-3AD203B41FA5}">
                      <a16:colId xmlns:a16="http://schemas.microsoft.com/office/drawing/2014/main" val="2092943394"/>
                    </a:ext>
                  </a:extLst>
                </a:gridCol>
                <a:gridCol w="609600">
                  <a:extLst>
                    <a:ext uri="{9D8B030D-6E8A-4147-A177-3AD203B41FA5}">
                      <a16:colId xmlns:a16="http://schemas.microsoft.com/office/drawing/2014/main" val="3058862960"/>
                    </a:ext>
                  </a:extLst>
                </a:gridCol>
                <a:gridCol w="609600">
                  <a:extLst>
                    <a:ext uri="{9D8B030D-6E8A-4147-A177-3AD203B41FA5}">
                      <a16:colId xmlns:a16="http://schemas.microsoft.com/office/drawing/2014/main" val="2166822636"/>
                    </a:ext>
                  </a:extLst>
                </a:gridCol>
                <a:gridCol w="609600">
                  <a:extLst>
                    <a:ext uri="{9D8B030D-6E8A-4147-A177-3AD203B41FA5}">
                      <a16:colId xmlns:a16="http://schemas.microsoft.com/office/drawing/2014/main" val="255014030"/>
                    </a:ext>
                  </a:extLst>
                </a:gridCol>
                <a:gridCol w="609600">
                  <a:extLst>
                    <a:ext uri="{9D8B030D-6E8A-4147-A177-3AD203B41FA5}">
                      <a16:colId xmlns:a16="http://schemas.microsoft.com/office/drawing/2014/main" val="252669914"/>
                    </a:ext>
                  </a:extLst>
                </a:gridCol>
              </a:tblGrid>
              <a:tr h="16764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062809"/>
                  </a:ext>
                </a:extLst>
              </a:tr>
              <a:tr h="167640">
                <a:tc>
                  <a:txBody>
                    <a:bodyPr/>
                    <a:lstStyle/>
                    <a:p>
                      <a:pPr algn="l" fontAlgn="b"/>
                      <a:r>
                        <a:rPr lang="en-US" sz="1000" u="none" strike="noStrike">
                          <a:solidFill>
                            <a:schemeClr val="bg1"/>
                          </a:solidFill>
                          <a:effectLst/>
                        </a:rPr>
                        <a:t>All Male</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511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866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9258327"/>
                  </a:ext>
                </a:extLst>
              </a:tr>
              <a:tr h="167640">
                <a:tc>
                  <a:txBody>
                    <a:bodyPr/>
                    <a:lstStyle/>
                    <a:p>
                      <a:pPr algn="l" fontAlgn="b"/>
                      <a:r>
                        <a:rPr lang="en-US" sz="1000" u="none" strike="noStrike">
                          <a:solidFill>
                            <a:schemeClr val="bg1"/>
                          </a:solidFill>
                          <a:effectLst/>
                        </a:rPr>
                        <a:t>MSM</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5786166"/>
                  </a:ext>
                </a:extLst>
              </a:tr>
              <a:tr h="167640">
                <a:tc>
                  <a:txBody>
                    <a:bodyPr/>
                    <a:lstStyle/>
                    <a:p>
                      <a:pPr algn="l" fontAlgn="b"/>
                      <a:r>
                        <a:rPr lang="en-US" sz="1000" u="none" strike="noStrike">
                          <a:solidFill>
                            <a:schemeClr val="bg1"/>
                          </a:solidFill>
                          <a:effectLst/>
                        </a:rPr>
                        <a:t>Women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18</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30</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88</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173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345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4040609"/>
                  </a:ext>
                </a:extLst>
              </a:tr>
            </a:tbl>
          </a:graphicData>
        </a:graphic>
      </p:graphicFrame>
      <p:pic>
        <p:nvPicPr>
          <p:cNvPr id="6" name="Content Placeholder 5" descr="Number of Early Syphilis† Cases by Gender and MSM &#10;Minnesota, 2012-2022. Refer to table on slide for full data. ">
            <a:extLst>
              <a:ext uri="{FF2B5EF4-FFF2-40B4-BE49-F238E27FC236}">
                <a16:creationId xmlns:a16="http://schemas.microsoft.com/office/drawing/2014/main" id="{3936D8CA-91E4-20A9-3259-5F28A1ACF6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0792" y="2214249"/>
            <a:ext cx="8710415" cy="3574090"/>
          </a:xfrm>
        </p:spPr>
      </p:pic>
    </p:spTree>
    <p:extLst>
      <p:ext uri="{BB962C8B-B14F-4D97-AF65-F5344CB8AC3E}">
        <p14:creationId xmlns:p14="http://schemas.microsoft.com/office/powerpoint/2010/main" val="203555840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a:bodyPr>
          <a:lstStyle/>
          <a:p>
            <a:pPr algn="l" eaLnBrk="1" hangingPunct="1"/>
            <a:r>
              <a:rPr lang="en-US" altLang="en-US" sz="2900" dirty="0"/>
              <a:t>Early Syphilis</a:t>
            </a:r>
            <a:r>
              <a:rPr lang="en-US" altLang="en-US" sz="2900" baseline="30000" dirty="0"/>
              <a:t>†</a:t>
            </a:r>
            <a:r>
              <a:rPr lang="en-US" altLang="en-US" sz="2900" dirty="0"/>
              <a:t> Cases Among MSM by Age</a:t>
            </a:r>
            <a:br>
              <a:rPr lang="en-US" altLang="en-US" sz="2900" dirty="0"/>
            </a:br>
            <a:r>
              <a:rPr lang="en-US" altLang="en-US" sz="2900" dirty="0"/>
              <a:t> Minnesota, 2022</a:t>
            </a:r>
          </a:p>
        </p:txBody>
      </p:sp>
      <p:sp>
        <p:nvSpPr>
          <p:cNvPr id="57349" name="Text Box 4"/>
          <p:cNvSpPr txBox="1">
            <a:spLocks noChangeArrowheads="1"/>
          </p:cNvSpPr>
          <p:nvPr/>
        </p:nvSpPr>
        <p:spPr bwMode="auto">
          <a:xfrm>
            <a:off x="288347" y="6199022"/>
            <a:ext cx="5943600" cy="45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solidFill>
                  <a:srgbClr val="000000"/>
                </a:solidFill>
                <a:latin typeface="+mj-lt"/>
              </a:rPr>
              <a:t> MSM=Men who have sex with men</a:t>
            </a:r>
          </a:p>
          <a:p>
            <a:pPr>
              <a:lnSpc>
                <a:spcPct val="70000"/>
              </a:lnSpc>
              <a:spcBef>
                <a:spcPct val="50000"/>
              </a:spcBef>
              <a:spcAft>
                <a:spcPct val="0"/>
              </a:spcAft>
              <a:buClrTx/>
              <a:buSzTx/>
              <a:buFontTx/>
              <a:buNone/>
            </a:pPr>
            <a:r>
              <a:rPr lang="en-US" altLang="en-US" sz="1200" dirty="0">
                <a:solidFill>
                  <a:srgbClr val="000000"/>
                </a:solidFill>
                <a:latin typeface="+mj-lt"/>
              </a:rPr>
              <a:t>† Early Syphilis includes primary, secondary, and early latent stages of syphilis.</a:t>
            </a:r>
          </a:p>
        </p:txBody>
      </p:sp>
      <p:graphicFrame>
        <p:nvGraphicFramePr>
          <p:cNvPr id="3" name="Table 2">
            <a:extLst>
              <a:ext uri="{FF2B5EF4-FFF2-40B4-BE49-F238E27FC236}">
                <a16:creationId xmlns:a16="http://schemas.microsoft.com/office/drawing/2014/main" id="{3FA99846-6DF7-56DB-6BBF-92BA86BF9DC7}"/>
              </a:ext>
            </a:extLst>
          </p:cNvPr>
          <p:cNvGraphicFramePr>
            <a:graphicFrameLocks noGrp="1"/>
          </p:cNvGraphicFramePr>
          <p:nvPr/>
        </p:nvGraphicFramePr>
        <p:xfrm>
          <a:off x="2743200" y="3262313"/>
          <a:ext cx="6705600" cy="33528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155071858"/>
                    </a:ext>
                  </a:extLst>
                </a:gridCol>
                <a:gridCol w="609600">
                  <a:extLst>
                    <a:ext uri="{9D8B030D-6E8A-4147-A177-3AD203B41FA5}">
                      <a16:colId xmlns:a16="http://schemas.microsoft.com/office/drawing/2014/main" val="650280816"/>
                    </a:ext>
                  </a:extLst>
                </a:gridCol>
                <a:gridCol w="609600">
                  <a:extLst>
                    <a:ext uri="{9D8B030D-6E8A-4147-A177-3AD203B41FA5}">
                      <a16:colId xmlns:a16="http://schemas.microsoft.com/office/drawing/2014/main" val="2697166123"/>
                    </a:ext>
                  </a:extLst>
                </a:gridCol>
                <a:gridCol w="609600">
                  <a:extLst>
                    <a:ext uri="{9D8B030D-6E8A-4147-A177-3AD203B41FA5}">
                      <a16:colId xmlns:a16="http://schemas.microsoft.com/office/drawing/2014/main" val="2548908521"/>
                    </a:ext>
                  </a:extLst>
                </a:gridCol>
                <a:gridCol w="609600">
                  <a:extLst>
                    <a:ext uri="{9D8B030D-6E8A-4147-A177-3AD203B41FA5}">
                      <a16:colId xmlns:a16="http://schemas.microsoft.com/office/drawing/2014/main" val="1301818081"/>
                    </a:ext>
                  </a:extLst>
                </a:gridCol>
                <a:gridCol w="609600">
                  <a:extLst>
                    <a:ext uri="{9D8B030D-6E8A-4147-A177-3AD203B41FA5}">
                      <a16:colId xmlns:a16="http://schemas.microsoft.com/office/drawing/2014/main" val="3001556684"/>
                    </a:ext>
                  </a:extLst>
                </a:gridCol>
                <a:gridCol w="609600">
                  <a:extLst>
                    <a:ext uri="{9D8B030D-6E8A-4147-A177-3AD203B41FA5}">
                      <a16:colId xmlns:a16="http://schemas.microsoft.com/office/drawing/2014/main" val="3891703390"/>
                    </a:ext>
                  </a:extLst>
                </a:gridCol>
                <a:gridCol w="609600">
                  <a:extLst>
                    <a:ext uri="{9D8B030D-6E8A-4147-A177-3AD203B41FA5}">
                      <a16:colId xmlns:a16="http://schemas.microsoft.com/office/drawing/2014/main" val="1683171517"/>
                    </a:ext>
                  </a:extLst>
                </a:gridCol>
                <a:gridCol w="609600">
                  <a:extLst>
                    <a:ext uri="{9D8B030D-6E8A-4147-A177-3AD203B41FA5}">
                      <a16:colId xmlns:a16="http://schemas.microsoft.com/office/drawing/2014/main" val="896402508"/>
                    </a:ext>
                  </a:extLst>
                </a:gridCol>
                <a:gridCol w="609600">
                  <a:extLst>
                    <a:ext uri="{9D8B030D-6E8A-4147-A177-3AD203B41FA5}">
                      <a16:colId xmlns:a16="http://schemas.microsoft.com/office/drawing/2014/main" val="1506433914"/>
                    </a:ext>
                  </a:extLst>
                </a:gridCol>
                <a:gridCol w="609600">
                  <a:extLst>
                    <a:ext uri="{9D8B030D-6E8A-4147-A177-3AD203B41FA5}">
                      <a16:colId xmlns:a16="http://schemas.microsoft.com/office/drawing/2014/main" val="2155771068"/>
                    </a:ext>
                  </a:extLst>
                </a:gridCol>
              </a:tblGrid>
              <a:tr h="167640">
                <a:tc>
                  <a:txBody>
                    <a:bodyPr/>
                    <a:lstStyle/>
                    <a:p>
                      <a:pPr algn="l" fontAlgn="b"/>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10-14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15-19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20-24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25-29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30-34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solidFill>
                            <a:schemeClr val="bg1"/>
                          </a:solidFill>
                          <a:effectLst/>
                        </a:rPr>
                        <a:t>35-39</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40-44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45-49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50-54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55+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5579009"/>
                  </a:ext>
                </a:extLst>
              </a:tr>
              <a:tr h="167640">
                <a:tc>
                  <a:txBody>
                    <a:bodyPr/>
                    <a:lstStyle/>
                    <a:p>
                      <a:pPr algn="l" fontAlgn="b"/>
                      <a:r>
                        <a:rPr lang="en-US" sz="1000" u="none" strike="noStrike">
                          <a:solidFill>
                            <a:schemeClr val="bg1"/>
                          </a:solidFill>
                          <a:effectLst/>
                        </a:rPr>
                        <a:t>MSM</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62</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360623"/>
                  </a:ext>
                </a:extLst>
              </a:tr>
            </a:tbl>
          </a:graphicData>
        </a:graphic>
      </p:graphicFrame>
      <p:pic>
        <p:nvPicPr>
          <p:cNvPr id="7" name="Content Placeholder 6" descr="Early Syphilis† Cases Among MSM by Age. Minnesota, 2022. Refer to table on slide for full data. ">
            <a:extLst>
              <a:ext uri="{FF2B5EF4-FFF2-40B4-BE49-F238E27FC236}">
                <a16:creationId xmlns:a16="http://schemas.microsoft.com/office/drawing/2014/main" id="{3C35AD94-48FC-4303-9CF8-75E6C2579C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5731" y="2080567"/>
            <a:ext cx="8180538" cy="3551306"/>
          </a:xfrm>
        </p:spPr>
      </p:pic>
    </p:spTree>
    <p:extLst>
      <p:ext uri="{BB962C8B-B14F-4D97-AF65-F5344CB8AC3E}">
        <p14:creationId xmlns:p14="http://schemas.microsoft.com/office/powerpoint/2010/main" val="234406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a:noFill/>
        </p:spPr>
        <p:txBody>
          <a:bodyPr>
            <a:normAutofit/>
          </a:bodyPr>
          <a:lstStyle/>
          <a:p>
            <a:pPr algn="l" eaLnBrk="1" hangingPunct="1"/>
            <a:r>
              <a:rPr lang="en-US" altLang="en-US" sz="2900" dirty="0"/>
              <a:t>Early Syphilis</a:t>
            </a:r>
            <a:r>
              <a:rPr lang="en-US" altLang="en-US" sz="2900" baseline="30000" dirty="0"/>
              <a:t>†</a:t>
            </a:r>
            <a:r>
              <a:rPr lang="en-US" altLang="en-US" sz="2900" dirty="0"/>
              <a:t> (ES) Cases </a:t>
            </a:r>
            <a:br>
              <a:rPr lang="en-US" altLang="en-US" sz="2900" dirty="0"/>
            </a:br>
            <a:r>
              <a:rPr lang="en-US" altLang="en-US" sz="2900" dirty="0"/>
              <a:t>Co-infected with HIV, 2012-2022</a:t>
            </a:r>
          </a:p>
        </p:txBody>
      </p:sp>
      <p:sp>
        <p:nvSpPr>
          <p:cNvPr id="58373" name="Text Box 7"/>
          <p:cNvSpPr txBox="1">
            <a:spLocks noChangeArrowheads="1"/>
          </p:cNvSpPr>
          <p:nvPr/>
        </p:nvSpPr>
        <p:spPr bwMode="auto">
          <a:xfrm>
            <a:off x="838199" y="6093858"/>
            <a:ext cx="625792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400" dirty="0">
                <a:solidFill>
                  <a:srgbClr val="000000"/>
                </a:solidFill>
                <a:latin typeface="+mn-lt"/>
              </a:rPr>
              <a:t> MSM=Men who have sex with men</a:t>
            </a:r>
          </a:p>
          <a:p>
            <a:pPr eaLnBrk="1" hangingPunct="1">
              <a:lnSpc>
                <a:spcPct val="100000"/>
              </a:lnSpc>
              <a:spcAft>
                <a:spcPct val="0"/>
              </a:spcAft>
              <a:buClrTx/>
              <a:buSzTx/>
              <a:buFontTx/>
              <a:buNone/>
            </a:pPr>
            <a:r>
              <a:rPr lang="en-US" altLang="en-US" sz="1400" dirty="0">
                <a:solidFill>
                  <a:srgbClr val="000000"/>
                </a:solidFill>
                <a:latin typeface="+mn-lt"/>
              </a:rPr>
              <a:t>† Early Syphilis includes primary, secondary, and early latent stages of syphilis.</a:t>
            </a:r>
          </a:p>
          <a:p>
            <a:pPr eaLnBrk="1" hangingPunct="1">
              <a:lnSpc>
                <a:spcPct val="100000"/>
              </a:lnSpc>
              <a:spcBef>
                <a:spcPct val="50000"/>
              </a:spcBef>
              <a:spcAft>
                <a:spcPct val="0"/>
              </a:spcAft>
              <a:buClrTx/>
              <a:buSzTx/>
              <a:buFontTx/>
              <a:buNone/>
            </a:pPr>
            <a:endParaRPr lang="en-US" altLang="en-US" sz="1400" dirty="0">
              <a:solidFill>
                <a:srgbClr val="000000"/>
              </a:solidFill>
              <a:latin typeface="+mn-lt"/>
            </a:endParaRPr>
          </a:p>
        </p:txBody>
      </p:sp>
      <p:graphicFrame>
        <p:nvGraphicFramePr>
          <p:cNvPr id="3" name="Table 2">
            <a:extLst>
              <a:ext uri="{FF2B5EF4-FFF2-40B4-BE49-F238E27FC236}">
                <a16:creationId xmlns:a16="http://schemas.microsoft.com/office/drawing/2014/main" id="{DBE051C8-A184-3BDA-2E43-CCDB7DD33B02}"/>
              </a:ext>
            </a:extLst>
          </p:cNvPr>
          <p:cNvGraphicFramePr>
            <a:graphicFrameLocks noGrp="1"/>
          </p:cNvGraphicFramePr>
          <p:nvPr/>
        </p:nvGraphicFramePr>
        <p:xfrm>
          <a:off x="3161431" y="3219738"/>
          <a:ext cx="5869137" cy="1113270"/>
        </p:xfrm>
        <a:graphic>
          <a:graphicData uri="http://schemas.openxmlformats.org/drawingml/2006/table">
            <a:tbl>
              <a:tblPr>
                <a:tableStyleId>{5C22544A-7EE6-4342-B048-85BDC9FD1C3A}</a:tableStyleId>
              </a:tblPr>
              <a:tblGrid>
                <a:gridCol w="907984">
                  <a:extLst>
                    <a:ext uri="{9D8B030D-6E8A-4147-A177-3AD203B41FA5}">
                      <a16:colId xmlns:a16="http://schemas.microsoft.com/office/drawing/2014/main" val="2029923632"/>
                    </a:ext>
                  </a:extLst>
                </a:gridCol>
                <a:gridCol w="449312">
                  <a:extLst>
                    <a:ext uri="{9D8B030D-6E8A-4147-A177-3AD203B41FA5}">
                      <a16:colId xmlns:a16="http://schemas.microsoft.com/office/drawing/2014/main" val="513185455"/>
                    </a:ext>
                  </a:extLst>
                </a:gridCol>
                <a:gridCol w="449312">
                  <a:extLst>
                    <a:ext uri="{9D8B030D-6E8A-4147-A177-3AD203B41FA5}">
                      <a16:colId xmlns:a16="http://schemas.microsoft.com/office/drawing/2014/main" val="2771135488"/>
                    </a:ext>
                  </a:extLst>
                </a:gridCol>
                <a:gridCol w="449312">
                  <a:extLst>
                    <a:ext uri="{9D8B030D-6E8A-4147-A177-3AD203B41FA5}">
                      <a16:colId xmlns:a16="http://schemas.microsoft.com/office/drawing/2014/main" val="3223434449"/>
                    </a:ext>
                  </a:extLst>
                </a:gridCol>
                <a:gridCol w="468033">
                  <a:extLst>
                    <a:ext uri="{9D8B030D-6E8A-4147-A177-3AD203B41FA5}">
                      <a16:colId xmlns:a16="http://schemas.microsoft.com/office/drawing/2014/main" val="830354471"/>
                    </a:ext>
                  </a:extLst>
                </a:gridCol>
                <a:gridCol w="449312">
                  <a:extLst>
                    <a:ext uri="{9D8B030D-6E8A-4147-A177-3AD203B41FA5}">
                      <a16:colId xmlns:a16="http://schemas.microsoft.com/office/drawing/2014/main" val="2268504495"/>
                    </a:ext>
                  </a:extLst>
                </a:gridCol>
                <a:gridCol w="449312">
                  <a:extLst>
                    <a:ext uri="{9D8B030D-6E8A-4147-A177-3AD203B41FA5}">
                      <a16:colId xmlns:a16="http://schemas.microsoft.com/office/drawing/2014/main" val="2717007372"/>
                    </a:ext>
                  </a:extLst>
                </a:gridCol>
                <a:gridCol w="449312">
                  <a:extLst>
                    <a:ext uri="{9D8B030D-6E8A-4147-A177-3AD203B41FA5}">
                      <a16:colId xmlns:a16="http://schemas.microsoft.com/office/drawing/2014/main" val="3032709338"/>
                    </a:ext>
                  </a:extLst>
                </a:gridCol>
                <a:gridCol w="449312">
                  <a:extLst>
                    <a:ext uri="{9D8B030D-6E8A-4147-A177-3AD203B41FA5}">
                      <a16:colId xmlns:a16="http://schemas.microsoft.com/office/drawing/2014/main" val="1047755385"/>
                    </a:ext>
                  </a:extLst>
                </a:gridCol>
                <a:gridCol w="449312">
                  <a:extLst>
                    <a:ext uri="{9D8B030D-6E8A-4147-A177-3AD203B41FA5}">
                      <a16:colId xmlns:a16="http://schemas.microsoft.com/office/drawing/2014/main" val="196373994"/>
                    </a:ext>
                  </a:extLst>
                </a:gridCol>
                <a:gridCol w="449312">
                  <a:extLst>
                    <a:ext uri="{9D8B030D-6E8A-4147-A177-3AD203B41FA5}">
                      <a16:colId xmlns:a16="http://schemas.microsoft.com/office/drawing/2014/main" val="1048072573"/>
                    </a:ext>
                  </a:extLst>
                </a:gridCol>
                <a:gridCol w="449312">
                  <a:extLst>
                    <a:ext uri="{9D8B030D-6E8A-4147-A177-3AD203B41FA5}">
                      <a16:colId xmlns:a16="http://schemas.microsoft.com/office/drawing/2014/main" val="1427629948"/>
                    </a:ext>
                  </a:extLst>
                </a:gridCol>
              </a:tblGrid>
              <a:tr h="371090">
                <a:tc>
                  <a:txBody>
                    <a:bodyPr/>
                    <a:lstStyle/>
                    <a:p>
                      <a:pPr algn="l" fontAlgn="b"/>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0011435"/>
                  </a:ext>
                </a:extLst>
              </a:tr>
              <a:tr h="371090">
                <a:tc>
                  <a:txBody>
                    <a:bodyPr/>
                    <a:lstStyle/>
                    <a:p>
                      <a:pPr algn="l" fontAlgn="b"/>
                      <a:r>
                        <a:rPr lang="en-US" sz="1000" u="none" strike="noStrike">
                          <a:solidFill>
                            <a:schemeClr val="bg1"/>
                          </a:solidFill>
                          <a:effectLst/>
                        </a:rPr>
                        <a:t>All ES cases</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7635080"/>
                  </a:ext>
                </a:extLst>
              </a:tr>
              <a:tr h="371090">
                <a:tc>
                  <a:txBody>
                    <a:bodyPr/>
                    <a:lstStyle/>
                    <a:p>
                      <a:pPr algn="l" fontAlgn="b"/>
                      <a:r>
                        <a:rPr lang="en-US" sz="1000" u="none" strike="noStrike">
                          <a:solidFill>
                            <a:schemeClr val="bg1"/>
                          </a:solidFill>
                          <a:effectLst/>
                        </a:rPr>
                        <a:t>MSM ES Cases</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59%</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56%</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47%</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5594056"/>
                  </a:ext>
                </a:extLst>
              </a:tr>
            </a:tbl>
          </a:graphicData>
        </a:graphic>
      </p:graphicFrame>
      <p:pic>
        <p:nvPicPr>
          <p:cNvPr id="5" name="Picture 4" descr="Early Syphilis† (ES) Cases &#10;Co-infected with HIV, 2012-2022. Refer to table on slide for full data.">
            <a:extLst>
              <a:ext uri="{FF2B5EF4-FFF2-40B4-BE49-F238E27FC236}">
                <a16:creationId xmlns:a16="http://schemas.microsoft.com/office/drawing/2014/main" id="{A9EEBB28-616F-A9AB-1DBF-1CBC76D75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774" y="2130136"/>
            <a:ext cx="8774452" cy="3277398"/>
          </a:xfrm>
          <a:prstGeom prst="rect">
            <a:avLst/>
          </a:prstGeom>
        </p:spPr>
      </p:pic>
    </p:spTree>
    <p:extLst>
      <p:ext uri="{BB962C8B-B14F-4D97-AF65-F5344CB8AC3E}">
        <p14:creationId xmlns:p14="http://schemas.microsoft.com/office/powerpoint/2010/main" val="65376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Gonorrhea</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2704161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27</a:t>
            </a:fld>
            <a:endParaRPr lang="en-US" dirty="0"/>
          </a:p>
        </p:txBody>
      </p:sp>
      <p:sp>
        <p:nvSpPr>
          <p:cNvPr id="6" name="Title 5"/>
          <p:cNvSpPr>
            <a:spLocks noGrp="1"/>
          </p:cNvSpPr>
          <p:nvPr>
            <p:ph type="title"/>
          </p:nvPr>
        </p:nvSpPr>
        <p:spPr>
          <a:xfrm>
            <a:off x="874203" y="42335"/>
            <a:ext cx="9023420" cy="801727"/>
          </a:xfrm>
        </p:spPr>
        <p:txBody>
          <a:bodyPr>
            <a:normAutofit/>
          </a:bodyPr>
          <a:lstStyle/>
          <a:p>
            <a:pPr algn="l"/>
            <a:r>
              <a:rPr lang="en-US" sz="3161" dirty="0">
                <a:solidFill>
                  <a:schemeClr val="bg1"/>
                </a:solidFill>
              </a:rPr>
              <a:t>2022 Minnesota Gonorrhea Rates by County</a:t>
            </a:r>
          </a:p>
        </p:txBody>
      </p:sp>
      <p:sp>
        <p:nvSpPr>
          <p:cNvPr id="11" name="TextBox 10"/>
          <p:cNvSpPr txBox="1"/>
          <p:nvPr/>
        </p:nvSpPr>
        <p:spPr>
          <a:xfrm>
            <a:off x="6020646" y="5201234"/>
            <a:ext cx="5315836" cy="396391"/>
          </a:xfrm>
          <a:prstGeom prst="rect">
            <a:avLst/>
          </a:prstGeom>
          <a:noFill/>
        </p:spPr>
        <p:txBody>
          <a:bodyPr wrap="square" rtlCol="0">
            <a:spAutoFit/>
          </a:bodyPr>
          <a:lstStyle/>
          <a:p>
            <a:r>
              <a:rPr lang="en-US" sz="988" dirty="0"/>
              <a:t>*7-county metro area, excluding the cities of Minneapolis and St. Paul</a:t>
            </a:r>
          </a:p>
          <a:p>
            <a:r>
              <a:rPr lang="en-US" sz="988" dirty="0">
                <a:hlinkClick r:id="rId3"/>
              </a:rPr>
              <a:t>Data: </a:t>
            </a:r>
            <a:r>
              <a:rPr lang="fr-FR" sz="988" dirty="0">
                <a:hlinkClick r:id="rId3"/>
              </a:rPr>
              <a:t>STD Surveillance Report Data Tables, Minnesota 2022 (PDF)</a:t>
            </a:r>
            <a:endParaRPr lang="en-US" sz="988" dirty="0"/>
          </a:p>
        </p:txBody>
      </p:sp>
      <p:pic>
        <p:nvPicPr>
          <p:cNvPr id="5" name="Picture 4" descr="2022 Minnesota Gonorrhea Rates by County. Map. See URL referenced for full data. ">
            <a:extLst>
              <a:ext uri="{FF2B5EF4-FFF2-40B4-BE49-F238E27FC236}">
                <a16:creationId xmlns:a16="http://schemas.microsoft.com/office/drawing/2014/main" id="{CB40F158-4D31-3731-BE35-9BAB3279C80C}"/>
              </a:ext>
            </a:extLst>
          </p:cNvPr>
          <p:cNvPicPr>
            <a:picLocks noChangeAspect="1"/>
          </p:cNvPicPr>
          <p:nvPr/>
        </p:nvPicPr>
        <p:blipFill rotWithShape="1">
          <a:blip r:embed="rId4">
            <a:extLst>
              <a:ext uri="{28A0092B-C50C-407E-A947-70E740481C1C}">
                <a14:useLocalDpi xmlns:a14="http://schemas.microsoft.com/office/drawing/2010/main" val="0"/>
              </a:ext>
            </a:extLst>
          </a:blip>
          <a:srcRect t="8032" r="-697"/>
          <a:stretch/>
        </p:blipFill>
        <p:spPr>
          <a:xfrm>
            <a:off x="1294347" y="1610591"/>
            <a:ext cx="4254397" cy="5028429"/>
          </a:xfrm>
          <a:prstGeom prst="rect">
            <a:avLst/>
          </a:prstGeom>
        </p:spPr>
      </p:pic>
      <p:pic>
        <p:nvPicPr>
          <p:cNvPr id="4" name="Picture 3" descr="2022 Minnesota Gonorrhea Rates by County. Text. See URL referenced for full data. ">
            <a:extLst>
              <a:ext uri="{FF2B5EF4-FFF2-40B4-BE49-F238E27FC236}">
                <a16:creationId xmlns:a16="http://schemas.microsoft.com/office/drawing/2014/main" id="{FD5198A8-6840-1C47-A518-17376B7869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3343743"/>
            <a:ext cx="4674501" cy="1467248"/>
          </a:xfrm>
          <a:prstGeom prst="rect">
            <a:avLst/>
          </a:prstGeom>
        </p:spPr>
      </p:pic>
    </p:spTree>
    <p:extLst>
      <p:ext uri="{BB962C8B-B14F-4D97-AF65-F5344CB8AC3E}">
        <p14:creationId xmlns:p14="http://schemas.microsoft.com/office/powerpoint/2010/main" val="2813972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Gender</a:t>
            </a:r>
            <a:br>
              <a:rPr lang="en-US" altLang="en-US" sz="2900" dirty="0">
                <a:solidFill>
                  <a:schemeClr val="bg1"/>
                </a:solidFill>
                <a:latin typeface="+mj-lt"/>
              </a:rPr>
            </a:br>
            <a:r>
              <a:rPr lang="en-US" altLang="en-US" sz="2900" dirty="0">
                <a:solidFill>
                  <a:schemeClr val="bg1"/>
                </a:solidFill>
                <a:latin typeface="+mj-lt"/>
              </a:rPr>
              <a:t>Minnesota, 2012-2022</a:t>
            </a:r>
          </a:p>
        </p:txBody>
      </p:sp>
      <p:graphicFrame>
        <p:nvGraphicFramePr>
          <p:cNvPr id="2" name="Table 1">
            <a:extLst>
              <a:ext uri="{FF2B5EF4-FFF2-40B4-BE49-F238E27FC236}">
                <a16:creationId xmlns:a16="http://schemas.microsoft.com/office/drawing/2014/main" id="{65F451F4-D6DA-E17E-EB4B-C8F1B1384183}"/>
              </a:ext>
            </a:extLst>
          </p:cNvPr>
          <p:cNvGraphicFramePr>
            <a:graphicFrameLocks noGrp="1"/>
          </p:cNvGraphicFramePr>
          <p:nvPr/>
        </p:nvGraphicFramePr>
        <p:xfrm>
          <a:off x="3470561" y="3669824"/>
          <a:ext cx="5957460" cy="662940"/>
        </p:xfrm>
        <a:graphic>
          <a:graphicData uri="http://schemas.openxmlformats.org/drawingml/2006/table">
            <a:tbl>
              <a:tblPr>
                <a:tableStyleId>{5C22544A-7EE6-4342-B048-85BDC9FD1C3A}</a:tableStyleId>
              </a:tblPr>
              <a:tblGrid>
                <a:gridCol w="496455">
                  <a:extLst>
                    <a:ext uri="{9D8B030D-6E8A-4147-A177-3AD203B41FA5}">
                      <a16:colId xmlns:a16="http://schemas.microsoft.com/office/drawing/2014/main" val="3882466000"/>
                    </a:ext>
                  </a:extLst>
                </a:gridCol>
                <a:gridCol w="496455">
                  <a:extLst>
                    <a:ext uri="{9D8B030D-6E8A-4147-A177-3AD203B41FA5}">
                      <a16:colId xmlns:a16="http://schemas.microsoft.com/office/drawing/2014/main" val="4152286644"/>
                    </a:ext>
                  </a:extLst>
                </a:gridCol>
                <a:gridCol w="496455">
                  <a:extLst>
                    <a:ext uri="{9D8B030D-6E8A-4147-A177-3AD203B41FA5}">
                      <a16:colId xmlns:a16="http://schemas.microsoft.com/office/drawing/2014/main" val="3703542083"/>
                    </a:ext>
                  </a:extLst>
                </a:gridCol>
                <a:gridCol w="496455">
                  <a:extLst>
                    <a:ext uri="{9D8B030D-6E8A-4147-A177-3AD203B41FA5}">
                      <a16:colId xmlns:a16="http://schemas.microsoft.com/office/drawing/2014/main" val="405765758"/>
                    </a:ext>
                  </a:extLst>
                </a:gridCol>
                <a:gridCol w="496455">
                  <a:extLst>
                    <a:ext uri="{9D8B030D-6E8A-4147-A177-3AD203B41FA5}">
                      <a16:colId xmlns:a16="http://schemas.microsoft.com/office/drawing/2014/main" val="3282083211"/>
                    </a:ext>
                  </a:extLst>
                </a:gridCol>
                <a:gridCol w="496455">
                  <a:extLst>
                    <a:ext uri="{9D8B030D-6E8A-4147-A177-3AD203B41FA5}">
                      <a16:colId xmlns:a16="http://schemas.microsoft.com/office/drawing/2014/main" val="1407054693"/>
                    </a:ext>
                  </a:extLst>
                </a:gridCol>
                <a:gridCol w="496455">
                  <a:extLst>
                    <a:ext uri="{9D8B030D-6E8A-4147-A177-3AD203B41FA5}">
                      <a16:colId xmlns:a16="http://schemas.microsoft.com/office/drawing/2014/main" val="3370506275"/>
                    </a:ext>
                  </a:extLst>
                </a:gridCol>
                <a:gridCol w="496455">
                  <a:extLst>
                    <a:ext uri="{9D8B030D-6E8A-4147-A177-3AD203B41FA5}">
                      <a16:colId xmlns:a16="http://schemas.microsoft.com/office/drawing/2014/main" val="536602651"/>
                    </a:ext>
                  </a:extLst>
                </a:gridCol>
                <a:gridCol w="496455">
                  <a:extLst>
                    <a:ext uri="{9D8B030D-6E8A-4147-A177-3AD203B41FA5}">
                      <a16:colId xmlns:a16="http://schemas.microsoft.com/office/drawing/2014/main" val="3935518989"/>
                    </a:ext>
                  </a:extLst>
                </a:gridCol>
                <a:gridCol w="496455">
                  <a:extLst>
                    <a:ext uri="{9D8B030D-6E8A-4147-A177-3AD203B41FA5}">
                      <a16:colId xmlns:a16="http://schemas.microsoft.com/office/drawing/2014/main" val="465566221"/>
                    </a:ext>
                  </a:extLst>
                </a:gridCol>
                <a:gridCol w="496455">
                  <a:extLst>
                    <a:ext uri="{9D8B030D-6E8A-4147-A177-3AD203B41FA5}">
                      <a16:colId xmlns:a16="http://schemas.microsoft.com/office/drawing/2014/main" val="1098622585"/>
                    </a:ext>
                  </a:extLst>
                </a:gridCol>
                <a:gridCol w="496455">
                  <a:extLst>
                    <a:ext uri="{9D8B030D-6E8A-4147-A177-3AD203B41FA5}">
                      <a16:colId xmlns:a16="http://schemas.microsoft.com/office/drawing/2014/main" val="136656995"/>
                    </a:ext>
                  </a:extLst>
                </a:gridCol>
              </a:tblGrid>
              <a:tr h="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2017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8010879"/>
                  </a:ext>
                </a:extLst>
              </a:tr>
              <a:tr h="167640">
                <a:tc>
                  <a:txBody>
                    <a:bodyPr/>
                    <a:lstStyle/>
                    <a:p>
                      <a:pPr algn="l" fontAlgn="b"/>
                      <a:r>
                        <a:rPr lang="en-US" sz="1000" u="none" strike="noStrike">
                          <a:solidFill>
                            <a:schemeClr val="bg1"/>
                          </a:solidFill>
                          <a:effectLst/>
                        </a:rPr>
                        <a:t> Males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92</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136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5245999"/>
                  </a:ext>
                </a:extLst>
              </a:tr>
              <a:tr h="167640">
                <a:tc>
                  <a:txBody>
                    <a:bodyPr/>
                    <a:lstStyle/>
                    <a:p>
                      <a:pPr algn="l" fontAlgn="b"/>
                      <a:r>
                        <a:rPr lang="en-US" sz="1000" u="none" strike="noStrike">
                          <a:solidFill>
                            <a:schemeClr val="bg1"/>
                          </a:solidFill>
                          <a:effectLst/>
                        </a:rPr>
                        <a:t> Females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63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125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3449434"/>
                  </a:ext>
                </a:extLst>
              </a:tr>
              <a:tr h="167640">
                <a:tc>
                  <a:txBody>
                    <a:bodyPr/>
                    <a:lstStyle/>
                    <a:p>
                      <a:pPr algn="l" fontAlgn="b"/>
                      <a:r>
                        <a:rPr lang="en-US" sz="1000" u="none" strike="noStrike">
                          <a:solidFill>
                            <a:schemeClr val="bg1"/>
                          </a:solidFill>
                          <a:effectLst/>
                        </a:rPr>
                        <a:t>Overall</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58</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73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77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154</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5810866"/>
                  </a:ext>
                </a:extLst>
              </a:tr>
            </a:tbl>
          </a:graphicData>
        </a:graphic>
      </p:graphicFrame>
      <p:pic>
        <p:nvPicPr>
          <p:cNvPr id="8" name="Content Placeholder 7" descr="Gonorrhea Rates by Gender&#10;Minnesota, 2012-2022. Refer to table on slide for full data. ">
            <a:extLst>
              <a:ext uri="{FF2B5EF4-FFF2-40B4-BE49-F238E27FC236}">
                <a16:creationId xmlns:a16="http://schemas.microsoft.com/office/drawing/2014/main" id="{C6DDB234-F0DA-1C4B-F939-A5203E0B5C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9569" y="2119745"/>
            <a:ext cx="7972861" cy="3413301"/>
          </a:xfrm>
        </p:spPr>
      </p:pic>
    </p:spTree>
    <p:extLst>
      <p:ext uri="{BB962C8B-B14F-4D97-AF65-F5344CB8AC3E}">
        <p14:creationId xmlns:p14="http://schemas.microsoft.com/office/powerpoint/2010/main" val="17322462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600" dirty="0">
                <a:solidFill>
                  <a:schemeClr val="bg1"/>
                </a:solidFill>
                <a:latin typeface="+mj-lt"/>
              </a:rPr>
              <a:t>Gonorrhea Rates by Age</a:t>
            </a:r>
            <a:br>
              <a:rPr lang="en-US" altLang="en-US" sz="3600" dirty="0">
                <a:solidFill>
                  <a:schemeClr val="bg1"/>
                </a:solidFill>
                <a:latin typeface="+mj-lt"/>
              </a:rPr>
            </a:br>
            <a:r>
              <a:rPr lang="en-US" altLang="en-US" sz="3600" dirty="0">
                <a:solidFill>
                  <a:schemeClr val="bg1"/>
                </a:solidFill>
                <a:latin typeface="+mj-lt"/>
              </a:rPr>
              <a:t>Minnesota, 2012-2022</a:t>
            </a:r>
          </a:p>
        </p:txBody>
      </p:sp>
      <p:graphicFrame>
        <p:nvGraphicFramePr>
          <p:cNvPr id="2" name="Table 1">
            <a:extLst>
              <a:ext uri="{FF2B5EF4-FFF2-40B4-BE49-F238E27FC236}">
                <a16:creationId xmlns:a16="http://schemas.microsoft.com/office/drawing/2014/main" id="{A7C2F0FB-9034-4501-A59B-4EA4E8E09145}"/>
              </a:ext>
            </a:extLst>
          </p:cNvPr>
          <p:cNvGraphicFramePr>
            <a:graphicFrameLocks noGrp="1"/>
          </p:cNvGraphicFramePr>
          <p:nvPr/>
        </p:nvGraphicFramePr>
        <p:xfrm>
          <a:off x="2945777" y="3429000"/>
          <a:ext cx="6634644" cy="838200"/>
        </p:xfrm>
        <a:graphic>
          <a:graphicData uri="http://schemas.openxmlformats.org/drawingml/2006/table">
            <a:tbl>
              <a:tblPr>
                <a:tableStyleId>{5C22544A-7EE6-4342-B048-85BDC9FD1C3A}</a:tableStyleId>
              </a:tblPr>
              <a:tblGrid>
                <a:gridCol w="552887">
                  <a:extLst>
                    <a:ext uri="{9D8B030D-6E8A-4147-A177-3AD203B41FA5}">
                      <a16:colId xmlns:a16="http://schemas.microsoft.com/office/drawing/2014/main" val="3445109490"/>
                    </a:ext>
                  </a:extLst>
                </a:gridCol>
                <a:gridCol w="552887">
                  <a:extLst>
                    <a:ext uri="{9D8B030D-6E8A-4147-A177-3AD203B41FA5}">
                      <a16:colId xmlns:a16="http://schemas.microsoft.com/office/drawing/2014/main" val="1425944811"/>
                    </a:ext>
                  </a:extLst>
                </a:gridCol>
                <a:gridCol w="552887">
                  <a:extLst>
                    <a:ext uri="{9D8B030D-6E8A-4147-A177-3AD203B41FA5}">
                      <a16:colId xmlns:a16="http://schemas.microsoft.com/office/drawing/2014/main" val="1169871500"/>
                    </a:ext>
                  </a:extLst>
                </a:gridCol>
                <a:gridCol w="552887">
                  <a:extLst>
                    <a:ext uri="{9D8B030D-6E8A-4147-A177-3AD203B41FA5}">
                      <a16:colId xmlns:a16="http://schemas.microsoft.com/office/drawing/2014/main" val="110446986"/>
                    </a:ext>
                  </a:extLst>
                </a:gridCol>
                <a:gridCol w="552887">
                  <a:extLst>
                    <a:ext uri="{9D8B030D-6E8A-4147-A177-3AD203B41FA5}">
                      <a16:colId xmlns:a16="http://schemas.microsoft.com/office/drawing/2014/main" val="2879082357"/>
                    </a:ext>
                  </a:extLst>
                </a:gridCol>
                <a:gridCol w="552887">
                  <a:extLst>
                    <a:ext uri="{9D8B030D-6E8A-4147-A177-3AD203B41FA5}">
                      <a16:colId xmlns:a16="http://schemas.microsoft.com/office/drawing/2014/main" val="123698135"/>
                    </a:ext>
                  </a:extLst>
                </a:gridCol>
                <a:gridCol w="552887">
                  <a:extLst>
                    <a:ext uri="{9D8B030D-6E8A-4147-A177-3AD203B41FA5}">
                      <a16:colId xmlns:a16="http://schemas.microsoft.com/office/drawing/2014/main" val="42796091"/>
                    </a:ext>
                  </a:extLst>
                </a:gridCol>
                <a:gridCol w="552887">
                  <a:extLst>
                    <a:ext uri="{9D8B030D-6E8A-4147-A177-3AD203B41FA5}">
                      <a16:colId xmlns:a16="http://schemas.microsoft.com/office/drawing/2014/main" val="3190837880"/>
                    </a:ext>
                  </a:extLst>
                </a:gridCol>
                <a:gridCol w="552887">
                  <a:extLst>
                    <a:ext uri="{9D8B030D-6E8A-4147-A177-3AD203B41FA5}">
                      <a16:colId xmlns:a16="http://schemas.microsoft.com/office/drawing/2014/main" val="866889574"/>
                    </a:ext>
                  </a:extLst>
                </a:gridCol>
                <a:gridCol w="552887">
                  <a:extLst>
                    <a:ext uri="{9D8B030D-6E8A-4147-A177-3AD203B41FA5}">
                      <a16:colId xmlns:a16="http://schemas.microsoft.com/office/drawing/2014/main" val="1961102863"/>
                    </a:ext>
                  </a:extLst>
                </a:gridCol>
                <a:gridCol w="552887">
                  <a:extLst>
                    <a:ext uri="{9D8B030D-6E8A-4147-A177-3AD203B41FA5}">
                      <a16:colId xmlns:a16="http://schemas.microsoft.com/office/drawing/2014/main" val="1788912563"/>
                    </a:ext>
                  </a:extLst>
                </a:gridCol>
                <a:gridCol w="552887">
                  <a:extLst>
                    <a:ext uri="{9D8B030D-6E8A-4147-A177-3AD203B41FA5}">
                      <a16:colId xmlns:a16="http://schemas.microsoft.com/office/drawing/2014/main" val="372173376"/>
                    </a:ext>
                  </a:extLst>
                </a:gridCol>
              </a:tblGrid>
              <a:tr h="16764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2021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4826941"/>
                  </a:ext>
                </a:extLst>
              </a:tr>
              <a:tr h="167640">
                <a:tc>
                  <a:txBody>
                    <a:bodyPr/>
                    <a:lstStyle/>
                    <a:p>
                      <a:pPr algn="l" fontAlgn="b"/>
                      <a:r>
                        <a:rPr lang="en-US" sz="1000" u="none" strike="noStrike">
                          <a:solidFill>
                            <a:schemeClr val="bg1"/>
                          </a:solidFill>
                          <a:effectLst/>
                        </a:rPr>
                        <a:t>15-19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6306205"/>
                  </a:ext>
                </a:extLst>
              </a:tr>
              <a:tr h="167640">
                <a:tc>
                  <a:txBody>
                    <a:bodyPr/>
                    <a:lstStyle/>
                    <a:p>
                      <a:pPr algn="l" fontAlgn="b"/>
                      <a:r>
                        <a:rPr lang="en-US" sz="1000" u="none" strike="noStrike">
                          <a:solidFill>
                            <a:schemeClr val="bg1"/>
                          </a:solidFill>
                          <a:effectLst/>
                        </a:rPr>
                        <a:t>20-24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543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553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3066361"/>
                  </a:ext>
                </a:extLst>
              </a:tr>
              <a:tr h="167640">
                <a:tc>
                  <a:txBody>
                    <a:bodyPr/>
                    <a:lstStyle/>
                    <a:p>
                      <a:pPr algn="l" fontAlgn="b"/>
                      <a:r>
                        <a:rPr lang="en-US" sz="1000" u="none" strike="noStrike">
                          <a:solidFill>
                            <a:schemeClr val="bg1"/>
                          </a:solidFill>
                          <a:effectLst/>
                        </a:rPr>
                        <a:t>25-29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560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4148512"/>
                  </a:ext>
                </a:extLst>
              </a:tr>
              <a:tr h="167640">
                <a:tc>
                  <a:txBody>
                    <a:bodyPr/>
                    <a:lstStyle/>
                    <a:p>
                      <a:pPr algn="l" fontAlgn="b"/>
                      <a:r>
                        <a:rPr lang="en-US" sz="1000" u="none" strike="noStrike">
                          <a:solidFill>
                            <a:schemeClr val="bg1"/>
                          </a:solidFill>
                          <a:effectLst/>
                        </a:rPr>
                        <a:t>30-39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65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123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335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2811941"/>
                  </a:ext>
                </a:extLst>
              </a:tr>
            </a:tbl>
          </a:graphicData>
        </a:graphic>
      </p:graphicFrame>
      <p:pic>
        <p:nvPicPr>
          <p:cNvPr id="10" name="Content Placeholder 9" descr="Chart&#10;&#10;Description automatically generated">
            <a:extLst>
              <a:ext uri="{FF2B5EF4-FFF2-40B4-BE49-F238E27FC236}">
                <a16:creationId xmlns:a16="http://schemas.microsoft.com/office/drawing/2014/main" id="{AF67CE60-DFE0-ACD3-5DA8-2DF1F36712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5046" y="2151214"/>
            <a:ext cx="8921908" cy="3854732"/>
          </a:xfrm>
        </p:spPr>
      </p:pic>
    </p:spTree>
    <p:extLst>
      <p:ext uri="{BB962C8B-B14F-4D97-AF65-F5344CB8AC3E}">
        <p14:creationId xmlns:p14="http://schemas.microsoft.com/office/powerpoint/2010/main" val="24585023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Introduction 2/2</a:t>
            </a:r>
          </a:p>
        </p:txBody>
      </p:sp>
      <p:sp>
        <p:nvSpPr>
          <p:cNvPr id="3" name="Content Placeholder 2"/>
          <p:cNvSpPr>
            <a:spLocks noGrp="1"/>
          </p:cNvSpPr>
          <p:nvPr>
            <p:ph idx="1"/>
          </p:nvPr>
        </p:nvSpPr>
        <p:spPr>
          <a:xfrm>
            <a:off x="838200" y="2007476"/>
            <a:ext cx="10184476" cy="4556611"/>
          </a:xfrm>
        </p:spPr>
        <p:txBody>
          <a:bodyPr>
            <a:normAutofit/>
          </a:bodyPr>
          <a:lstStyle/>
          <a:p>
            <a:r>
              <a:rPr lang="en-US" altLang="en-US" sz="3200" dirty="0"/>
              <a:t>STD surveillance is the systematic collection of data from cases for the purpose of monitoring the frequency and distribution of STDs in a given population.</a:t>
            </a:r>
          </a:p>
          <a:p>
            <a:r>
              <a:rPr lang="en-US" altLang="en-US" sz="3200" dirty="0"/>
              <a:t>STD surveillance data are used to detect problems, prioritize resources, develop and target interventions, and evaluate the effectiveness of interventions.</a:t>
            </a:r>
          </a:p>
          <a:p>
            <a:endParaRPr lang="en-US" dirty="0"/>
          </a:p>
        </p:txBody>
      </p:sp>
    </p:spTree>
    <p:extLst>
      <p:ext uri="{BB962C8B-B14F-4D97-AF65-F5344CB8AC3E}">
        <p14:creationId xmlns:p14="http://schemas.microsoft.com/office/powerpoint/2010/main" val="1347567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algn="l" eaLnBrk="1" hangingPunct="1"/>
            <a:r>
              <a:rPr lang="en-US" altLang="en-US" sz="2900" dirty="0"/>
              <a:t>Age-Specific Gonorrhea Rates by Gender</a:t>
            </a:r>
            <a:br>
              <a:rPr lang="en-US" altLang="en-US" sz="2900" dirty="0"/>
            </a:br>
            <a:r>
              <a:rPr lang="en-US" altLang="en-US" sz="2900" dirty="0"/>
              <a:t>Minnesota, 2022 </a:t>
            </a:r>
          </a:p>
        </p:txBody>
      </p:sp>
      <p:sp>
        <p:nvSpPr>
          <p:cNvPr id="4" name="TextBox 3">
            <a:extLst>
              <a:ext uri="{FF2B5EF4-FFF2-40B4-BE49-F238E27FC236}">
                <a16:creationId xmlns:a16="http://schemas.microsoft.com/office/drawing/2014/main" id="{C61A46C5-C13E-B19E-4333-984A241D6674}"/>
              </a:ext>
            </a:extLst>
          </p:cNvPr>
          <p:cNvSpPr txBox="1"/>
          <p:nvPr/>
        </p:nvSpPr>
        <p:spPr>
          <a:xfrm>
            <a:off x="1477198" y="6158346"/>
            <a:ext cx="6094268" cy="276999"/>
          </a:xfrm>
          <a:prstGeom prst="rect">
            <a:avLst/>
          </a:prstGeom>
          <a:noFill/>
        </p:spPr>
        <p:txBody>
          <a:bodyPr wrap="square">
            <a:spAutoFit/>
          </a:bodyPr>
          <a:lstStyle/>
          <a:p>
            <a:r>
              <a:rPr lang="en-US" sz="1200" dirty="0">
                <a:hlinkClick r:id="rId3"/>
              </a:rPr>
              <a:t>Data: </a:t>
            </a:r>
            <a:r>
              <a:rPr lang="fr-FR" sz="1200" dirty="0">
                <a:hlinkClick r:id="rId3"/>
              </a:rPr>
              <a:t>STD Surveillance Report Data Tables, Minnesota 2022 (PDF)</a:t>
            </a:r>
            <a:endParaRPr lang="en-US" sz="1200" dirty="0"/>
          </a:p>
        </p:txBody>
      </p:sp>
      <p:pic>
        <p:nvPicPr>
          <p:cNvPr id="6" name="Content Placeholder 5" descr="Age-Specific Gonorrhea Rates by Gender&#10; Minnesota, 2022. Refer to URL referenced for full data. ">
            <a:extLst>
              <a:ext uri="{FF2B5EF4-FFF2-40B4-BE49-F238E27FC236}">
                <a16:creationId xmlns:a16="http://schemas.microsoft.com/office/drawing/2014/main" id="{BD5D9588-C169-CCAA-C978-0344A8CBA16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03536" y="1897991"/>
            <a:ext cx="9784928" cy="420660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27"/>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Race/Ethnicity </a:t>
            </a:r>
            <a:br>
              <a:rPr lang="en-US" altLang="en-US" sz="2900" dirty="0">
                <a:solidFill>
                  <a:schemeClr val="bg1"/>
                </a:solidFill>
                <a:latin typeface="+mj-lt"/>
              </a:rPr>
            </a:br>
            <a:r>
              <a:rPr lang="en-US" altLang="en-US" sz="2900" dirty="0">
                <a:solidFill>
                  <a:schemeClr val="bg1"/>
                </a:solidFill>
                <a:latin typeface="+mj-lt"/>
              </a:rPr>
              <a:t>Minnesota, 2012-2022</a:t>
            </a:r>
            <a:endParaRPr lang="en-US" altLang="en-US" sz="2900" baseline="30000" dirty="0">
              <a:solidFill>
                <a:schemeClr val="bg1"/>
              </a:solidFill>
              <a:latin typeface="+mj-lt"/>
            </a:endParaRPr>
          </a:p>
        </p:txBody>
      </p:sp>
      <p:graphicFrame>
        <p:nvGraphicFramePr>
          <p:cNvPr id="7" name="Table 6">
            <a:extLst>
              <a:ext uri="{FF2B5EF4-FFF2-40B4-BE49-F238E27FC236}">
                <a16:creationId xmlns:a16="http://schemas.microsoft.com/office/drawing/2014/main" id="{D0DDAF3E-6733-5CD3-EEAA-29BFB0DF9DAA}"/>
              </a:ext>
            </a:extLst>
          </p:cNvPr>
          <p:cNvGraphicFramePr>
            <a:graphicFrameLocks noGrp="1"/>
          </p:cNvGraphicFramePr>
          <p:nvPr/>
        </p:nvGraphicFramePr>
        <p:xfrm>
          <a:off x="2389909" y="3153887"/>
          <a:ext cx="6764484" cy="1744980"/>
        </p:xfrm>
        <a:graphic>
          <a:graphicData uri="http://schemas.openxmlformats.org/drawingml/2006/table">
            <a:tbl>
              <a:tblPr>
                <a:tableStyleId>{5C22544A-7EE6-4342-B048-85BDC9FD1C3A}</a:tableStyleId>
              </a:tblPr>
              <a:tblGrid>
                <a:gridCol w="563707">
                  <a:extLst>
                    <a:ext uri="{9D8B030D-6E8A-4147-A177-3AD203B41FA5}">
                      <a16:colId xmlns:a16="http://schemas.microsoft.com/office/drawing/2014/main" val="152220686"/>
                    </a:ext>
                  </a:extLst>
                </a:gridCol>
                <a:gridCol w="563707">
                  <a:extLst>
                    <a:ext uri="{9D8B030D-6E8A-4147-A177-3AD203B41FA5}">
                      <a16:colId xmlns:a16="http://schemas.microsoft.com/office/drawing/2014/main" val="1403027321"/>
                    </a:ext>
                  </a:extLst>
                </a:gridCol>
                <a:gridCol w="563707">
                  <a:extLst>
                    <a:ext uri="{9D8B030D-6E8A-4147-A177-3AD203B41FA5}">
                      <a16:colId xmlns:a16="http://schemas.microsoft.com/office/drawing/2014/main" val="3745096984"/>
                    </a:ext>
                  </a:extLst>
                </a:gridCol>
                <a:gridCol w="563707">
                  <a:extLst>
                    <a:ext uri="{9D8B030D-6E8A-4147-A177-3AD203B41FA5}">
                      <a16:colId xmlns:a16="http://schemas.microsoft.com/office/drawing/2014/main" val="1324113620"/>
                    </a:ext>
                  </a:extLst>
                </a:gridCol>
                <a:gridCol w="563707">
                  <a:extLst>
                    <a:ext uri="{9D8B030D-6E8A-4147-A177-3AD203B41FA5}">
                      <a16:colId xmlns:a16="http://schemas.microsoft.com/office/drawing/2014/main" val="3081932281"/>
                    </a:ext>
                  </a:extLst>
                </a:gridCol>
                <a:gridCol w="563707">
                  <a:extLst>
                    <a:ext uri="{9D8B030D-6E8A-4147-A177-3AD203B41FA5}">
                      <a16:colId xmlns:a16="http://schemas.microsoft.com/office/drawing/2014/main" val="3130989904"/>
                    </a:ext>
                  </a:extLst>
                </a:gridCol>
                <a:gridCol w="563707">
                  <a:extLst>
                    <a:ext uri="{9D8B030D-6E8A-4147-A177-3AD203B41FA5}">
                      <a16:colId xmlns:a16="http://schemas.microsoft.com/office/drawing/2014/main" val="3401741748"/>
                    </a:ext>
                  </a:extLst>
                </a:gridCol>
                <a:gridCol w="563707">
                  <a:extLst>
                    <a:ext uri="{9D8B030D-6E8A-4147-A177-3AD203B41FA5}">
                      <a16:colId xmlns:a16="http://schemas.microsoft.com/office/drawing/2014/main" val="980866845"/>
                    </a:ext>
                  </a:extLst>
                </a:gridCol>
                <a:gridCol w="563707">
                  <a:extLst>
                    <a:ext uri="{9D8B030D-6E8A-4147-A177-3AD203B41FA5}">
                      <a16:colId xmlns:a16="http://schemas.microsoft.com/office/drawing/2014/main" val="923168419"/>
                    </a:ext>
                  </a:extLst>
                </a:gridCol>
                <a:gridCol w="563707">
                  <a:extLst>
                    <a:ext uri="{9D8B030D-6E8A-4147-A177-3AD203B41FA5}">
                      <a16:colId xmlns:a16="http://schemas.microsoft.com/office/drawing/2014/main" val="106751667"/>
                    </a:ext>
                  </a:extLst>
                </a:gridCol>
                <a:gridCol w="563707">
                  <a:extLst>
                    <a:ext uri="{9D8B030D-6E8A-4147-A177-3AD203B41FA5}">
                      <a16:colId xmlns:a16="http://schemas.microsoft.com/office/drawing/2014/main" val="163875413"/>
                    </a:ext>
                  </a:extLst>
                </a:gridCol>
                <a:gridCol w="563707">
                  <a:extLst>
                    <a:ext uri="{9D8B030D-6E8A-4147-A177-3AD203B41FA5}">
                      <a16:colId xmlns:a16="http://schemas.microsoft.com/office/drawing/2014/main" val="4090156462"/>
                    </a:ext>
                  </a:extLst>
                </a:gridCol>
              </a:tblGrid>
              <a:tr h="16764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2015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12791"/>
                  </a:ext>
                </a:extLst>
              </a:tr>
              <a:tr h="167640">
                <a:tc>
                  <a:txBody>
                    <a:bodyPr/>
                    <a:lstStyle/>
                    <a:p>
                      <a:pPr algn="l" fontAlgn="b"/>
                      <a:r>
                        <a:rPr lang="en-US" sz="1000" u="none" strike="noStrike">
                          <a:solidFill>
                            <a:schemeClr val="bg1"/>
                          </a:solidFill>
                          <a:effectLst/>
                        </a:rPr>
                        <a:t>White,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6139738"/>
                  </a:ext>
                </a:extLst>
              </a:tr>
              <a:tr h="167640">
                <a:tc>
                  <a:txBody>
                    <a:bodyPr/>
                    <a:lstStyle/>
                    <a:p>
                      <a:pPr algn="l" fontAlgn="b"/>
                      <a:r>
                        <a:rPr lang="en-US" sz="1000" u="none" strike="noStrike">
                          <a:solidFill>
                            <a:schemeClr val="bg1"/>
                          </a:solidFill>
                          <a:effectLst/>
                        </a:rPr>
                        <a:t>Black,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1370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425616"/>
                  </a:ext>
                </a:extLst>
              </a:tr>
              <a:tr h="167640">
                <a:tc>
                  <a:txBody>
                    <a:bodyPr/>
                    <a:lstStyle/>
                    <a:p>
                      <a:pPr algn="l" fontAlgn="b"/>
                      <a:r>
                        <a:rPr lang="en-US" sz="1000" u="none" strike="noStrike">
                          <a:solidFill>
                            <a:schemeClr val="bg1"/>
                          </a:solidFill>
                          <a:effectLst/>
                        </a:rPr>
                        <a:t>American Indian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893023"/>
                  </a:ext>
                </a:extLst>
              </a:tr>
              <a:tr h="167640">
                <a:tc>
                  <a:txBody>
                    <a:bodyPr/>
                    <a:lstStyle/>
                    <a:p>
                      <a:pPr algn="l" fontAlgn="b"/>
                      <a:r>
                        <a:rPr lang="en-US" sz="1000" u="none" strike="noStrike">
                          <a:solidFill>
                            <a:schemeClr val="bg1"/>
                          </a:solidFill>
                          <a:effectLst/>
                        </a:rPr>
                        <a:t>Asian/PI</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3693500"/>
                  </a:ext>
                </a:extLst>
              </a:tr>
              <a:tr h="167640">
                <a:tc>
                  <a:txBody>
                    <a:bodyPr/>
                    <a:lstStyle/>
                    <a:p>
                      <a:pPr algn="l" fontAlgn="b"/>
                      <a:r>
                        <a:rPr lang="en-US" sz="1000" u="none" strike="noStrike">
                          <a:solidFill>
                            <a:schemeClr val="bg1"/>
                          </a:solidFill>
                          <a:effectLst/>
                        </a:rPr>
                        <a:t>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81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5911750"/>
                  </a:ext>
                </a:extLst>
              </a:tr>
            </a:tbl>
          </a:graphicData>
        </a:graphic>
      </p:graphicFrame>
      <p:pic>
        <p:nvPicPr>
          <p:cNvPr id="12" name="Picture 11" descr="Gonorrhea Rates by Race/Ethnicity &#10;Minnesota, 2012-2022. Refer to table on slide for full data. ">
            <a:extLst>
              <a:ext uri="{FF2B5EF4-FFF2-40B4-BE49-F238E27FC236}">
                <a16:creationId xmlns:a16="http://schemas.microsoft.com/office/drawing/2014/main" id="{42EB188E-EDF5-6CE9-6094-B9792FF51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171" y="2113591"/>
            <a:ext cx="8283658" cy="3825572"/>
          </a:xfrm>
          <a:prstGeom prst="rect">
            <a:avLst/>
          </a:prstGeom>
        </p:spPr>
      </p:pic>
    </p:spTree>
    <p:extLst>
      <p:ext uri="{BB962C8B-B14F-4D97-AF65-F5344CB8AC3E}">
        <p14:creationId xmlns:p14="http://schemas.microsoft.com/office/powerpoint/2010/main" val="13959242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Chlamydia</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33</a:t>
            </a:fld>
            <a:endParaRPr lang="en-US" dirty="0"/>
          </a:p>
        </p:txBody>
      </p:sp>
      <p:sp>
        <p:nvSpPr>
          <p:cNvPr id="6" name="Title 5"/>
          <p:cNvSpPr>
            <a:spLocks noGrp="1"/>
          </p:cNvSpPr>
          <p:nvPr>
            <p:ph type="title"/>
          </p:nvPr>
        </p:nvSpPr>
        <p:spPr>
          <a:xfrm>
            <a:off x="0" y="42335"/>
            <a:ext cx="12192000" cy="1195367"/>
          </a:xfrm>
        </p:spPr>
        <p:txBody>
          <a:bodyPr>
            <a:normAutofit/>
          </a:bodyPr>
          <a:lstStyle/>
          <a:p>
            <a:pPr algn="ctr"/>
            <a:r>
              <a:rPr lang="en-US" sz="3161" dirty="0"/>
              <a:t>2022 Minnesota Chlamydia Rates by County</a:t>
            </a:r>
          </a:p>
        </p:txBody>
      </p:sp>
      <p:sp>
        <p:nvSpPr>
          <p:cNvPr id="12" name="TextBox 11"/>
          <p:cNvSpPr txBox="1"/>
          <p:nvPr/>
        </p:nvSpPr>
        <p:spPr>
          <a:xfrm>
            <a:off x="6188286" y="5253190"/>
            <a:ext cx="4972936" cy="396391"/>
          </a:xfrm>
          <a:prstGeom prst="rect">
            <a:avLst/>
          </a:prstGeom>
          <a:noFill/>
        </p:spPr>
        <p:txBody>
          <a:bodyPr wrap="square" rtlCol="0">
            <a:spAutoFit/>
          </a:bodyPr>
          <a:lstStyle/>
          <a:p>
            <a:r>
              <a:rPr lang="en-US" sz="988" dirty="0"/>
              <a:t>*7-county metro area, excluding the cities of Minneapolis and St. Paul</a:t>
            </a:r>
          </a:p>
          <a:p>
            <a:r>
              <a:rPr lang="en-US" sz="1000" dirty="0">
                <a:hlinkClick r:id="rId3"/>
              </a:rPr>
              <a:t>Data: </a:t>
            </a:r>
            <a:r>
              <a:rPr lang="fr-FR" sz="1000" dirty="0">
                <a:hlinkClick r:id="rId3"/>
              </a:rPr>
              <a:t>STD Surveillance Report Data Tables, Minnesota 2022 (PDF)</a:t>
            </a:r>
            <a:endParaRPr lang="en-US" sz="988" dirty="0"/>
          </a:p>
        </p:txBody>
      </p:sp>
      <p:pic>
        <p:nvPicPr>
          <p:cNvPr id="5" name="Picture 4" descr="2022 Minnesota Chlamydia Rates by County. Map. Refer to URL referenced for full data. ">
            <a:extLst>
              <a:ext uri="{FF2B5EF4-FFF2-40B4-BE49-F238E27FC236}">
                <a16:creationId xmlns:a16="http://schemas.microsoft.com/office/drawing/2014/main" id="{72246690-4829-F9EB-A992-7151E6FDCACC}"/>
              </a:ext>
            </a:extLst>
          </p:cNvPr>
          <p:cNvPicPr>
            <a:picLocks noChangeAspect="1"/>
          </p:cNvPicPr>
          <p:nvPr/>
        </p:nvPicPr>
        <p:blipFill rotWithShape="1">
          <a:blip r:embed="rId4">
            <a:extLst>
              <a:ext uri="{28A0092B-C50C-407E-A947-70E740481C1C}">
                <a14:useLocalDpi xmlns:a14="http://schemas.microsoft.com/office/drawing/2010/main" val="0"/>
              </a:ext>
            </a:extLst>
          </a:blip>
          <a:srcRect l="-1" t="6865" r="-2474"/>
          <a:stretch/>
        </p:blipFill>
        <p:spPr>
          <a:xfrm>
            <a:off x="1058127" y="1612224"/>
            <a:ext cx="4303581" cy="5115602"/>
          </a:xfrm>
          <a:prstGeom prst="rect">
            <a:avLst/>
          </a:prstGeom>
        </p:spPr>
      </p:pic>
      <p:pic>
        <p:nvPicPr>
          <p:cNvPr id="4" name="Picture 3" descr="2022 Minnesota Chlamydia Rates by County. Text. Refer to URL referenced for full data. ">
            <a:extLst>
              <a:ext uri="{FF2B5EF4-FFF2-40B4-BE49-F238E27FC236}">
                <a16:creationId xmlns:a16="http://schemas.microsoft.com/office/drawing/2014/main" id="{114A151C-4F4E-3AA4-D6DC-AABDDC0ECA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8286" y="3429000"/>
            <a:ext cx="4332680" cy="1354488"/>
          </a:xfrm>
          <a:prstGeom prst="rect">
            <a:avLst/>
          </a:prstGeom>
        </p:spPr>
      </p:pic>
    </p:spTree>
    <p:extLst>
      <p:ext uri="{BB962C8B-B14F-4D97-AF65-F5344CB8AC3E}">
        <p14:creationId xmlns:p14="http://schemas.microsoft.com/office/powerpoint/2010/main" val="287905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800" dirty="0"/>
              <a:t>Chlamydia Rates by Gender</a:t>
            </a:r>
            <a:br>
              <a:rPr lang="en-US" altLang="en-US" sz="2800" dirty="0"/>
            </a:br>
            <a:r>
              <a:rPr lang="en-US" altLang="en-US" sz="2800" dirty="0"/>
              <a:t>Minnesota, 2012-2022</a:t>
            </a:r>
            <a:endParaRPr lang="en-US" dirty="0"/>
          </a:p>
        </p:txBody>
      </p:sp>
      <p:graphicFrame>
        <p:nvGraphicFramePr>
          <p:cNvPr id="9" name="Table 8">
            <a:extLst>
              <a:ext uri="{FF2B5EF4-FFF2-40B4-BE49-F238E27FC236}">
                <a16:creationId xmlns:a16="http://schemas.microsoft.com/office/drawing/2014/main" id="{FC60B13F-89FB-6933-1322-5B2F8633C66B}"/>
              </a:ext>
            </a:extLst>
          </p:cNvPr>
          <p:cNvGraphicFramePr>
            <a:graphicFrameLocks noGrp="1"/>
          </p:cNvGraphicFramePr>
          <p:nvPr/>
        </p:nvGraphicFramePr>
        <p:xfrm>
          <a:off x="3006438" y="3666014"/>
          <a:ext cx="6179124" cy="670560"/>
        </p:xfrm>
        <a:graphic>
          <a:graphicData uri="http://schemas.openxmlformats.org/drawingml/2006/table">
            <a:tbl>
              <a:tblPr>
                <a:tableStyleId>{5C22544A-7EE6-4342-B048-85BDC9FD1C3A}</a:tableStyleId>
              </a:tblPr>
              <a:tblGrid>
                <a:gridCol w="514927">
                  <a:extLst>
                    <a:ext uri="{9D8B030D-6E8A-4147-A177-3AD203B41FA5}">
                      <a16:colId xmlns:a16="http://schemas.microsoft.com/office/drawing/2014/main" val="4188932583"/>
                    </a:ext>
                  </a:extLst>
                </a:gridCol>
                <a:gridCol w="514927">
                  <a:extLst>
                    <a:ext uri="{9D8B030D-6E8A-4147-A177-3AD203B41FA5}">
                      <a16:colId xmlns:a16="http://schemas.microsoft.com/office/drawing/2014/main" val="3771723666"/>
                    </a:ext>
                  </a:extLst>
                </a:gridCol>
                <a:gridCol w="514927">
                  <a:extLst>
                    <a:ext uri="{9D8B030D-6E8A-4147-A177-3AD203B41FA5}">
                      <a16:colId xmlns:a16="http://schemas.microsoft.com/office/drawing/2014/main" val="950051330"/>
                    </a:ext>
                  </a:extLst>
                </a:gridCol>
                <a:gridCol w="514927">
                  <a:extLst>
                    <a:ext uri="{9D8B030D-6E8A-4147-A177-3AD203B41FA5}">
                      <a16:colId xmlns:a16="http://schemas.microsoft.com/office/drawing/2014/main" val="2073168525"/>
                    </a:ext>
                  </a:extLst>
                </a:gridCol>
                <a:gridCol w="514927">
                  <a:extLst>
                    <a:ext uri="{9D8B030D-6E8A-4147-A177-3AD203B41FA5}">
                      <a16:colId xmlns:a16="http://schemas.microsoft.com/office/drawing/2014/main" val="1079731678"/>
                    </a:ext>
                  </a:extLst>
                </a:gridCol>
                <a:gridCol w="514927">
                  <a:extLst>
                    <a:ext uri="{9D8B030D-6E8A-4147-A177-3AD203B41FA5}">
                      <a16:colId xmlns:a16="http://schemas.microsoft.com/office/drawing/2014/main" val="1052184446"/>
                    </a:ext>
                  </a:extLst>
                </a:gridCol>
                <a:gridCol w="514927">
                  <a:extLst>
                    <a:ext uri="{9D8B030D-6E8A-4147-A177-3AD203B41FA5}">
                      <a16:colId xmlns:a16="http://schemas.microsoft.com/office/drawing/2014/main" val="1193967453"/>
                    </a:ext>
                  </a:extLst>
                </a:gridCol>
                <a:gridCol w="514927">
                  <a:extLst>
                    <a:ext uri="{9D8B030D-6E8A-4147-A177-3AD203B41FA5}">
                      <a16:colId xmlns:a16="http://schemas.microsoft.com/office/drawing/2014/main" val="3853292079"/>
                    </a:ext>
                  </a:extLst>
                </a:gridCol>
                <a:gridCol w="514927">
                  <a:extLst>
                    <a:ext uri="{9D8B030D-6E8A-4147-A177-3AD203B41FA5}">
                      <a16:colId xmlns:a16="http://schemas.microsoft.com/office/drawing/2014/main" val="94223052"/>
                    </a:ext>
                  </a:extLst>
                </a:gridCol>
                <a:gridCol w="514927">
                  <a:extLst>
                    <a:ext uri="{9D8B030D-6E8A-4147-A177-3AD203B41FA5}">
                      <a16:colId xmlns:a16="http://schemas.microsoft.com/office/drawing/2014/main" val="2440527936"/>
                    </a:ext>
                  </a:extLst>
                </a:gridCol>
                <a:gridCol w="514927">
                  <a:extLst>
                    <a:ext uri="{9D8B030D-6E8A-4147-A177-3AD203B41FA5}">
                      <a16:colId xmlns:a16="http://schemas.microsoft.com/office/drawing/2014/main" val="3461294247"/>
                    </a:ext>
                  </a:extLst>
                </a:gridCol>
                <a:gridCol w="514927">
                  <a:extLst>
                    <a:ext uri="{9D8B030D-6E8A-4147-A177-3AD203B41FA5}">
                      <a16:colId xmlns:a16="http://schemas.microsoft.com/office/drawing/2014/main" val="905704233"/>
                    </a:ext>
                  </a:extLst>
                </a:gridCol>
              </a:tblGrid>
              <a:tr h="167640">
                <a:tc>
                  <a:txBody>
                    <a:bodyPr/>
                    <a:lstStyle/>
                    <a:p>
                      <a:pPr algn="l" fontAlgn="b"/>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0608547"/>
                  </a:ext>
                </a:extLst>
              </a:tr>
              <a:tr h="167640">
                <a:tc>
                  <a:txBody>
                    <a:bodyPr/>
                    <a:lstStyle/>
                    <a:p>
                      <a:pPr algn="l" fontAlgn="b"/>
                      <a:r>
                        <a:rPr lang="en-US" sz="1000" u="none" strike="noStrike">
                          <a:solidFill>
                            <a:schemeClr val="bg1"/>
                          </a:solidFill>
                          <a:effectLst/>
                        </a:rPr>
                        <a:t> Males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3914232"/>
                  </a:ext>
                </a:extLst>
              </a:tr>
              <a:tr h="167640">
                <a:tc>
                  <a:txBody>
                    <a:bodyPr/>
                    <a:lstStyle/>
                    <a:p>
                      <a:pPr algn="l" fontAlgn="b"/>
                      <a:r>
                        <a:rPr lang="en-US" sz="1000" u="none" strike="noStrike">
                          <a:solidFill>
                            <a:schemeClr val="bg1"/>
                          </a:solidFill>
                          <a:effectLst/>
                        </a:rPr>
                        <a:t> Females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504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560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562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1022148"/>
                  </a:ext>
                </a:extLst>
              </a:tr>
              <a:tr h="167640">
                <a:tc>
                  <a:txBody>
                    <a:bodyPr/>
                    <a:lstStyle/>
                    <a:p>
                      <a:pPr algn="l" fontAlgn="b"/>
                      <a:r>
                        <a:rPr lang="en-US" sz="1000" u="none" strike="noStrike">
                          <a:solidFill>
                            <a:schemeClr val="bg1"/>
                          </a:solidFill>
                          <a:effectLst/>
                        </a:rPr>
                        <a:t>Overall</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340</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400</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413.7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416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325215"/>
                  </a:ext>
                </a:extLst>
              </a:tr>
            </a:tbl>
          </a:graphicData>
        </a:graphic>
      </p:graphicFrame>
      <p:pic>
        <p:nvPicPr>
          <p:cNvPr id="13" name="Content Placeholder 12" descr="Chlamydia Rates by Gender Minnesota, 2012-2022. Refer to table on slide for full data.">
            <a:extLst>
              <a:ext uri="{FF2B5EF4-FFF2-40B4-BE49-F238E27FC236}">
                <a16:creationId xmlns:a16="http://schemas.microsoft.com/office/drawing/2014/main" id="{475AA6EE-3BBB-E3F0-C9A6-6B3D7AB7F9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7015" y="2266213"/>
            <a:ext cx="8157970" cy="3718950"/>
          </a:xfr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Age-Specific Chlamydia Rates by Gender, </a:t>
            </a:r>
            <a:br>
              <a:rPr lang="en-US" altLang="en-US" sz="2900" dirty="0"/>
            </a:br>
            <a:r>
              <a:rPr lang="en-US" altLang="en-US" sz="2900" dirty="0"/>
              <a:t>Minnesota, 2022</a:t>
            </a:r>
            <a:endParaRPr lang="en-US" sz="2900" dirty="0"/>
          </a:p>
        </p:txBody>
      </p:sp>
      <p:pic>
        <p:nvPicPr>
          <p:cNvPr id="7" name="Content Placeholder 6" descr="Age-Specific Chlamydia Rates by Gender, &#10;Minnesota, 2022. Visit URL referenced for full data.">
            <a:extLst>
              <a:ext uri="{FF2B5EF4-FFF2-40B4-BE49-F238E27FC236}">
                <a16:creationId xmlns:a16="http://schemas.microsoft.com/office/drawing/2014/main" id="{76556E25-1C99-89E3-5F78-AFBDC7B19D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3174" y="1714499"/>
            <a:ext cx="7405651" cy="4269677"/>
          </a:xfrm>
        </p:spPr>
      </p:pic>
      <p:sp>
        <p:nvSpPr>
          <p:cNvPr id="9" name="TextBox 8">
            <a:extLst>
              <a:ext uri="{FF2B5EF4-FFF2-40B4-BE49-F238E27FC236}">
                <a16:creationId xmlns:a16="http://schemas.microsoft.com/office/drawing/2014/main" id="{F5900ABC-F3C6-A2F6-4CA2-EE8437DD31A7}"/>
              </a:ext>
            </a:extLst>
          </p:cNvPr>
          <p:cNvSpPr txBox="1"/>
          <p:nvPr/>
        </p:nvSpPr>
        <p:spPr>
          <a:xfrm>
            <a:off x="2393174" y="6181544"/>
            <a:ext cx="6094268" cy="276999"/>
          </a:xfrm>
          <a:prstGeom prst="rect">
            <a:avLst/>
          </a:prstGeom>
          <a:noFill/>
        </p:spPr>
        <p:txBody>
          <a:bodyPr wrap="square">
            <a:spAutoFit/>
          </a:bodyPr>
          <a:lstStyle/>
          <a:p>
            <a:r>
              <a:rPr lang="en-US" sz="1200" dirty="0"/>
              <a:t>Data: </a:t>
            </a:r>
            <a:r>
              <a:rPr lang="fr-FR" sz="1200" dirty="0">
                <a:hlinkClick r:id="rId4"/>
              </a:rPr>
              <a:t>STD Surveillance Report Data Tables, Minnesota 2022 (PDF)</a:t>
            </a:r>
            <a:endParaRPr lang="en-US" sz="1200" dirty="0"/>
          </a:p>
        </p:txBody>
      </p:sp>
    </p:spTree>
    <p:extLst>
      <p:ext uri="{BB962C8B-B14F-4D97-AF65-F5344CB8AC3E}">
        <p14:creationId xmlns:p14="http://schemas.microsoft.com/office/powerpoint/2010/main" val="3235083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152400"/>
            <a:ext cx="11591891" cy="914400"/>
          </a:xfrm>
        </p:spPr>
        <p:txBody>
          <a:bodyPr>
            <a:normAutofit/>
          </a:bodyPr>
          <a:lstStyle/>
          <a:p>
            <a:pPr algn="l"/>
            <a:r>
              <a:rPr lang="en-US" altLang="en-US" sz="2900" dirty="0"/>
              <a:t>Chlamydia Rates by Race/Ethnicity Minnesota, 2012-2022 (1/2)</a:t>
            </a:r>
            <a:endParaRPr lang="en-US" sz="2900" dirty="0"/>
          </a:p>
        </p:txBody>
      </p:sp>
      <p:sp>
        <p:nvSpPr>
          <p:cNvPr id="6" name="Date Placeholder 1"/>
          <p:cNvSpPr>
            <a:spLocks noGrp="1"/>
          </p:cNvSpPr>
          <p:nvPr>
            <p:ph type="dt" sz="half" idx="10"/>
          </p:nvPr>
        </p:nvSpPr>
        <p:spPr>
          <a:xfrm>
            <a:off x="1780655" y="6151777"/>
            <a:ext cx="3226674" cy="365125"/>
          </a:xfrm>
        </p:spPr>
        <p:txBody>
          <a:bodyPr/>
          <a:lstStyle/>
          <a:p>
            <a:pPr algn="l">
              <a:defRPr/>
            </a:pPr>
            <a:r>
              <a:rPr lang="en-US" altLang="en-US" sz="1200" dirty="0">
                <a:solidFill>
                  <a:srgbClr val="000000"/>
                </a:solidFill>
              </a:rPr>
              <a:t>* people of Hispanic ethnicity can be of any race</a:t>
            </a:r>
            <a:endParaRPr lang="en-US" altLang="en-US" dirty="0"/>
          </a:p>
        </p:txBody>
      </p:sp>
      <p:graphicFrame>
        <p:nvGraphicFramePr>
          <p:cNvPr id="5" name="Table 4">
            <a:extLst>
              <a:ext uri="{FF2B5EF4-FFF2-40B4-BE49-F238E27FC236}">
                <a16:creationId xmlns:a16="http://schemas.microsoft.com/office/drawing/2014/main" id="{8555D012-E4A9-F232-A58F-D863FE88F3EB}"/>
              </a:ext>
            </a:extLst>
          </p:cNvPr>
          <p:cNvGraphicFramePr>
            <a:graphicFrameLocks noGrp="1"/>
          </p:cNvGraphicFramePr>
          <p:nvPr/>
        </p:nvGraphicFramePr>
        <p:xfrm>
          <a:off x="2946689" y="3109940"/>
          <a:ext cx="6298622" cy="1592580"/>
        </p:xfrm>
        <a:graphic>
          <a:graphicData uri="http://schemas.openxmlformats.org/drawingml/2006/table">
            <a:tbl>
              <a:tblPr>
                <a:tableStyleId>{5C22544A-7EE6-4342-B048-85BDC9FD1C3A}</a:tableStyleId>
              </a:tblPr>
              <a:tblGrid>
                <a:gridCol w="613712">
                  <a:extLst>
                    <a:ext uri="{9D8B030D-6E8A-4147-A177-3AD203B41FA5}">
                      <a16:colId xmlns:a16="http://schemas.microsoft.com/office/drawing/2014/main" val="2625212778"/>
                    </a:ext>
                  </a:extLst>
                </a:gridCol>
                <a:gridCol w="516810">
                  <a:extLst>
                    <a:ext uri="{9D8B030D-6E8A-4147-A177-3AD203B41FA5}">
                      <a16:colId xmlns:a16="http://schemas.microsoft.com/office/drawing/2014/main" val="1288837400"/>
                    </a:ext>
                  </a:extLst>
                </a:gridCol>
                <a:gridCol w="516810">
                  <a:extLst>
                    <a:ext uri="{9D8B030D-6E8A-4147-A177-3AD203B41FA5}">
                      <a16:colId xmlns:a16="http://schemas.microsoft.com/office/drawing/2014/main" val="272378759"/>
                    </a:ext>
                  </a:extLst>
                </a:gridCol>
                <a:gridCol w="516810">
                  <a:extLst>
                    <a:ext uri="{9D8B030D-6E8A-4147-A177-3AD203B41FA5}">
                      <a16:colId xmlns:a16="http://schemas.microsoft.com/office/drawing/2014/main" val="3994888460"/>
                    </a:ext>
                  </a:extLst>
                </a:gridCol>
                <a:gridCol w="516810">
                  <a:extLst>
                    <a:ext uri="{9D8B030D-6E8A-4147-A177-3AD203B41FA5}">
                      <a16:colId xmlns:a16="http://schemas.microsoft.com/office/drawing/2014/main" val="3011289957"/>
                    </a:ext>
                  </a:extLst>
                </a:gridCol>
                <a:gridCol w="516810">
                  <a:extLst>
                    <a:ext uri="{9D8B030D-6E8A-4147-A177-3AD203B41FA5}">
                      <a16:colId xmlns:a16="http://schemas.microsoft.com/office/drawing/2014/main" val="3823773489"/>
                    </a:ext>
                  </a:extLst>
                </a:gridCol>
                <a:gridCol w="516810">
                  <a:extLst>
                    <a:ext uri="{9D8B030D-6E8A-4147-A177-3AD203B41FA5}">
                      <a16:colId xmlns:a16="http://schemas.microsoft.com/office/drawing/2014/main" val="232793318"/>
                    </a:ext>
                  </a:extLst>
                </a:gridCol>
                <a:gridCol w="516810">
                  <a:extLst>
                    <a:ext uri="{9D8B030D-6E8A-4147-A177-3AD203B41FA5}">
                      <a16:colId xmlns:a16="http://schemas.microsoft.com/office/drawing/2014/main" val="2348945061"/>
                    </a:ext>
                  </a:extLst>
                </a:gridCol>
                <a:gridCol w="516810">
                  <a:extLst>
                    <a:ext uri="{9D8B030D-6E8A-4147-A177-3AD203B41FA5}">
                      <a16:colId xmlns:a16="http://schemas.microsoft.com/office/drawing/2014/main" val="3665198910"/>
                    </a:ext>
                  </a:extLst>
                </a:gridCol>
                <a:gridCol w="516810">
                  <a:extLst>
                    <a:ext uri="{9D8B030D-6E8A-4147-A177-3AD203B41FA5}">
                      <a16:colId xmlns:a16="http://schemas.microsoft.com/office/drawing/2014/main" val="240964646"/>
                    </a:ext>
                  </a:extLst>
                </a:gridCol>
                <a:gridCol w="516810">
                  <a:extLst>
                    <a:ext uri="{9D8B030D-6E8A-4147-A177-3AD203B41FA5}">
                      <a16:colId xmlns:a16="http://schemas.microsoft.com/office/drawing/2014/main" val="1408502176"/>
                    </a:ext>
                  </a:extLst>
                </a:gridCol>
                <a:gridCol w="516810">
                  <a:extLst>
                    <a:ext uri="{9D8B030D-6E8A-4147-A177-3AD203B41FA5}">
                      <a16:colId xmlns:a16="http://schemas.microsoft.com/office/drawing/2014/main" val="888067212"/>
                    </a:ext>
                  </a:extLst>
                </a:gridCol>
              </a:tblGrid>
              <a:tr h="16764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0692434"/>
                  </a:ext>
                </a:extLst>
              </a:tr>
              <a:tr h="167640">
                <a:tc>
                  <a:txBody>
                    <a:bodyPr/>
                    <a:lstStyle/>
                    <a:p>
                      <a:pPr algn="l" fontAlgn="b"/>
                      <a:r>
                        <a:rPr lang="en-US" sz="1000" u="none" strike="noStrike">
                          <a:solidFill>
                            <a:schemeClr val="bg1"/>
                          </a:solidFill>
                          <a:effectLst/>
                        </a:rPr>
                        <a:t>White,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151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193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209</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0913468"/>
                  </a:ext>
                </a:extLst>
              </a:tr>
              <a:tr h="167640">
                <a:tc>
                  <a:txBody>
                    <a:bodyPr/>
                    <a:lstStyle/>
                    <a:p>
                      <a:pPr algn="l" fontAlgn="b"/>
                      <a:r>
                        <a:rPr lang="en-US" sz="1000" u="none" strike="noStrike">
                          <a:solidFill>
                            <a:schemeClr val="bg1"/>
                          </a:solidFill>
                          <a:effectLst/>
                        </a:rPr>
                        <a:t>Black,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1587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2092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1999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1029112"/>
                  </a:ext>
                </a:extLst>
              </a:tr>
              <a:tr h="167640">
                <a:tc>
                  <a:txBody>
                    <a:bodyPr/>
                    <a:lstStyle/>
                    <a:p>
                      <a:pPr algn="l" fontAlgn="b"/>
                      <a:r>
                        <a:rPr lang="en-US" sz="1000" u="none" strike="noStrike">
                          <a:solidFill>
                            <a:schemeClr val="bg1"/>
                          </a:solidFill>
                          <a:effectLst/>
                        </a:rPr>
                        <a:t>American Indian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830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1083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970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3017439"/>
                  </a:ext>
                </a:extLst>
              </a:tr>
              <a:tr h="167640">
                <a:tc>
                  <a:txBody>
                    <a:bodyPr/>
                    <a:lstStyle/>
                    <a:p>
                      <a:pPr algn="l" fontAlgn="b"/>
                      <a:r>
                        <a:rPr lang="en-US" sz="1000" u="none" strike="noStrike">
                          <a:solidFill>
                            <a:schemeClr val="bg1"/>
                          </a:solidFill>
                          <a:effectLst/>
                        </a:rPr>
                        <a:t>Asian/PI</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6184236"/>
                  </a:ext>
                </a:extLst>
              </a:tr>
              <a:tr h="167640">
                <a:tc>
                  <a:txBody>
                    <a:bodyPr/>
                    <a:lstStyle/>
                    <a:p>
                      <a:pPr algn="l" fontAlgn="b"/>
                      <a:r>
                        <a:rPr lang="en-US" sz="1000" u="none" strike="noStrike">
                          <a:solidFill>
                            <a:schemeClr val="bg1"/>
                          </a:solidFill>
                          <a:effectLst/>
                        </a:rPr>
                        <a:t>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376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507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751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750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900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895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8759053"/>
                  </a:ext>
                </a:extLst>
              </a:tr>
            </a:tbl>
          </a:graphicData>
        </a:graphic>
      </p:graphicFrame>
      <p:pic>
        <p:nvPicPr>
          <p:cNvPr id="11" name="Content Placeholder 10" descr="Chlamydia Rates by Race/Ethnicity Minnesota, 2012-2022 (1/2). Refer to table on slide for full data. ">
            <a:extLst>
              <a:ext uri="{FF2B5EF4-FFF2-40B4-BE49-F238E27FC236}">
                <a16:creationId xmlns:a16="http://schemas.microsoft.com/office/drawing/2014/main" id="{C9AD8125-7E66-02D2-E642-862714DF4CD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34376" y="1984664"/>
            <a:ext cx="9323248" cy="3865123"/>
          </a:xfr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200" dirty="0"/>
              <a:t>Chlamydia and Gonorrhea Among Adolescents and Young Adults</a:t>
            </a:r>
            <a:br>
              <a:rPr lang="en-US" altLang="en-US" sz="3200" dirty="0"/>
            </a:br>
            <a:r>
              <a:rPr lang="en-US" altLang="en-US" sz="3200" dirty="0"/>
              <a:t>(15-24 years of age)</a:t>
            </a:r>
            <a:endParaRPr lang="en-US" sz="3200" dirty="0"/>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895771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Grp="1" noChangeArrowheads="1"/>
          </p:cNvSpPr>
          <p:nvPr>
            <p:ph type="title"/>
          </p:nvPr>
        </p:nvSpPr>
        <p:spPr bwMode="auto">
          <a:xfrm>
            <a:off x="838200" y="340295"/>
            <a:ext cx="105156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900" dirty="0">
                <a:solidFill>
                  <a:schemeClr val="bg1"/>
                </a:solidFill>
                <a:latin typeface="+mj-lt"/>
              </a:rPr>
              <a:t>Chlamydia Disproportionately Impacts Youth and Young Adults</a:t>
            </a:r>
          </a:p>
        </p:txBody>
      </p:sp>
      <p:pic>
        <p:nvPicPr>
          <p:cNvPr id="5" name="Content Placeholder 4" descr="Chlamydia Disproportionately Impacts Youth and Young Adults. Refer to slide notes for full data on MN Population. Refer to URL referenced for chlamydia cases in 2022. ">
            <a:extLst>
              <a:ext uri="{FF2B5EF4-FFF2-40B4-BE49-F238E27FC236}">
                <a16:creationId xmlns:a16="http://schemas.microsoft.com/office/drawing/2014/main" id="{F11EB376-421B-7F30-8BF9-9FFF9B54DC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2066" y="1891146"/>
            <a:ext cx="7567867" cy="4058607"/>
          </a:xfrm>
        </p:spPr>
      </p:pic>
      <p:sp>
        <p:nvSpPr>
          <p:cNvPr id="7" name="TextBox 6">
            <a:extLst>
              <a:ext uri="{FF2B5EF4-FFF2-40B4-BE49-F238E27FC236}">
                <a16:creationId xmlns:a16="http://schemas.microsoft.com/office/drawing/2014/main" id="{F2F308E8-E20B-676E-DEEF-4514810ACD74}"/>
              </a:ext>
            </a:extLst>
          </p:cNvPr>
          <p:cNvSpPr txBox="1"/>
          <p:nvPr/>
        </p:nvSpPr>
        <p:spPr>
          <a:xfrm>
            <a:off x="2475634" y="6240706"/>
            <a:ext cx="6094268" cy="276999"/>
          </a:xfrm>
          <a:prstGeom prst="rect">
            <a:avLst/>
          </a:prstGeom>
          <a:noFill/>
        </p:spPr>
        <p:txBody>
          <a:bodyPr wrap="square">
            <a:spAutoFit/>
          </a:bodyPr>
          <a:lstStyle/>
          <a:p>
            <a:r>
              <a:rPr lang="en-US" sz="1200" dirty="0"/>
              <a:t>Data (right): </a:t>
            </a:r>
            <a:r>
              <a:rPr lang="fr-FR" sz="1200" dirty="0">
                <a:hlinkClick r:id="rId4"/>
              </a:rPr>
              <a:t>STD Surveillance Report Data Tables, Minnesota 2022 (PDF)</a:t>
            </a:r>
            <a:endParaRPr lang="en-US" sz="1200"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2900" dirty="0">
                <a:solidFill>
                  <a:schemeClr val="bg1"/>
                </a:solidFill>
                <a:latin typeface="+mj-lt"/>
              </a:rPr>
              <a:t>Gonorrhea Disproportionately Impacts Youth and Young Adults</a:t>
            </a:r>
          </a:p>
        </p:txBody>
      </p:sp>
      <p:pic>
        <p:nvPicPr>
          <p:cNvPr id="7" name="Content Placeholder 6" descr="Gonorrhea Disproportionately Impacts Youth and Young Adults. Refer to slide notes for full data on MN Population. Refer to URL referenced for gonorrhea cases in 2022. ">
            <a:extLst>
              <a:ext uri="{FF2B5EF4-FFF2-40B4-BE49-F238E27FC236}">
                <a16:creationId xmlns:a16="http://schemas.microsoft.com/office/drawing/2014/main" id="{D77B75C9-6721-DA29-E813-6995EF1D86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0868" y="1629418"/>
            <a:ext cx="7690263" cy="4288472"/>
          </a:xfrm>
        </p:spPr>
      </p:pic>
      <p:sp>
        <p:nvSpPr>
          <p:cNvPr id="10" name="TextBox 9">
            <a:extLst>
              <a:ext uri="{FF2B5EF4-FFF2-40B4-BE49-F238E27FC236}">
                <a16:creationId xmlns:a16="http://schemas.microsoft.com/office/drawing/2014/main" id="{F9FA1639-4BB3-45C8-A8CF-ACD91C53D759}"/>
              </a:ext>
            </a:extLst>
          </p:cNvPr>
          <p:cNvSpPr txBox="1"/>
          <p:nvPr/>
        </p:nvSpPr>
        <p:spPr>
          <a:xfrm>
            <a:off x="2250868" y="6271643"/>
            <a:ext cx="6094268" cy="261610"/>
          </a:xfrm>
          <a:prstGeom prst="rect">
            <a:avLst/>
          </a:prstGeom>
          <a:noFill/>
        </p:spPr>
        <p:txBody>
          <a:bodyPr wrap="square">
            <a:spAutoFit/>
          </a:bodyPr>
          <a:lstStyle/>
          <a:p>
            <a:r>
              <a:rPr lang="en-US" sz="1100" dirty="0"/>
              <a:t>Data (right): </a:t>
            </a:r>
            <a:r>
              <a:rPr lang="fr-FR" sz="1100" dirty="0">
                <a:hlinkClick r:id="rId4"/>
              </a:rPr>
              <a:t>STD Surveillance Report Data Tables, Minnesota 2022 (PDF)</a:t>
            </a:r>
            <a:endParaRPr lang="en-US" sz="11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Interpreting STD Surveillance Data (1/2)</a:t>
            </a:r>
          </a:p>
        </p:txBody>
      </p:sp>
      <p:sp>
        <p:nvSpPr>
          <p:cNvPr id="3" name="Content Placeholder 2"/>
          <p:cNvSpPr>
            <a:spLocks noGrp="1"/>
          </p:cNvSpPr>
          <p:nvPr>
            <p:ph idx="1"/>
          </p:nvPr>
        </p:nvSpPr>
        <p:spPr>
          <a:xfrm>
            <a:off x="609600" y="1613647"/>
            <a:ext cx="10983310" cy="5097396"/>
          </a:xfrm>
        </p:spPr>
        <p:txBody>
          <a:bodyPr>
            <a:normAutofit fontScale="85000" lnSpcReduction="20000"/>
          </a:bodyPr>
          <a:lstStyle/>
          <a:p>
            <a:r>
              <a:rPr lang="en-US" sz="2800" dirty="0"/>
              <a:t>Factors that impact the completeness and accuracy of STD data include:</a:t>
            </a:r>
          </a:p>
          <a:p>
            <a:pPr lvl="1"/>
            <a:r>
              <a:rPr lang="en-US" sz="2800" dirty="0"/>
              <a:t>Level of STD screening by healthcare providers</a:t>
            </a:r>
          </a:p>
          <a:p>
            <a:pPr lvl="1"/>
            <a:r>
              <a:rPr lang="en-US" sz="2800" dirty="0"/>
              <a:t>Individual test-seeking behavior</a:t>
            </a:r>
          </a:p>
          <a:p>
            <a:pPr lvl="1"/>
            <a:r>
              <a:rPr lang="en-US" sz="2800" dirty="0"/>
              <a:t>Sensitivity of diagnostic tests</a:t>
            </a:r>
          </a:p>
          <a:p>
            <a:pPr lvl="1"/>
            <a:r>
              <a:rPr lang="en-US" sz="2800" dirty="0"/>
              <a:t>Compliance with case reporting</a:t>
            </a:r>
          </a:p>
          <a:p>
            <a:pPr lvl="1"/>
            <a:r>
              <a:rPr lang="en-US" sz="2800" dirty="0"/>
              <a:t>Completeness of case reporting</a:t>
            </a:r>
          </a:p>
          <a:p>
            <a:pPr lvl="1"/>
            <a:r>
              <a:rPr lang="en-US" sz="2800" dirty="0"/>
              <a:t>Timeliness of case reporting</a:t>
            </a:r>
          </a:p>
          <a:p>
            <a:r>
              <a:rPr lang="en-US" sz="2800" dirty="0"/>
              <a:t>Increases and decreases in STD rates can be due to actual changes in disease occurrence and/or changes in one or more of the above factors.</a:t>
            </a:r>
          </a:p>
          <a:p>
            <a:r>
              <a:rPr lang="en-US" sz="2800" dirty="0"/>
              <a:t>COVID-19 lockdowns likely played a role in the number of cases reported/diagnosed this past year. </a:t>
            </a:r>
          </a:p>
          <a:p>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405615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Chlamydia and Gonorrhea Rates Among Adolescents &amp; Young Adults</a:t>
            </a:r>
            <a:r>
              <a:rPr lang="en-US" altLang="en-US" baseline="30000" dirty="0">
                <a:solidFill>
                  <a:schemeClr val="bg1"/>
                </a:solidFill>
                <a:latin typeface="+mj-lt"/>
              </a:rPr>
              <a:t>†</a:t>
            </a:r>
            <a:r>
              <a:rPr lang="en-US" altLang="en-US" dirty="0">
                <a:solidFill>
                  <a:schemeClr val="bg1"/>
                </a:solidFill>
                <a:latin typeface="+mj-lt"/>
              </a:rPr>
              <a:t> </a:t>
            </a:r>
            <a:br>
              <a:rPr lang="en-US" altLang="en-US" dirty="0">
                <a:solidFill>
                  <a:schemeClr val="bg1"/>
                </a:solidFill>
                <a:latin typeface="+mj-lt"/>
              </a:rPr>
            </a:br>
            <a:r>
              <a:rPr lang="en-US" altLang="en-US" dirty="0">
                <a:solidFill>
                  <a:schemeClr val="bg1"/>
                </a:solidFill>
                <a:latin typeface="+mj-lt"/>
              </a:rPr>
              <a:t>by Gender in Minnesota, 2012-2022</a:t>
            </a:r>
          </a:p>
        </p:txBody>
      </p:sp>
      <p:sp>
        <p:nvSpPr>
          <p:cNvPr id="46085" name="Text Box 4"/>
          <p:cNvSpPr txBox="1">
            <a:spLocks noChangeArrowheads="1"/>
          </p:cNvSpPr>
          <p:nvPr/>
        </p:nvSpPr>
        <p:spPr bwMode="auto">
          <a:xfrm>
            <a:off x="6203950" y="6223216"/>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p>
        </p:txBody>
      </p:sp>
      <p:sp>
        <p:nvSpPr>
          <p:cNvPr id="46086" name="Text Box 5"/>
          <p:cNvSpPr txBox="1">
            <a:spLocks noChangeArrowheads="1"/>
          </p:cNvSpPr>
          <p:nvPr/>
        </p:nvSpPr>
        <p:spPr bwMode="auto">
          <a:xfrm>
            <a:off x="705427" y="6223216"/>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dirty="0">
                <a:latin typeface="+mn-lt"/>
              </a:rPr>
              <a:t>Rate = Cases per 100,000 people based on 2010 U.S. Census counts.</a:t>
            </a:r>
          </a:p>
        </p:txBody>
      </p:sp>
      <p:graphicFrame>
        <p:nvGraphicFramePr>
          <p:cNvPr id="2" name="Table 1">
            <a:extLst>
              <a:ext uri="{FF2B5EF4-FFF2-40B4-BE49-F238E27FC236}">
                <a16:creationId xmlns:a16="http://schemas.microsoft.com/office/drawing/2014/main" id="{45A4BBE1-8D9F-3635-6103-FCF191C1016C}"/>
              </a:ext>
            </a:extLst>
          </p:cNvPr>
          <p:cNvGraphicFramePr>
            <a:graphicFrameLocks noGrp="1"/>
          </p:cNvGraphicFramePr>
          <p:nvPr/>
        </p:nvGraphicFramePr>
        <p:xfrm>
          <a:off x="2908300" y="4147272"/>
          <a:ext cx="6911112" cy="830180"/>
        </p:xfrm>
        <a:graphic>
          <a:graphicData uri="http://schemas.openxmlformats.org/drawingml/2006/table">
            <a:tbl>
              <a:tblPr>
                <a:tableStyleId>{5C22544A-7EE6-4342-B048-85BDC9FD1C3A}</a:tableStyleId>
              </a:tblPr>
              <a:tblGrid>
                <a:gridCol w="1244858">
                  <a:extLst>
                    <a:ext uri="{9D8B030D-6E8A-4147-A177-3AD203B41FA5}">
                      <a16:colId xmlns:a16="http://schemas.microsoft.com/office/drawing/2014/main" val="2753794149"/>
                    </a:ext>
                  </a:extLst>
                </a:gridCol>
                <a:gridCol w="515114">
                  <a:extLst>
                    <a:ext uri="{9D8B030D-6E8A-4147-A177-3AD203B41FA5}">
                      <a16:colId xmlns:a16="http://schemas.microsoft.com/office/drawing/2014/main" val="1138549710"/>
                    </a:ext>
                  </a:extLst>
                </a:gridCol>
                <a:gridCol w="515114">
                  <a:extLst>
                    <a:ext uri="{9D8B030D-6E8A-4147-A177-3AD203B41FA5}">
                      <a16:colId xmlns:a16="http://schemas.microsoft.com/office/drawing/2014/main" val="1893075805"/>
                    </a:ext>
                  </a:extLst>
                </a:gridCol>
                <a:gridCol w="515114">
                  <a:extLst>
                    <a:ext uri="{9D8B030D-6E8A-4147-A177-3AD203B41FA5}">
                      <a16:colId xmlns:a16="http://schemas.microsoft.com/office/drawing/2014/main" val="2689412686"/>
                    </a:ext>
                  </a:extLst>
                </a:gridCol>
                <a:gridCol w="515114">
                  <a:extLst>
                    <a:ext uri="{9D8B030D-6E8A-4147-A177-3AD203B41FA5}">
                      <a16:colId xmlns:a16="http://schemas.microsoft.com/office/drawing/2014/main" val="3210115649"/>
                    </a:ext>
                  </a:extLst>
                </a:gridCol>
                <a:gridCol w="515114">
                  <a:extLst>
                    <a:ext uri="{9D8B030D-6E8A-4147-A177-3AD203B41FA5}">
                      <a16:colId xmlns:a16="http://schemas.microsoft.com/office/drawing/2014/main" val="1683265324"/>
                    </a:ext>
                  </a:extLst>
                </a:gridCol>
                <a:gridCol w="515114">
                  <a:extLst>
                    <a:ext uri="{9D8B030D-6E8A-4147-A177-3AD203B41FA5}">
                      <a16:colId xmlns:a16="http://schemas.microsoft.com/office/drawing/2014/main" val="1204614664"/>
                    </a:ext>
                  </a:extLst>
                </a:gridCol>
                <a:gridCol w="515114">
                  <a:extLst>
                    <a:ext uri="{9D8B030D-6E8A-4147-A177-3AD203B41FA5}">
                      <a16:colId xmlns:a16="http://schemas.microsoft.com/office/drawing/2014/main" val="1652238506"/>
                    </a:ext>
                  </a:extLst>
                </a:gridCol>
                <a:gridCol w="515114">
                  <a:extLst>
                    <a:ext uri="{9D8B030D-6E8A-4147-A177-3AD203B41FA5}">
                      <a16:colId xmlns:a16="http://schemas.microsoft.com/office/drawing/2014/main" val="2954432429"/>
                    </a:ext>
                  </a:extLst>
                </a:gridCol>
                <a:gridCol w="515114">
                  <a:extLst>
                    <a:ext uri="{9D8B030D-6E8A-4147-A177-3AD203B41FA5}">
                      <a16:colId xmlns:a16="http://schemas.microsoft.com/office/drawing/2014/main" val="3471907512"/>
                    </a:ext>
                  </a:extLst>
                </a:gridCol>
                <a:gridCol w="515114">
                  <a:extLst>
                    <a:ext uri="{9D8B030D-6E8A-4147-A177-3AD203B41FA5}">
                      <a16:colId xmlns:a16="http://schemas.microsoft.com/office/drawing/2014/main" val="2928877361"/>
                    </a:ext>
                  </a:extLst>
                </a:gridCol>
                <a:gridCol w="515114">
                  <a:extLst>
                    <a:ext uri="{9D8B030D-6E8A-4147-A177-3AD203B41FA5}">
                      <a16:colId xmlns:a16="http://schemas.microsoft.com/office/drawing/2014/main" val="2792017416"/>
                    </a:ext>
                  </a:extLst>
                </a:gridCol>
              </a:tblGrid>
              <a:tr h="166036">
                <a:tc>
                  <a:txBody>
                    <a:bodyPr/>
                    <a:lstStyle/>
                    <a:p>
                      <a:pPr algn="l" fontAlgn="b"/>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9717295"/>
                  </a:ext>
                </a:extLst>
              </a:tr>
              <a:tr h="166036">
                <a:tc>
                  <a:txBody>
                    <a:bodyPr/>
                    <a:lstStyle/>
                    <a:p>
                      <a:pPr algn="l" fontAlgn="b"/>
                      <a:r>
                        <a:rPr lang="en-US" sz="1000" u="none" strike="noStrike" dirty="0">
                          <a:solidFill>
                            <a:schemeClr val="bg1"/>
                          </a:solidFill>
                          <a:effectLst/>
                        </a:rPr>
                        <a:t>Chlamydia males</a:t>
                      </a:r>
                      <a:endParaRPr lang="en-US" sz="1000" b="1" i="0" u="none" strike="noStrike" dirty="0">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845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871</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924</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980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1063</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1079</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1106</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1168</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1024</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1035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1001</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0525012"/>
                  </a:ext>
                </a:extLst>
              </a:tr>
              <a:tr h="166036">
                <a:tc>
                  <a:txBody>
                    <a:bodyPr/>
                    <a:lstStyle/>
                    <a:p>
                      <a:pPr algn="l" fontAlgn="b"/>
                      <a:r>
                        <a:rPr lang="en-US" sz="1000" u="none" strike="noStrike">
                          <a:solidFill>
                            <a:schemeClr val="bg1"/>
                          </a:solidFill>
                          <a:effectLst/>
                        </a:rPr>
                        <a:t>Chlamydia females</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2646</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2690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2745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2780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2970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2976</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2927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3025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2749</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2730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2605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324745"/>
                  </a:ext>
                </a:extLst>
              </a:tr>
              <a:tr h="166036">
                <a:tc>
                  <a:txBody>
                    <a:bodyPr/>
                    <a:lstStyle/>
                    <a:p>
                      <a:pPr algn="l" fontAlgn="b"/>
                      <a:r>
                        <a:rPr lang="en-US" sz="1000" u="none" strike="noStrike">
                          <a:solidFill>
                            <a:schemeClr val="bg1"/>
                          </a:solidFill>
                          <a:effectLst/>
                        </a:rPr>
                        <a:t>Gonorrhea males</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228</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348</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1226480"/>
                  </a:ext>
                </a:extLst>
              </a:tr>
              <a:tr h="166036">
                <a:tc>
                  <a:txBody>
                    <a:bodyPr/>
                    <a:lstStyle/>
                    <a:p>
                      <a:pPr algn="l" fontAlgn="b"/>
                      <a:r>
                        <a:rPr lang="en-US" sz="1000" u="none" strike="noStrike">
                          <a:solidFill>
                            <a:schemeClr val="bg1"/>
                          </a:solidFill>
                          <a:effectLst/>
                        </a:rPr>
                        <a:t>Gonorrhea females</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337</a:t>
                      </a:r>
                      <a:endParaRPr lang="en-US" sz="1000" b="1" i="0" u="none" strike="noStrike" dirty="0">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401</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329</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283</a:t>
                      </a:r>
                      <a:endParaRPr lang="en-US" sz="1000" b="1" i="0" u="none" strike="noStrike" dirty="0">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371</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468</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524</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688</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573</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504</a:t>
                      </a:r>
                      <a:endParaRPr lang="en-US" sz="1000" b="1" i="0" u="none" strike="noStrike" dirty="0">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6419127"/>
                  </a:ext>
                </a:extLst>
              </a:tr>
            </a:tbl>
          </a:graphicData>
        </a:graphic>
      </p:graphicFrame>
      <p:pic>
        <p:nvPicPr>
          <p:cNvPr id="6" name="Content Placeholder 5" descr="Chlamydia and Gonorrhea Rates Among Adolescents &amp; Young Adults† &#10;by Gender in Minnesota, 2012-2022. Refer to slide on table for full data. ">
            <a:extLst>
              <a:ext uri="{FF2B5EF4-FFF2-40B4-BE49-F238E27FC236}">
                <a16:creationId xmlns:a16="http://schemas.microsoft.com/office/drawing/2014/main" id="{7721C5E1-CC39-1BA1-2D93-B2C1DBB48D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5266" y="1818410"/>
            <a:ext cx="7901468" cy="3840378"/>
          </a:xfr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Autofit/>
          </a:bodyPr>
          <a:lstStyle/>
          <a:p>
            <a:pPr algn="l" eaLnBrk="1" hangingPunct="1"/>
            <a:r>
              <a:rPr lang="en-US" altLang="en-US" sz="2800" dirty="0"/>
              <a:t>Summary Characteristics of Adolescents and Young Adults</a:t>
            </a:r>
            <a:r>
              <a:rPr lang="en-US" altLang="en-US" sz="2800" baseline="30000" dirty="0"/>
              <a:t>†</a:t>
            </a:r>
            <a:r>
              <a:rPr lang="en-US" altLang="en-US" sz="2800" dirty="0"/>
              <a:t> </a:t>
            </a:r>
            <a:br>
              <a:rPr lang="en-US" altLang="en-US" sz="2800" dirty="0"/>
            </a:br>
            <a:r>
              <a:rPr lang="en-US" altLang="en-US" sz="2800" dirty="0"/>
              <a:t>Diagnosed With Chlamydia or Gonorrhea in 2022</a:t>
            </a:r>
          </a:p>
        </p:txBody>
      </p:sp>
      <p:sp>
        <p:nvSpPr>
          <p:cNvPr id="44075" name="Text Box 42"/>
          <p:cNvSpPr txBox="1">
            <a:spLocks noChangeArrowheads="1"/>
          </p:cNvSpPr>
          <p:nvPr/>
        </p:nvSpPr>
        <p:spPr bwMode="auto">
          <a:xfrm>
            <a:off x="1776170" y="6314094"/>
            <a:ext cx="9577630" cy="36131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400" baseline="30000" dirty="0">
                <a:latin typeface="+mn-lt"/>
              </a:rPr>
              <a:t>†</a:t>
            </a:r>
            <a:r>
              <a:rPr lang="en-US" altLang="en-US" sz="1400" dirty="0">
                <a:latin typeface="+mn-lt"/>
              </a:rPr>
              <a:t> Adolescents defined as 15-19 year-olds; young adults defined as 20-24 year-olds, excludes 4 transgender + 22 missing/unknown</a:t>
            </a:r>
          </a:p>
        </p:txBody>
      </p:sp>
      <p:graphicFrame>
        <p:nvGraphicFramePr>
          <p:cNvPr id="2" name="Table 1">
            <a:extLst>
              <a:ext uri="{FF2B5EF4-FFF2-40B4-BE49-F238E27FC236}">
                <a16:creationId xmlns:a16="http://schemas.microsoft.com/office/drawing/2014/main" id="{D17E1549-1ADC-C508-D60A-C53508A745C1}"/>
              </a:ext>
            </a:extLst>
          </p:cNvPr>
          <p:cNvGraphicFramePr>
            <a:graphicFrameLocks noGrp="1"/>
          </p:cNvGraphicFramePr>
          <p:nvPr/>
        </p:nvGraphicFramePr>
        <p:xfrm>
          <a:off x="3605646" y="2728471"/>
          <a:ext cx="4980708" cy="2499695"/>
        </p:xfrm>
        <a:graphic>
          <a:graphicData uri="http://schemas.openxmlformats.org/drawingml/2006/table">
            <a:tbl>
              <a:tblPr firstRow="1" bandRow="1">
                <a:tableStyleId>{5C22544A-7EE6-4342-B048-85BDC9FD1C3A}</a:tableStyleId>
              </a:tblPr>
              <a:tblGrid>
                <a:gridCol w="1660236">
                  <a:extLst>
                    <a:ext uri="{9D8B030D-6E8A-4147-A177-3AD203B41FA5}">
                      <a16:colId xmlns:a16="http://schemas.microsoft.com/office/drawing/2014/main" val="3338935044"/>
                    </a:ext>
                  </a:extLst>
                </a:gridCol>
                <a:gridCol w="1660236">
                  <a:extLst>
                    <a:ext uri="{9D8B030D-6E8A-4147-A177-3AD203B41FA5}">
                      <a16:colId xmlns:a16="http://schemas.microsoft.com/office/drawing/2014/main" val="2184576958"/>
                    </a:ext>
                  </a:extLst>
                </a:gridCol>
                <a:gridCol w="1660236">
                  <a:extLst>
                    <a:ext uri="{9D8B030D-6E8A-4147-A177-3AD203B41FA5}">
                      <a16:colId xmlns:a16="http://schemas.microsoft.com/office/drawing/2014/main" val="4093503682"/>
                    </a:ext>
                  </a:extLst>
                </a:gridCol>
              </a:tblGrid>
              <a:tr h="227245">
                <a:tc>
                  <a:txBody>
                    <a:bodyPr/>
                    <a:lstStyle/>
                    <a:p>
                      <a:r>
                        <a:rPr lang="en-US" sz="1100" dirty="0">
                          <a:solidFill>
                            <a:schemeClr val="bg1"/>
                          </a:solidFill>
                        </a:rPr>
                        <a:t>Demographic</a:t>
                      </a:r>
                    </a:p>
                  </a:txBody>
                  <a:tcPr marL="56033" marR="56033" marT="28016" marB="2801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Cases</a:t>
                      </a:r>
                    </a:p>
                  </a:txBody>
                  <a:tcPr marL="56033" marR="56033" marT="28016" marB="2801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 of Total</a:t>
                      </a:r>
                    </a:p>
                  </a:txBody>
                  <a:tcPr marL="56033" marR="56033" marT="28016" marB="2801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8138829"/>
                  </a:ext>
                </a:extLst>
              </a:tr>
              <a:tr h="227245">
                <a:tc>
                  <a:txBody>
                    <a:bodyPr/>
                    <a:lstStyle/>
                    <a:p>
                      <a:r>
                        <a:rPr lang="en-US" sz="1100" dirty="0">
                          <a:solidFill>
                            <a:schemeClr val="bg1"/>
                          </a:solidFill>
                        </a:rPr>
                        <a:t>Male</a:t>
                      </a:r>
                    </a:p>
                  </a:txBody>
                  <a:tcPr marL="56033" marR="56033" marT="28016" marB="2801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5,050</a:t>
                      </a:r>
                    </a:p>
                  </a:txBody>
                  <a:tcPr marL="56033" marR="56033" marT="28016" marB="2801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31</a:t>
                      </a:r>
                    </a:p>
                  </a:txBody>
                  <a:tcPr marL="56033" marR="56033" marT="28016" marB="2801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4025829"/>
                  </a:ext>
                </a:extLst>
              </a:tr>
              <a:tr h="227245">
                <a:tc>
                  <a:txBody>
                    <a:bodyPr/>
                    <a:lstStyle/>
                    <a:p>
                      <a:r>
                        <a:rPr lang="en-US" sz="1100" dirty="0">
                          <a:solidFill>
                            <a:schemeClr val="bg1"/>
                          </a:solidFill>
                        </a:rPr>
                        <a:t>Female</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11,012</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69</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7719340"/>
                  </a:ext>
                </a:extLst>
              </a:tr>
              <a:tr h="227245">
                <a:tc>
                  <a:txBody>
                    <a:bodyPr/>
                    <a:lstStyle/>
                    <a:p>
                      <a:endParaRPr lang="en-US" sz="1100" dirty="0">
                        <a:solidFill>
                          <a:schemeClr val="bg1"/>
                        </a:solidFill>
                      </a:endParaRP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solidFill>
                          <a:schemeClr val="bg1"/>
                        </a:solidFill>
                      </a:endParaRP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solidFill>
                          <a:schemeClr val="bg1"/>
                        </a:solidFill>
                      </a:endParaRP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961964"/>
                  </a:ext>
                </a:extLst>
              </a:tr>
              <a:tr h="227245">
                <a:tc>
                  <a:txBody>
                    <a:bodyPr/>
                    <a:lstStyle/>
                    <a:p>
                      <a:r>
                        <a:rPr lang="en-US" sz="1100" dirty="0">
                          <a:solidFill>
                            <a:schemeClr val="bg1"/>
                          </a:solidFill>
                        </a:rPr>
                        <a:t>White, Non-Hispanic</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5,630</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35</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1256147"/>
                  </a:ext>
                </a:extLst>
              </a:tr>
              <a:tr h="227245">
                <a:tc>
                  <a:txBody>
                    <a:bodyPr/>
                    <a:lstStyle/>
                    <a:p>
                      <a:r>
                        <a:rPr lang="en-US" sz="1100" dirty="0">
                          <a:solidFill>
                            <a:schemeClr val="bg1"/>
                          </a:solidFill>
                        </a:rPr>
                        <a:t>Black, Non-Hispanic</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4,951</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31</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1782320"/>
                  </a:ext>
                </a:extLst>
              </a:tr>
              <a:tr h="227245">
                <a:tc>
                  <a:txBody>
                    <a:bodyPr/>
                    <a:lstStyle/>
                    <a:p>
                      <a:r>
                        <a:rPr lang="en-US" sz="1100" dirty="0">
                          <a:solidFill>
                            <a:schemeClr val="bg1"/>
                          </a:solidFill>
                        </a:rPr>
                        <a:t>Am Indian/Am Native</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439</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2.7</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7510843"/>
                  </a:ext>
                </a:extLst>
              </a:tr>
              <a:tr h="227245">
                <a:tc>
                  <a:txBody>
                    <a:bodyPr/>
                    <a:lstStyle/>
                    <a:p>
                      <a:r>
                        <a:rPr lang="en-US" sz="1100" dirty="0">
                          <a:solidFill>
                            <a:schemeClr val="bg1"/>
                          </a:solidFill>
                        </a:rPr>
                        <a:t>Asian/PI</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554</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3.4</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797233"/>
                  </a:ext>
                </a:extLst>
              </a:tr>
              <a:tr h="227245">
                <a:tc>
                  <a:txBody>
                    <a:bodyPr/>
                    <a:lstStyle/>
                    <a:p>
                      <a:r>
                        <a:rPr lang="en-US" sz="1100" dirty="0">
                          <a:solidFill>
                            <a:schemeClr val="bg1"/>
                          </a:solidFill>
                        </a:rPr>
                        <a:t>Hispanic</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1,576</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9.8</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6861290"/>
                  </a:ext>
                </a:extLst>
              </a:tr>
              <a:tr h="227245">
                <a:tc>
                  <a:txBody>
                    <a:bodyPr/>
                    <a:lstStyle/>
                    <a:p>
                      <a:r>
                        <a:rPr lang="en-US" sz="1100" dirty="0">
                          <a:solidFill>
                            <a:schemeClr val="bg1"/>
                          </a:solidFill>
                        </a:rPr>
                        <a:t>Unknown/Other</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2,912</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18</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7462837"/>
                  </a:ext>
                </a:extLst>
              </a:tr>
              <a:tr h="227245">
                <a:tc>
                  <a:txBody>
                    <a:bodyPr/>
                    <a:lstStyle/>
                    <a:p>
                      <a:r>
                        <a:rPr lang="en-US" sz="1100" b="1" dirty="0">
                          <a:solidFill>
                            <a:schemeClr val="bg1"/>
                          </a:solidFill>
                        </a:rPr>
                        <a:t>TOTAL</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b="1" dirty="0">
                          <a:solidFill>
                            <a:schemeClr val="bg1"/>
                          </a:solidFill>
                        </a:rPr>
                        <a:t>16,062</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solidFill>
                          <a:schemeClr val="bg1"/>
                        </a:solidFill>
                      </a:endParaRP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3028051"/>
                  </a:ext>
                </a:extLst>
              </a:tr>
            </a:tbl>
          </a:graphicData>
        </a:graphic>
      </p:graphicFrame>
      <p:pic>
        <p:nvPicPr>
          <p:cNvPr id="6" name="Picture 5" descr="Summary Characteristics of Adolescents and Young Adults† &#10;Diagnosed With Chlamydia or Gonorrhea in 2022. Refer to table on slide for full data. ">
            <a:extLst>
              <a:ext uri="{FF2B5EF4-FFF2-40B4-BE49-F238E27FC236}">
                <a16:creationId xmlns:a16="http://schemas.microsoft.com/office/drawing/2014/main" id="{F290C031-DA03-AD02-B5FE-AE4815BC6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444" y="2008406"/>
            <a:ext cx="7049111" cy="358933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algn="l" eaLnBrk="1" hangingPunct="1"/>
            <a:r>
              <a:rPr lang="en-US" altLang="en-US" sz="2900" dirty="0"/>
              <a:t>Summary of STD Trends in Minnesota</a:t>
            </a:r>
          </a:p>
        </p:txBody>
      </p:sp>
      <p:sp>
        <p:nvSpPr>
          <p:cNvPr id="62468" name="Rectangle 3"/>
          <p:cNvSpPr>
            <a:spLocks noGrp="1" noChangeArrowheads="1"/>
          </p:cNvSpPr>
          <p:nvPr>
            <p:ph idx="1"/>
          </p:nvPr>
        </p:nvSpPr>
        <p:spPr>
          <a:xfrm>
            <a:off x="838200" y="1343096"/>
            <a:ext cx="9614647" cy="4434706"/>
          </a:xfrm>
          <a:prstGeom prst="rect">
            <a:avLst/>
          </a:prstGeom>
        </p:spPr>
        <p:txBody>
          <a:bodyPr>
            <a:noAutofit/>
          </a:bodyPr>
          <a:lstStyle/>
          <a:p>
            <a:r>
              <a:rPr lang="en-US" altLang="en-US" sz="2200" dirty="0"/>
              <a:t>From 2012-2022, the chlamydia rate increased by 22%. The rate of gonorrhea increased by 165%, syphilis has increased by 447%.</a:t>
            </a:r>
          </a:p>
          <a:p>
            <a:r>
              <a:rPr lang="en-US" altLang="en-US" sz="2200" dirty="0"/>
              <a:t>Adolescent and young females aged 15-24 years old continue to make up the majority of all chlamydia or gonorrhea cases at 53%.</a:t>
            </a:r>
          </a:p>
          <a:p>
            <a:r>
              <a:rPr lang="en-US" altLang="en-US" sz="2200" dirty="0"/>
              <a:t>Syphilis has resurged in MN over the past decade, with MSM and those co-infected with HIV being especially impacted. However, the number of females impacted is near the record high for the last decade.</a:t>
            </a:r>
          </a:p>
          <a:p>
            <a:r>
              <a:rPr lang="en-US" altLang="en-US" sz="2200" dirty="0"/>
              <a:t>People of color continue to be disproportionately affected by all STDs in Minnesota. Disparities in the rates of STDs are not explained by differences in sexual behavior, but are due to differences in health insurance coverage, employment status and access to healthcare with preventative, screening, and treatment services.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pPr algn="l"/>
            <a:r>
              <a:rPr lang="en-US" altLang="en-US" sz="2900" dirty="0"/>
              <a:t>Updates to STD Reporting and Current Follow-Up</a:t>
            </a:r>
          </a:p>
        </p:txBody>
      </p:sp>
      <p:sp>
        <p:nvSpPr>
          <p:cNvPr id="63491" name="Content Placeholder 2"/>
          <p:cNvSpPr>
            <a:spLocks noGrp="1"/>
          </p:cNvSpPr>
          <p:nvPr>
            <p:ph idx="1"/>
          </p:nvPr>
        </p:nvSpPr>
        <p:spPr>
          <a:xfrm>
            <a:off x="838200" y="1738313"/>
            <a:ext cx="7355325" cy="4800600"/>
          </a:xfrm>
          <a:prstGeom prst="rect">
            <a:avLst/>
          </a:prstGeom>
        </p:spPr>
        <p:txBody>
          <a:bodyPr>
            <a:normAutofit fontScale="85000" lnSpcReduction="20000"/>
          </a:bodyPr>
          <a:lstStyle/>
          <a:p>
            <a:pPr>
              <a:defRPr/>
            </a:pPr>
            <a:r>
              <a:rPr lang="en-US" sz="2600" dirty="0"/>
              <a:t>A new chlamydia and gonorrhea case report form is available on the MDH website, to accommodate changes in treatment guidelines and highlight DGI reporting.</a:t>
            </a:r>
          </a:p>
          <a:p>
            <a:pPr>
              <a:defRPr/>
            </a:pPr>
            <a:r>
              <a:rPr lang="en-US" sz="2600" dirty="0"/>
              <a:t>The case report form can be filled out and mailed or faxed to MDH at </a:t>
            </a:r>
            <a:r>
              <a:rPr lang="en-US" sz="2000" b="1" i="0" dirty="0">
                <a:solidFill>
                  <a:srgbClr val="000000"/>
                </a:solidFill>
                <a:effectLst/>
                <a:latin typeface="Open Sans" panose="020B0606030504020204" pitchFamily="34" charset="0"/>
              </a:rPr>
              <a:t>1-800-298-3775</a:t>
            </a:r>
            <a:r>
              <a:rPr lang="en-US" sz="2600" b="1" dirty="0"/>
              <a:t>.</a:t>
            </a:r>
          </a:p>
          <a:p>
            <a:pPr>
              <a:defRPr/>
            </a:pPr>
            <a:r>
              <a:rPr lang="en-US" sz="2600" dirty="0"/>
              <a:t>More information may be requested on gonorrhea cases for Enhanced Gonorrhea Surveillance as part of the CDC PCHD grant.</a:t>
            </a:r>
          </a:p>
          <a:p>
            <a:pPr>
              <a:defRPr/>
            </a:pPr>
            <a:r>
              <a:rPr lang="en-US" sz="2600" dirty="0"/>
              <a:t> All cases co-infected with early syphilis will continue to be assigned to MDH Partner Services for follow-up.</a:t>
            </a:r>
          </a:p>
          <a:p>
            <a:pPr>
              <a:defRPr/>
            </a:pPr>
            <a:r>
              <a:rPr lang="en-US" sz="2600" dirty="0"/>
              <a:t>All STD cases continue to have the potential for being contacted by MDH for additional follow-up.</a:t>
            </a:r>
          </a:p>
          <a:p>
            <a:pPr>
              <a:defRPr/>
            </a:pPr>
            <a:endParaRPr lang="en-US" sz="2400" dirty="0"/>
          </a:p>
        </p:txBody>
      </p:sp>
      <p:pic>
        <p:nvPicPr>
          <p:cNvPr id="3" name="Picture 2" descr="Screen shot of gonorrhea lab confirmed report form ">
            <a:extLst>
              <a:ext uri="{FF2B5EF4-FFF2-40B4-BE49-F238E27FC236}">
                <a16:creationId xmlns:a16="http://schemas.microsoft.com/office/drawing/2014/main" id="{3F617936-6F18-4B2C-8827-F9E5B81054DC}"/>
              </a:ext>
            </a:extLst>
          </p:cNvPr>
          <p:cNvPicPr>
            <a:picLocks noChangeAspect="1"/>
          </p:cNvPicPr>
          <p:nvPr/>
        </p:nvPicPr>
        <p:blipFill>
          <a:blip r:embed="rId3"/>
          <a:stretch>
            <a:fillRect/>
          </a:stretch>
        </p:blipFill>
        <p:spPr>
          <a:xfrm>
            <a:off x="8193525" y="1738312"/>
            <a:ext cx="3776109" cy="37375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algn="l" eaLnBrk="1" hangingPunct="1"/>
            <a:r>
              <a:rPr lang="en-US" altLang="en-US" dirty="0"/>
              <a:t>Interpreting STD Surveillance Data (2/2)</a:t>
            </a:r>
          </a:p>
        </p:txBody>
      </p:sp>
      <p:sp>
        <p:nvSpPr>
          <p:cNvPr id="7172" name="Rectangle 3"/>
          <p:cNvSpPr>
            <a:spLocks noGrp="1" noChangeArrowheads="1"/>
          </p:cNvSpPr>
          <p:nvPr>
            <p:ph idx="1"/>
          </p:nvPr>
        </p:nvSpPr>
        <p:spPr>
          <a:xfrm>
            <a:off x="1156138" y="1502230"/>
            <a:ext cx="9974317" cy="5355769"/>
          </a:xfrm>
          <a:prstGeom prst="rect">
            <a:avLst/>
          </a:prstGeom>
        </p:spPr>
        <p:txBody>
          <a:bodyPr>
            <a:noAutofit/>
          </a:bodyPr>
          <a:lstStyle/>
          <a:p>
            <a:pPr eaLnBrk="1" hangingPunct="1">
              <a:defRPr/>
            </a:pPr>
            <a:r>
              <a:rPr lang="en-US" altLang="en-US" sz="2000" dirty="0"/>
              <a:t>The surveillance system only includes cases with a positive laboratory test. Cases diagnosed solely on symptoms are not counted.</a:t>
            </a:r>
          </a:p>
          <a:p>
            <a:pPr eaLnBrk="1" hangingPunct="1">
              <a:defRPr/>
            </a:pPr>
            <a:r>
              <a:rPr lang="en-US" altLang="en-US" sz="2000" dirty="0"/>
              <a:t>Since 2012 we have included cases that had only a lab report and no corresponding case report form.  This has increased the number of unknowns in some variables. </a:t>
            </a:r>
          </a:p>
          <a:p>
            <a:pPr eaLnBrk="1" hangingPunct="1">
              <a:defRPr/>
            </a:pPr>
            <a:r>
              <a:rPr lang="en-US" altLang="en-US" sz="2000" dirty="0"/>
              <a:t>In 2020, the COVID-19 response accelerated the use of laboratory reporting by facilities, again increasing the number of unknown variables.</a:t>
            </a:r>
          </a:p>
          <a:p>
            <a:pPr eaLnBrk="1" hangingPunct="1">
              <a:defRPr/>
            </a:pPr>
            <a:r>
              <a:rPr lang="en-US" altLang="en-US" sz="2000" dirty="0"/>
              <a:t>In 2018, in order to be consistent with CDC, we categorized all White, Hispanic and Black, Hispanic cases as Hispanic. That means the race categories now reflect only White, Non-Hispanic and Black, Non-Hispanic cases.</a:t>
            </a:r>
          </a:p>
          <a:p>
            <a:pPr eaLnBrk="1" hangingPunct="1">
              <a:defRPr/>
            </a:pPr>
            <a:r>
              <a:rPr lang="en-US" altLang="en-US" sz="2000" dirty="0"/>
              <a:t>Surveillance data represent cases of infection, not individuals. A person with multiple infections in a given year will be counted more than once.</a:t>
            </a:r>
          </a:p>
          <a:p>
            <a:pPr eaLnBrk="1" hangingPunct="1">
              <a:defRPr/>
            </a:pPr>
            <a:r>
              <a:rPr lang="en-US" altLang="en-US" sz="2000" dirty="0"/>
              <a:t>Caution is warranted when interpreting changes in STD numbers that can seem disproportionately large when the number of cases is small.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STDs in Minnesota</a:t>
            </a:r>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Autofit/>
          </a:bodyPr>
          <a:lstStyle/>
          <a:p>
            <a:pPr algn="l" eaLnBrk="1" hangingPunct="1"/>
            <a:r>
              <a:rPr lang="en-US" altLang="en-US" sz="2900" dirty="0"/>
              <a:t>STDs in Minnesota:</a:t>
            </a:r>
            <a:br>
              <a:rPr lang="en-US" altLang="en-US" sz="2900" dirty="0"/>
            </a:br>
            <a:r>
              <a:rPr lang="en-US" altLang="en-US" sz="2900" dirty="0"/>
              <a:t>Number of Cases Reported in 2022</a:t>
            </a:r>
          </a:p>
        </p:txBody>
      </p:sp>
      <p:sp>
        <p:nvSpPr>
          <p:cNvPr id="14340" name="Rectangle 3"/>
          <p:cNvSpPr>
            <a:spLocks noGrp="1" noChangeArrowheads="1"/>
          </p:cNvSpPr>
          <p:nvPr>
            <p:ph idx="1"/>
          </p:nvPr>
        </p:nvSpPr>
        <p:spPr>
          <a:xfrm>
            <a:off x="1986516" y="1943986"/>
            <a:ext cx="8458200" cy="3810000"/>
          </a:xfrm>
          <a:prstGeom prst="rect">
            <a:avLst/>
          </a:prstGeom>
        </p:spPr>
        <p:txBody>
          <a:bodyPr/>
          <a:lstStyle/>
          <a:p>
            <a:pPr eaLnBrk="1" hangingPunct="1"/>
            <a:r>
              <a:rPr lang="en-US" altLang="en-US" sz="2800" dirty="0"/>
              <a:t>Total of 32,071 STD cases reported to MDH in 2022:</a:t>
            </a:r>
          </a:p>
          <a:p>
            <a:pPr lvl="1" eaLnBrk="1" hangingPunct="1"/>
            <a:r>
              <a:rPr lang="en-US" altLang="en-US" sz="2800" dirty="0"/>
              <a:t>22,079 Chlamydia cases</a:t>
            </a:r>
          </a:p>
          <a:p>
            <a:pPr lvl="1" eaLnBrk="1" hangingPunct="1"/>
            <a:r>
              <a:rPr lang="en-US" altLang="en-US" sz="2800" dirty="0"/>
              <a:t> 8,161 Gonorrhea cases</a:t>
            </a:r>
          </a:p>
          <a:p>
            <a:pPr lvl="1" eaLnBrk="1" hangingPunct="1"/>
            <a:r>
              <a:rPr lang="en-US" altLang="en-US" sz="2800" dirty="0"/>
              <a:t> 1831 Syphilis cases (all stages)</a:t>
            </a:r>
          </a:p>
          <a:p>
            <a:pPr lvl="1" eaLnBrk="1" hangingPunct="1"/>
            <a:r>
              <a:rPr lang="en-US" altLang="en-US" sz="2800" dirty="0"/>
              <a:t> 0 Chancroid cases</a:t>
            </a:r>
          </a:p>
          <a:p>
            <a:pPr eaLnBrk="1" hangingPunct="1"/>
            <a:endParaRPr lang="en-US" alt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STDs in Minnesota:</a:t>
            </a:r>
            <a:br>
              <a:rPr lang="en-US" altLang="en-US" sz="2900" dirty="0"/>
            </a:br>
            <a:r>
              <a:rPr lang="en-US" altLang="en-US" sz="2900" dirty="0"/>
              <a:t>Rate per 100,000 by Year of Diagnosis, 2012-2022</a:t>
            </a:r>
            <a:endParaRPr lang="en-US" sz="2900" dirty="0"/>
          </a:p>
        </p:txBody>
      </p:sp>
      <p:graphicFrame>
        <p:nvGraphicFramePr>
          <p:cNvPr id="2" name="Table 1">
            <a:extLst>
              <a:ext uri="{FF2B5EF4-FFF2-40B4-BE49-F238E27FC236}">
                <a16:creationId xmlns:a16="http://schemas.microsoft.com/office/drawing/2014/main" id="{FA30928E-E3B9-243F-DBCD-6D3B70F048F2}"/>
              </a:ext>
            </a:extLst>
          </p:cNvPr>
          <p:cNvGraphicFramePr>
            <a:graphicFrameLocks noGrp="1"/>
          </p:cNvGraphicFramePr>
          <p:nvPr/>
        </p:nvGraphicFramePr>
        <p:xfrm>
          <a:off x="2064470" y="3094037"/>
          <a:ext cx="8257885" cy="950060"/>
        </p:xfrm>
        <a:graphic>
          <a:graphicData uri="http://schemas.openxmlformats.org/drawingml/2006/table">
            <a:tbl>
              <a:tblPr>
                <a:tableStyleId>{5C22544A-7EE6-4342-B048-85BDC9FD1C3A}</a:tableStyleId>
              </a:tblPr>
              <a:tblGrid>
                <a:gridCol w="853555">
                  <a:extLst>
                    <a:ext uri="{9D8B030D-6E8A-4147-A177-3AD203B41FA5}">
                      <a16:colId xmlns:a16="http://schemas.microsoft.com/office/drawing/2014/main" val="241913899"/>
                    </a:ext>
                  </a:extLst>
                </a:gridCol>
                <a:gridCol w="493622">
                  <a:extLst>
                    <a:ext uri="{9D8B030D-6E8A-4147-A177-3AD203B41FA5}">
                      <a16:colId xmlns:a16="http://schemas.microsoft.com/office/drawing/2014/main" val="2910138404"/>
                    </a:ext>
                  </a:extLst>
                </a:gridCol>
                <a:gridCol w="493622">
                  <a:extLst>
                    <a:ext uri="{9D8B030D-6E8A-4147-A177-3AD203B41FA5}">
                      <a16:colId xmlns:a16="http://schemas.microsoft.com/office/drawing/2014/main" val="4162231420"/>
                    </a:ext>
                  </a:extLst>
                </a:gridCol>
                <a:gridCol w="493622">
                  <a:extLst>
                    <a:ext uri="{9D8B030D-6E8A-4147-A177-3AD203B41FA5}">
                      <a16:colId xmlns:a16="http://schemas.microsoft.com/office/drawing/2014/main" val="3375628888"/>
                    </a:ext>
                  </a:extLst>
                </a:gridCol>
                <a:gridCol w="493622">
                  <a:extLst>
                    <a:ext uri="{9D8B030D-6E8A-4147-A177-3AD203B41FA5}">
                      <a16:colId xmlns:a16="http://schemas.microsoft.com/office/drawing/2014/main" val="2061957822"/>
                    </a:ext>
                  </a:extLst>
                </a:gridCol>
                <a:gridCol w="493622">
                  <a:extLst>
                    <a:ext uri="{9D8B030D-6E8A-4147-A177-3AD203B41FA5}">
                      <a16:colId xmlns:a16="http://schemas.microsoft.com/office/drawing/2014/main" val="1467982851"/>
                    </a:ext>
                  </a:extLst>
                </a:gridCol>
                <a:gridCol w="493622">
                  <a:extLst>
                    <a:ext uri="{9D8B030D-6E8A-4147-A177-3AD203B41FA5}">
                      <a16:colId xmlns:a16="http://schemas.microsoft.com/office/drawing/2014/main" val="1851415668"/>
                    </a:ext>
                  </a:extLst>
                </a:gridCol>
                <a:gridCol w="493622">
                  <a:extLst>
                    <a:ext uri="{9D8B030D-6E8A-4147-A177-3AD203B41FA5}">
                      <a16:colId xmlns:a16="http://schemas.microsoft.com/office/drawing/2014/main" val="4161411042"/>
                    </a:ext>
                  </a:extLst>
                </a:gridCol>
                <a:gridCol w="493622">
                  <a:extLst>
                    <a:ext uri="{9D8B030D-6E8A-4147-A177-3AD203B41FA5}">
                      <a16:colId xmlns:a16="http://schemas.microsoft.com/office/drawing/2014/main" val="3073656844"/>
                    </a:ext>
                  </a:extLst>
                </a:gridCol>
                <a:gridCol w="493622">
                  <a:extLst>
                    <a:ext uri="{9D8B030D-6E8A-4147-A177-3AD203B41FA5}">
                      <a16:colId xmlns:a16="http://schemas.microsoft.com/office/drawing/2014/main" val="4073825688"/>
                    </a:ext>
                  </a:extLst>
                </a:gridCol>
                <a:gridCol w="493622">
                  <a:extLst>
                    <a:ext uri="{9D8B030D-6E8A-4147-A177-3AD203B41FA5}">
                      <a16:colId xmlns:a16="http://schemas.microsoft.com/office/drawing/2014/main" val="1837754334"/>
                    </a:ext>
                  </a:extLst>
                </a:gridCol>
                <a:gridCol w="493622">
                  <a:extLst>
                    <a:ext uri="{9D8B030D-6E8A-4147-A177-3AD203B41FA5}">
                      <a16:colId xmlns:a16="http://schemas.microsoft.com/office/drawing/2014/main" val="2102225090"/>
                    </a:ext>
                  </a:extLst>
                </a:gridCol>
                <a:gridCol w="493622">
                  <a:extLst>
                    <a:ext uri="{9D8B030D-6E8A-4147-A177-3AD203B41FA5}">
                      <a16:colId xmlns:a16="http://schemas.microsoft.com/office/drawing/2014/main" val="3105382070"/>
                    </a:ext>
                  </a:extLst>
                </a:gridCol>
                <a:gridCol w="493622">
                  <a:extLst>
                    <a:ext uri="{9D8B030D-6E8A-4147-A177-3AD203B41FA5}">
                      <a16:colId xmlns:a16="http://schemas.microsoft.com/office/drawing/2014/main" val="1226815221"/>
                    </a:ext>
                  </a:extLst>
                </a:gridCol>
                <a:gridCol w="493622">
                  <a:extLst>
                    <a:ext uri="{9D8B030D-6E8A-4147-A177-3AD203B41FA5}">
                      <a16:colId xmlns:a16="http://schemas.microsoft.com/office/drawing/2014/main" val="2452851332"/>
                    </a:ext>
                  </a:extLst>
                </a:gridCol>
                <a:gridCol w="493622">
                  <a:extLst>
                    <a:ext uri="{9D8B030D-6E8A-4147-A177-3AD203B41FA5}">
                      <a16:colId xmlns:a16="http://schemas.microsoft.com/office/drawing/2014/main" val="1172106808"/>
                    </a:ext>
                  </a:extLst>
                </a:gridCol>
              </a:tblGrid>
              <a:tr h="237515">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5153296"/>
                  </a:ext>
                </a:extLst>
              </a:tr>
              <a:tr h="237515">
                <a:tc>
                  <a:txBody>
                    <a:bodyPr/>
                    <a:lstStyle/>
                    <a:p>
                      <a:pPr algn="l" fontAlgn="b"/>
                      <a:r>
                        <a:rPr lang="en-US" sz="1000" u="none" strike="noStrike">
                          <a:solidFill>
                            <a:schemeClr val="bg1"/>
                          </a:solidFill>
                          <a:effectLst/>
                        </a:rPr>
                        <a:t>Chlamydia</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400</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413.7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988593"/>
                  </a:ext>
                </a:extLst>
              </a:tr>
              <a:tr h="237515">
                <a:tc>
                  <a:txBody>
                    <a:bodyPr/>
                    <a:lstStyle/>
                    <a:p>
                      <a:pPr algn="l" fontAlgn="b"/>
                      <a:r>
                        <a:rPr lang="en-US" sz="1000" u="none" strike="noStrike" dirty="0">
                          <a:solidFill>
                            <a:schemeClr val="bg1"/>
                          </a:solidFill>
                          <a:effectLst/>
                        </a:rPr>
                        <a:t>Gonorrhea</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1004537"/>
                  </a:ext>
                </a:extLst>
              </a:tr>
              <a:tr h="237515">
                <a:tc>
                  <a:txBody>
                    <a:bodyPr/>
                    <a:lstStyle/>
                    <a:p>
                      <a:pPr algn="l" fontAlgn="b"/>
                      <a:r>
                        <a:rPr lang="en-US" sz="1000" u="none" strike="noStrike">
                          <a:solidFill>
                            <a:schemeClr val="bg1"/>
                          </a:solidFill>
                          <a:effectLst/>
                        </a:rPr>
                        <a:t>P&amp;S* Syphilis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12.7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4466569"/>
                  </a:ext>
                </a:extLst>
              </a:tr>
            </a:tbl>
          </a:graphicData>
        </a:graphic>
      </p:graphicFrame>
      <p:pic>
        <p:nvPicPr>
          <p:cNvPr id="12" name="Content Placeholder 11" descr="STDs in Minnesota: Rate per 100,000 by Year of Diagnosis, 2012-2022. Refer to table on slide for full data. ">
            <a:extLst>
              <a:ext uri="{FF2B5EF4-FFF2-40B4-BE49-F238E27FC236}">
                <a16:creationId xmlns:a16="http://schemas.microsoft.com/office/drawing/2014/main" id="{ED7E4586-8CBF-F504-3330-FE67187037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6138" y="1735494"/>
            <a:ext cx="9060545" cy="4478792"/>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Syphilis</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657717385"/>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Data_Release_Template</Template>
  <TotalTime>53034</TotalTime>
  <Words>5057</Words>
  <Application>Microsoft Office PowerPoint</Application>
  <PresentationFormat>Widescreen</PresentationFormat>
  <Paragraphs>1196</Paragraphs>
  <Slides>43</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vt:lpstr>
      <vt:lpstr>Calibri</vt:lpstr>
      <vt:lpstr>Courier New</vt:lpstr>
      <vt:lpstr>Geneva</vt:lpstr>
      <vt:lpstr>Open Sans</vt:lpstr>
      <vt:lpstr>Times New Roman</vt:lpstr>
      <vt:lpstr>Wingdings</vt:lpstr>
      <vt:lpstr>MN.IT</vt:lpstr>
      <vt:lpstr>Sexually Transmitted Disease (STD) Surveillance Report, 2022</vt:lpstr>
      <vt:lpstr>Introduction 1/2</vt:lpstr>
      <vt:lpstr>Introduction 2/2</vt:lpstr>
      <vt:lpstr>Interpreting STD Surveillance Data (1/2)</vt:lpstr>
      <vt:lpstr>Interpreting STD Surveillance Data (2/2)</vt:lpstr>
      <vt:lpstr>Overview of STDs in Minnesota</vt:lpstr>
      <vt:lpstr>STDs in Minnesota: Number of Cases Reported in 2022</vt:lpstr>
      <vt:lpstr>STDs in Minnesota: Rate per 100,000 by Year of Diagnosis, 2012-2022</vt:lpstr>
      <vt:lpstr>Syphilis</vt:lpstr>
      <vt:lpstr>Syphilis Rates by Stage of Diagnosis, Minnesota, 2012-2022</vt:lpstr>
      <vt:lpstr>2022 Minnesota Primary and Secondary Syphilis Rates by County</vt:lpstr>
      <vt:lpstr>Primary and Secondary Syphilis Infections by Residence at Diagnosis Minnesota, 2022</vt:lpstr>
      <vt:lpstr>Primary and Secondary Syphilis Rates by Gender, Minnesota, 2012-2022</vt:lpstr>
      <vt:lpstr>Age-Specific Primary and Secondary Syphilis Rates by Gender, Minnesota, 2022</vt:lpstr>
      <vt:lpstr>Primary and Secondary Syphilis Cases by Race Minnesota, 2022</vt:lpstr>
      <vt:lpstr>Primary and Secondary Syphilis Rates by Race/Ethnicity Minnesota, 2012-2022</vt:lpstr>
      <vt:lpstr>Topic of Interest: Syphilis Among  Females and Congenital Syphilis in Minnesota</vt:lpstr>
      <vt:lpstr>Female Early Syphilis Cases Minnesota, 2022</vt:lpstr>
      <vt:lpstr>Early Syphilis Infections in Females by Residence at Diagnosis Minnesota, 2022</vt:lpstr>
      <vt:lpstr>Early Syphilis Cases in Females by Race/Ethnicity  Minnesota, 2022</vt:lpstr>
      <vt:lpstr>Congenital Syphilis Rates Among Infants Minnesota, 2012-2022</vt:lpstr>
      <vt:lpstr>Topic of Interest: Early Syphilis Among  Men Who Have Sex With Men in Minnesota</vt:lpstr>
      <vt:lpstr>Number of Early Syphilis† Cases by Gender and MSM  Minnesota, 2012-2022</vt:lpstr>
      <vt:lpstr>Early Syphilis† Cases Among MSM by Age  Minnesota, 2022</vt:lpstr>
      <vt:lpstr>Early Syphilis† (ES) Cases  Co-infected with HIV, 2012-2022</vt:lpstr>
      <vt:lpstr>Gonorrhea</vt:lpstr>
      <vt:lpstr>2022 Minnesota Gonorrhea Rates by County</vt:lpstr>
      <vt:lpstr>Gonorrhea Rates by Gender Minnesota, 2012-2022</vt:lpstr>
      <vt:lpstr>Gonorrhea Rates by Age Minnesota, 2012-2022</vt:lpstr>
      <vt:lpstr>Age-Specific Gonorrhea Rates by Gender Minnesota, 2022 </vt:lpstr>
      <vt:lpstr>Gonorrhea Rates by Race/Ethnicity  Minnesota, 2012-2022</vt:lpstr>
      <vt:lpstr>Chlamydia</vt:lpstr>
      <vt:lpstr>2022 Minnesota Chlamydia Rates by County</vt:lpstr>
      <vt:lpstr>Chlamydia Rates by Gender Minnesota, 2012-2022</vt:lpstr>
      <vt:lpstr>Age-Specific Chlamydia Rates by Gender,  Minnesota, 2022</vt:lpstr>
      <vt:lpstr>Chlamydia Rates by Race/Ethnicity Minnesota, 2012-2022 (1/2)</vt:lpstr>
      <vt:lpstr>Chlamydia and Gonorrhea Among Adolescents and Young Adults (15-24 years of age)</vt:lpstr>
      <vt:lpstr>Chlamydia Disproportionately Impacts Youth and Young Adults</vt:lpstr>
      <vt:lpstr>Gonorrhea Disproportionately Impacts Youth and Young Adults</vt:lpstr>
      <vt:lpstr>Chlamydia and Gonorrhea Rates Among Adolescents &amp; Young Adults†  by Gender in Minnesota, 2012-2022</vt:lpstr>
      <vt:lpstr>Summary Characteristics of Adolescents and Young Adults†  Diagnosed With Chlamydia or Gonorrhea in 2022</vt:lpstr>
      <vt:lpstr>Summary of STD Trends in Minnesota</vt:lpstr>
      <vt:lpstr>Updates to STD Reporting and Current Follow-Up</vt:lpstr>
    </vt:vector>
  </TitlesOfParts>
  <Company>MN.IT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(STD) Surveillance Report, 2015</dc:title>
  <dc:subject>PowerPoint Presentation</dc:subject>
  <dc:creator>Dawn Ginzl</dc:creator>
  <cp:lastModifiedBy>Steffenhagen, Harry (He/Him/His) (MDH)</cp:lastModifiedBy>
  <cp:revision>915</cp:revision>
  <cp:lastPrinted>2019-04-03T17:46:09Z</cp:lastPrinted>
  <dcterms:created xsi:type="dcterms:W3CDTF">2016-04-07T18:58:10Z</dcterms:created>
  <dcterms:modified xsi:type="dcterms:W3CDTF">2023-08-24T20:39:03Z</dcterms:modified>
</cp:coreProperties>
</file>