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8"/>
  </p:notesMasterIdLst>
  <p:sldIdLst>
    <p:sldId id="256" r:id="rId2"/>
    <p:sldId id="257" r:id="rId3"/>
    <p:sldId id="258" r:id="rId4"/>
    <p:sldId id="259" r:id="rId5"/>
    <p:sldId id="261" r:id="rId6"/>
    <p:sldId id="391" r:id="rId7"/>
    <p:sldId id="262" r:id="rId8"/>
    <p:sldId id="326" r:id="rId9"/>
    <p:sldId id="383" r:id="rId10"/>
    <p:sldId id="382" r:id="rId11"/>
    <p:sldId id="266" r:id="rId12"/>
    <p:sldId id="979" r:id="rId13"/>
    <p:sldId id="980" r:id="rId14"/>
    <p:sldId id="339" r:id="rId15"/>
    <p:sldId id="981" r:id="rId16"/>
    <p:sldId id="982" r:id="rId17"/>
    <p:sldId id="983" r:id="rId18"/>
    <p:sldId id="984" r:id="rId19"/>
    <p:sldId id="290" r:id="rId20"/>
    <p:sldId id="978" r:id="rId21"/>
    <p:sldId id="985" r:id="rId22"/>
    <p:sldId id="986" r:id="rId23"/>
    <p:sldId id="371" r:id="rId24"/>
    <p:sldId id="987" r:id="rId25"/>
    <p:sldId id="988" r:id="rId26"/>
    <p:sldId id="989" r:id="rId27"/>
    <p:sldId id="990" r:id="rId28"/>
    <p:sldId id="991" r:id="rId29"/>
    <p:sldId id="992" r:id="rId30"/>
    <p:sldId id="376" r:id="rId31"/>
    <p:sldId id="993" r:id="rId32"/>
    <p:sldId id="994" r:id="rId33"/>
    <p:sldId id="995" r:id="rId34"/>
    <p:sldId id="379" r:id="rId35"/>
    <p:sldId id="338" r:id="rId36"/>
    <p:sldId id="353" r:id="rId37"/>
    <p:sldId id="343" r:id="rId38"/>
    <p:sldId id="347" r:id="rId39"/>
    <p:sldId id="348" r:id="rId40"/>
    <p:sldId id="282" r:id="rId41"/>
    <p:sldId id="973" r:id="rId42"/>
    <p:sldId id="350" r:id="rId43"/>
    <p:sldId id="269" r:id="rId44"/>
    <p:sldId id="352" r:id="rId45"/>
    <p:sldId id="271" r:id="rId46"/>
    <p:sldId id="272" r:id="rId47"/>
    <p:sldId id="273" r:id="rId48"/>
    <p:sldId id="334" r:id="rId49"/>
    <p:sldId id="364" r:id="rId50"/>
    <p:sldId id="346" r:id="rId51"/>
    <p:sldId id="340" r:id="rId52"/>
    <p:sldId id="974" r:id="rId53"/>
    <p:sldId id="975" r:id="rId54"/>
    <p:sldId id="300" r:id="rId55"/>
    <p:sldId id="363" r:id="rId56"/>
    <p:sldId id="976" r:id="rId57"/>
    <p:sldId id="302" r:id="rId58"/>
    <p:sldId id="977" r:id="rId59"/>
    <p:sldId id="362" r:id="rId60"/>
    <p:sldId id="361" r:id="rId61"/>
    <p:sldId id="384" r:id="rId62"/>
    <p:sldId id="317" r:id="rId63"/>
    <p:sldId id="996" r:id="rId64"/>
    <p:sldId id="358" r:id="rId65"/>
    <p:sldId id="370" r:id="rId66"/>
    <p:sldId id="320"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724" autoAdjust="0"/>
  </p:normalViewPr>
  <p:slideViewPr>
    <p:cSldViewPr snapToGrid="0">
      <p:cViewPr varScale="1">
        <p:scale>
          <a:sx n="69" d="100"/>
          <a:sy n="69" d="100"/>
        </p:scale>
        <p:origin x="442" y="6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12/6/2024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11</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2023, a total of 31,105 STI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21,767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7717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1621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13</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1.6% to 380 per 100,000 compared to 386.7 per 100,000 in 2022.</a:t>
            </a:r>
          </a:p>
          <a:p>
            <a:pPr marL="174708" indent="-174708">
              <a:buFont typeface="Arial" panose="020B0604020202020204" pitchFamily="34" charset="0"/>
              <a:buChar char="•"/>
            </a:pPr>
            <a:r>
              <a:rPr lang="en-US" altLang="en-US" baseline="0" dirty="0"/>
              <a:t>The rate of gonorrhea in MN decreased 5% to 135 per 100,000 compared to 142.9 per 100,000 in 2022.</a:t>
            </a:r>
          </a:p>
          <a:p>
            <a:pPr marL="174708" indent="-174708">
              <a:buFont typeface="Arial" panose="020B0604020202020204" pitchFamily="34" charset="0"/>
              <a:buChar char="•"/>
            </a:pPr>
            <a:r>
              <a:rPr lang="en-US" altLang="en-US" baseline="0" dirty="0"/>
              <a:t>The rate of primary and secondary syphilis decreased by 26% from 11.8 in 2022 to 8.8 per 100,000 in 2023.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14</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28.4 per 100,000. A 11% decrease from 2022, and a 147% increase from a decade ago. </a:t>
            </a:r>
          </a:p>
          <a:p>
            <a:pPr marL="174708" indent="-174708">
              <a:buFont typeface="Arial" panose="020B0604020202020204" pitchFamily="34" charset="0"/>
              <a:buChar char="•"/>
            </a:pPr>
            <a:r>
              <a:rPr lang="en-US" baseline="0" dirty="0"/>
              <a:t>Of concern is the rate of primary and secondary syphilis which is 8.8 per 100,000, a 84% increase from 2014 a decade ago.</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decreased to 8.8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43.3 cases per 100,000 population.</a:t>
            </a:r>
          </a:p>
          <a:p>
            <a:pPr marL="174708" indent="-174708">
              <a:buFont typeface="Arial" panose="020B0604020202020204" pitchFamily="34" charset="0"/>
              <a:buChar char="•"/>
            </a:pPr>
            <a:r>
              <a:rPr lang="en-US" altLang="en-US" baseline="0" dirty="0"/>
              <a:t>The City of St. Paul has the second highest rate in the metro at 20.8 per 100,000.</a:t>
            </a: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16</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17</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18</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12.4 cases per 100,0000 population</a:t>
            </a:r>
          </a:p>
          <a:p>
            <a:pPr eaLnBrk="1" hangingPunct="1">
              <a:buFontTx/>
              <a:buChar char="•"/>
            </a:pPr>
            <a:r>
              <a:rPr lang="en-US" altLang="en-US" baseline="0" dirty="0"/>
              <a:t>The rate of primary and secondary syphilis in females is 5.1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19</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22.5 cases per 100,000 population, a 31% decrease from 2022. </a:t>
            </a:r>
          </a:p>
          <a:p>
            <a:pPr eaLnBrk="1" hangingPunct="1">
              <a:buFontTx/>
              <a:buChar char="•"/>
            </a:pPr>
            <a:r>
              <a:rPr lang="en-US" altLang="en-US" baseline="0" dirty="0"/>
              <a:t>25-29 year olds and 20-24 had the next highest rate at 17.4 and 15.4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28.7 per 100,000</a:t>
            </a:r>
          </a:p>
          <a:p>
            <a:pPr marL="174708" indent="-174708">
              <a:buFont typeface="Arial" panose="020B0604020202020204" pitchFamily="34" charset="0"/>
              <a:buChar char="•"/>
            </a:pPr>
            <a:r>
              <a:rPr lang="en-US" baseline="0" dirty="0"/>
              <a:t>30-39 year old females had the highest rate of the female population at 16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20</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21</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36%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38% of all Primary and Secondary Syphilis cases followed by, American Indian cases at 8%,  Hispanic cases at 10%, and Asian/Pacific Islander cases at 2%.</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22</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dirty="0"/>
              <a:t>The</a:t>
            </a:r>
            <a:r>
              <a:rPr lang="en-US" altLang="en-US" baseline="0" dirty="0"/>
              <a:t> rates of primary and secondary syphilis are </a:t>
            </a:r>
            <a:r>
              <a:rPr lang="en-US" altLang="en-US" b="0" baseline="0" dirty="0"/>
              <a:t>16.5 times </a:t>
            </a:r>
            <a:r>
              <a:rPr lang="en-US" altLang="en-US" baseline="0" dirty="0"/>
              <a:t>higher 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11.2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66.8 per 100,000 compared to 4.1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45.4 per 100,000 .</a:t>
            </a:r>
          </a:p>
          <a:p>
            <a:pPr marL="174708" indent="-174708" defTabSz="931774">
              <a:buFont typeface="Arial" panose="020B0604020202020204" pitchFamily="34" charset="0"/>
              <a:buChar char="•"/>
              <a:defRPr/>
            </a:pPr>
            <a:r>
              <a:rPr lang="en-US" altLang="en-US" baseline="0" dirty="0"/>
              <a:t>The rates in the Hispanic population are 14.1 per 100,000 which is 3.5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3.8 per 100,000 which is 1 times higher than the White, non-Hispanic population.</a:t>
            </a:r>
          </a:p>
          <a:p>
            <a:pPr eaLnBrk="1" hangingPunct="1"/>
            <a:endParaRPr lang="en-US" altLang="en-US" dirty="0"/>
          </a:p>
        </p:txBody>
      </p:sp>
    </p:spTree>
    <p:extLst>
      <p:ext uri="{BB962C8B-B14F-4D97-AF65-F5344CB8AC3E}">
        <p14:creationId xmlns:p14="http://schemas.microsoft.com/office/powerpoint/2010/main" val="338026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23</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345 in 2022 and 260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Increased 534% over the past 10 years </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the past 10 years total female syphilis cases have increased 437%</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1500713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26</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30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20 percent of female early syphilis cases were residents of the Suburbs of the seven-county metro area</a:t>
            </a:r>
          </a:p>
          <a:p>
            <a:pPr marL="174708" indent="-174708">
              <a:buFont typeface="Arial" panose="020B0604020202020204" pitchFamily="34" charset="0"/>
              <a:buChar char="•"/>
            </a:pPr>
            <a:r>
              <a:rPr lang="en-US" altLang="en-US" baseline="0" dirty="0"/>
              <a:t>34 percent were City of Minneapolis residents, and 16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27</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20 percent of all early syphilis cases in females are found in the American Indian population and 29% in the Black, African American population.</a:t>
            </a:r>
            <a:endParaRPr lang="en-US" altLang="en-US" dirty="0"/>
          </a:p>
          <a:p>
            <a:pPr eaLnBrk="1" hangingPunct="1"/>
            <a:endParaRPr lang="en-US" altLang="en-US" dirty="0"/>
          </a:p>
        </p:txBody>
      </p:sp>
    </p:spTree>
    <p:extLst>
      <p:ext uri="{BB962C8B-B14F-4D97-AF65-F5344CB8AC3E}">
        <p14:creationId xmlns:p14="http://schemas.microsoft.com/office/powerpoint/2010/main" val="2309666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2023 compared to 2022. Overall, the rate has increased over the past five years from a rate of 32.3 per 100,000 live births in 2019 to 42.7 per 100,000 live births in 2023.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CDC reported that more than 3,700 congenital syphilis cases were reported in 2022, reflecting an alarming 937 percent increase in the past decade</a:t>
            </a:r>
            <a:r>
              <a:rPr lang="en-US" dirty="0"/>
              <a:t>.</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Over the past decade syphilis has increased </a:t>
            </a:r>
            <a:r>
              <a:rPr lang="en-US" sz="1200" b="1" dirty="0">
                <a:solidFill>
                  <a:schemeClr val="tx2"/>
                </a:solidFill>
              </a:rPr>
              <a:t>1,275% among females aged 15-44</a:t>
            </a:r>
            <a:endParaRPr lang="en-US" b="1" dirty="0"/>
          </a:p>
        </p:txBody>
      </p:sp>
      <p:sp>
        <p:nvSpPr>
          <p:cNvPr id="4" name="Slide Number Placeholder 3"/>
          <p:cNvSpPr>
            <a:spLocks noGrp="1"/>
          </p:cNvSpPr>
          <p:nvPr>
            <p:ph type="sldNum" sz="quarter" idx="10"/>
          </p:nvPr>
        </p:nvSpPr>
        <p:spPr/>
        <p:txBody>
          <a:bodyPr/>
          <a:lstStyle/>
          <a:p>
            <a:fld id="{DE04DE7C-65D2-4C1F-BFF6-2FC5449BA8E1}" type="slidenum">
              <a:rPr lang="en-US" smtClean="0"/>
              <a:t>29</a:t>
            </a:fld>
            <a:endParaRPr lang="en-US"/>
          </a:p>
        </p:txBody>
      </p:sp>
    </p:spTree>
    <p:extLst>
      <p:ext uri="{BB962C8B-B14F-4D97-AF65-F5344CB8AC3E}">
        <p14:creationId xmlns:p14="http://schemas.microsoft.com/office/powerpoint/2010/main" val="243595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30</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 the Male</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8752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a:t>
            </a:r>
            <a:r>
              <a:rPr lang="en-US" sz="2800" dirty="0" err="1"/>
              <a:t>sti</a:t>
            </a:r>
            <a:r>
              <a:rPr lang="en-US" sz="2800" dirty="0"/>
              <a:t> data include:</a:t>
            </a:r>
          </a:p>
          <a:p>
            <a:r>
              <a:rPr lang="en-US" sz="2200" dirty="0">
                <a:solidFill>
                  <a:schemeClr val="tx1">
                    <a:lumMod val="75000"/>
                    <a:lumOff val="25000"/>
                  </a:schemeClr>
                </a:solidFill>
              </a:rPr>
              <a:t>Level of </a:t>
            </a:r>
            <a:r>
              <a:rPr lang="en-US" sz="2200" dirty="0" err="1">
                <a:solidFill>
                  <a:schemeClr val="tx1">
                    <a:lumMod val="75000"/>
                    <a:lumOff val="25000"/>
                  </a:schemeClr>
                </a:solidFill>
              </a:rPr>
              <a:t>sti</a:t>
            </a:r>
            <a:r>
              <a:rPr lang="en-US" sz="2200" dirty="0">
                <a:solidFill>
                  <a:schemeClr val="tx1">
                    <a:lumMod val="75000"/>
                    <a:lumOff val="25000"/>
                  </a:schemeClr>
                </a:solidFill>
              </a:rPr>
              <a:t> screening by healthcare providers, individual test-seeking behavior, sensitivity of diagnostic tests, compliance with case reporting, completeness of case reporting, timeliness of case reporting.</a:t>
            </a:r>
          </a:p>
          <a:p>
            <a:r>
              <a:rPr lang="en-US" sz="2800" dirty="0"/>
              <a:t>Increases and decreases in </a:t>
            </a:r>
            <a:r>
              <a:rPr lang="en-US" sz="2800" dirty="0" err="1"/>
              <a:t>sti</a:t>
            </a:r>
            <a:r>
              <a:rPr lang="en-US" sz="2800" dirty="0"/>
              <a:t>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31</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70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55%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169701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39</a:t>
            </a:r>
            <a:r>
              <a:rPr lang="en-US" baseline="0" dirty="0"/>
              <a:t> years of age.</a:t>
            </a:r>
          </a:p>
          <a:p>
            <a:pPr marL="174708" indent="-174708">
              <a:buFont typeface="Arial" panose="020B0604020202020204" pitchFamily="34" charset="0"/>
              <a:buChar char="•"/>
            </a:pPr>
            <a:r>
              <a:rPr lang="en-US" baseline="0" dirty="0"/>
              <a:t>Ages ranged from 18–70 years of age</a:t>
            </a:r>
          </a:p>
          <a:p>
            <a:pPr marL="174708" indent="-174708">
              <a:buFont typeface="Arial" panose="020B0604020202020204" pitchFamily="34" charset="0"/>
              <a:buChar char="•"/>
            </a:pPr>
            <a:r>
              <a:rPr lang="en-US" baseline="0" dirty="0"/>
              <a:t>The 30-34 year old age group had the highest number of cases at 67</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49% of early syphilis cases are among MSM are in the 25-39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21137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Early Non MSM with early syphilis is 36</a:t>
            </a:r>
            <a:r>
              <a:rPr lang="en-US" baseline="0" dirty="0"/>
              <a:t> years of age.</a:t>
            </a:r>
          </a:p>
          <a:p>
            <a:pPr marL="174708" indent="-174708">
              <a:buFont typeface="Arial" panose="020B0604020202020204" pitchFamily="34" charset="0"/>
              <a:buChar char="•"/>
            </a:pPr>
            <a:r>
              <a:rPr lang="en-US" baseline="0" dirty="0"/>
              <a:t>Ages ranged from 13–71 years of age</a:t>
            </a:r>
          </a:p>
          <a:p>
            <a:pPr marL="174708" indent="-174708">
              <a:buFont typeface="Arial" panose="020B0604020202020204" pitchFamily="34" charset="0"/>
              <a:buChar char="•"/>
            </a:pPr>
            <a:r>
              <a:rPr lang="en-US" baseline="0" dirty="0"/>
              <a:t>The 30-34 year old age group had the highest number of cases at 112</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51% of early syphilis cases are among MSM are in the 25-39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1666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21% percent of all early syphilis cases were co-infected with HIV.</a:t>
            </a:r>
          </a:p>
          <a:p>
            <a:pPr marL="174708" indent="-174708">
              <a:buFont typeface="Arial" panose="020B0604020202020204" pitchFamily="34" charset="0"/>
              <a:buChar char="•"/>
            </a:pPr>
            <a:r>
              <a:rPr lang="en-US" dirty="0"/>
              <a:t>48% percent of all MSM early syphilis cases were</a:t>
            </a:r>
            <a:r>
              <a:rPr lang="en-US" baseline="0" dirty="0"/>
              <a:t> co-infected with HIV.</a:t>
            </a:r>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35585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35</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16 percent. 9,671 in 2021 compared to 8,161 in 2022.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was 135 per 100,000. This is a rate decrease of 5% from 2022.</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639 per 100,000, followed by the city of St. Paul at 440 per 100,000, the suburban area (7-county metro excluding Minneapolis &amp; St. Paul) at 99 per 100,000 and Greater Minnesota at 49 per 100,000.</a:t>
            </a:r>
          </a:p>
          <a:p>
            <a:pPr marL="174708" indent="-174708">
              <a:buFont typeface="Arial" panose="020B0604020202020204" pitchFamily="34" charset="0"/>
              <a:buChar char="•"/>
            </a:pPr>
            <a:r>
              <a:rPr lang="en-US" baseline="0" dirty="0"/>
              <a:t>The rates of gonorrhea decreased in all areas across Minnesota.</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36</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a:t>All parts of Minnesota are affected by gonorrhea.  The cities of Minneapolis and St. Paul reported 48% of the cases; followed by 31% in the Suburban area surrounding the cities, and 16% in Greater Minnesota.</a:t>
            </a:r>
            <a:endParaRPr lang="en-US" altLang="en-US"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37</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38</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2023.  Males continue to have higher rates of gonorrhea than females</a:t>
            </a:r>
          </a:p>
          <a:p>
            <a:pPr defTabSz="931774">
              <a:buFontTx/>
              <a:buChar char="•"/>
              <a:defRPr/>
            </a:pPr>
            <a:r>
              <a:rPr lang="en-US" altLang="en-US" dirty="0">
                <a:solidFill>
                  <a:prstClr val="black"/>
                </a:solidFill>
              </a:rPr>
              <a:t>Males had a rate of 159 per 100,000 which is a decrease of 2% over the 2022 rate of 163 per 100,000.</a:t>
            </a:r>
          </a:p>
          <a:p>
            <a:pPr defTabSz="931774">
              <a:buFontTx/>
              <a:buChar char="•"/>
              <a:defRPr/>
            </a:pPr>
            <a:r>
              <a:rPr lang="en-US" altLang="en-US" dirty="0">
                <a:solidFill>
                  <a:prstClr val="black"/>
                </a:solidFill>
              </a:rPr>
              <a:t>Females had a rate of 110 per 100,000 which is a decrease of 10% over the 2022 rate of 122 per 100,000.</a:t>
            </a:r>
          </a:p>
          <a:p>
            <a:pPr eaLnBrk="1" hangingPunct="1">
              <a:buFontTx/>
              <a:buChar char="•"/>
            </a:pPr>
            <a:endParaRPr lang="en-US" altLang="en-US" dirty="0"/>
          </a:p>
        </p:txBody>
      </p:sp>
    </p:spTree>
    <p:extLst>
      <p:ext uri="{BB962C8B-B14F-4D97-AF65-F5344CB8AC3E}">
        <p14:creationId xmlns:p14="http://schemas.microsoft.com/office/powerpoint/2010/main" val="3640181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39</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All age groups saw</a:t>
            </a:r>
            <a:r>
              <a:rPr lang="en-US" altLang="en-US" baseline="0" dirty="0"/>
              <a:t> a decrease in gonorrhea rates.</a:t>
            </a:r>
          </a:p>
          <a:p>
            <a:pPr eaLnBrk="1" hangingPunct="1">
              <a:buFontTx/>
              <a:buChar char="•"/>
            </a:pPr>
            <a:r>
              <a:rPr lang="en-US" altLang="en-US" baseline="0" dirty="0"/>
              <a:t> The highest rate remains in the 20–24-year-old age group at 482 per 100,000.</a:t>
            </a:r>
          </a:p>
          <a:p>
            <a:pPr eaLnBrk="1" hangingPunct="1">
              <a:buFontTx/>
              <a:buChar char="•"/>
            </a:pPr>
            <a:endParaRPr lang="en-US" altLang="en-US" dirty="0"/>
          </a:p>
        </p:txBody>
      </p:sp>
    </p:spTree>
    <p:extLst>
      <p:ext uri="{BB962C8B-B14F-4D97-AF65-F5344CB8AC3E}">
        <p14:creationId xmlns:p14="http://schemas.microsoft.com/office/powerpoint/2010/main" val="345754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report the highest rates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have the highest rate of both genders at 482 per 100,000 in the 20-24 year old age groups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continue to record the highest rate among age groups older than 25 years. </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40</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42</a:t>
            </a:fld>
            <a:endParaRPr lang="en-US" alt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This is a clearer view of the rates of Gonorrhea by Race/Ethnicity from</a:t>
            </a:r>
            <a:r>
              <a:rPr lang="en-US" altLang="en-US" baseline="0" dirty="0"/>
              <a:t> the previous slide, after removing the Black/African American, Non-Hispanic data. </a:t>
            </a:r>
            <a:endParaRPr lang="en-US" altLang="en-US" dirty="0"/>
          </a:p>
        </p:txBody>
      </p:sp>
    </p:spTree>
    <p:extLst>
      <p:ext uri="{BB962C8B-B14F-4D97-AF65-F5344CB8AC3E}">
        <p14:creationId xmlns:p14="http://schemas.microsoft.com/office/powerpoint/2010/main" val="2584954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43</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decreased 2% in 2022 compared to 2021 which recorded the first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3 cases in all counties in 2023.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1,175 per 100,000, followed by the city of St. Paul at 874 per 100,000, the suburban area (7-county metro excluding Minneapolis &amp; St. Paul) at 305 per 100,000 and Greater Minnesota at 259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44</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57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45</a:t>
            </a:fld>
            <a:endParaRPr lang="en-US" altLang="en-US" dirty="0"/>
          </a:p>
        </p:txBody>
      </p:sp>
      <p:sp>
        <p:nvSpPr>
          <p:cNvPr id="75780" name="Rectangle 2"/>
          <p:cNvSpPr>
            <a:spLocks noGrp="1" noRot="1" noChangeAspect="1" noChangeArrowheads="1" noTextEdit="1"/>
          </p:cNvSpPr>
          <p:nvPr>
            <p:ph type="sldImg"/>
          </p:nvPr>
        </p:nvSpPr>
        <p:spPr>
          <a:xfrm>
            <a:off x="717550" y="1162050"/>
            <a:ext cx="5575300" cy="3136900"/>
          </a:xfrm>
          <a:ln/>
        </p:spPr>
      </p:sp>
      <p:sp>
        <p:nvSpPr>
          <p:cNvPr id="7578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baseline="0" dirty="0"/>
              <a:t>All areas of Minnesota are affected by chlamydia. About a third of the cases occurred in the cities of Minneapolis and St. Paul, a third in the Suburban area surround the cities, and a third in Greater Minnesota.</a:t>
            </a:r>
            <a:endParaRPr lang="en-US" altLang="en-US" dirty="0"/>
          </a:p>
        </p:txBody>
      </p:sp>
    </p:spTree>
    <p:extLst>
      <p:ext uri="{BB962C8B-B14F-4D97-AF65-F5344CB8AC3E}">
        <p14:creationId xmlns:p14="http://schemas.microsoft.com/office/powerpoint/2010/main" val="931659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46</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decreased for both males and females in 2023.</a:t>
            </a:r>
          </a:p>
          <a:p>
            <a:pPr eaLnBrk="1" hangingPunct="1">
              <a:buFontTx/>
              <a:buChar char="•"/>
            </a:pPr>
            <a:r>
              <a:rPr lang="en-US" altLang="en-US" baseline="0" dirty="0"/>
              <a:t> Females continue to have higher rates of chlamydia than males. </a:t>
            </a:r>
          </a:p>
          <a:p>
            <a:pPr eaLnBrk="1" hangingPunct="1">
              <a:buFontTx/>
              <a:buChar char="•"/>
            </a:pPr>
            <a:r>
              <a:rPr lang="en-US" altLang="en-US" baseline="0" dirty="0"/>
              <a:t>Females had a rate of 479 per 100,000 which is a decrease of 8% from 2022 rate of 520 per 100,000.</a:t>
            </a:r>
          </a:p>
          <a:p>
            <a:pPr eaLnBrk="1" hangingPunct="1">
              <a:buFontTx/>
              <a:buChar char="•"/>
            </a:pPr>
            <a:r>
              <a:rPr lang="en-US" altLang="en-US" baseline="0" dirty="0"/>
              <a:t>Males had a rate of 282 per 100,000 which is a decrease of 9% over the 2022 rate of 311 per 100,000.</a:t>
            </a:r>
          </a:p>
          <a:p>
            <a:pPr eaLnBrk="1" hangingPunct="1">
              <a:buFontTx/>
              <a:buNone/>
            </a:pPr>
            <a:endParaRPr lang="en-US" altLang="en-US" dirty="0"/>
          </a:p>
        </p:txBody>
      </p:sp>
    </p:spTree>
    <p:extLst>
      <p:ext uri="{BB962C8B-B14F-4D97-AF65-F5344CB8AC3E}">
        <p14:creationId xmlns:p14="http://schemas.microsoft.com/office/powerpoint/2010/main" val="3091937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47</a:t>
            </a:fld>
            <a:endParaRPr lang="en-US" altLang="en-US" dirty="0"/>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r>
              <a:rPr lang="en-US" altLang="en-US" baseline="0" dirty="0"/>
              <a:t> The highest rate remains in the 20-24 year old age group at 2,004 per 100,000.</a:t>
            </a:r>
          </a:p>
          <a:p>
            <a:pPr eaLnBrk="1" hangingPunct="1">
              <a:buFontTx/>
              <a:buChar char="•"/>
            </a:pPr>
            <a:r>
              <a:rPr lang="en-US" altLang="en-US" baseline="0" dirty="0"/>
              <a:t>The next highest rate remains in the 15-19 year old age group at 1,445 per 100,000.</a:t>
            </a:r>
          </a:p>
          <a:p>
            <a:pPr eaLnBrk="1" hangingPunct="1">
              <a:buFontTx/>
              <a:buNone/>
            </a:pP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1103134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2771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30+ have higher rates than females in each respective age group. </a:t>
            </a:r>
          </a:p>
        </p:txBody>
      </p:sp>
      <p:sp>
        <p:nvSpPr>
          <p:cNvPr id="4" name="Slide Number Placeholder 3"/>
          <p:cNvSpPr>
            <a:spLocks noGrp="1"/>
          </p:cNvSpPr>
          <p:nvPr>
            <p:ph type="sldNum" sz="quarter" idx="10"/>
          </p:nvPr>
        </p:nvSpPr>
        <p:spPr/>
        <p:txBody>
          <a:bodyPr/>
          <a:lstStyle/>
          <a:p>
            <a:fld id="{DE04DE7C-65D2-4C1F-BFF6-2FC5449BA8E1}" type="slidenum">
              <a:rPr lang="en-US" smtClean="0"/>
              <a:t>48</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49</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8.3 times higher than that of white rates. </a:t>
            </a:r>
          </a:p>
          <a:p>
            <a:pPr eaLnBrk="1" hangingPunct="1">
              <a:buFontTx/>
              <a:buChar char="•"/>
            </a:pPr>
            <a:r>
              <a:rPr lang="en-US" altLang="en-US" baseline="0" dirty="0"/>
              <a:t>The rate in the Black/African American, non-Hispanic population was 1486 per 100,000 compared to the rate in the White, non-Hispanic population at 178 per 100,000.</a:t>
            </a:r>
          </a:p>
          <a:p>
            <a:pPr eaLnBrk="1" hangingPunct="1">
              <a:buFontTx/>
              <a:buChar char="•"/>
            </a:pPr>
            <a:r>
              <a:rPr lang="en-US" altLang="en-US" baseline="0" dirty="0"/>
              <a:t> The American Indian population had a rate that was 6.7 times higher at 1197 per 100,000</a:t>
            </a:r>
          </a:p>
          <a:p>
            <a:pPr eaLnBrk="1" hangingPunct="1">
              <a:buFontTx/>
              <a:buChar char="•"/>
            </a:pPr>
            <a:r>
              <a:rPr lang="en-US" altLang="en-US" baseline="0" dirty="0"/>
              <a:t> The Asian/Pacific Islander population had a rate that was 1.5 times higher at 265 per 100,000</a:t>
            </a:r>
          </a:p>
          <a:p>
            <a:pPr eaLnBrk="1" hangingPunct="1">
              <a:buFontTx/>
              <a:buChar char="•"/>
            </a:pPr>
            <a:r>
              <a:rPr lang="en-US" altLang="en-US" baseline="0" dirty="0"/>
              <a:t> The Hispanic/Latino population, which can be of any race, had a rate that was 4.7 times higher at 842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2119135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50</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a:t>This is a clearer view of the rates from</a:t>
            </a:r>
            <a:r>
              <a:rPr lang="en-US" altLang="en-US" baseline="0" dirty="0"/>
              <a:t> the previous slide, removing the Black/African American, non-Hispanic data. </a:t>
            </a:r>
            <a:endParaRPr lang="en-US" altLang="en-US" dirty="0"/>
          </a:p>
        </p:txBody>
      </p:sp>
    </p:spTree>
    <p:extLst>
      <p:ext uri="{BB962C8B-B14F-4D97-AF65-F5344CB8AC3E}">
        <p14:creationId xmlns:p14="http://schemas.microsoft.com/office/powerpoint/2010/main" val="3901104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51</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2014-2016 Single-Race Population Estimates 2010-2020 https://wonder.cdc.gov/Single-Race-v2020.HTML</a:t>
            </a:r>
          </a:p>
          <a:p>
            <a:pPr marL="171450" indent="-171450">
              <a:buFont typeface="Arial" panose="020B0604020202020204" pitchFamily="34" charset="0"/>
              <a:buChar char="•"/>
            </a:pPr>
            <a:r>
              <a:rPr lang="en-US" dirty="0"/>
              <a:t>2017-2019: Single-Race Population Estimates 2010-2020 https://wonder.cdc.gov/Single-Race-v2020.HTML</a:t>
            </a:r>
          </a:p>
          <a:p>
            <a:pPr marL="171450" indent="-171450">
              <a:buFont typeface="Arial" panose="020B0604020202020204" pitchFamily="34" charset="0"/>
              <a:buChar char="•"/>
            </a:pPr>
            <a:r>
              <a:rPr lang="en-US" dirty="0"/>
              <a:t>2020-2022: Single-Race Population Estimates 2020-2022 https://wonder.cdc.gov/Single-Race-v2022.HTML	</a:t>
            </a:r>
          </a:p>
          <a:p>
            <a:pPr marL="171450" indent="-171450">
              <a:buFont typeface="Arial" panose="020B0604020202020204" pitchFamily="34" charset="0"/>
              <a:buChar char="•"/>
            </a:pPr>
            <a:r>
              <a:rPr lang="en-US" dirty="0"/>
              <a:t>2023: </a:t>
            </a:r>
            <a:r>
              <a:rPr lang="fr-FR" dirty="0"/>
              <a:t>Single-Race Population </a:t>
            </a:r>
            <a:r>
              <a:rPr lang="fr-FR" dirty="0" err="1"/>
              <a:t>Estimates</a:t>
            </a:r>
            <a:r>
              <a:rPr lang="fr-FR" dirty="0"/>
              <a:t> 2020-2022 </a:t>
            </a:r>
            <a:r>
              <a:rPr lang="en-US" dirty="0"/>
              <a:t>https://wonder.cdc.gov/Single-Race-v2022.HTML	</a:t>
            </a:r>
          </a:p>
        </p:txBody>
      </p:sp>
      <p:sp>
        <p:nvSpPr>
          <p:cNvPr id="4" name="Slide Number Placeholder 3"/>
          <p:cNvSpPr>
            <a:spLocks noGrp="1"/>
          </p:cNvSpPr>
          <p:nvPr>
            <p:ph type="sldNum" sz="quarter" idx="5"/>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610432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eaLnBrk="1" hangingPunct="1"/>
            <a:endParaRPr lang="en-US" altLang="en-US" dirty="0"/>
          </a:p>
          <a:p>
            <a:pPr eaLnBrk="1" hangingPunct="1"/>
            <a:r>
              <a:rPr lang="en-US" altLang="en-US" b="1" dirty="0"/>
              <a:t>MN Population</a:t>
            </a:r>
          </a:p>
          <a:p>
            <a:pPr eaLnBrk="1" hangingPunct="1"/>
            <a:r>
              <a:rPr lang="en-US" altLang="en-US" dirty="0"/>
              <a:t>N=5,717,184</a:t>
            </a:r>
          </a:p>
          <a:p>
            <a:pPr marL="171450" indent="-171450" eaLnBrk="1" hangingPunct="1">
              <a:buFont typeface="Arial" panose="020B0604020202020204" pitchFamily="34" charset="0"/>
              <a:buChar char="•"/>
            </a:pPr>
            <a:r>
              <a:rPr lang="en-US" altLang="en-US" dirty="0"/>
              <a:t>&lt;15 years: 20%</a:t>
            </a:r>
          </a:p>
          <a:p>
            <a:pPr marL="171450" indent="-171450" eaLnBrk="1" hangingPunct="1">
              <a:buFont typeface="Arial" panose="020B0604020202020204" pitchFamily="34" charset="0"/>
              <a:buChar char="•"/>
            </a:pPr>
            <a:r>
              <a:rPr lang="en-US" altLang="en-US" dirty="0"/>
              <a:t>15-24: 14%</a:t>
            </a:r>
          </a:p>
          <a:p>
            <a:pPr marL="171450" indent="-171450" eaLnBrk="1" hangingPunct="1">
              <a:buFont typeface="Arial" panose="020B0604020202020204" pitchFamily="34" charset="0"/>
              <a:buChar char="•"/>
            </a:pPr>
            <a:r>
              <a:rPr lang="en-US" altLang="en-US" dirty="0"/>
              <a:t>25-24: 13%</a:t>
            </a:r>
          </a:p>
          <a:p>
            <a:pPr marL="171450" indent="-171450" eaLnBrk="1" hangingPunct="1">
              <a:buFont typeface="Arial" panose="020B0604020202020204" pitchFamily="34" charset="0"/>
              <a:buChar char="•"/>
            </a:pPr>
            <a:r>
              <a:rPr lang="en-US" altLang="en-US" dirty="0"/>
              <a:t>35+: 53%</a:t>
            </a:r>
          </a:p>
        </p:txBody>
      </p:sp>
      <p:sp>
        <p:nvSpPr>
          <p:cNvPr id="4" name="Slide Number Placeholder 3"/>
          <p:cNvSpPr>
            <a:spLocks noGrp="1"/>
          </p:cNvSpPr>
          <p:nvPr>
            <p:ph type="sldNum" sz="quarter" idx="5"/>
          </p:nvPr>
        </p:nvSpPr>
        <p:spPr/>
        <p:txBody>
          <a:bodyPr/>
          <a:lstStyle/>
          <a:p>
            <a:fld id="{DE04DE7C-65D2-4C1F-BFF6-2FC5449BA8E1}" type="slidenum">
              <a:rPr lang="en-US" smtClean="0"/>
              <a:t>52</a:t>
            </a:fld>
            <a:endParaRPr lang="en-US"/>
          </a:p>
        </p:txBody>
      </p:sp>
    </p:spTree>
    <p:extLst>
      <p:ext uri="{BB962C8B-B14F-4D97-AF65-F5344CB8AC3E}">
        <p14:creationId xmlns:p14="http://schemas.microsoft.com/office/powerpoint/2010/main" val="1245261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eaLnBrk="1" hangingPunct="1"/>
            <a:endParaRPr lang="en-US" altLang="en-US" dirty="0"/>
          </a:p>
          <a:p>
            <a:pPr eaLnBrk="1" hangingPunct="1"/>
            <a:r>
              <a:rPr lang="en-US" altLang="en-US" b="1" dirty="0"/>
              <a:t>MN Population</a:t>
            </a:r>
          </a:p>
          <a:p>
            <a:pPr eaLnBrk="1" hangingPunct="1"/>
            <a:r>
              <a:rPr lang="en-US" altLang="en-US" dirty="0"/>
              <a:t>N=5,717,184</a:t>
            </a:r>
          </a:p>
          <a:p>
            <a:pPr marL="171450" indent="-171450" eaLnBrk="1" hangingPunct="1">
              <a:buFont typeface="Arial" panose="020B0604020202020204" pitchFamily="34" charset="0"/>
              <a:buChar char="•"/>
            </a:pPr>
            <a:r>
              <a:rPr lang="en-US" altLang="en-US" dirty="0"/>
              <a:t>&lt;15 years: 20%</a:t>
            </a:r>
          </a:p>
          <a:p>
            <a:pPr marL="171450" indent="-171450" eaLnBrk="1" hangingPunct="1">
              <a:buFont typeface="Arial" panose="020B0604020202020204" pitchFamily="34" charset="0"/>
              <a:buChar char="•"/>
            </a:pPr>
            <a:r>
              <a:rPr lang="en-US" altLang="en-US" dirty="0"/>
              <a:t>15-24: 14%</a:t>
            </a:r>
          </a:p>
          <a:p>
            <a:pPr marL="171450" indent="-171450" eaLnBrk="1" hangingPunct="1">
              <a:buFont typeface="Arial" panose="020B0604020202020204" pitchFamily="34" charset="0"/>
              <a:buChar char="•"/>
            </a:pPr>
            <a:r>
              <a:rPr lang="en-US" altLang="en-US" dirty="0"/>
              <a:t>25-24: 13%</a:t>
            </a:r>
          </a:p>
          <a:p>
            <a:pPr marL="171450" indent="-171450" eaLnBrk="1" hangingPunct="1">
              <a:buFont typeface="Arial" panose="020B0604020202020204" pitchFamily="34" charset="0"/>
              <a:buChar char="•"/>
            </a:pPr>
            <a:r>
              <a:rPr lang="en-US" altLang="en-US" dirty="0"/>
              <a:t>35+: 53%</a:t>
            </a:r>
          </a:p>
        </p:txBody>
      </p:sp>
      <p:sp>
        <p:nvSpPr>
          <p:cNvPr id="4" name="Slide Number Placeholder 3"/>
          <p:cNvSpPr>
            <a:spLocks noGrp="1"/>
          </p:cNvSpPr>
          <p:nvPr>
            <p:ph type="sldNum" sz="quarter" idx="5"/>
          </p:nvPr>
        </p:nvSpPr>
        <p:spPr/>
        <p:txBody>
          <a:bodyPr/>
          <a:lstStyle/>
          <a:p>
            <a:fld id="{DE04DE7C-65D2-4C1F-BFF6-2FC5449BA8E1}" type="slidenum">
              <a:rPr lang="en-US" smtClean="0"/>
              <a:t>53</a:t>
            </a:fld>
            <a:endParaRPr lang="en-US"/>
          </a:p>
        </p:txBody>
      </p:sp>
    </p:spTree>
    <p:extLst>
      <p:ext uri="{BB962C8B-B14F-4D97-AF65-F5344CB8AC3E}">
        <p14:creationId xmlns:p14="http://schemas.microsoft.com/office/powerpoint/2010/main" val="1189709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54</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2491 per 100,000 population compared to males at 984 per 100,000 population.</a:t>
            </a:r>
          </a:p>
          <a:p>
            <a:pPr defTabSz="931774">
              <a:buFontTx/>
              <a:buChar char="•"/>
              <a:defRPr/>
            </a:pPr>
            <a:r>
              <a:rPr lang="en-US" altLang="en-US" baseline="0" dirty="0"/>
              <a:t>The rates of gonorrhea in females is 437 per 100,000 compared to 360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55</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a:t>
            </a:r>
            <a:r>
              <a:rPr lang="en-US" altLang="en-US" baseline="0" dirty="0"/>
              <a:t> adolescents and young adults diagnosed with chlamydia or gonorrhea in 2023, about one-third (35%) reside in Minneapolis or St. Paul, one-third (31%) in Greater MN and one-third (34%) in the suburban seven-county metro region.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p>
        </p:txBody>
      </p:sp>
    </p:spTree>
    <p:extLst>
      <p:ext uri="{BB962C8B-B14F-4D97-AF65-F5344CB8AC3E}">
        <p14:creationId xmlns:p14="http://schemas.microsoft.com/office/powerpoint/2010/main" val="658678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highest rates</a:t>
            </a:r>
            <a:r>
              <a:rPr lang="en-US" baseline="0" dirty="0"/>
              <a:t> among adolescents and young adults are among females in the Black, non-Hispanic community. Their rate is 7,039 per 100,000 compared to 1406 in white, non-Hispanic youth and young adults.</a:t>
            </a:r>
          </a:p>
          <a:p>
            <a:pPr marL="174708" indent="-174708">
              <a:buFont typeface="Arial" panose="020B0604020202020204" pitchFamily="34" charset="0"/>
              <a:buChar char="•"/>
            </a:pPr>
            <a:r>
              <a:rPr lang="en-US" baseline="0" dirty="0"/>
              <a:t>Black, non-Hispanic males also have the highest rates among adolescent and young adult males at 3,816 per 100,000 population, compared to 415 in the white, non-Hispanic population.</a:t>
            </a:r>
          </a:p>
          <a:p>
            <a:pPr marL="174708" indent="-174708">
              <a:buFont typeface="Arial" panose="020B0604020202020204" pitchFamily="34" charset="0"/>
              <a:buChar char="•"/>
            </a:pPr>
            <a:r>
              <a:rPr lang="en-US" baseline="0" dirty="0"/>
              <a:t>Young females have the highest rates of chlamydia in all races.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57</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Black,</a:t>
            </a:r>
            <a:r>
              <a:rPr lang="en-US" altLang="en-US" baseline="0" dirty="0"/>
              <a:t> Non-Hispanic males make up 50% of gonorrhea cases in male adolescent and young adults and 41% of gonorrhea cases in </a:t>
            </a:r>
            <a:r>
              <a:rPr lang="en-US" altLang="en-US" dirty="0"/>
              <a:t>Black,</a:t>
            </a:r>
            <a:r>
              <a:rPr lang="en-US" altLang="en-US" baseline="0" dirty="0"/>
              <a:t> Non-Hispanic females.</a:t>
            </a:r>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58</a:t>
            </a:fld>
            <a:endParaRPr lang="en-US"/>
          </a:p>
        </p:txBody>
      </p:sp>
    </p:spTree>
    <p:extLst>
      <p:ext uri="{BB962C8B-B14F-4D97-AF65-F5344CB8AC3E}">
        <p14:creationId xmlns:p14="http://schemas.microsoft.com/office/powerpoint/2010/main" val="3234656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Black,</a:t>
            </a:r>
            <a:r>
              <a:rPr lang="en-US" baseline="0" dirty="0"/>
              <a:t> non-Hispanic and American Indian males and female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59</a:t>
            </a:fld>
            <a:endParaRPr lang="en-US"/>
          </a:p>
        </p:txBody>
      </p:sp>
    </p:spTree>
    <p:extLst>
      <p:ext uri="{BB962C8B-B14F-4D97-AF65-F5344CB8AC3E}">
        <p14:creationId xmlns:p14="http://schemas.microsoft.com/office/powerpoint/2010/main" val="2556074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Women and particularly women of color disproportionately bear the long-term consequences of STIs.</a:t>
            </a:r>
          </a:p>
          <a:p>
            <a:pPr marL="800100" lvl="1" indent="-342900">
              <a:buFont typeface="Arial" panose="020B0604020202020204" pitchFamily="34" charset="0"/>
              <a:buChar char="•"/>
            </a:pPr>
            <a:r>
              <a:rPr lang="en-US" altLang="en-US" sz="1900" dirty="0">
                <a:solidFill>
                  <a:schemeClr val="tx1">
                    <a:lumMod val="75000"/>
                    <a:lumOff val="25000"/>
                  </a:schemeClr>
                </a:solidFill>
              </a:rPr>
              <a:t>68% of chlamydia or gonorrhea cases diagnosed among adolescents and young adults were females.</a:t>
            </a:r>
          </a:p>
          <a:p>
            <a:pPr marL="800100" lvl="1" indent="-342900">
              <a:buFont typeface="Arial" panose="020B0604020202020204" pitchFamily="34" charset="0"/>
              <a:buChar char="•"/>
            </a:pPr>
            <a:r>
              <a:rPr lang="en-US" sz="1900" dirty="0">
                <a:solidFill>
                  <a:schemeClr val="tx1">
                    <a:lumMod val="75000"/>
                    <a:lumOff val="25000"/>
                  </a:schemeClr>
                </a:solidFill>
              </a:rPr>
              <a:t>33% of all </a:t>
            </a:r>
            <a:r>
              <a:rPr lang="en-US" altLang="en-US" sz="1900" dirty="0">
                <a:solidFill>
                  <a:schemeClr val="tx1">
                    <a:lumMod val="75000"/>
                    <a:lumOff val="25000"/>
                  </a:schemeClr>
                </a:solidFill>
              </a:rPr>
              <a:t>chlamydia or gonorrhea cases diagnosed among adolescents and young adults were in the Black, non-Hispanic population.</a:t>
            </a:r>
            <a:endParaRPr lang="en-US" sz="1900" dirty="0">
              <a:solidFill>
                <a:schemeClr val="tx1">
                  <a:lumMod val="75000"/>
                  <a:lumOff val="25000"/>
                </a:schemeClr>
              </a:solidFill>
            </a:endParaRPr>
          </a:p>
          <a:p>
            <a:pPr marL="342900" indent="-342900">
              <a:buFont typeface="Arial" panose="020B0604020202020204" pitchFamily="34" charset="0"/>
              <a:buChar char="•"/>
            </a:pPr>
            <a:r>
              <a:rPr lang="en-US" sz="2200" dirty="0"/>
              <a:t>Women are biologically more prone to contracting a </a:t>
            </a:r>
            <a:r>
              <a:rPr lang="en-US" sz="2200" dirty="0" err="1"/>
              <a:t>sti</a:t>
            </a:r>
            <a:r>
              <a:rPr lang="en-US" sz="2200" dirty="0"/>
              <a:t>, but less likely to have symptoms. Untreated STIs can have serious consequences on their health and future reproductive ability.</a:t>
            </a:r>
          </a:p>
          <a:p>
            <a:pPr marL="800100" lvl="1" indent="-342900">
              <a:buFont typeface="Arial" panose="020B0604020202020204" pitchFamily="34" charset="0"/>
              <a:buChar char="•"/>
            </a:pPr>
            <a:r>
              <a:rPr lang="en-US" sz="2200" dirty="0"/>
              <a:t>Untreated STIs in women can lead to pelvic inflammatory disease, infertility and ectopic pregnancy.</a:t>
            </a:r>
          </a:p>
          <a:p>
            <a:pPr marL="800100" lvl="1" indent="-342900">
              <a:buFont typeface="Arial" panose="020B0604020202020204" pitchFamily="34" charset="0"/>
              <a:buChar char="•"/>
            </a:pPr>
            <a:r>
              <a:rPr lang="en-US" sz="2200" dirty="0"/>
              <a:t>Women are at risk of passing a STIs to their newborn, causing premature delivery, infant pneumonia and blindness.</a:t>
            </a:r>
          </a:p>
          <a:p>
            <a:pPr marL="800100" lvl="1" indent="-342900">
              <a:buFont typeface="Arial" panose="020B0604020202020204" pitchFamily="34" charset="0"/>
              <a:buChar char="•"/>
            </a:pPr>
            <a:r>
              <a:rPr lang="en-US" sz="2200" dirty="0"/>
              <a:t>This highlights the importance of annual preventive and prenatal screening.</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939218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62</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63</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2014-2023, the chlamydia rate increased by 4.3%. The rate of gonorrhea increased by 80% syphilis has increased by 157%.</a:t>
            </a:r>
          </a:p>
          <a:p>
            <a:pPr marL="171450" indent="-171450">
              <a:lnSpc>
                <a:spcPct val="70000"/>
              </a:lnSpc>
              <a:buFont typeface="Arial" panose="020B0604020202020204" pitchFamily="34" charset="0"/>
              <a:buChar char="•"/>
            </a:pPr>
            <a:r>
              <a:rPr lang="en-US" altLang="en-US" sz="1200" dirty="0"/>
              <a:t>Adolescent and young adults aged 15-24 years old continue to make up the majority of all chlamydia or gonorrhea cases at 54%.</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STIs in Minnesota and nationwide. Disparities in the rates of STIs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7</a:t>
            </a:fld>
            <a:endParaRPr lang="en-US" altLang="en-US" dirty="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72868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12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a:t>
            </a:r>
            <a:r>
              <a:rPr lang="en-US" sz="19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sti</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64</a:t>
            </a:fld>
            <a:endParaRPr lang="en-US"/>
          </a:p>
        </p:txBody>
      </p:sp>
    </p:spTree>
    <p:extLst>
      <p:ext uri="{BB962C8B-B14F-4D97-AF65-F5344CB8AC3E}">
        <p14:creationId xmlns:p14="http://schemas.microsoft.com/office/powerpoint/2010/main" val="1248965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a:t>
            </a:r>
            <a:r>
              <a:rPr lang="en-US" sz="19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sti</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65</a:t>
            </a:fld>
            <a:endParaRPr lang="en-US"/>
          </a:p>
        </p:txBody>
      </p:sp>
    </p:spTree>
    <p:extLst>
      <p:ext uri="{BB962C8B-B14F-4D97-AF65-F5344CB8AC3E}">
        <p14:creationId xmlns:p14="http://schemas.microsoft.com/office/powerpoint/2010/main" val="174247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b="1" i="0" dirty="0">
                <a:solidFill>
                  <a:srgbClr val="000000"/>
                </a:solidFill>
                <a:effectLst/>
                <a:latin typeface="Open Sans" panose="020B0606030504020204" pitchFamily="34" charset="0"/>
              </a:rPr>
              <a:t>1-800-298-3775</a:t>
            </a:r>
            <a:r>
              <a:rPr lang="en-US" sz="1200" b="1" dirty="0"/>
              <a:t>.</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a:t>
            </a:r>
            <a:r>
              <a:rPr lang="en-US" sz="1200" dirty="0" err="1"/>
              <a:t>sti</a:t>
            </a:r>
            <a:r>
              <a:rPr lang="en-US" sz="1200" dirty="0"/>
              <a:t>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66</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primary and secondary (P&amp;S) syphilis ranged by state from 0.5 cases per 100,000 population in Vermont to 84.3 cases per 100,000 population in South Dakota. The rate of reported P&amp;S syphilis in the District of Columbia was 40.3 per 100,000 population.</a:t>
            </a:r>
          </a:p>
          <a:p>
            <a:pPr marL="0" lvl="0" indent="0">
              <a:buNone/>
            </a:pPr>
            <a:endParaRPr dirty="0"/>
          </a:p>
          <a:p>
            <a:pPr marL="0" lvl="0" indent="0">
              <a:buNone/>
            </a:pPr>
            <a:r>
              <a:rPr dirty="0"/>
              <a:t>Among US territories reporting any cases, rates of reported P&amp;S syphilis ranged from 1.2 cases per 100,000 population in Guam to 11.8 cases per 100,000 population in Puerto Rico. No cases of P&amp;S syphilis were reported in American Samoa and the Commonwealth of the Northern Mariana Islands.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“PS Syphilis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gonorrhea ranged by state from 27 cases per 100,000 population in Vermont to 372 cases per 100,000 population in Mississippi. The rate of reported gonorrhea in the District of Columbia was 733 per 100,000 population.</a:t>
            </a:r>
          </a:p>
          <a:p>
            <a:pPr marL="0" lvl="0" indent="0">
              <a:buNone/>
            </a:pPr>
            <a:endParaRPr dirty="0"/>
          </a:p>
          <a:p>
            <a:pPr marL="0" lvl="0" indent="0">
              <a:buNone/>
            </a:pPr>
            <a:r>
              <a:rPr dirty="0"/>
              <a:t>Among US territories, rates of reported gonorrhea ranged from 33 cases per 100,000 population in American Samoa, the Commonwealth of the Northern Mariana Islands, and Puerto Rico to 195 cases per 100,000 population in Guam.</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gonorrhea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“GC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chlamydia ranged by state from 198 cases per 100,000 population in Vermont to 789 cases per 100,000 population in Louisiana. The rate of reported chlamydia in the District of Columbia was 1,212 per 100,000 population.</a:t>
            </a:r>
          </a:p>
          <a:p>
            <a:pPr marL="0" lvl="0" indent="0">
              <a:buNone/>
            </a:pPr>
            <a:endParaRPr dirty="0"/>
          </a:p>
          <a:p>
            <a:pPr marL="0" lvl="0" indent="0">
              <a:buNone/>
            </a:pPr>
            <a:r>
              <a:rPr dirty="0"/>
              <a:t>Among US territories, rates of reported chlamydia ranged from 144 cases per 100,000 population in Puerto Rico to 594 cases per 100,000 population in the US Virgin Islands.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chlamydia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“CT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12/6/2024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12/6/2024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12/6/2024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12/6/2024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12/6/2024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12/6/2024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12/6/2024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12/6/2024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12/6/2024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12/6/2024</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12/6/2024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25116" cy="338554"/>
          </a:xfrm>
          <a:prstGeom prst="rect">
            <a:avLst/>
          </a:prstGeom>
          <a:noFill/>
        </p:spPr>
        <p:txBody>
          <a:bodyPr wrap="none" rtlCol="0">
            <a:spAutoFit/>
          </a:bodyPr>
          <a:lstStyle/>
          <a:p>
            <a:fld id="{69FE1C53-EC00-467A-90D0-1E634E0048C1}" type="slidenum">
              <a:rPr lang="en-US" sz="1600" smtClean="0"/>
              <a:t>‹#›</a:t>
            </a:fld>
            <a:endParaRPr lang="en-US" sz="1600"/>
          </a:p>
        </p:txBody>
      </p:sp>
    </p:spTree>
    <p:extLst>
      <p:ext uri="{BB962C8B-B14F-4D97-AF65-F5344CB8AC3E}">
        <p14:creationId xmlns:p14="http://schemas.microsoft.com/office/powerpoint/2010/main" val="33542516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12/6/2024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 id="2147483780" r:id="rId60"/>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35.xml"/><Relationship Id="rId1" Type="http://schemas.openxmlformats.org/officeDocument/2006/relationships/slideLayout" Target="../slideLayouts/slideLayout59.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42.xml"/><Relationship Id="rId1" Type="http://schemas.openxmlformats.org/officeDocument/2006/relationships/slideLayout" Target="../slideLayouts/slideLayout59.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https://www.health.state.mn.us/diseases/stds/stats/2023/stitables.pdf" TargetMode="Externa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hyperlink" Target="https://www.health.state.mn.us/diseases/stds/stats/2023/stitables.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hyperlink" Target="https://www.health.state.mn.us/diseases/stds/stats/2023/stitables.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hyperlink" Target="https://www.health.state.mn.us/diseases/stds/stats/2023/stitables.pdf" TargetMode="Externa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std/program/outbreakresources/HANtemplate-dgi.htm"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hyperlink" Target="https://www.cdc.gov/std/program/outbreakresources/HANtemplate-dgi.ht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Infection (STI) Surveillance Report, 2023</a:t>
            </a:r>
          </a:p>
        </p:txBody>
      </p:sp>
      <p:sp>
        <p:nvSpPr>
          <p:cNvPr id="9" name="Text Placeholder 8"/>
          <p:cNvSpPr>
            <a:spLocks noGrp="1"/>
          </p:cNvSpPr>
          <p:nvPr>
            <p:ph type="body" sz="quarter" idx="14"/>
          </p:nvPr>
        </p:nvSpPr>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Chlamydia — Rates of Reported Cases by Jurisdiction, United States and Territories, 2022</a:t>
            </a:r>
          </a:p>
        </p:txBody>
      </p:sp>
      <p:pic>
        <p:nvPicPr>
          <p:cNvPr id="3" name="Picture 1" descr="United States map showing rates of reported chlamydia cases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STIs in Minnesota</a:t>
            </a:r>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STIs in Minnesota:</a:t>
            </a:r>
            <a:br>
              <a:rPr lang="en-US" altLang="en-US" sz="2900" dirty="0"/>
            </a:br>
            <a:r>
              <a:rPr lang="en-US" altLang="en-US" sz="2900" dirty="0"/>
              <a:t>Number of Cases Reported in 2023</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31,105 STI cases reported to MDH in 2023:</a:t>
            </a:r>
          </a:p>
          <a:p>
            <a:pPr lvl="1" eaLnBrk="1" hangingPunct="1"/>
            <a:r>
              <a:rPr lang="en-US" altLang="en-US" sz="2800" dirty="0"/>
              <a:t>21,767 Chlamydia cases</a:t>
            </a:r>
          </a:p>
          <a:p>
            <a:pPr lvl="1" eaLnBrk="1" hangingPunct="1"/>
            <a:r>
              <a:rPr lang="en-US" altLang="en-US" sz="2800" dirty="0"/>
              <a:t> 7,717 Gonorrhea cases</a:t>
            </a:r>
          </a:p>
          <a:p>
            <a:pPr lvl="1" eaLnBrk="1" hangingPunct="1"/>
            <a:r>
              <a:rPr lang="en-US" altLang="en-US" sz="2800" dirty="0"/>
              <a:t>1621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STIs in Minnesota:</a:t>
            </a:r>
            <a:br>
              <a:rPr lang="en-US" altLang="en-US" sz="2900" dirty="0"/>
            </a:br>
            <a:r>
              <a:rPr lang="en-US" altLang="en-US" sz="2900" dirty="0"/>
              <a:t>Rate per 100,000 by Year of Diagnosis, 2014-2023</a:t>
            </a:r>
            <a:endParaRPr lang="en-US" sz="2900" dirty="0"/>
          </a:p>
        </p:txBody>
      </p:sp>
      <p:graphicFrame>
        <p:nvGraphicFramePr>
          <p:cNvPr id="2" name="Table 1">
            <a:extLst>
              <a:ext uri="{FF2B5EF4-FFF2-40B4-BE49-F238E27FC236}">
                <a16:creationId xmlns:a16="http://schemas.microsoft.com/office/drawing/2014/main" id="{5E4DA7D9-8EC8-08D5-1781-083CD93C4E0B}"/>
              </a:ext>
            </a:extLst>
          </p:cNvPr>
          <p:cNvGraphicFramePr>
            <a:graphicFrameLocks noGrp="1"/>
          </p:cNvGraphicFramePr>
          <p:nvPr/>
        </p:nvGraphicFramePr>
        <p:xfrm>
          <a:off x="2520950" y="3094038"/>
          <a:ext cx="7150100" cy="67056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4205217849"/>
                    </a:ext>
                  </a:extLst>
                </a:gridCol>
                <a:gridCol w="609600">
                  <a:extLst>
                    <a:ext uri="{9D8B030D-6E8A-4147-A177-3AD203B41FA5}">
                      <a16:colId xmlns:a16="http://schemas.microsoft.com/office/drawing/2014/main" val="652174592"/>
                    </a:ext>
                  </a:extLst>
                </a:gridCol>
                <a:gridCol w="609600">
                  <a:extLst>
                    <a:ext uri="{9D8B030D-6E8A-4147-A177-3AD203B41FA5}">
                      <a16:colId xmlns:a16="http://schemas.microsoft.com/office/drawing/2014/main" val="1349929332"/>
                    </a:ext>
                  </a:extLst>
                </a:gridCol>
                <a:gridCol w="609600">
                  <a:extLst>
                    <a:ext uri="{9D8B030D-6E8A-4147-A177-3AD203B41FA5}">
                      <a16:colId xmlns:a16="http://schemas.microsoft.com/office/drawing/2014/main" val="1124639552"/>
                    </a:ext>
                  </a:extLst>
                </a:gridCol>
                <a:gridCol w="609600">
                  <a:extLst>
                    <a:ext uri="{9D8B030D-6E8A-4147-A177-3AD203B41FA5}">
                      <a16:colId xmlns:a16="http://schemas.microsoft.com/office/drawing/2014/main" val="2216276543"/>
                    </a:ext>
                  </a:extLst>
                </a:gridCol>
                <a:gridCol w="609600">
                  <a:extLst>
                    <a:ext uri="{9D8B030D-6E8A-4147-A177-3AD203B41FA5}">
                      <a16:colId xmlns:a16="http://schemas.microsoft.com/office/drawing/2014/main" val="571248873"/>
                    </a:ext>
                  </a:extLst>
                </a:gridCol>
                <a:gridCol w="609600">
                  <a:extLst>
                    <a:ext uri="{9D8B030D-6E8A-4147-A177-3AD203B41FA5}">
                      <a16:colId xmlns:a16="http://schemas.microsoft.com/office/drawing/2014/main" val="1977704681"/>
                    </a:ext>
                  </a:extLst>
                </a:gridCol>
                <a:gridCol w="609600">
                  <a:extLst>
                    <a:ext uri="{9D8B030D-6E8A-4147-A177-3AD203B41FA5}">
                      <a16:colId xmlns:a16="http://schemas.microsoft.com/office/drawing/2014/main" val="1598198020"/>
                    </a:ext>
                  </a:extLst>
                </a:gridCol>
                <a:gridCol w="609600">
                  <a:extLst>
                    <a:ext uri="{9D8B030D-6E8A-4147-A177-3AD203B41FA5}">
                      <a16:colId xmlns:a16="http://schemas.microsoft.com/office/drawing/2014/main" val="2942852249"/>
                    </a:ext>
                  </a:extLst>
                </a:gridCol>
                <a:gridCol w="609600">
                  <a:extLst>
                    <a:ext uri="{9D8B030D-6E8A-4147-A177-3AD203B41FA5}">
                      <a16:colId xmlns:a16="http://schemas.microsoft.com/office/drawing/2014/main" val="1594269404"/>
                    </a:ext>
                  </a:extLst>
                </a:gridCol>
                <a:gridCol w="609600">
                  <a:extLst>
                    <a:ext uri="{9D8B030D-6E8A-4147-A177-3AD203B41FA5}">
                      <a16:colId xmlns:a16="http://schemas.microsoft.com/office/drawing/2014/main" val="254650913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58785202"/>
                  </a:ext>
                </a:extLst>
              </a:tr>
              <a:tr h="167640">
                <a:tc>
                  <a:txBody>
                    <a:bodyPr/>
                    <a:lstStyle/>
                    <a:p>
                      <a:pPr algn="l" fontAlgn="b"/>
                      <a:r>
                        <a:rPr lang="en-US" sz="1000" u="none" strike="noStrike">
                          <a:effectLst/>
                        </a:rPr>
                        <a:t>Chlamydia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380.7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5909653"/>
                  </a:ext>
                </a:extLst>
              </a:tr>
              <a:tr h="167640">
                <a:tc>
                  <a:txBody>
                    <a:bodyPr/>
                    <a:lstStyle/>
                    <a:p>
                      <a:pPr algn="l" fontAlgn="b"/>
                      <a:r>
                        <a:rPr lang="en-US" sz="1000" u="none" strike="noStrike">
                          <a:effectLst/>
                        </a:rPr>
                        <a:t>Gonorrhea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04002826"/>
                  </a:ext>
                </a:extLst>
              </a:tr>
              <a:tr h="167640">
                <a:tc>
                  <a:txBody>
                    <a:bodyPr/>
                    <a:lstStyle/>
                    <a:p>
                      <a:pPr algn="l" fontAlgn="b"/>
                      <a:r>
                        <a:rPr lang="en-US" sz="1000" u="none" strike="noStrike">
                          <a:effectLst/>
                        </a:rPr>
                        <a:t>P&amp;S* Syphilis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812165694"/>
                  </a:ext>
                </a:extLst>
              </a:tr>
            </a:tbl>
          </a:graphicData>
        </a:graphic>
      </p:graphicFrame>
      <p:pic>
        <p:nvPicPr>
          <p:cNvPr id="7" name="Content Placeholder 6" descr="STIs in Minnesota: Rate per 100,000 by Year of Diagnosis, 2014-2023. Refer to table on slide for full data. ">
            <a:extLst>
              <a:ext uri="{FF2B5EF4-FFF2-40B4-BE49-F238E27FC236}">
                <a16:creationId xmlns:a16="http://schemas.microsoft.com/office/drawing/2014/main" id="{7ED77D17-E8A0-A2B6-01DC-3990B01DC5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5057"/>
            <a:ext cx="10065501" cy="4973657"/>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65771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2014-2023</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3" name="Table 2">
            <a:extLst>
              <a:ext uri="{FF2B5EF4-FFF2-40B4-BE49-F238E27FC236}">
                <a16:creationId xmlns:a16="http://schemas.microsoft.com/office/drawing/2014/main" id="{CE3C9814-6F63-4167-A2A4-F04F46DB8417}"/>
              </a:ext>
            </a:extLst>
          </p:cNvPr>
          <p:cNvGraphicFramePr>
            <a:graphicFrameLocks noGrp="1"/>
          </p:cNvGraphicFramePr>
          <p:nvPr/>
        </p:nvGraphicFramePr>
        <p:xfrm>
          <a:off x="2673350" y="2797175"/>
          <a:ext cx="6845594" cy="1264920"/>
        </p:xfrm>
        <a:graphic>
          <a:graphicData uri="http://schemas.openxmlformats.org/drawingml/2006/table">
            <a:tbl>
              <a:tblPr>
                <a:tableStyleId>{5C22544A-7EE6-4342-B048-85BDC9FD1C3A}</a:tableStyleId>
              </a:tblPr>
              <a:tblGrid>
                <a:gridCol w="527654">
                  <a:extLst>
                    <a:ext uri="{9D8B030D-6E8A-4147-A177-3AD203B41FA5}">
                      <a16:colId xmlns:a16="http://schemas.microsoft.com/office/drawing/2014/main" val="749762048"/>
                    </a:ext>
                  </a:extLst>
                </a:gridCol>
                <a:gridCol w="527654">
                  <a:extLst>
                    <a:ext uri="{9D8B030D-6E8A-4147-A177-3AD203B41FA5}">
                      <a16:colId xmlns:a16="http://schemas.microsoft.com/office/drawing/2014/main" val="3557424084"/>
                    </a:ext>
                  </a:extLst>
                </a:gridCol>
                <a:gridCol w="527654">
                  <a:extLst>
                    <a:ext uri="{9D8B030D-6E8A-4147-A177-3AD203B41FA5}">
                      <a16:colId xmlns:a16="http://schemas.microsoft.com/office/drawing/2014/main" val="4034949157"/>
                    </a:ext>
                  </a:extLst>
                </a:gridCol>
                <a:gridCol w="527654">
                  <a:extLst>
                    <a:ext uri="{9D8B030D-6E8A-4147-A177-3AD203B41FA5}">
                      <a16:colId xmlns:a16="http://schemas.microsoft.com/office/drawing/2014/main" val="3547966689"/>
                    </a:ext>
                  </a:extLst>
                </a:gridCol>
                <a:gridCol w="527654">
                  <a:extLst>
                    <a:ext uri="{9D8B030D-6E8A-4147-A177-3AD203B41FA5}">
                      <a16:colId xmlns:a16="http://schemas.microsoft.com/office/drawing/2014/main" val="1660975708"/>
                    </a:ext>
                  </a:extLst>
                </a:gridCol>
                <a:gridCol w="527654">
                  <a:extLst>
                    <a:ext uri="{9D8B030D-6E8A-4147-A177-3AD203B41FA5}">
                      <a16:colId xmlns:a16="http://schemas.microsoft.com/office/drawing/2014/main" val="2784621360"/>
                    </a:ext>
                  </a:extLst>
                </a:gridCol>
                <a:gridCol w="527654">
                  <a:extLst>
                    <a:ext uri="{9D8B030D-6E8A-4147-A177-3AD203B41FA5}">
                      <a16:colId xmlns:a16="http://schemas.microsoft.com/office/drawing/2014/main" val="3343889234"/>
                    </a:ext>
                  </a:extLst>
                </a:gridCol>
                <a:gridCol w="527654">
                  <a:extLst>
                    <a:ext uri="{9D8B030D-6E8A-4147-A177-3AD203B41FA5}">
                      <a16:colId xmlns:a16="http://schemas.microsoft.com/office/drawing/2014/main" val="498006781"/>
                    </a:ext>
                  </a:extLst>
                </a:gridCol>
                <a:gridCol w="527654">
                  <a:extLst>
                    <a:ext uri="{9D8B030D-6E8A-4147-A177-3AD203B41FA5}">
                      <a16:colId xmlns:a16="http://schemas.microsoft.com/office/drawing/2014/main" val="43999691"/>
                    </a:ext>
                  </a:extLst>
                </a:gridCol>
                <a:gridCol w="527654">
                  <a:extLst>
                    <a:ext uri="{9D8B030D-6E8A-4147-A177-3AD203B41FA5}">
                      <a16:colId xmlns:a16="http://schemas.microsoft.com/office/drawing/2014/main" val="3011179951"/>
                    </a:ext>
                  </a:extLst>
                </a:gridCol>
                <a:gridCol w="527654">
                  <a:extLst>
                    <a:ext uri="{9D8B030D-6E8A-4147-A177-3AD203B41FA5}">
                      <a16:colId xmlns:a16="http://schemas.microsoft.com/office/drawing/2014/main" val="3883396032"/>
                    </a:ext>
                  </a:extLst>
                </a:gridCol>
                <a:gridCol w="208280">
                  <a:extLst>
                    <a:ext uri="{9D8B030D-6E8A-4147-A177-3AD203B41FA5}">
                      <a16:colId xmlns:a16="http://schemas.microsoft.com/office/drawing/2014/main" val="805889158"/>
                    </a:ext>
                  </a:extLst>
                </a:gridCol>
                <a:gridCol w="208280">
                  <a:extLst>
                    <a:ext uri="{9D8B030D-6E8A-4147-A177-3AD203B41FA5}">
                      <a16:colId xmlns:a16="http://schemas.microsoft.com/office/drawing/2014/main" val="1159040072"/>
                    </a:ext>
                  </a:extLst>
                </a:gridCol>
                <a:gridCol w="208280">
                  <a:extLst>
                    <a:ext uri="{9D8B030D-6E8A-4147-A177-3AD203B41FA5}">
                      <a16:colId xmlns:a16="http://schemas.microsoft.com/office/drawing/2014/main" val="45614862"/>
                    </a:ext>
                  </a:extLst>
                </a:gridCol>
                <a:gridCol w="208280">
                  <a:extLst>
                    <a:ext uri="{9D8B030D-6E8A-4147-A177-3AD203B41FA5}">
                      <a16:colId xmlns:a16="http://schemas.microsoft.com/office/drawing/2014/main" val="2162665205"/>
                    </a:ext>
                  </a:extLst>
                </a:gridCol>
                <a:gridCol w="208280">
                  <a:extLst>
                    <a:ext uri="{9D8B030D-6E8A-4147-A177-3AD203B41FA5}">
                      <a16:colId xmlns:a16="http://schemas.microsoft.com/office/drawing/2014/main" val="10491552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0731700"/>
                  </a:ext>
                </a:extLst>
              </a:tr>
              <a:tr h="167640">
                <a:tc>
                  <a:txBody>
                    <a:bodyPr/>
                    <a:lstStyle/>
                    <a:p>
                      <a:pPr algn="l" fontAlgn="b"/>
                      <a:r>
                        <a:rPr lang="en-US" sz="1000" u="none" strike="noStrike">
                          <a:effectLst/>
                        </a:rPr>
                        <a:t>All Stages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9494221"/>
                  </a:ext>
                </a:extLst>
              </a:tr>
              <a:tr h="167640">
                <a:tc>
                  <a:txBody>
                    <a:bodyPr/>
                    <a:lstStyle/>
                    <a:p>
                      <a:pPr algn="l" fontAlgn="b"/>
                      <a:r>
                        <a:rPr lang="en-US" sz="1000" u="none" strike="noStrike">
                          <a:effectLst/>
                        </a:rPr>
                        <a:t>P&amp;S*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181150"/>
                  </a:ext>
                </a:extLst>
              </a:tr>
              <a:tr h="167640">
                <a:tc gridSpan="6">
                  <a:txBody>
                    <a:bodyPr/>
                    <a:lstStyle/>
                    <a:p>
                      <a:pPr algn="l" fontAlgn="b"/>
                      <a:r>
                        <a:rPr lang="en-US" sz="1000" u="none" strike="noStrike">
                          <a:effectLst/>
                        </a:rPr>
                        <a:t>Early NP/NS</a:t>
                      </a:r>
                      <a:endParaRPr lang="en-US" sz="1000" b="1" i="0" u="none" strike="noStrike">
                        <a:effectLst/>
                        <a:latin typeface="Geneva"/>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716040990"/>
                  </a:ext>
                </a:extLst>
              </a:tr>
            </a:tbl>
          </a:graphicData>
        </a:graphic>
      </p:graphicFrame>
      <p:pic>
        <p:nvPicPr>
          <p:cNvPr id="7" name="Content Placeholder 6" descr="Syphilis Rates by Stage of Diagnosis, Minnesota, 2014-2023. Refer to table on slide for full data. ">
            <a:extLst>
              <a:ext uri="{FF2B5EF4-FFF2-40B4-BE49-F238E27FC236}">
                <a16:creationId xmlns:a16="http://schemas.microsoft.com/office/drawing/2014/main" id="{DFBD587D-F60D-8291-54A1-576D7EAE09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820" y="1706474"/>
            <a:ext cx="10125448" cy="45478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16</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2023 Minnesota Primary &amp; Secondary Syphilis Rates by County</a:t>
            </a:r>
          </a:p>
        </p:txBody>
      </p:sp>
      <p:sp>
        <p:nvSpPr>
          <p:cNvPr id="9" name="TextBox 8"/>
          <p:cNvSpPr txBox="1"/>
          <p:nvPr/>
        </p:nvSpPr>
        <p:spPr>
          <a:xfrm>
            <a:off x="9006215" y="3908121"/>
            <a:ext cx="3185786" cy="1460336"/>
          </a:xfrm>
          <a:prstGeom prst="rect">
            <a:avLst/>
          </a:prstGeom>
          <a:noFill/>
        </p:spPr>
        <p:txBody>
          <a:bodyPr wrap="square" rtlCol="0">
            <a:spAutoFit/>
          </a:bodyPr>
          <a:lstStyle/>
          <a:p>
            <a:r>
              <a:rPr lang="en-US" sz="1778" dirty="0"/>
              <a:t>43.3 per 100,000 (184 cases)</a:t>
            </a:r>
          </a:p>
          <a:p>
            <a:r>
              <a:rPr lang="en-US" sz="1778" dirty="0"/>
              <a:t>20.8 per 100,000 (63 cases)</a:t>
            </a:r>
          </a:p>
          <a:p>
            <a:r>
              <a:rPr lang="en-US" sz="1778" dirty="0"/>
              <a:t>5.6 per 100,000 (135 cases)</a:t>
            </a:r>
          </a:p>
          <a:p>
            <a:r>
              <a:rPr lang="en-US" sz="1778" dirty="0"/>
              <a:t>4.6 per 100,000 (119 cases)</a:t>
            </a:r>
          </a:p>
          <a:p>
            <a:r>
              <a:rPr lang="en-US" sz="1778" dirty="0"/>
              <a:t>8.8 per 100,000 (501 cases)</a:t>
            </a:r>
          </a:p>
        </p:txBody>
      </p:sp>
      <p:sp>
        <p:nvSpPr>
          <p:cNvPr id="10" name="TextBox 9"/>
          <p:cNvSpPr txBox="1"/>
          <p:nvPr/>
        </p:nvSpPr>
        <p:spPr>
          <a:xfrm>
            <a:off x="6867227" y="3977223"/>
            <a:ext cx="2720602"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5" name="Picture 14">
            <a:extLst>
              <a:ext uri="{FF2B5EF4-FFF2-40B4-BE49-F238E27FC236}">
                <a16:creationId xmlns:a16="http://schemas.microsoft.com/office/drawing/2014/main" id="{7A2C64D4-0D6D-BC7B-0E9E-C9AB316FF14D}"/>
              </a:ext>
            </a:extLst>
          </p:cNvPr>
          <p:cNvPicPr>
            <a:picLocks noChangeAspect="1"/>
          </p:cNvPicPr>
          <p:nvPr/>
        </p:nvPicPr>
        <p:blipFill>
          <a:blip r:embed="rId3"/>
          <a:stretch>
            <a:fillRect/>
          </a:stretch>
        </p:blipFill>
        <p:spPr>
          <a:xfrm>
            <a:off x="0" y="1481665"/>
            <a:ext cx="5810250" cy="5334000"/>
          </a:xfrm>
          <a:prstGeom prst="rect">
            <a:avLst/>
          </a:prstGeom>
        </p:spPr>
      </p:pic>
    </p:spTree>
    <p:extLst>
      <p:ext uri="{BB962C8B-B14F-4D97-AF65-F5344CB8AC3E}">
        <p14:creationId xmlns:p14="http://schemas.microsoft.com/office/powerpoint/2010/main" val="236186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2023 </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6" name="Content Placeholder 5" descr="Primary &amp; Secondary Syphilis Infections by Residence at Diagnosis&#10;Minnesota, 2023. Refer to slide notes for full data. ">
            <a:extLst>
              <a:ext uri="{FF2B5EF4-FFF2-40B4-BE49-F238E27FC236}">
                <a16:creationId xmlns:a16="http://schemas.microsoft.com/office/drawing/2014/main" id="{893A0994-230F-5D33-6D86-EA6792BBEA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728" y="1572481"/>
            <a:ext cx="5866543" cy="4619404"/>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2014-2023</a:t>
            </a:r>
          </a:p>
        </p:txBody>
      </p:sp>
      <p:graphicFrame>
        <p:nvGraphicFramePr>
          <p:cNvPr id="2" name="Table 1">
            <a:extLst>
              <a:ext uri="{FF2B5EF4-FFF2-40B4-BE49-F238E27FC236}">
                <a16:creationId xmlns:a16="http://schemas.microsoft.com/office/drawing/2014/main" id="{C720A492-53B9-2EF4-997E-9B75C3F2F3C8}"/>
              </a:ext>
            </a:extLst>
          </p:cNvPr>
          <p:cNvGraphicFramePr>
            <a:graphicFrameLocks noGrp="1"/>
          </p:cNvGraphicFramePr>
          <p:nvPr/>
        </p:nvGraphicFramePr>
        <p:xfrm>
          <a:off x="2743200" y="3094038"/>
          <a:ext cx="6705600" cy="6705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767265960"/>
                    </a:ext>
                  </a:extLst>
                </a:gridCol>
                <a:gridCol w="609600">
                  <a:extLst>
                    <a:ext uri="{9D8B030D-6E8A-4147-A177-3AD203B41FA5}">
                      <a16:colId xmlns:a16="http://schemas.microsoft.com/office/drawing/2014/main" val="3318187393"/>
                    </a:ext>
                  </a:extLst>
                </a:gridCol>
                <a:gridCol w="609600">
                  <a:extLst>
                    <a:ext uri="{9D8B030D-6E8A-4147-A177-3AD203B41FA5}">
                      <a16:colId xmlns:a16="http://schemas.microsoft.com/office/drawing/2014/main" val="1777655438"/>
                    </a:ext>
                  </a:extLst>
                </a:gridCol>
                <a:gridCol w="609600">
                  <a:extLst>
                    <a:ext uri="{9D8B030D-6E8A-4147-A177-3AD203B41FA5}">
                      <a16:colId xmlns:a16="http://schemas.microsoft.com/office/drawing/2014/main" val="3579469714"/>
                    </a:ext>
                  </a:extLst>
                </a:gridCol>
                <a:gridCol w="609600">
                  <a:extLst>
                    <a:ext uri="{9D8B030D-6E8A-4147-A177-3AD203B41FA5}">
                      <a16:colId xmlns:a16="http://schemas.microsoft.com/office/drawing/2014/main" val="4121224122"/>
                    </a:ext>
                  </a:extLst>
                </a:gridCol>
                <a:gridCol w="609600">
                  <a:extLst>
                    <a:ext uri="{9D8B030D-6E8A-4147-A177-3AD203B41FA5}">
                      <a16:colId xmlns:a16="http://schemas.microsoft.com/office/drawing/2014/main" val="2288913868"/>
                    </a:ext>
                  </a:extLst>
                </a:gridCol>
                <a:gridCol w="609600">
                  <a:extLst>
                    <a:ext uri="{9D8B030D-6E8A-4147-A177-3AD203B41FA5}">
                      <a16:colId xmlns:a16="http://schemas.microsoft.com/office/drawing/2014/main" val="1677093694"/>
                    </a:ext>
                  </a:extLst>
                </a:gridCol>
                <a:gridCol w="609600">
                  <a:extLst>
                    <a:ext uri="{9D8B030D-6E8A-4147-A177-3AD203B41FA5}">
                      <a16:colId xmlns:a16="http://schemas.microsoft.com/office/drawing/2014/main" val="2114253194"/>
                    </a:ext>
                  </a:extLst>
                </a:gridCol>
                <a:gridCol w="609600">
                  <a:extLst>
                    <a:ext uri="{9D8B030D-6E8A-4147-A177-3AD203B41FA5}">
                      <a16:colId xmlns:a16="http://schemas.microsoft.com/office/drawing/2014/main" val="2117972759"/>
                    </a:ext>
                  </a:extLst>
                </a:gridCol>
                <a:gridCol w="609600">
                  <a:extLst>
                    <a:ext uri="{9D8B030D-6E8A-4147-A177-3AD203B41FA5}">
                      <a16:colId xmlns:a16="http://schemas.microsoft.com/office/drawing/2014/main" val="206341485"/>
                    </a:ext>
                  </a:extLst>
                </a:gridCol>
                <a:gridCol w="609600">
                  <a:extLst>
                    <a:ext uri="{9D8B030D-6E8A-4147-A177-3AD203B41FA5}">
                      <a16:colId xmlns:a16="http://schemas.microsoft.com/office/drawing/2014/main" val="152844167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472289150"/>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27324160"/>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74942586"/>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733570833"/>
                  </a:ext>
                </a:extLst>
              </a:tr>
            </a:tbl>
          </a:graphicData>
        </a:graphic>
      </p:graphicFrame>
      <p:pic>
        <p:nvPicPr>
          <p:cNvPr id="7" name="Content Placeholder 6" descr="Primary &amp; Secondary Syphilis Rates by Gender, Minnesota, 2014-2023. Refer to table on slide for full information. ">
            <a:extLst>
              <a:ext uri="{FF2B5EF4-FFF2-40B4-BE49-F238E27FC236}">
                <a16:creationId xmlns:a16="http://schemas.microsoft.com/office/drawing/2014/main" id="{E31DF1B5-67B8-6900-C945-F891C39B37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8406" y="1873705"/>
            <a:ext cx="10095187" cy="4208595"/>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DBAA9F84-560D-6447-E1EC-FA14A58B8C55}"/>
              </a:ext>
            </a:extLst>
          </p:cNvPr>
          <p:cNvGraphicFramePr>
            <a:graphicFrameLocks noGrp="1"/>
          </p:cNvGraphicFramePr>
          <p:nvPr>
            <p:extLst>
              <p:ext uri="{D42A27DB-BD31-4B8C-83A1-F6EECF244321}">
                <p14:modId xmlns:p14="http://schemas.microsoft.com/office/powerpoint/2010/main" val="1463837279"/>
              </p:ext>
            </p:extLst>
          </p:nvPr>
        </p:nvGraphicFramePr>
        <p:xfrm>
          <a:off x="2743200" y="2927350"/>
          <a:ext cx="6705600" cy="100584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43168348"/>
                    </a:ext>
                  </a:extLst>
                </a:gridCol>
                <a:gridCol w="609600">
                  <a:extLst>
                    <a:ext uri="{9D8B030D-6E8A-4147-A177-3AD203B41FA5}">
                      <a16:colId xmlns:a16="http://schemas.microsoft.com/office/drawing/2014/main" val="3367083560"/>
                    </a:ext>
                  </a:extLst>
                </a:gridCol>
                <a:gridCol w="609600">
                  <a:extLst>
                    <a:ext uri="{9D8B030D-6E8A-4147-A177-3AD203B41FA5}">
                      <a16:colId xmlns:a16="http://schemas.microsoft.com/office/drawing/2014/main" val="2158355018"/>
                    </a:ext>
                  </a:extLst>
                </a:gridCol>
                <a:gridCol w="609600">
                  <a:extLst>
                    <a:ext uri="{9D8B030D-6E8A-4147-A177-3AD203B41FA5}">
                      <a16:colId xmlns:a16="http://schemas.microsoft.com/office/drawing/2014/main" val="2589092244"/>
                    </a:ext>
                  </a:extLst>
                </a:gridCol>
                <a:gridCol w="609600">
                  <a:extLst>
                    <a:ext uri="{9D8B030D-6E8A-4147-A177-3AD203B41FA5}">
                      <a16:colId xmlns:a16="http://schemas.microsoft.com/office/drawing/2014/main" val="2684003818"/>
                    </a:ext>
                  </a:extLst>
                </a:gridCol>
                <a:gridCol w="609600">
                  <a:extLst>
                    <a:ext uri="{9D8B030D-6E8A-4147-A177-3AD203B41FA5}">
                      <a16:colId xmlns:a16="http://schemas.microsoft.com/office/drawing/2014/main" val="702332113"/>
                    </a:ext>
                  </a:extLst>
                </a:gridCol>
                <a:gridCol w="609600">
                  <a:extLst>
                    <a:ext uri="{9D8B030D-6E8A-4147-A177-3AD203B41FA5}">
                      <a16:colId xmlns:a16="http://schemas.microsoft.com/office/drawing/2014/main" val="3166249868"/>
                    </a:ext>
                  </a:extLst>
                </a:gridCol>
                <a:gridCol w="609600">
                  <a:extLst>
                    <a:ext uri="{9D8B030D-6E8A-4147-A177-3AD203B41FA5}">
                      <a16:colId xmlns:a16="http://schemas.microsoft.com/office/drawing/2014/main" val="2120492493"/>
                    </a:ext>
                  </a:extLst>
                </a:gridCol>
                <a:gridCol w="609600">
                  <a:extLst>
                    <a:ext uri="{9D8B030D-6E8A-4147-A177-3AD203B41FA5}">
                      <a16:colId xmlns:a16="http://schemas.microsoft.com/office/drawing/2014/main" val="1134684841"/>
                    </a:ext>
                  </a:extLst>
                </a:gridCol>
                <a:gridCol w="609600">
                  <a:extLst>
                    <a:ext uri="{9D8B030D-6E8A-4147-A177-3AD203B41FA5}">
                      <a16:colId xmlns:a16="http://schemas.microsoft.com/office/drawing/2014/main" val="1806118099"/>
                    </a:ext>
                  </a:extLst>
                </a:gridCol>
                <a:gridCol w="609600">
                  <a:extLst>
                    <a:ext uri="{9D8B030D-6E8A-4147-A177-3AD203B41FA5}">
                      <a16:colId xmlns:a16="http://schemas.microsoft.com/office/drawing/2014/main" val="3021124067"/>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690665620"/>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58376333"/>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7740519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94439058"/>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73313599"/>
                  </a:ext>
                </a:extLst>
              </a:tr>
              <a:tr h="167640">
                <a:tc>
                  <a:txBody>
                    <a:bodyPr/>
                    <a:lstStyle/>
                    <a:p>
                      <a:pPr algn="l" fontAlgn="b"/>
                      <a:r>
                        <a:rPr lang="en-US" sz="1000" u="none" strike="noStrike">
                          <a:effectLst/>
                        </a:rPr>
                        <a:t>40-49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4002036512"/>
                  </a:ext>
                </a:extLst>
              </a:tr>
            </a:tbl>
          </a:graphicData>
        </a:graphic>
      </p:graphicFrame>
      <p:pic>
        <p:nvPicPr>
          <p:cNvPr id="8" name="Content Placeholder 7" descr="Primary &amp; Secondary Syphilis Rates by Age. Minnesota, 2014-2023. Refer to table on slide for full data.">
            <a:extLst>
              <a:ext uri="{FF2B5EF4-FFF2-40B4-BE49-F238E27FC236}">
                <a16:creationId xmlns:a16="http://schemas.microsoft.com/office/drawing/2014/main" id="{710C0F28-8A2B-E4DE-44B2-B838703D0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970" y="1822746"/>
            <a:ext cx="11024060" cy="4402183"/>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STIs       (ex: herpes, HPV/genital warts).</a:t>
            </a:r>
          </a:p>
          <a:p>
            <a:r>
              <a:rPr lang="en-US" altLang="en-US" sz="8000" dirty="0"/>
              <a:t>This slide set describes trends in reportable STIs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2023</a:t>
            </a:r>
          </a:p>
        </p:txBody>
      </p:sp>
      <p:graphicFrame>
        <p:nvGraphicFramePr>
          <p:cNvPr id="5" name="Table 4">
            <a:extLst>
              <a:ext uri="{FF2B5EF4-FFF2-40B4-BE49-F238E27FC236}">
                <a16:creationId xmlns:a16="http://schemas.microsoft.com/office/drawing/2014/main" id="{F4429465-3369-5654-C7FD-A4C877B75078}"/>
              </a:ext>
            </a:extLst>
          </p:cNvPr>
          <p:cNvGraphicFramePr>
            <a:graphicFrameLocks noGrp="1"/>
          </p:cNvGraphicFramePr>
          <p:nvPr>
            <p:extLst>
              <p:ext uri="{D42A27DB-BD31-4B8C-83A1-F6EECF244321}">
                <p14:modId xmlns:p14="http://schemas.microsoft.com/office/powerpoint/2010/main" val="1947787023"/>
              </p:ext>
            </p:extLst>
          </p:nvPr>
        </p:nvGraphicFramePr>
        <p:xfrm>
          <a:off x="3657600" y="3178175"/>
          <a:ext cx="48768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37119771"/>
                    </a:ext>
                  </a:extLst>
                </a:gridCol>
                <a:gridCol w="609600">
                  <a:extLst>
                    <a:ext uri="{9D8B030D-6E8A-4147-A177-3AD203B41FA5}">
                      <a16:colId xmlns:a16="http://schemas.microsoft.com/office/drawing/2014/main" val="3386758460"/>
                    </a:ext>
                  </a:extLst>
                </a:gridCol>
                <a:gridCol w="609600">
                  <a:extLst>
                    <a:ext uri="{9D8B030D-6E8A-4147-A177-3AD203B41FA5}">
                      <a16:colId xmlns:a16="http://schemas.microsoft.com/office/drawing/2014/main" val="2592107006"/>
                    </a:ext>
                  </a:extLst>
                </a:gridCol>
                <a:gridCol w="609600">
                  <a:extLst>
                    <a:ext uri="{9D8B030D-6E8A-4147-A177-3AD203B41FA5}">
                      <a16:colId xmlns:a16="http://schemas.microsoft.com/office/drawing/2014/main" val="2411122800"/>
                    </a:ext>
                  </a:extLst>
                </a:gridCol>
                <a:gridCol w="609600">
                  <a:extLst>
                    <a:ext uri="{9D8B030D-6E8A-4147-A177-3AD203B41FA5}">
                      <a16:colId xmlns:a16="http://schemas.microsoft.com/office/drawing/2014/main" val="3331238792"/>
                    </a:ext>
                  </a:extLst>
                </a:gridCol>
                <a:gridCol w="609600">
                  <a:extLst>
                    <a:ext uri="{9D8B030D-6E8A-4147-A177-3AD203B41FA5}">
                      <a16:colId xmlns:a16="http://schemas.microsoft.com/office/drawing/2014/main" val="2018240801"/>
                    </a:ext>
                  </a:extLst>
                </a:gridCol>
                <a:gridCol w="609600">
                  <a:extLst>
                    <a:ext uri="{9D8B030D-6E8A-4147-A177-3AD203B41FA5}">
                      <a16:colId xmlns:a16="http://schemas.microsoft.com/office/drawing/2014/main" val="1807118152"/>
                    </a:ext>
                  </a:extLst>
                </a:gridCol>
                <a:gridCol w="609600">
                  <a:extLst>
                    <a:ext uri="{9D8B030D-6E8A-4147-A177-3AD203B41FA5}">
                      <a16:colId xmlns:a16="http://schemas.microsoft.com/office/drawing/2014/main" val="1528978705"/>
                    </a:ext>
                  </a:extLst>
                </a:gridCol>
              </a:tblGrid>
              <a:tr h="167640">
                <a:tc>
                  <a:txBody>
                    <a:bodyPr/>
                    <a:lstStyle/>
                    <a:p>
                      <a:pPr algn="l" fontAlgn="b"/>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92730884"/>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8.4</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8275327"/>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1.4</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3257295"/>
                  </a:ext>
                </a:extLst>
              </a:tr>
            </a:tbl>
          </a:graphicData>
        </a:graphic>
      </p:graphicFrame>
      <p:pic>
        <p:nvPicPr>
          <p:cNvPr id="9" name="Content Placeholder 8" descr="Age-Specific Primary &amp; Secondary Syphilis Rates by Gender, Minnesota, 2023. Refer to table on slide for full data. ">
            <a:extLst>
              <a:ext uri="{FF2B5EF4-FFF2-40B4-BE49-F238E27FC236}">
                <a16:creationId xmlns:a16="http://schemas.microsoft.com/office/drawing/2014/main" id="{BA742C59-B7B0-7D24-D6B5-28F13850AE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20108"/>
            <a:ext cx="10574172" cy="429575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5" name="Content Placeholder 4" descr="Primary and secondary syphilis cases by race. Refer to slide notes for full information. ">
            <a:extLst>
              <a:ext uri="{FF2B5EF4-FFF2-40B4-BE49-F238E27FC236}">
                <a16:creationId xmlns:a16="http://schemas.microsoft.com/office/drawing/2014/main" id="{AB72378A-ACA3-278F-3872-3D37B5E0E4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9725" y="1634203"/>
            <a:ext cx="7062643" cy="4257910"/>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2014-2023</a:t>
            </a:r>
            <a:endParaRPr lang="en-US" altLang="en-US" sz="3200" baseline="30000" dirty="0">
              <a:solidFill>
                <a:schemeClr val="bg1"/>
              </a:solidFill>
              <a:latin typeface="+mj-lt"/>
            </a:endParaRPr>
          </a:p>
        </p:txBody>
      </p:sp>
      <p:graphicFrame>
        <p:nvGraphicFramePr>
          <p:cNvPr id="4" name="Table 3">
            <a:extLst>
              <a:ext uri="{FF2B5EF4-FFF2-40B4-BE49-F238E27FC236}">
                <a16:creationId xmlns:a16="http://schemas.microsoft.com/office/drawing/2014/main" id="{97E76591-B1F8-EFBB-F82C-5A95EE65388E}"/>
              </a:ext>
            </a:extLst>
          </p:cNvPr>
          <p:cNvGraphicFramePr>
            <a:graphicFrameLocks noGrp="1"/>
          </p:cNvGraphicFramePr>
          <p:nvPr/>
        </p:nvGraphicFramePr>
        <p:xfrm>
          <a:off x="2743200" y="2633663"/>
          <a:ext cx="6705600" cy="15925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536234322"/>
                    </a:ext>
                  </a:extLst>
                </a:gridCol>
                <a:gridCol w="609600">
                  <a:extLst>
                    <a:ext uri="{9D8B030D-6E8A-4147-A177-3AD203B41FA5}">
                      <a16:colId xmlns:a16="http://schemas.microsoft.com/office/drawing/2014/main" val="3178255394"/>
                    </a:ext>
                  </a:extLst>
                </a:gridCol>
                <a:gridCol w="609600">
                  <a:extLst>
                    <a:ext uri="{9D8B030D-6E8A-4147-A177-3AD203B41FA5}">
                      <a16:colId xmlns:a16="http://schemas.microsoft.com/office/drawing/2014/main" val="775775918"/>
                    </a:ext>
                  </a:extLst>
                </a:gridCol>
                <a:gridCol w="609600">
                  <a:extLst>
                    <a:ext uri="{9D8B030D-6E8A-4147-A177-3AD203B41FA5}">
                      <a16:colId xmlns:a16="http://schemas.microsoft.com/office/drawing/2014/main" val="2827061376"/>
                    </a:ext>
                  </a:extLst>
                </a:gridCol>
                <a:gridCol w="609600">
                  <a:extLst>
                    <a:ext uri="{9D8B030D-6E8A-4147-A177-3AD203B41FA5}">
                      <a16:colId xmlns:a16="http://schemas.microsoft.com/office/drawing/2014/main" val="1701975672"/>
                    </a:ext>
                  </a:extLst>
                </a:gridCol>
                <a:gridCol w="609600">
                  <a:extLst>
                    <a:ext uri="{9D8B030D-6E8A-4147-A177-3AD203B41FA5}">
                      <a16:colId xmlns:a16="http://schemas.microsoft.com/office/drawing/2014/main" val="1179184310"/>
                    </a:ext>
                  </a:extLst>
                </a:gridCol>
                <a:gridCol w="609600">
                  <a:extLst>
                    <a:ext uri="{9D8B030D-6E8A-4147-A177-3AD203B41FA5}">
                      <a16:colId xmlns:a16="http://schemas.microsoft.com/office/drawing/2014/main" val="708740890"/>
                    </a:ext>
                  </a:extLst>
                </a:gridCol>
                <a:gridCol w="609600">
                  <a:extLst>
                    <a:ext uri="{9D8B030D-6E8A-4147-A177-3AD203B41FA5}">
                      <a16:colId xmlns:a16="http://schemas.microsoft.com/office/drawing/2014/main" val="2556735198"/>
                    </a:ext>
                  </a:extLst>
                </a:gridCol>
                <a:gridCol w="609600">
                  <a:extLst>
                    <a:ext uri="{9D8B030D-6E8A-4147-A177-3AD203B41FA5}">
                      <a16:colId xmlns:a16="http://schemas.microsoft.com/office/drawing/2014/main" val="109933987"/>
                    </a:ext>
                  </a:extLst>
                </a:gridCol>
                <a:gridCol w="609600">
                  <a:extLst>
                    <a:ext uri="{9D8B030D-6E8A-4147-A177-3AD203B41FA5}">
                      <a16:colId xmlns:a16="http://schemas.microsoft.com/office/drawing/2014/main" val="214814010"/>
                    </a:ext>
                  </a:extLst>
                </a:gridCol>
                <a:gridCol w="609600">
                  <a:extLst>
                    <a:ext uri="{9D8B030D-6E8A-4147-A177-3AD203B41FA5}">
                      <a16:colId xmlns:a16="http://schemas.microsoft.com/office/drawing/2014/main" val="355544146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035542078"/>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2690435"/>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285119026"/>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683506942"/>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31898581"/>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14.1</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416896691"/>
                  </a:ext>
                </a:extLst>
              </a:tr>
            </a:tbl>
          </a:graphicData>
        </a:graphic>
      </p:graphicFrame>
      <p:pic>
        <p:nvPicPr>
          <p:cNvPr id="6" name="Content Placeholder 5" descr="Primary &amp; Secondary Syphilis Rates by Race/Ethnicity Minnesota, 2014-2023. Refer to table on slide for full data. ">
            <a:extLst>
              <a:ext uri="{FF2B5EF4-FFF2-40B4-BE49-F238E27FC236}">
                <a16:creationId xmlns:a16="http://schemas.microsoft.com/office/drawing/2014/main" id="{809DB083-C4E5-BB47-01E2-B92BD341FC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29" y="1569558"/>
            <a:ext cx="11540764" cy="5082935"/>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STI Surveillance System</a:t>
            </a:r>
          </a:p>
        </p:txBody>
      </p:sp>
    </p:spTree>
    <p:extLst>
      <p:ext uri="{BB962C8B-B14F-4D97-AF65-F5344CB8AC3E}">
        <p14:creationId xmlns:p14="http://schemas.microsoft.com/office/powerpoint/2010/main" val="304849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23A4696F-91AD-593B-F15E-388AF6EA9622}"/>
              </a:ext>
            </a:extLst>
          </p:cNvPr>
          <p:cNvGraphicFramePr>
            <a:graphicFrameLocks noGrp="1"/>
          </p:cNvGraphicFramePr>
          <p:nvPr>
            <p:extLst>
              <p:ext uri="{D42A27DB-BD31-4B8C-83A1-F6EECF244321}">
                <p14:modId xmlns:p14="http://schemas.microsoft.com/office/powerpoint/2010/main" val="2901062418"/>
              </p:ext>
            </p:extLst>
          </p:nvPr>
        </p:nvGraphicFramePr>
        <p:xfrm>
          <a:off x="5422900" y="2103344"/>
          <a:ext cx="1346200" cy="389382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3195372075"/>
                    </a:ext>
                  </a:extLst>
                </a:gridCol>
                <a:gridCol w="635000">
                  <a:extLst>
                    <a:ext uri="{9D8B030D-6E8A-4147-A177-3AD203B41FA5}">
                      <a16:colId xmlns:a16="http://schemas.microsoft.com/office/drawing/2014/main" val="2540042480"/>
                    </a:ext>
                  </a:extLst>
                </a:gridCol>
              </a:tblGrid>
              <a:tr h="132522">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5592722"/>
                  </a:ext>
                </a:extLst>
              </a:tr>
              <a:tr h="120999">
                <a:tc>
                  <a:txBody>
                    <a:bodyPr/>
                    <a:lstStyle/>
                    <a:p>
                      <a:pPr algn="r" fontAlgn="b"/>
                      <a:r>
                        <a:rPr lang="en-US" sz="1000" u="none" strike="noStrike">
                          <a:effectLst/>
                        </a:rPr>
                        <a:t>2002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81124844"/>
                  </a:ext>
                </a:extLst>
              </a:tr>
              <a:tr h="120999">
                <a:tc>
                  <a:txBody>
                    <a:bodyPr/>
                    <a:lstStyle/>
                    <a:p>
                      <a:pPr algn="r" fontAlgn="b"/>
                      <a:r>
                        <a:rPr lang="en-US" sz="1000" u="none" strike="noStrike">
                          <a:effectLst/>
                        </a:rPr>
                        <a:t>2003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05996866"/>
                  </a:ext>
                </a:extLst>
              </a:tr>
              <a:tr h="120999">
                <a:tc>
                  <a:txBody>
                    <a:bodyPr/>
                    <a:lstStyle/>
                    <a:p>
                      <a:pPr algn="r" fontAlgn="b"/>
                      <a:r>
                        <a:rPr lang="en-US" sz="1000" u="none" strike="noStrike">
                          <a:effectLst/>
                        </a:rPr>
                        <a:t>2004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41933800"/>
                  </a:ext>
                </a:extLst>
              </a:tr>
              <a:tr h="120999">
                <a:tc>
                  <a:txBody>
                    <a:bodyPr/>
                    <a:lstStyle/>
                    <a:p>
                      <a:pPr algn="r" fontAlgn="b"/>
                      <a:r>
                        <a:rPr lang="en-US" sz="1000" u="none" strike="noStrike">
                          <a:effectLst/>
                        </a:rPr>
                        <a:t>2005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87993358"/>
                  </a:ext>
                </a:extLst>
              </a:tr>
              <a:tr h="120999">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72510022"/>
                  </a:ext>
                </a:extLst>
              </a:tr>
              <a:tr h="120999">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147183139"/>
                  </a:ext>
                </a:extLst>
              </a:tr>
              <a:tr h="120999">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76227310"/>
                  </a:ext>
                </a:extLst>
              </a:tr>
              <a:tr h="120999">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45361342"/>
                  </a:ext>
                </a:extLst>
              </a:tr>
              <a:tr h="120999">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18695442"/>
                  </a:ext>
                </a:extLst>
              </a:tr>
              <a:tr h="132522">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8336019"/>
                  </a:ext>
                </a:extLst>
              </a:tr>
              <a:tr h="132522">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6708896"/>
                  </a:ext>
                </a:extLst>
              </a:tr>
              <a:tr h="132522">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37591697"/>
                  </a:ext>
                </a:extLst>
              </a:tr>
              <a:tr h="132522">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514136"/>
                  </a:ext>
                </a:extLst>
              </a:tr>
              <a:tr h="132522">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2757084"/>
                  </a:ext>
                </a:extLst>
              </a:tr>
              <a:tr h="132522">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3872282"/>
                  </a:ext>
                </a:extLst>
              </a:tr>
              <a:tr h="132522">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524590"/>
                  </a:ext>
                </a:extLst>
              </a:tr>
              <a:tr h="132522">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5711785"/>
                  </a:ext>
                </a:extLst>
              </a:tr>
              <a:tr h="132522">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3901336"/>
                  </a:ext>
                </a:extLst>
              </a:tr>
              <a:tr h="132522">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9272628"/>
                  </a:ext>
                </a:extLst>
              </a:tr>
              <a:tr h="132522">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3952524"/>
                  </a:ext>
                </a:extLst>
              </a:tr>
              <a:tr h="132522">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5291893"/>
                  </a:ext>
                </a:extLst>
              </a:tr>
              <a:tr h="132522">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0282928"/>
                  </a:ext>
                </a:extLst>
              </a:tr>
            </a:tbl>
          </a:graphicData>
        </a:graphic>
      </p:graphicFrame>
      <p:pic>
        <p:nvPicPr>
          <p:cNvPr id="8" name="Content Placeholder 7" descr="Female early syphilis cases. Refer to table on slide for full information. ">
            <a:extLst>
              <a:ext uri="{FF2B5EF4-FFF2-40B4-BE49-F238E27FC236}">
                <a16:creationId xmlns:a16="http://schemas.microsoft.com/office/drawing/2014/main" id="{759F0808-81E0-BBF4-FE05-DF6B92B511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088" y="1765180"/>
            <a:ext cx="10021824" cy="4313076"/>
          </a:xfrm>
        </p:spPr>
      </p:pic>
    </p:spTree>
    <p:extLst>
      <p:ext uri="{BB962C8B-B14F-4D97-AF65-F5344CB8AC3E}">
        <p14:creationId xmlns:p14="http://schemas.microsoft.com/office/powerpoint/2010/main" val="3349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Syphilis Cases (All Stages)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0C62BF50-CE4B-7BAB-D9A0-1E9D85AB899B}"/>
              </a:ext>
            </a:extLst>
          </p:cNvPr>
          <p:cNvGraphicFramePr>
            <a:graphicFrameLocks noGrp="1"/>
          </p:cNvGraphicFramePr>
          <p:nvPr/>
        </p:nvGraphicFramePr>
        <p:xfrm>
          <a:off x="5422900" y="2424113"/>
          <a:ext cx="1346200" cy="201168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3083259918"/>
                    </a:ext>
                  </a:extLst>
                </a:gridCol>
                <a:gridCol w="635000">
                  <a:extLst>
                    <a:ext uri="{9D8B030D-6E8A-4147-A177-3AD203B41FA5}">
                      <a16:colId xmlns:a16="http://schemas.microsoft.com/office/drawing/2014/main" val="3359456115"/>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1800340"/>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054919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6508958"/>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91972306"/>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2801899"/>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6199192"/>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1877895"/>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7872215"/>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2668752"/>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2437552"/>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559</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4404658"/>
                  </a:ext>
                </a:extLst>
              </a:tr>
            </a:tbl>
          </a:graphicData>
        </a:graphic>
      </p:graphicFrame>
      <p:pic>
        <p:nvPicPr>
          <p:cNvPr id="8" name="Content Placeholder 7" descr="Female syphilis cases (all stages). Refer to table on slide for full information. ">
            <a:extLst>
              <a:ext uri="{FF2B5EF4-FFF2-40B4-BE49-F238E27FC236}">
                <a16:creationId xmlns:a16="http://schemas.microsoft.com/office/drawing/2014/main" id="{2D2ECA6D-E628-6EF2-461B-460142348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702" y="1748166"/>
            <a:ext cx="10208595" cy="4269049"/>
          </a:xfrm>
        </p:spPr>
      </p:pic>
    </p:spTree>
    <p:extLst>
      <p:ext uri="{BB962C8B-B14F-4D97-AF65-F5344CB8AC3E}">
        <p14:creationId xmlns:p14="http://schemas.microsoft.com/office/powerpoint/2010/main" val="356232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2023</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10;Minnesota, 2023. Refer to slide notes for full data. ">
            <a:extLst>
              <a:ext uri="{FF2B5EF4-FFF2-40B4-BE49-F238E27FC236}">
                <a16:creationId xmlns:a16="http://schemas.microsoft.com/office/drawing/2014/main" id="{E9997C94-6B66-581F-5C32-8A0C2D4301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2865" y="1705314"/>
            <a:ext cx="5426869" cy="4255050"/>
          </a:xfrm>
        </p:spPr>
      </p:pic>
    </p:spTree>
    <p:extLst>
      <p:ext uri="{BB962C8B-B14F-4D97-AF65-F5344CB8AC3E}">
        <p14:creationId xmlns:p14="http://schemas.microsoft.com/office/powerpoint/2010/main" val="5859822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graphicFrame>
        <p:nvGraphicFramePr>
          <p:cNvPr id="6" name="Table 5">
            <a:extLst>
              <a:ext uri="{FF2B5EF4-FFF2-40B4-BE49-F238E27FC236}">
                <a16:creationId xmlns:a16="http://schemas.microsoft.com/office/drawing/2014/main" id="{645EA58E-B325-D731-4C1C-630F48234F49}"/>
              </a:ext>
            </a:extLst>
          </p:cNvPr>
          <p:cNvGraphicFramePr>
            <a:graphicFrameLocks noGrp="1"/>
          </p:cNvGraphicFramePr>
          <p:nvPr/>
        </p:nvGraphicFramePr>
        <p:xfrm>
          <a:off x="3962400" y="3113088"/>
          <a:ext cx="4267200" cy="6324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36261248"/>
                    </a:ext>
                  </a:extLst>
                </a:gridCol>
                <a:gridCol w="609600">
                  <a:extLst>
                    <a:ext uri="{9D8B030D-6E8A-4147-A177-3AD203B41FA5}">
                      <a16:colId xmlns:a16="http://schemas.microsoft.com/office/drawing/2014/main" val="456287923"/>
                    </a:ext>
                  </a:extLst>
                </a:gridCol>
                <a:gridCol w="609600">
                  <a:extLst>
                    <a:ext uri="{9D8B030D-6E8A-4147-A177-3AD203B41FA5}">
                      <a16:colId xmlns:a16="http://schemas.microsoft.com/office/drawing/2014/main" val="2656233022"/>
                    </a:ext>
                  </a:extLst>
                </a:gridCol>
                <a:gridCol w="609600">
                  <a:extLst>
                    <a:ext uri="{9D8B030D-6E8A-4147-A177-3AD203B41FA5}">
                      <a16:colId xmlns:a16="http://schemas.microsoft.com/office/drawing/2014/main" val="2736037141"/>
                    </a:ext>
                  </a:extLst>
                </a:gridCol>
                <a:gridCol w="609600">
                  <a:extLst>
                    <a:ext uri="{9D8B030D-6E8A-4147-A177-3AD203B41FA5}">
                      <a16:colId xmlns:a16="http://schemas.microsoft.com/office/drawing/2014/main" val="4181260004"/>
                    </a:ext>
                  </a:extLst>
                </a:gridCol>
                <a:gridCol w="609600">
                  <a:extLst>
                    <a:ext uri="{9D8B030D-6E8A-4147-A177-3AD203B41FA5}">
                      <a16:colId xmlns:a16="http://schemas.microsoft.com/office/drawing/2014/main" val="2491568521"/>
                    </a:ext>
                  </a:extLst>
                </a:gridCol>
                <a:gridCol w="609600">
                  <a:extLst>
                    <a:ext uri="{9D8B030D-6E8A-4147-A177-3AD203B41FA5}">
                      <a16:colId xmlns:a16="http://schemas.microsoft.com/office/drawing/2014/main" val="766620725"/>
                    </a:ext>
                  </a:extLst>
                </a:gridCol>
              </a:tblGrid>
              <a:tr h="167640">
                <a:tc>
                  <a:txBody>
                    <a:bodyPr/>
                    <a:lstStyle/>
                    <a:p>
                      <a:pPr algn="l" fontAlgn="b"/>
                      <a:r>
                        <a:rPr lang="en-US" sz="1000" u="none" strike="noStrike">
                          <a:effectLst/>
                        </a:rPr>
                        <a:t>White,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Black,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American Indian</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Asian/PI</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Other/More than one race</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Unknown</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69548831"/>
                  </a:ext>
                </a:extLst>
              </a:tr>
              <a:tr h="167640">
                <a:tc>
                  <a:txBody>
                    <a:bodyPr/>
                    <a:lstStyle/>
                    <a:p>
                      <a:pPr algn="r" fontAlgn="b"/>
                      <a:r>
                        <a:rPr lang="en-US" sz="1000" u="none" strike="noStrike">
                          <a:effectLst/>
                        </a:rPr>
                        <a:t>90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83706271"/>
                  </a:ext>
                </a:extLst>
              </a:tr>
            </a:tbl>
          </a:graphicData>
        </a:graphic>
      </p:graphicFrame>
      <p:pic>
        <p:nvPicPr>
          <p:cNvPr id="12" name="Content Placeholder 11" descr="Early Syphilis Cases in Females by Race/Ethnicity &#10;Minnesota, 2023. Refer to table on slide for full data. ">
            <a:extLst>
              <a:ext uri="{FF2B5EF4-FFF2-40B4-BE49-F238E27FC236}">
                <a16:creationId xmlns:a16="http://schemas.microsoft.com/office/drawing/2014/main" id="{7023120D-0678-B9E4-2E89-1CBA7EEF6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0136" y="1641603"/>
            <a:ext cx="7073734" cy="4508754"/>
          </a:xfrm>
        </p:spPr>
      </p:pic>
    </p:spTree>
    <p:extLst>
      <p:ext uri="{BB962C8B-B14F-4D97-AF65-F5344CB8AC3E}">
        <p14:creationId xmlns:p14="http://schemas.microsoft.com/office/powerpoint/2010/main" val="6165084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2014-2023</a:t>
            </a:r>
            <a:endParaRPr lang="en-US" sz="2900" dirty="0"/>
          </a:p>
        </p:txBody>
      </p:sp>
      <p:graphicFrame>
        <p:nvGraphicFramePr>
          <p:cNvPr id="3" name="Table 2">
            <a:extLst>
              <a:ext uri="{FF2B5EF4-FFF2-40B4-BE49-F238E27FC236}">
                <a16:creationId xmlns:a16="http://schemas.microsoft.com/office/drawing/2014/main" id="{C27A1A2F-A81B-6BCC-4580-52E227346A0A}"/>
              </a:ext>
            </a:extLst>
          </p:cNvPr>
          <p:cNvGraphicFramePr>
            <a:graphicFrameLocks noGrp="1"/>
          </p:cNvGraphicFramePr>
          <p:nvPr/>
        </p:nvGraphicFramePr>
        <p:xfrm>
          <a:off x="5118100" y="2424113"/>
          <a:ext cx="1955800" cy="201168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890184455"/>
                    </a:ext>
                  </a:extLst>
                </a:gridCol>
                <a:gridCol w="635000">
                  <a:extLst>
                    <a:ext uri="{9D8B030D-6E8A-4147-A177-3AD203B41FA5}">
                      <a16:colId xmlns:a16="http://schemas.microsoft.com/office/drawing/2014/main" val="2806593650"/>
                    </a:ext>
                  </a:extLst>
                </a:gridCol>
                <a:gridCol w="609600">
                  <a:extLst>
                    <a:ext uri="{9D8B030D-6E8A-4147-A177-3AD203B41FA5}">
                      <a16:colId xmlns:a16="http://schemas.microsoft.com/office/drawing/2014/main" val="1349851633"/>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Count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9761318"/>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29699623"/>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249962"/>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2084718"/>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5817313"/>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590479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015248"/>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94307646"/>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0780617"/>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2720045"/>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3182168"/>
                  </a:ext>
                </a:extLst>
              </a:tr>
            </a:tbl>
          </a:graphicData>
        </a:graphic>
      </p:graphicFrame>
      <p:pic>
        <p:nvPicPr>
          <p:cNvPr id="8" name="Content Placeholder 7" descr="Congenital Syphilis Rates Among Infants&#10;Minnesota, 2014-2023. Refer to table on slide for full data. ">
            <a:extLst>
              <a:ext uri="{FF2B5EF4-FFF2-40B4-BE49-F238E27FC236}">
                <a16:creationId xmlns:a16="http://schemas.microsoft.com/office/drawing/2014/main" id="{327EAFF9-7BFF-7565-B870-5CC4378078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585" y="1765518"/>
            <a:ext cx="10098829" cy="4491443"/>
          </a:xfrm>
        </p:spPr>
      </p:pic>
    </p:spTree>
    <p:extLst>
      <p:ext uri="{BB962C8B-B14F-4D97-AF65-F5344CB8AC3E}">
        <p14:creationId xmlns:p14="http://schemas.microsoft.com/office/powerpoint/2010/main" val="194634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Primary and Secondary Syphilis Rates among Females aged 15-44 years and Number of Congenital Syphilis Cases – Minnesota, 2006-2023</a:t>
            </a:r>
          </a:p>
        </p:txBody>
      </p:sp>
      <p:graphicFrame>
        <p:nvGraphicFramePr>
          <p:cNvPr id="5" name="Table 4">
            <a:extLst>
              <a:ext uri="{FF2B5EF4-FFF2-40B4-BE49-F238E27FC236}">
                <a16:creationId xmlns:a16="http://schemas.microsoft.com/office/drawing/2014/main" id="{E07B053B-9599-91C3-8D07-126D525ACF69}"/>
              </a:ext>
            </a:extLst>
          </p:cNvPr>
          <p:cNvGraphicFramePr>
            <a:graphicFrameLocks noGrp="1"/>
          </p:cNvGraphicFramePr>
          <p:nvPr>
            <p:extLst>
              <p:ext uri="{D42A27DB-BD31-4B8C-83A1-F6EECF244321}">
                <p14:modId xmlns:p14="http://schemas.microsoft.com/office/powerpoint/2010/main" val="2435443786"/>
              </p:ext>
            </p:extLst>
          </p:nvPr>
        </p:nvGraphicFramePr>
        <p:xfrm>
          <a:off x="5118100" y="2323468"/>
          <a:ext cx="1955800" cy="366522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1866219100"/>
                    </a:ext>
                  </a:extLst>
                </a:gridCol>
                <a:gridCol w="635000">
                  <a:extLst>
                    <a:ext uri="{9D8B030D-6E8A-4147-A177-3AD203B41FA5}">
                      <a16:colId xmlns:a16="http://schemas.microsoft.com/office/drawing/2014/main" val="218224925"/>
                    </a:ext>
                  </a:extLst>
                </a:gridCol>
                <a:gridCol w="609600">
                  <a:extLst>
                    <a:ext uri="{9D8B030D-6E8A-4147-A177-3AD203B41FA5}">
                      <a16:colId xmlns:a16="http://schemas.microsoft.com/office/drawing/2014/main" val="3499507723"/>
                    </a:ext>
                  </a:extLst>
                </a:gridCol>
              </a:tblGrid>
              <a:tr h="368172">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P&amp;S Rate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Congential Syphilis Case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6600045"/>
                  </a:ext>
                </a:extLst>
              </a:tr>
              <a:tr h="131882">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7482046"/>
                  </a:ext>
                </a:extLst>
              </a:tr>
              <a:tr h="131882">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8399978"/>
                  </a:ext>
                </a:extLst>
              </a:tr>
              <a:tr h="131882">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6571140"/>
                  </a:ext>
                </a:extLst>
              </a:tr>
              <a:tr h="131882">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5505309"/>
                  </a:ext>
                </a:extLst>
              </a:tr>
              <a:tr h="131882">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92477171"/>
                  </a:ext>
                </a:extLst>
              </a:tr>
              <a:tr h="131882">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84368"/>
                  </a:ext>
                </a:extLst>
              </a:tr>
              <a:tr h="131882">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32420772"/>
                  </a:ext>
                </a:extLst>
              </a:tr>
              <a:tr h="131882">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2389367"/>
                  </a:ext>
                </a:extLst>
              </a:tr>
              <a:tr h="131882">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5968932"/>
                  </a:ext>
                </a:extLst>
              </a:tr>
              <a:tr h="131882">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4840444"/>
                  </a:ext>
                </a:extLst>
              </a:tr>
              <a:tr h="131882">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9028788"/>
                  </a:ext>
                </a:extLst>
              </a:tr>
              <a:tr h="131882">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8058616"/>
                  </a:ext>
                </a:extLst>
              </a:tr>
              <a:tr h="131882">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0477471"/>
                  </a:ext>
                </a:extLst>
              </a:tr>
              <a:tr h="131882">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3562117"/>
                  </a:ext>
                </a:extLst>
              </a:tr>
              <a:tr h="131882">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2664918"/>
                  </a:ext>
                </a:extLst>
              </a:tr>
              <a:tr h="131882">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0574120"/>
                  </a:ext>
                </a:extLst>
              </a:tr>
              <a:tr h="131882">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3530545"/>
                  </a:ext>
                </a:extLst>
              </a:tr>
              <a:tr h="131882">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029399"/>
                  </a:ext>
                </a:extLst>
              </a:tr>
            </a:tbl>
          </a:graphicData>
        </a:graphic>
      </p:graphicFrame>
      <p:pic>
        <p:nvPicPr>
          <p:cNvPr id="10" name="Content Placeholder 9" descr="Primary and Secondary Syphilis Rates among Females aged 15-44 years and Number of Congenital Syphilis Cases – Minnesota, 2006-2023. Refer to table on slide for full data. ">
            <a:extLst>
              <a:ext uri="{FF2B5EF4-FFF2-40B4-BE49-F238E27FC236}">
                <a16:creationId xmlns:a16="http://schemas.microsoft.com/office/drawing/2014/main" id="{5538BCA0-4A69-1B7B-57A8-BC7C86F2A7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317" y="1692848"/>
            <a:ext cx="10197366" cy="4594935"/>
          </a:xfrm>
        </p:spPr>
      </p:pic>
    </p:spTree>
    <p:extLst>
      <p:ext uri="{BB962C8B-B14F-4D97-AF65-F5344CB8AC3E}">
        <p14:creationId xmlns:p14="http://schemas.microsoft.com/office/powerpoint/2010/main" val="144773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STI surveillance is the systematic collection of data from cases for the purpose of monitoring the frequency and distribution of STIs in a given population.</a:t>
            </a:r>
          </a:p>
          <a:p>
            <a:r>
              <a:rPr lang="en-US" altLang="en-US" sz="3200" dirty="0"/>
              <a:t>STI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71920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2014-2023</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graphicFrame>
        <p:nvGraphicFramePr>
          <p:cNvPr id="2" name="Table 1">
            <a:extLst>
              <a:ext uri="{FF2B5EF4-FFF2-40B4-BE49-F238E27FC236}">
                <a16:creationId xmlns:a16="http://schemas.microsoft.com/office/drawing/2014/main" id="{45634D1C-B3AC-886F-FCC2-139CE2707886}"/>
              </a:ext>
            </a:extLst>
          </p:cNvPr>
          <p:cNvGraphicFramePr>
            <a:graphicFrameLocks noGrp="1"/>
          </p:cNvGraphicFramePr>
          <p:nvPr/>
        </p:nvGraphicFramePr>
        <p:xfrm>
          <a:off x="2743200" y="3094038"/>
          <a:ext cx="6705600" cy="6705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113425907"/>
                    </a:ext>
                  </a:extLst>
                </a:gridCol>
                <a:gridCol w="609600">
                  <a:extLst>
                    <a:ext uri="{9D8B030D-6E8A-4147-A177-3AD203B41FA5}">
                      <a16:colId xmlns:a16="http://schemas.microsoft.com/office/drawing/2014/main" val="1432032867"/>
                    </a:ext>
                  </a:extLst>
                </a:gridCol>
                <a:gridCol w="609600">
                  <a:extLst>
                    <a:ext uri="{9D8B030D-6E8A-4147-A177-3AD203B41FA5}">
                      <a16:colId xmlns:a16="http://schemas.microsoft.com/office/drawing/2014/main" val="2289764606"/>
                    </a:ext>
                  </a:extLst>
                </a:gridCol>
                <a:gridCol w="609600">
                  <a:extLst>
                    <a:ext uri="{9D8B030D-6E8A-4147-A177-3AD203B41FA5}">
                      <a16:colId xmlns:a16="http://schemas.microsoft.com/office/drawing/2014/main" val="3518238901"/>
                    </a:ext>
                  </a:extLst>
                </a:gridCol>
                <a:gridCol w="609600">
                  <a:extLst>
                    <a:ext uri="{9D8B030D-6E8A-4147-A177-3AD203B41FA5}">
                      <a16:colId xmlns:a16="http://schemas.microsoft.com/office/drawing/2014/main" val="3242549298"/>
                    </a:ext>
                  </a:extLst>
                </a:gridCol>
                <a:gridCol w="609600">
                  <a:extLst>
                    <a:ext uri="{9D8B030D-6E8A-4147-A177-3AD203B41FA5}">
                      <a16:colId xmlns:a16="http://schemas.microsoft.com/office/drawing/2014/main" val="3968255647"/>
                    </a:ext>
                  </a:extLst>
                </a:gridCol>
                <a:gridCol w="609600">
                  <a:extLst>
                    <a:ext uri="{9D8B030D-6E8A-4147-A177-3AD203B41FA5}">
                      <a16:colId xmlns:a16="http://schemas.microsoft.com/office/drawing/2014/main" val="1782240796"/>
                    </a:ext>
                  </a:extLst>
                </a:gridCol>
                <a:gridCol w="609600">
                  <a:extLst>
                    <a:ext uri="{9D8B030D-6E8A-4147-A177-3AD203B41FA5}">
                      <a16:colId xmlns:a16="http://schemas.microsoft.com/office/drawing/2014/main" val="1630195910"/>
                    </a:ext>
                  </a:extLst>
                </a:gridCol>
                <a:gridCol w="609600">
                  <a:extLst>
                    <a:ext uri="{9D8B030D-6E8A-4147-A177-3AD203B41FA5}">
                      <a16:colId xmlns:a16="http://schemas.microsoft.com/office/drawing/2014/main" val="2330844446"/>
                    </a:ext>
                  </a:extLst>
                </a:gridCol>
                <a:gridCol w="609600">
                  <a:extLst>
                    <a:ext uri="{9D8B030D-6E8A-4147-A177-3AD203B41FA5}">
                      <a16:colId xmlns:a16="http://schemas.microsoft.com/office/drawing/2014/main" val="456039544"/>
                    </a:ext>
                  </a:extLst>
                </a:gridCol>
                <a:gridCol w="609600">
                  <a:extLst>
                    <a:ext uri="{9D8B030D-6E8A-4147-A177-3AD203B41FA5}">
                      <a16:colId xmlns:a16="http://schemas.microsoft.com/office/drawing/2014/main" val="299788788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974027144"/>
                  </a:ext>
                </a:extLst>
              </a:tr>
              <a:tr h="167640">
                <a:tc>
                  <a:txBody>
                    <a:bodyPr/>
                    <a:lstStyle/>
                    <a:p>
                      <a:pPr algn="l" fontAlgn="b"/>
                      <a:r>
                        <a:rPr lang="en-US" sz="1000" u="none" strike="noStrike">
                          <a:effectLst/>
                        </a:rPr>
                        <a:t>All 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31619671"/>
                  </a:ext>
                </a:extLst>
              </a:tr>
              <a:tr h="167640">
                <a:tc>
                  <a:txBody>
                    <a:bodyPr/>
                    <a:lstStyle/>
                    <a:p>
                      <a:pPr algn="l" fontAlgn="b"/>
                      <a:r>
                        <a:rPr lang="en-US" sz="1000" u="none" strike="noStrike">
                          <a:effectLst/>
                        </a:rPr>
                        <a:t>MSM</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468089241"/>
                  </a:ext>
                </a:extLst>
              </a:tr>
              <a:tr h="167640">
                <a:tc>
                  <a:txBody>
                    <a:bodyPr/>
                    <a:lstStyle/>
                    <a:p>
                      <a:pPr algn="l" fontAlgn="b"/>
                      <a:r>
                        <a:rPr lang="en-US" sz="1000" u="none" strike="noStrike">
                          <a:effectLst/>
                        </a:rPr>
                        <a:t>Women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260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4134778644"/>
                  </a:ext>
                </a:extLst>
              </a:tr>
            </a:tbl>
          </a:graphicData>
        </a:graphic>
      </p:graphicFrame>
      <p:pic>
        <p:nvPicPr>
          <p:cNvPr id="6" name="Content Placeholder 5" descr="Number of early syphilis cases by gender and MSM. Refer to table on slide for full data. ">
            <a:extLst>
              <a:ext uri="{FF2B5EF4-FFF2-40B4-BE49-F238E27FC236}">
                <a16:creationId xmlns:a16="http://schemas.microsoft.com/office/drawing/2014/main" id="{B6350F37-2A67-4078-1032-295EC06003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8669" y="1807143"/>
            <a:ext cx="9594662" cy="3914909"/>
          </a:xfrm>
        </p:spPr>
      </p:pic>
    </p:spTree>
    <p:extLst>
      <p:ext uri="{BB962C8B-B14F-4D97-AF65-F5344CB8AC3E}">
        <p14:creationId xmlns:p14="http://schemas.microsoft.com/office/powerpoint/2010/main" val="8056116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Minnesota, 2023</a:t>
            </a:r>
          </a:p>
        </p:txBody>
      </p:sp>
      <p:graphicFrame>
        <p:nvGraphicFramePr>
          <p:cNvPr id="5" name="Table 4">
            <a:extLst>
              <a:ext uri="{FF2B5EF4-FFF2-40B4-BE49-F238E27FC236}">
                <a16:creationId xmlns:a16="http://schemas.microsoft.com/office/drawing/2014/main" id="{A7C6D523-DFBF-4823-4520-4C222FAA865F}"/>
              </a:ext>
            </a:extLst>
          </p:cNvPr>
          <p:cNvGraphicFramePr>
            <a:graphicFrameLocks noGrp="1"/>
          </p:cNvGraphicFramePr>
          <p:nvPr/>
        </p:nvGraphicFramePr>
        <p:xfrm>
          <a:off x="3048000" y="3262313"/>
          <a:ext cx="6096000" cy="3352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1105219"/>
                    </a:ext>
                  </a:extLst>
                </a:gridCol>
                <a:gridCol w="609600">
                  <a:extLst>
                    <a:ext uri="{9D8B030D-6E8A-4147-A177-3AD203B41FA5}">
                      <a16:colId xmlns:a16="http://schemas.microsoft.com/office/drawing/2014/main" val="2527059473"/>
                    </a:ext>
                  </a:extLst>
                </a:gridCol>
                <a:gridCol w="609600">
                  <a:extLst>
                    <a:ext uri="{9D8B030D-6E8A-4147-A177-3AD203B41FA5}">
                      <a16:colId xmlns:a16="http://schemas.microsoft.com/office/drawing/2014/main" val="779582350"/>
                    </a:ext>
                  </a:extLst>
                </a:gridCol>
                <a:gridCol w="609600">
                  <a:extLst>
                    <a:ext uri="{9D8B030D-6E8A-4147-A177-3AD203B41FA5}">
                      <a16:colId xmlns:a16="http://schemas.microsoft.com/office/drawing/2014/main" val="1527926675"/>
                    </a:ext>
                  </a:extLst>
                </a:gridCol>
                <a:gridCol w="609600">
                  <a:extLst>
                    <a:ext uri="{9D8B030D-6E8A-4147-A177-3AD203B41FA5}">
                      <a16:colId xmlns:a16="http://schemas.microsoft.com/office/drawing/2014/main" val="1917045133"/>
                    </a:ext>
                  </a:extLst>
                </a:gridCol>
                <a:gridCol w="609600">
                  <a:extLst>
                    <a:ext uri="{9D8B030D-6E8A-4147-A177-3AD203B41FA5}">
                      <a16:colId xmlns:a16="http://schemas.microsoft.com/office/drawing/2014/main" val="878862788"/>
                    </a:ext>
                  </a:extLst>
                </a:gridCol>
                <a:gridCol w="609600">
                  <a:extLst>
                    <a:ext uri="{9D8B030D-6E8A-4147-A177-3AD203B41FA5}">
                      <a16:colId xmlns:a16="http://schemas.microsoft.com/office/drawing/2014/main" val="3240487596"/>
                    </a:ext>
                  </a:extLst>
                </a:gridCol>
                <a:gridCol w="609600">
                  <a:extLst>
                    <a:ext uri="{9D8B030D-6E8A-4147-A177-3AD203B41FA5}">
                      <a16:colId xmlns:a16="http://schemas.microsoft.com/office/drawing/2014/main" val="4247525272"/>
                    </a:ext>
                  </a:extLst>
                </a:gridCol>
                <a:gridCol w="609600">
                  <a:extLst>
                    <a:ext uri="{9D8B030D-6E8A-4147-A177-3AD203B41FA5}">
                      <a16:colId xmlns:a16="http://schemas.microsoft.com/office/drawing/2014/main" val="2539468332"/>
                    </a:ext>
                  </a:extLst>
                </a:gridCol>
                <a:gridCol w="609600">
                  <a:extLst>
                    <a:ext uri="{9D8B030D-6E8A-4147-A177-3AD203B41FA5}">
                      <a16:colId xmlns:a16="http://schemas.microsoft.com/office/drawing/2014/main" val="2641846396"/>
                    </a:ext>
                  </a:extLst>
                </a:gridCol>
              </a:tblGrid>
              <a:tr h="167640">
                <a:tc>
                  <a:txBody>
                    <a:bodyPr/>
                    <a:lstStyle/>
                    <a:p>
                      <a:pPr algn="l" fontAlgn="b"/>
                      <a:r>
                        <a:rPr lang="en-US" sz="1000" u="none" strike="noStrike">
                          <a:effectLst/>
                        </a:rPr>
                        <a:t>10-14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35-39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50-54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55+</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0346127"/>
                  </a:ext>
                </a:extLst>
              </a:tr>
              <a:tr h="167640">
                <a:tc>
                  <a:txBody>
                    <a:bodyPr/>
                    <a:lstStyle/>
                    <a:p>
                      <a:pPr algn="r" fontAlgn="b"/>
                      <a:r>
                        <a:rPr lang="en-US" sz="1000" u="none" strike="noStrike">
                          <a:effectLst/>
                        </a:rPr>
                        <a:t>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52</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41674108"/>
                  </a:ext>
                </a:extLst>
              </a:tr>
            </a:tbl>
          </a:graphicData>
        </a:graphic>
      </p:graphicFrame>
      <p:pic>
        <p:nvPicPr>
          <p:cNvPr id="9" name="Content Placeholder 8" descr="Early syphilis cases among MSM by age. Refer to table on slide for full data. ">
            <a:extLst>
              <a:ext uri="{FF2B5EF4-FFF2-40B4-BE49-F238E27FC236}">
                <a16:creationId xmlns:a16="http://schemas.microsoft.com/office/drawing/2014/main" id="{99756288-80EC-F5F2-3E44-89F3ECE4A7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8296" y="1667252"/>
            <a:ext cx="10055408" cy="4723274"/>
          </a:xfrm>
        </p:spPr>
      </p:pic>
    </p:spTree>
    <p:extLst>
      <p:ext uri="{BB962C8B-B14F-4D97-AF65-F5344CB8AC3E}">
        <p14:creationId xmlns:p14="http://schemas.microsoft.com/office/powerpoint/2010/main" val="427213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Non-MSM by Age</a:t>
            </a:r>
            <a:br>
              <a:rPr lang="en-US" altLang="en-US" sz="2900" dirty="0"/>
            </a:br>
            <a:r>
              <a:rPr lang="en-US" altLang="en-US" sz="2900" dirty="0"/>
              <a:t>Minnesota, 2023</a:t>
            </a:r>
          </a:p>
        </p:txBody>
      </p:sp>
      <p:graphicFrame>
        <p:nvGraphicFramePr>
          <p:cNvPr id="4" name="Table 3">
            <a:extLst>
              <a:ext uri="{FF2B5EF4-FFF2-40B4-BE49-F238E27FC236}">
                <a16:creationId xmlns:a16="http://schemas.microsoft.com/office/drawing/2014/main" id="{175A610F-F6D8-3FEE-8680-F064DF93D2DD}"/>
              </a:ext>
            </a:extLst>
          </p:cNvPr>
          <p:cNvGraphicFramePr>
            <a:graphicFrameLocks noGrp="1"/>
          </p:cNvGraphicFramePr>
          <p:nvPr/>
        </p:nvGraphicFramePr>
        <p:xfrm>
          <a:off x="3048000" y="3262313"/>
          <a:ext cx="6096000" cy="3352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186772327"/>
                    </a:ext>
                  </a:extLst>
                </a:gridCol>
                <a:gridCol w="609600">
                  <a:extLst>
                    <a:ext uri="{9D8B030D-6E8A-4147-A177-3AD203B41FA5}">
                      <a16:colId xmlns:a16="http://schemas.microsoft.com/office/drawing/2014/main" val="729216559"/>
                    </a:ext>
                  </a:extLst>
                </a:gridCol>
                <a:gridCol w="609600">
                  <a:extLst>
                    <a:ext uri="{9D8B030D-6E8A-4147-A177-3AD203B41FA5}">
                      <a16:colId xmlns:a16="http://schemas.microsoft.com/office/drawing/2014/main" val="2711361278"/>
                    </a:ext>
                  </a:extLst>
                </a:gridCol>
                <a:gridCol w="609600">
                  <a:extLst>
                    <a:ext uri="{9D8B030D-6E8A-4147-A177-3AD203B41FA5}">
                      <a16:colId xmlns:a16="http://schemas.microsoft.com/office/drawing/2014/main" val="3558042737"/>
                    </a:ext>
                  </a:extLst>
                </a:gridCol>
                <a:gridCol w="609600">
                  <a:extLst>
                    <a:ext uri="{9D8B030D-6E8A-4147-A177-3AD203B41FA5}">
                      <a16:colId xmlns:a16="http://schemas.microsoft.com/office/drawing/2014/main" val="2343688469"/>
                    </a:ext>
                  </a:extLst>
                </a:gridCol>
                <a:gridCol w="609600">
                  <a:extLst>
                    <a:ext uri="{9D8B030D-6E8A-4147-A177-3AD203B41FA5}">
                      <a16:colId xmlns:a16="http://schemas.microsoft.com/office/drawing/2014/main" val="227133764"/>
                    </a:ext>
                  </a:extLst>
                </a:gridCol>
                <a:gridCol w="609600">
                  <a:extLst>
                    <a:ext uri="{9D8B030D-6E8A-4147-A177-3AD203B41FA5}">
                      <a16:colId xmlns:a16="http://schemas.microsoft.com/office/drawing/2014/main" val="3808042590"/>
                    </a:ext>
                  </a:extLst>
                </a:gridCol>
                <a:gridCol w="609600">
                  <a:extLst>
                    <a:ext uri="{9D8B030D-6E8A-4147-A177-3AD203B41FA5}">
                      <a16:colId xmlns:a16="http://schemas.microsoft.com/office/drawing/2014/main" val="2852392223"/>
                    </a:ext>
                  </a:extLst>
                </a:gridCol>
                <a:gridCol w="609600">
                  <a:extLst>
                    <a:ext uri="{9D8B030D-6E8A-4147-A177-3AD203B41FA5}">
                      <a16:colId xmlns:a16="http://schemas.microsoft.com/office/drawing/2014/main" val="2008133305"/>
                    </a:ext>
                  </a:extLst>
                </a:gridCol>
                <a:gridCol w="609600">
                  <a:extLst>
                    <a:ext uri="{9D8B030D-6E8A-4147-A177-3AD203B41FA5}">
                      <a16:colId xmlns:a16="http://schemas.microsoft.com/office/drawing/2014/main" val="1282578510"/>
                    </a:ext>
                  </a:extLst>
                </a:gridCol>
              </a:tblGrid>
              <a:tr h="167640">
                <a:tc>
                  <a:txBody>
                    <a:bodyPr/>
                    <a:lstStyle/>
                    <a:p>
                      <a:pPr algn="l" fontAlgn="b"/>
                      <a:r>
                        <a:rPr lang="en-US" sz="1000" u="none" strike="noStrike">
                          <a:effectLst/>
                        </a:rPr>
                        <a:t>10-14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35-39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50-54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55+</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383935199"/>
                  </a:ext>
                </a:extLst>
              </a:tr>
              <a:tr h="167640">
                <a:tc>
                  <a:txBody>
                    <a:bodyPr/>
                    <a:lstStyle/>
                    <a:p>
                      <a:pPr algn="r" fontAlgn="b"/>
                      <a:r>
                        <a:rPr lang="en-US" sz="1000" u="none" strike="noStrike">
                          <a:effectLst/>
                        </a:rPr>
                        <a:t>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74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57</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459040868"/>
                  </a:ext>
                </a:extLst>
              </a:tr>
            </a:tbl>
          </a:graphicData>
        </a:graphic>
      </p:graphicFrame>
      <p:pic>
        <p:nvPicPr>
          <p:cNvPr id="8" name="Content Placeholder 7" descr="Early syphilis cases among non-MSM by age. Refer to table on slide for full data. ">
            <a:extLst>
              <a:ext uri="{FF2B5EF4-FFF2-40B4-BE49-F238E27FC236}">
                <a16:creationId xmlns:a16="http://schemas.microsoft.com/office/drawing/2014/main" id="{1FF7ACD7-37F7-82EF-C5F8-93E9FDDD87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201" y="1584256"/>
            <a:ext cx="10819599" cy="5018495"/>
          </a:xfrm>
        </p:spPr>
      </p:pic>
    </p:spTree>
    <p:extLst>
      <p:ext uri="{BB962C8B-B14F-4D97-AF65-F5344CB8AC3E}">
        <p14:creationId xmlns:p14="http://schemas.microsoft.com/office/powerpoint/2010/main" val="3072880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2014-2023</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graphicFrame>
        <p:nvGraphicFramePr>
          <p:cNvPr id="3" name="Table 2">
            <a:extLst>
              <a:ext uri="{FF2B5EF4-FFF2-40B4-BE49-F238E27FC236}">
                <a16:creationId xmlns:a16="http://schemas.microsoft.com/office/drawing/2014/main" id="{015FA4F6-038E-503C-8705-44385D86C8D2}"/>
              </a:ext>
            </a:extLst>
          </p:cNvPr>
          <p:cNvGraphicFramePr>
            <a:graphicFrameLocks noGrp="1"/>
          </p:cNvGraphicFramePr>
          <p:nvPr>
            <p:extLst>
              <p:ext uri="{D42A27DB-BD31-4B8C-83A1-F6EECF244321}">
                <p14:modId xmlns:p14="http://schemas.microsoft.com/office/powerpoint/2010/main" val="4156468590"/>
              </p:ext>
            </p:extLst>
          </p:nvPr>
        </p:nvGraphicFramePr>
        <p:xfrm>
          <a:off x="2419350" y="3178175"/>
          <a:ext cx="7353300" cy="502920"/>
        </p:xfrm>
        <a:graphic>
          <a:graphicData uri="http://schemas.openxmlformats.org/drawingml/2006/table">
            <a:tbl>
              <a:tblPr firstRow="1">
                <a:tableStyleId>{5C22544A-7EE6-4342-B048-85BDC9FD1C3A}</a:tableStyleId>
              </a:tblPr>
              <a:tblGrid>
                <a:gridCol w="1231900">
                  <a:extLst>
                    <a:ext uri="{9D8B030D-6E8A-4147-A177-3AD203B41FA5}">
                      <a16:colId xmlns:a16="http://schemas.microsoft.com/office/drawing/2014/main" val="3184642614"/>
                    </a:ext>
                  </a:extLst>
                </a:gridCol>
                <a:gridCol w="609600">
                  <a:extLst>
                    <a:ext uri="{9D8B030D-6E8A-4147-A177-3AD203B41FA5}">
                      <a16:colId xmlns:a16="http://schemas.microsoft.com/office/drawing/2014/main" val="2306997385"/>
                    </a:ext>
                  </a:extLst>
                </a:gridCol>
                <a:gridCol w="635000">
                  <a:extLst>
                    <a:ext uri="{9D8B030D-6E8A-4147-A177-3AD203B41FA5}">
                      <a16:colId xmlns:a16="http://schemas.microsoft.com/office/drawing/2014/main" val="1441421711"/>
                    </a:ext>
                  </a:extLst>
                </a:gridCol>
                <a:gridCol w="609600">
                  <a:extLst>
                    <a:ext uri="{9D8B030D-6E8A-4147-A177-3AD203B41FA5}">
                      <a16:colId xmlns:a16="http://schemas.microsoft.com/office/drawing/2014/main" val="2210524488"/>
                    </a:ext>
                  </a:extLst>
                </a:gridCol>
                <a:gridCol w="609600">
                  <a:extLst>
                    <a:ext uri="{9D8B030D-6E8A-4147-A177-3AD203B41FA5}">
                      <a16:colId xmlns:a16="http://schemas.microsoft.com/office/drawing/2014/main" val="1338818957"/>
                    </a:ext>
                  </a:extLst>
                </a:gridCol>
                <a:gridCol w="609600">
                  <a:extLst>
                    <a:ext uri="{9D8B030D-6E8A-4147-A177-3AD203B41FA5}">
                      <a16:colId xmlns:a16="http://schemas.microsoft.com/office/drawing/2014/main" val="2969632882"/>
                    </a:ext>
                  </a:extLst>
                </a:gridCol>
                <a:gridCol w="609600">
                  <a:extLst>
                    <a:ext uri="{9D8B030D-6E8A-4147-A177-3AD203B41FA5}">
                      <a16:colId xmlns:a16="http://schemas.microsoft.com/office/drawing/2014/main" val="2029746362"/>
                    </a:ext>
                  </a:extLst>
                </a:gridCol>
                <a:gridCol w="609600">
                  <a:extLst>
                    <a:ext uri="{9D8B030D-6E8A-4147-A177-3AD203B41FA5}">
                      <a16:colId xmlns:a16="http://schemas.microsoft.com/office/drawing/2014/main" val="3224261782"/>
                    </a:ext>
                  </a:extLst>
                </a:gridCol>
                <a:gridCol w="609600">
                  <a:extLst>
                    <a:ext uri="{9D8B030D-6E8A-4147-A177-3AD203B41FA5}">
                      <a16:colId xmlns:a16="http://schemas.microsoft.com/office/drawing/2014/main" val="1066225597"/>
                    </a:ext>
                  </a:extLst>
                </a:gridCol>
                <a:gridCol w="609600">
                  <a:extLst>
                    <a:ext uri="{9D8B030D-6E8A-4147-A177-3AD203B41FA5}">
                      <a16:colId xmlns:a16="http://schemas.microsoft.com/office/drawing/2014/main" val="469030570"/>
                    </a:ext>
                  </a:extLst>
                </a:gridCol>
                <a:gridCol w="609600">
                  <a:extLst>
                    <a:ext uri="{9D8B030D-6E8A-4147-A177-3AD203B41FA5}">
                      <a16:colId xmlns:a16="http://schemas.microsoft.com/office/drawing/2014/main" val="1615098164"/>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00526567"/>
                  </a:ext>
                </a:extLst>
              </a:tr>
              <a:tr h="167640">
                <a:tc>
                  <a:txBody>
                    <a:bodyPr/>
                    <a:lstStyle/>
                    <a:p>
                      <a:pPr algn="l" fontAlgn="b"/>
                      <a:r>
                        <a:rPr lang="en-US" sz="1000" u="none" strike="noStrike">
                          <a:effectLst/>
                        </a:rPr>
                        <a:t>All ES cases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64732120"/>
                  </a:ext>
                </a:extLst>
              </a:tr>
              <a:tr h="167640">
                <a:tc>
                  <a:txBody>
                    <a:bodyPr/>
                    <a:lstStyle/>
                    <a:p>
                      <a:pPr algn="l" fontAlgn="b"/>
                      <a:r>
                        <a:rPr lang="en-US" sz="1000" u="none" strike="noStrike">
                          <a:effectLst/>
                        </a:rPr>
                        <a:t>MSM ES Cases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48%</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53717678"/>
                  </a:ext>
                </a:extLst>
              </a:tr>
            </a:tbl>
          </a:graphicData>
        </a:graphic>
      </p:graphicFrame>
      <p:pic>
        <p:nvPicPr>
          <p:cNvPr id="5" name="Picture 4" descr="Early Syphilis† (ES) Cases, Co-infected with HIV, 2014-2023. Refer to table on slide for full data. ">
            <a:extLst>
              <a:ext uri="{FF2B5EF4-FFF2-40B4-BE49-F238E27FC236}">
                <a16:creationId xmlns:a16="http://schemas.microsoft.com/office/drawing/2014/main" id="{82B834F1-40DD-986F-5A09-6ABEA86FA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972" y="1989387"/>
            <a:ext cx="9584055" cy="3873168"/>
          </a:xfrm>
          <a:prstGeom prst="rect">
            <a:avLst/>
          </a:prstGeom>
        </p:spPr>
      </p:pic>
    </p:spTree>
    <p:extLst>
      <p:ext uri="{BB962C8B-B14F-4D97-AF65-F5344CB8AC3E}">
        <p14:creationId xmlns:p14="http://schemas.microsoft.com/office/powerpoint/2010/main" val="65376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2704161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36</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2023 Minnesota Gonorrhea Rates by County</a:t>
            </a:r>
          </a:p>
        </p:txBody>
      </p:sp>
      <p:sp>
        <p:nvSpPr>
          <p:cNvPr id="11" name="TextBox 10"/>
          <p:cNvSpPr txBox="1"/>
          <p:nvPr/>
        </p:nvSpPr>
        <p:spPr>
          <a:xfrm>
            <a:off x="6565225" y="6150093"/>
            <a:ext cx="4851711" cy="548420"/>
          </a:xfrm>
          <a:prstGeom prst="rect">
            <a:avLst/>
          </a:prstGeom>
          <a:noFill/>
        </p:spPr>
        <p:txBody>
          <a:bodyPr wrap="square" rtlCol="0">
            <a:spAutoFit/>
          </a:bodyPr>
          <a:lstStyle/>
          <a:p>
            <a:r>
              <a:rPr lang="en-US" sz="988" dirty="0"/>
              <a:t>*7-county metro area, excluding the cities of Minneapolis and St. Paul</a:t>
            </a:r>
          </a:p>
          <a:p>
            <a:r>
              <a:rPr lang="en-US" sz="988" dirty="0"/>
              <a:t>Data: </a:t>
            </a:r>
            <a:r>
              <a:rPr lang="en-US" sz="988" dirty="0">
                <a:hlinkClick r:id="rId3"/>
              </a:rPr>
              <a:t>STD Surveillance Report Data Tables, Minnesota 2023 (PDF)</a:t>
            </a:r>
            <a:endParaRPr lang="en-US" sz="988" dirty="0"/>
          </a:p>
          <a:p>
            <a:endParaRPr lang="en-US" sz="988" dirty="0"/>
          </a:p>
        </p:txBody>
      </p:sp>
      <p:pic>
        <p:nvPicPr>
          <p:cNvPr id="4" name="Picture 3" descr="2023 Minnesota Gonorrhea Rates by County. Refer to link on slide for full data. ">
            <a:extLst>
              <a:ext uri="{FF2B5EF4-FFF2-40B4-BE49-F238E27FC236}">
                <a16:creationId xmlns:a16="http://schemas.microsoft.com/office/drawing/2014/main" id="{1C2E1395-4604-144F-44E6-D0632CFED80B}"/>
              </a:ext>
            </a:extLst>
          </p:cNvPr>
          <p:cNvPicPr>
            <a:picLocks noChangeAspect="1"/>
          </p:cNvPicPr>
          <p:nvPr/>
        </p:nvPicPr>
        <p:blipFill>
          <a:blip r:embed="rId4"/>
          <a:stretch>
            <a:fillRect/>
          </a:stretch>
        </p:blipFill>
        <p:spPr>
          <a:xfrm>
            <a:off x="0" y="1384301"/>
            <a:ext cx="6181725" cy="5343525"/>
          </a:xfrm>
          <a:prstGeom prst="rect">
            <a:avLst/>
          </a:prstGeom>
        </p:spPr>
      </p:pic>
      <p:pic>
        <p:nvPicPr>
          <p:cNvPr id="5" name="Picture 4" descr="2023 Minnesota Gonorrhea Rates by County. Refer to slide notes for full data. ">
            <a:extLst>
              <a:ext uri="{FF2B5EF4-FFF2-40B4-BE49-F238E27FC236}">
                <a16:creationId xmlns:a16="http://schemas.microsoft.com/office/drawing/2014/main" id="{419595D5-D148-036D-41C7-03F92A4A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48" y="3396343"/>
            <a:ext cx="5007261" cy="1580606"/>
          </a:xfrm>
          <a:prstGeom prst="rect">
            <a:avLst/>
          </a:prstGeom>
        </p:spPr>
      </p:pic>
    </p:spTree>
    <p:extLst>
      <p:ext uri="{BB962C8B-B14F-4D97-AF65-F5344CB8AC3E}">
        <p14:creationId xmlns:p14="http://schemas.microsoft.com/office/powerpoint/2010/main" val="4172031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Gonorrhea Infections in Minnesota</a:t>
            </a:r>
            <a:br>
              <a:rPr lang="en-US" altLang="en-US" sz="2900" dirty="0"/>
            </a:br>
            <a:r>
              <a:rPr lang="en-US" altLang="en-US" sz="2900" dirty="0"/>
              <a:t>by Residence at Diagnosis, 2023</a:t>
            </a:r>
            <a:endParaRPr lang="en-US" sz="2900" dirty="0"/>
          </a:p>
        </p:txBody>
      </p:sp>
      <p:sp>
        <p:nvSpPr>
          <p:cNvPr id="4" name="Content Placeholder 3"/>
          <p:cNvSpPr>
            <a:spLocks noGrp="1"/>
          </p:cNvSpPr>
          <p:nvPr>
            <p:ph sz="half" idx="2"/>
          </p:nvPr>
        </p:nvSpPr>
        <p:spPr>
          <a:xfrm>
            <a:off x="624451" y="6030202"/>
            <a:ext cx="10515600" cy="691273"/>
          </a:xfrm>
        </p:spPr>
        <p:txBody>
          <a:bodyPr>
            <a:normAutofit lnSpcReduction="10000"/>
          </a:bodyPr>
          <a:lstStyle/>
          <a:p>
            <a:pPr marL="0" indent="0">
              <a:lnSpc>
                <a:spcPct val="120000"/>
              </a:lnSpc>
              <a:buNone/>
            </a:pPr>
            <a:r>
              <a:rPr lang="en-US" altLang="en-US" sz="14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400" dirty="0"/>
          </a:p>
        </p:txBody>
      </p:sp>
      <p:pic>
        <p:nvPicPr>
          <p:cNvPr id="7" name="Content Placeholder 6" descr="Gonorrhea Infections in Minnesota&#10;by Residence at Diagnosis, 2023. Refer to slide notes for full data. ">
            <a:extLst>
              <a:ext uri="{FF2B5EF4-FFF2-40B4-BE49-F238E27FC236}">
                <a16:creationId xmlns:a16="http://schemas.microsoft.com/office/drawing/2014/main" id="{02183435-D8CE-79DA-43AA-12CBA254922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78128" y="1824141"/>
            <a:ext cx="4235744" cy="3975654"/>
          </a:xfrm>
        </p:spPr>
      </p:pic>
    </p:spTree>
    <p:extLst>
      <p:ext uri="{BB962C8B-B14F-4D97-AF65-F5344CB8AC3E}">
        <p14:creationId xmlns:p14="http://schemas.microsoft.com/office/powerpoint/2010/main" val="1709743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CB5345AC-CB8B-B2B5-CB5E-8B66C8C5E9AC}"/>
              </a:ext>
            </a:extLst>
          </p:cNvPr>
          <p:cNvGraphicFramePr>
            <a:graphicFrameLocks noGrp="1"/>
          </p:cNvGraphicFramePr>
          <p:nvPr>
            <p:extLst>
              <p:ext uri="{D42A27DB-BD31-4B8C-83A1-F6EECF244321}">
                <p14:modId xmlns:p14="http://schemas.microsoft.com/office/powerpoint/2010/main" val="3624454662"/>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788676633"/>
                    </a:ext>
                  </a:extLst>
                </a:gridCol>
                <a:gridCol w="609600">
                  <a:extLst>
                    <a:ext uri="{9D8B030D-6E8A-4147-A177-3AD203B41FA5}">
                      <a16:colId xmlns:a16="http://schemas.microsoft.com/office/drawing/2014/main" val="2678367774"/>
                    </a:ext>
                  </a:extLst>
                </a:gridCol>
                <a:gridCol w="609600">
                  <a:extLst>
                    <a:ext uri="{9D8B030D-6E8A-4147-A177-3AD203B41FA5}">
                      <a16:colId xmlns:a16="http://schemas.microsoft.com/office/drawing/2014/main" val="3119039702"/>
                    </a:ext>
                  </a:extLst>
                </a:gridCol>
                <a:gridCol w="609600">
                  <a:extLst>
                    <a:ext uri="{9D8B030D-6E8A-4147-A177-3AD203B41FA5}">
                      <a16:colId xmlns:a16="http://schemas.microsoft.com/office/drawing/2014/main" val="4228338570"/>
                    </a:ext>
                  </a:extLst>
                </a:gridCol>
                <a:gridCol w="609600">
                  <a:extLst>
                    <a:ext uri="{9D8B030D-6E8A-4147-A177-3AD203B41FA5}">
                      <a16:colId xmlns:a16="http://schemas.microsoft.com/office/drawing/2014/main" val="3461657436"/>
                    </a:ext>
                  </a:extLst>
                </a:gridCol>
                <a:gridCol w="609600">
                  <a:extLst>
                    <a:ext uri="{9D8B030D-6E8A-4147-A177-3AD203B41FA5}">
                      <a16:colId xmlns:a16="http://schemas.microsoft.com/office/drawing/2014/main" val="2715454049"/>
                    </a:ext>
                  </a:extLst>
                </a:gridCol>
                <a:gridCol w="609600">
                  <a:extLst>
                    <a:ext uri="{9D8B030D-6E8A-4147-A177-3AD203B41FA5}">
                      <a16:colId xmlns:a16="http://schemas.microsoft.com/office/drawing/2014/main" val="2366918754"/>
                    </a:ext>
                  </a:extLst>
                </a:gridCol>
                <a:gridCol w="609600">
                  <a:extLst>
                    <a:ext uri="{9D8B030D-6E8A-4147-A177-3AD203B41FA5}">
                      <a16:colId xmlns:a16="http://schemas.microsoft.com/office/drawing/2014/main" val="912908278"/>
                    </a:ext>
                  </a:extLst>
                </a:gridCol>
                <a:gridCol w="609600">
                  <a:extLst>
                    <a:ext uri="{9D8B030D-6E8A-4147-A177-3AD203B41FA5}">
                      <a16:colId xmlns:a16="http://schemas.microsoft.com/office/drawing/2014/main" val="1471559771"/>
                    </a:ext>
                  </a:extLst>
                </a:gridCol>
                <a:gridCol w="609600">
                  <a:extLst>
                    <a:ext uri="{9D8B030D-6E8A-4147-A177-3AD203B41FA5}">
                      <a16:colId xmlns:a16="http://schemas.microsoft.com/office/drawing/2014/main" val="1080285843"/>
                    </a:ext>
                  </a:extLst>
                </a:gridCol>
                <a:gridCol w="609600">
                  <a:extLst>
                    <a:ext uri="{9D8B030D-6E8A-4147-A177-3AD203B41FA5}">
                      <a16:colId xmlns:a16="http://schemas.microsoft.com/office/drawing/2014/main" val="205908794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72504496"/>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93994974"/>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008851787"/>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135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03085478"/>
                  </a:ext>
                </a:extLst>
              </a:tr>
            </a:tbl>
          </a:graphicData>
        </a:graphic>
      </p:graphicFrame>
      <p:pic>
        <p:nvPicPr>
          <p:cNvPr id="8" name="Content Placeholder 7" descr="Gonorrhea Rates by Gender&#10;Minnesota, 2014-2023. Refer to table on slide for full data. ">
            <a:extLst>
              <a:ext uri="{FF2B5EF4-FFF2-40B4-BE49-F238E27FC236}">
                <a16:creationId xmlns:a16="http://schemas.microsoft.com/office/drawing/2014/main" id="{6AC40CAA-394B-5DCD-4675-B2AB8A127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6622" y="1693060"/>
            <a:ext cx="8738756" cy="4143076"/>
          </a:xfrm>
        </p:spPr>
      </p:pic>
    </p:spTree>
    <p:extLst>
      <p:ext uri="{BB962C8B-B14F-4D97-AF65-F5344CB8AC3E}">
        <p14:creationId xmlns:p14="http://schemas.microsoft.com/office/powerpoint/2010/main" val="17322462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C0F9244B-AB4B-D6E9-CE14-BF2AB8ACA5EE}"/>
              </a:ext>
            </a:extLst>
          </p:cNvPr>
          <p:cNvGraphicFramePr>
            <a:graphicFrameLocks noGrp="1"/>
          </p:cNvGraphicFramePr>
          <p:nvPr>
            <p:extLst>
              <p:ext uri="{D42A27DB-BD31-4B8C-83A1-F6EECF244321}">
                <p14:modId xmlns:p14="http://schemas.microsoft.com/office/powerpoint/2010/main" val="2121119485"/>
              </p:ext>
            </p:extLst>
          </p:nvPr>
        </p:nvGraphicFramePr>
        <p:xfrm>
          <a:off x="2743200" y="3009900"/>
          <a:ext cx="6705600" cy="8382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2452003409"/>
                    </a:ext>
                  </a:extLst>
                </a:gridCol>
                <a:gridCol w="609600">
                  <a:extLst>
                    <a:ext uri="{9D8B030D-6E8A-4147-A177-3AD203B41FA5}">
                      <a16:colId xmlns:a16="http://schemas.microsoft.com/office/drawing/2014/main" val="1032794255"/>
                    </a:ext>
                  </a:extLst>
                </a:gridCol>
                <a:gridCol w="609600">
                  <a:extLst>
                    <a:ext uri="{9D8B030D-6E8A-4147-A177-3AD203B41FA5}">
                      <a16:colId xmlns:a16="http://schemas.microsoft.com/office/drawing/2014/main" val="2465841786"/>
                    </a:ext>
                  </a:extLst>
                </a:gridCol>
                <a:gridCol w="609600">
                  <a:extLst>
                    <a:ext uri="{9D8B030D-6E8A-4147-A177-3AD203B41FA5}">
                      <a16:colId xmlns:a16="http://schemas.microsoft.com/office/drawing/2014/main" val="2833531397"/>
                    </a:ext>
                  </a:extLst>
                </a:gridCol>
                <a:gridCol w="609600">
                  <a:extLst>
                    <a:ext uri="{9D8B030D-6E8A-4147-A177-3AD203B41FA5}">
                      <a16:colId xmlns:a16="http://schemas.microsoft.com/office/drawing/2014/main" val="3057631595"/>
                    </a:ext>
                  </a:extLst>
                </a:gridCol>
                <a:gridCol w="609600">
                  <a:extLst>
                    <a:ext uri="{9D8B030D-6E8A-4147-A177-3AD203B41FA5}">
                      <a16:colId xmlns:a16="http://schemas.microsoft.com/office/drawing/2014/main" val="4140555573"/>
                    </a:ext>
                  </a:extLst>
                </a:gridCol>
                <a:gridCol w="609600">
                  <a:extLst>
                    <a:ext uri="{9D8B030D-6E8A-4147-A177-3AD203B41FA5}">
                      <a16:colId xmlns:a16="http://schemas.microsoft.com/office/drawing/2014/main" val="3898194433"/>
                    </a:ext>
                  </a:extLst>
                </a:gridCol>
                <a:gridCol w="609600">
                  <a:extLst>
                    <a:ext uri="{9D8B030D-6E8A-4147-A177-3AD203B41FA5}">
                      <a16:colId xmlns:a16="http://schemas.microsoft.com/office/drawing/2014/main" val="1493931023"/>
                    </a:ext>
                  </a:extLst>
                </a:gridCol>
                <a:gridCol w="609600">
                  <a:extLst>
                    <a:ext uri="{9D8B030D-6E8A-4147-A177-3AD203B41FA5}">
                      <a16:colId xmlns:a16="http://schemas.microsoft.com/office/drawing/2014/main" val="203751119"/>
                    </a:ext>
                  </a:extLst>
                </a:gridCol>
                <a:gridCol w="609600">
                  <a:extLst>
                    <a:ext uri="{9D8B030D-6E8A-4147-A177-3AD203B41FA5}">
                      <a16:colId xmlns:a16="http://schemas.microsoft.com/office/drawing/2014/main" val="1519621540"/>
                    </a:ext>
                  </a:extLst>
                </a:gridCol>
                <a:gridCol w="609600">
                  <a:extLst>
                    <a:ext uri="{9D8B030D-6E8A-4147-A177-3AD203B41FA5}">
                      <a16:colId xmlns:a16="http://schemas.microsoft.com/office/drawing/2014/main" val="152496939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737650087"/>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13647832"/>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395913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263068517"/>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269</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218529251"/>
                  </a:ext>
                </a:extLst>
              </a:tr>
            </a:tbl>
          </a:graphicData>
        </a:graphic>
      </p:graphicFrame>
      <p:pic>
        <p:nvPicPr>
          <p:cNvPr id="6" name="Content Placeholder 5" descr="Gonorrhea Rates by Age&#10;Minnesota, 2014-2023. Refer to table on slide for full data. ">
            <a:extLst>
              <a:ext uri="{FF2B5EF4-FFF2-40B4-BE49-F238E27FC236}">
                <a16:creationId xmlns:a16="http://schemas.microsoft.com/office/drawing/2014/main" id="{65D426A1-2D60-40D2-2F50-13AEB481CF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9494" y="1757525"/>
            <a:ext cx="9343489" cy="4001211"/>
          </a:xfrm>
        </p:spPr>
      </p:pic>
    </p:spTree>
    <p:extLst>
      <p:ext uri="{BB962C8B-B14F-4D97-AF65-F5344CB8AC3E}">
        <p14:creationId xmlns:p14="http://schemas.microsoft.com/office/powerpoint/2010/main" val="24585023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STI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STI data include:</a:t>
            </a:r>
          </a:p>
          <a:p>
            <a:pPr lvl="1"/>
            <a:r>
              <a:rPr lang="en-US" sz="2800" dirty="0"/>
              <a:t>Level of STI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STI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Minnesota, 2023 </a:t>
            </a:r>
          </a:p>
        </p:txBody>
      </p:sp>
      <p:graphicFrame>
        <p:nvGraphicFramePr>
          <p:cNvPr id="4" name="Table 3">
            <a:extLst>
              <a:ext uri="{FF2B5EF4-FFF2-40B4-BE49-F238E27FC236}">
                <a16:creationId xmlns:a16="http://schemas.microsoft.com/office/drawing/2014/main" id="{24337B46-1CDC-D8F3-F6AB-22570EDC1759}"/>
              </a:ext>
            </a:extLst>
          </p:cNvPr>
          <p:cNvGraphicFramePr>
            <a:graphicFrameLocks noGrp="1"/>
          </p:cNvGraphicFramePr>
          <p:nvPr>
            <p:extLst>
              <p:ext uri="{D42A27DB-BD31-4B8C-83A1-F6EECF244321}">
                <p14:modId xmlns:p14="http://schemas.microsoft.com/office/powerpoint/2010/main" val="3071389380"/>
              </p:ext>
            </p:extLst>
          </p:nvPr>
        </p:nvGraphicFramePr>
        <p:xfrm>
          <a:off x="3352800" y="3178175"/>
          <a:ext cx="54864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997976561"/>
                    </a:ext>
                  </a:extLst>
                </a:gridCol>
                <a:gridCol w="609600">
                  <a:extLst>
                    <a:ext uri="{9D8B030D-6E8A-4147-A177-3AD203B41FA5}">
                      <a16:colId xmlns:a16="http://schemas.microsoft.com/office/drawing/2014/main" val="1718078120"/>
                    </a:ext>
                  </a:extLst>
                </a:gridCol>
                <a:gridCol w="609600">
                  <a:extLst>
                    <a:ext uri="{9D8B030D-6E8A-4147-A177-3AD203B41FA5}">
                      <a16:colId xmlns:a16="http://schemas.microsoft.com/office/drawing/2014/main" val="165662511"/>
                    </a:ext>
                  </a:extLst>
                </a:gridCol>
                <a:gridCol w="609600">
                  <a:extLst>
                    <a:ext uri="{9D8B030D-6E8A-4147-A177-3AD203B41FA5}">
                      <a16:colId xmlns:a16="http://schemas.microsoft.com/office/drawing/2014/main" val="1507614762"/>
                    </a:ext>
                  </a:extLst>
                </a:gridCol>
                <a:gridCol w="609600">
                  <a:extLst>
                    <a:ext uri="{9D8B030D-6E8A-4147-A177-3AD203B41FA5}">
                      <a16:colId xmlns:a16="http://schemas.microsoft.com/office/drawing/2014/main" val="2884202048"/>
                    </a:ext>
                  </a:extLst>
                </a:gridCol>
                <a:gridCol w="609600">
                  <a:extLst>
                    <a:ext uri="{9D8B030D-6E8A-4147-A177-3AD203B41FA5}">
                      <a16:colId xmlns:a16="http://schemas.microsoft.com/office/drawing/2014/main" val="1617614570"/>
                    </a:ext>
                  </a:extLst>
                </a:gridCol>
                <a:gridCol w="609600">
                  <a:extLst>
                    <a:ext uri="{9D8B030D-6E8A-4147-A177-3AD203B41FA5}">
                      <a16:colId xmlns:a16="http://schemas.microsoft.com/office/drawing/2014/main" val="3195385166"/>
                    </a:ext>
                  </a:extLst>
                </a:gridCol>
                <a:gridCol w="609600">
                  <a:extLst>
                    <a:ext uri="{9D8B030D-6E8A-4147-A177-3AD203B41FA5}">
                      <a16:colId xmlns:a16="http://schemas.microsoft.com/office/drawing/2014/main" val="2615687834"/>
                    </a:ext>
                  </a:extLst>
                </a:gridCol>
                <a:gridCol w="609600">
                  <a:extLst>
                    <a:ext uri="{9D8B030D-6E8A-4147-A177-3AD203B41FA5}">
                      <a16:colId xmlns:a16="http://schemas.microsoft.com/office/drawing/2014/main" val="3090979241"/>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10-14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93516751"/>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240</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482</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470</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354</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187</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a:effectLst/>
                        </a:rPr>
                        <a:t>121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293201261"/>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480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6</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729137177"/>
                  </a:ext>
                </a:extLst>
              </a:tr>
            </a:tbl>
          </a:graphicData>
        </a:graphic>
      </p:graphicFrame>
      <p:pic>
        <p:nvPicPr>
          <p:cNvPr id="8" name="Content Placeholder 7" descr="Age-Specific Gonorrhea Rates by Gender&#10;Minnesota, 2023. Refer to table on slide for full data. ">
            <a:extLst>
              <a:ext uri="{FF2B5EF4-FFF2-40B4-BE49-F238E27FC236}">
                <a16:creationId xmlns:a16="http://schemas.microsoft.com/office/drawing/2014/main" id="{9C8437C5-B290-294D-587F-5BD172F5B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332" y="1865170"/>
            <a:ext cx="9867182" cy="4219301"/>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F083-E099-698B-3168-6EA95A215978}"/>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Gonorrhea Rates by Race/Ethnicity </a:t>
            </a:r>
            <a:br>
              <a:rPr lang="en-US" altLang="en-US" sz="3600" dirty="0">
                <a:solidFill>
                  <a:schemeClr val="bg1"/>
                </a:solidFill>
                <a:latin typeface="+mj-lt"/>
              </a:rPr>
            </a:br>
            <a:r>
              <a:rPr lang="en-US" altLang="en-US" sz="3600" dirty="0">
                <a:solidFill>
                  <a:schemeClr val="bg1"/>
                </a:solidFill>
                <a:latin typeface="+mj-lt"/>
              </a:rPr>
              <a:t>Minnesota, 2014-2023</a:t>
            </a:r>
            <a:endParaRPr lang="en-US" dirty="0"/>
          </a:p>
        </p:txBody>
      </p:sp>
      <p:sp>
        <p:nvSpPr>
          <p:cNvPr id="5" name="Slide Number Placeholder 4">
            <a:extLst>
              <a:ext uri="{FF2B5EF4-FFF2-40B4-BE49-F238E27FC236}">
                <a16:creationId xmlns:a16="http://schemas.microsoft.com/office/drawing/2014/main" id="{271DE5E8-7935-CAF9-632E-23496C5080CD}"/>
              </a:ext>
            </a:extLst>
          </p:cNvPr>
          <p:cNvSpPr>
            <a:spLocks noGrp="1"/>
          </p:cNvSpPr>
          <p:nvPr>
            <p:ph type="sldNum" sz="quarter" idx="12"/>
          </p:nvPr>
        </p:nvSpPr>
        <p:spPr/>
        <p:txBody>
          <a:bodyPr/>
          <a:lstStyle/>
          <a:p>
            <a:fld id="{48F63A3B-78C7-47BE-AE5E-E10140E04643}" type="slidenum">
              <a:rPr lang="en-US" smtClean="0"/>
              <a:t>41</a:t>
            </a:fld>
            <a:endParaRPr lang="en-US" dirty="0"/>
          </a:p>
        </p:txBody>
      </p:sp>
      <p:graphicFrame>
        <p:nvGraphicFramePr>
          <p:cNvPr id="6" name="Table 5">
            <a:extLst>
              <a:ext uri="{FF2B5EF4-FFF2-40B4-BE49-F238E27FC236}">
                <a16:creationId xmlns:a16="http://schemas.microsoft.com/office/drawing/2014/main" id="{C81D984E-C844-BF92-D00A-A486BC3F2380}"/>
              </a:ext>
            </a:extLst>
          </p:cNvPr>
          <p:cNvGraphicFramePr>
            <a:graphicFrameLocks noGrp="1"/>
          </p:cNvGraphicFramePr>
          <p:nvPr>
            <p:extLst>
              <p:ext uri="{D42A27DB-BD31-4B8C-83A1-F6EECF244321}">
                <p14:modId xmlns:p14="http://schemas.microsoft.com/office/powerpoint/2010/main" val="2467401618"/>
              </p:ext>
            </p:extLst>
          </p:nvPr>
        </p:nvGraphicFramePr>
        <p:xfrm>
          <a:off x="2743200" y="2633663"/>
          <a:ext cx="6705600" cy="15925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826555330"/>
                    </a:ext>
                  </a:extLst>
                </a:gridCol>
                <a:gridCol w="609600">
                  <a:extLst>
                    <a:ext uri="{9D8B030D-6E8A-4147-A177-3AD203B41FA5}">
                      <a16:colId xmlns:a16="http://schemas.microsoft.com/office/drawing/2014/main" val="2891048051"/>
                    </a:ext>
                  </a:extLst>
                </a:gridCol>
                <a:gridCol w="609600">
                  <a:extLst>
                    <a:ext uri="{9D8B030D-6E8A-4147-A177-3AD203B41FA5}">
                      <a16:colId xmlns:a16="http://schemas.microsoft.com/office/drawing/2014/main" val="3194248188"/>
                    </a:ext>
                  </a:extLst>
                </a:gridCol>
                <a:gridCol w="609600">
                  <a:extLst>
                    <a:ext uri="{9D8B030D-6E8A-4147-A177-3AD203B41FA5}">
                      <a16:colId xmlns:a16="http://schemas.microsoft.com/office/drawing/2014/main" val="1454631558"/>
                    </a:ext>
                  </a:extLst>
                </a:gridCol>
                <a:gridCol w="609600">
                  <a:extLst>
                    <a:ext uri="{9D8B030D-6E8A-4147-A177-3AD203B41FA5}">
                      <a16:colId xmlns:a16="http://schemas.microsoft.com/office/drawing/2014/main" val="421198201"/>
                    </a:ext>
                  </a:extLst>
                </a:gridCol>
                <a:gridCol w="609600">
                  <a:extLst>
                    <a:ext uri="{9D8B030D-6E8A-4147-A177-3AD203B41FA5}">
                      <a16:colId xmlns:a16="http://schemas.microsoft.com/office/drawing/2014/main" val="1426701954"/>
                    </a:ext>
                  </a:extLst>
                </a:gridCol>
                <a:gridCol w="609600">
                  <a:extLst>
                    <a:ext uri="{9D8B030D-6E8A-4147-A177-3AD203B41FA5}">
                      <a16:colId xmlns:a16="http://schemas.microsoft.com/office/drawing/2014/main" val="4263048630"/>
                    </a:ext>
                  </a:extLst>
                </a:gridCol>
                <a:gridCol w="609600">
                  <a:extLst>
                    <a:ext uri="{9D8B030D-6E8A-4147-A177-3AD203B41FA5}">
                      <a16:colId xmlns:a16="http://schemas.microsoft.com/office/drawing/2014/main" val="2926565971"/>
                    </a:ext>
                  </a:extLst>
                </a:gridCol>
                <a:gridCol w="609600">
                  <a:extLst>
                    <a:ext uri="{9D8B030D-6E8A-4147-A177-3AD203B41FA5}">
                      <a16:colId xmlns:a16="http://schemas.microsoft.com/office/drawing/2014/main" val="3895784064"/>
                    </a:ext>
                  </a:extLst>
                </a:gridCol>
                <a:gridCol w="609600">
                  <a:extLst>
                    <a:ext uri="{9D8B030D-6E8A-4147-A177-3AD203B41FA5}">
                      <a16:colId xmlns:a16="http://schemas.microsoft.com/office/drawing/2014/main" val="1286014375"/>
                    </a:ext>
                  </a:extLst>
                </a:gridCol>
                <a:gridCol w="609600">
                  <a:extLst>
                    <a:ext uri="{9D8B030D-6E8A-4147-A177-3AD203B41FA5}">
                      <a16:colId xmlns:a16="http://schemas.microsoft.com/office/drawing/2014/main" val="210489190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458160363"/>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899340324"/>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064744244"/>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012523916"/>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50034111"/>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969948734"/>
                  </a:ext>
                </a:extLst>
              </a:tr>
            </a:tbl>
          </a:graphicData>
        </a:graphic>
      </p:graphicFrame>
      <p:pic>
        <p:nvPicPr>
          <p:cNvPr id="8" name="Content Placeholder 7" descr="Gonorrhea Rates by Race/Ethnicity &#10;Minnesota, 2014-2023. Refer to table on slide for full data. ">
            <a:extLst>
              <a:ext uri="{FF2B5EF4-FFF2-40B4-BE49-F238E27FC236}">
                <a16:creationId xmlns:a16="http://schemas.microsoft.com/office/drawing/2014/main" id="{A5558693-D65E-47D9-70BF-A296D2E11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82792"/>
            <a:ext cx="10515600" cy="4856120"/>
          </a:xfrm>
        </p:spPr>
      </p:pic>
    </p:spTree>
    <p:extLst>
      <p:ext uri="{BB962C8B-B14F-4D97-AF65-F5344CB8AC3E}">
        <p14:creationId xmlns:p14="http://schemas.microsoft.com/office/powerpoint/2010/main" val="1370695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2012-2022</a:t>
            </a:r>
            <a:endParaRPr lang="en-US" altLang="en-US" sz="2900" baseline="30000" dirty="0">
              <a:solidFill>
                <a:schemeClr val="bg1"/>
              </a:solidFill>
              <a:latin typeface="+mj-lt"/>
            </a:endParaRPr>
          </a:p>
        </p:txBody>
      </p:sp>
      <p:graphicFrame>
        <p:nvGraphicFramePr>
          <p:cNvPr id="2" name="Table 1">
            <a:extLst>
              <a:ext uri="{FF2B5EF4-FFF2-40B4-BE49-F238E27FC236}">
                <a16:creationId xmlns:a16="http://schemas.microsoft.com/office/drawing/2014/main" id="{9426776D-04DD-9D70-6732-C50FFB3A1CD7}"/>
              </a:ext>
            </a:extLst>
          </p:cNvPr>
          <p:cNvGraphicFramePr>
            <a:graphicFrameLocks noGrp="1"/>
          </p:cNvGraphicFramePr>
          <p:nvPr>
            <p:extLst>
              <p:ext uri="{D42A27DB-BD31-4B8C-83A1-F6EECF244321}">
                <p14:modId xmlns:p14="http://schemas.microsoft.com/office/powerpoint/2010/main" val="2815670894"/>
              </p:ext>
            </p:extLst>
          </p:nvPr>
        </p:nvGraphicFramePr>
        <p:xfrm>
          <a:off x="2400300" y="3009900"/>
          <a:ext cx="7391400" cy="838200"/>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1592574640"/>
                    </a:ext>
                  </a:extLst>
                </a:gridCol>
                <a:gridCol w="609600">
                  <a:extLst>
                    <a:ext uri="{9D8B030D-6E8A-4147-A177-3AD203B41FA5}">
                      <a16:colId xmlns:a16="http://schemas.microsoft.com/office/drawing/2014/main" val="1676848280"/>
                    </a:ext>
                  </a:extLst>
                </a:gridCol>
                <a:gridCol w="609600">
                  <a:extLst>
                    <a:ext uri="{9D8B030D-6E8A-4147-A177-3AD203B41FA5}">
                      <a16:colId xmlns:a16="http://schemas.microsoft.com/office/drawing/2014/main" val="71756788"/>
                    </a:ext>
                  </a:extLst>
                </a:gridCol>
                <a:gridCol w="609600">
                  <a:extLst>
                    <a:ext uri="{9D8B030D-6E8A-4147-A177-3AD203B41FA5}">
                      <a16:colId xmlns:a16="http://schemas.microsoft.com/office/drawing/2014/main" val="1340720106"/>
                    </a:ext>
                  </a:extLst>
                </a:gridCol>
                <a:gridCol w="609600">
                  <a:extLst>
                    <a:ext uri="{9D8B030D-6E8A-4147-A177-3AD203B41FA5}">
                      <a16:colId xmlns:a16="http://schemas.microsoft.com/office/drawing/2014/main" val="1368300897"/>
                    </a:ext>
                  </a:extLst>
                </a:gridCol>
                <a:gridCol w="609600">
                  <a:extLst>
                    <a:ext uri="{9D8B030D-6E8A-4147-A177-3AD203B41FA5}">
                      <a16:colId xmlns:a16="http://schemas.microsoft.com/office/drawing/2014/main" val="2641508364"/>
                    </a:ext>
                  </a:extLst>
                </a:gridCol>
                <a:gridCol w="609600">
                  <a:extLst>
                    <a:ext uri="{9D8B030D-6E8A-4147-A177-3AD203B41FA5}">
                      <a16:colId xmlns:a16="http://schemas.microsoft.com/office/drawing/2014/main" val="1437215164"/>
                    </a:ext>
                  </a:extLst>
                </a:gridCol>
                <a:gridCol w="609600">
                  <a:extLst>
                    <a:ext uri="{9D8B030D-6E8A-4147-A177-3AD203B41FA5}">
                      <a16:colId xmlns:a16="http://schemas.microsoft.com/office/drawing/2014/main" val="416872437"/>
                    </a:ext>
                  </a:extLst>
                </a:gridCol>
                <a:gridCol w="609600">
                  <a:extLst>
                    <a:ext uri="{9D8B030D-6E8A-4147-A177-3AD203B41FA5}">
                      <a16:colId xmlns:a16="http://schemas.microsoft.com/office/drawing/2014/main" val="2762507528"/>
                    </a:ext>
                  </a:extLst>
                </a:gridCol>
                <a:gridCol w="609600">
                  <a:extLst>
                    <a:ext uri="{9D8B030D-6E8A-4147-A177-3AD203B41FA5}">
                      <a16:colId xmlns:a16="http://schemas.microsoft.com/office/drawing/2014/main" val="85983104"/>
                    </a:ext>
                  </a:extLst>
                </a:gridCol>
                <a:gridCol w="609600">
                  <a:extLst>
                    <a:ext uri="{9D8B030D-6E8A-4147-A177-3AD203B41FA5}">
                      <a16:colId xmlns:a16="http://schemas.microsoft.com/office/drawing/2014/main" val="36582691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78588294"/>
                  </a:ext>
                </a:extLst>
              </a:tr>
              <a:tr h="167640">
                <a:tc>
                  <a:txBody>
                    <a:bodyPr/>
                    <a:lstStyle/>
                    <a:p>
                      <a:pPr algn="l" fontAlgn="b"/>
                      <a:r>
                        <a:rPr lang="en-US" sz="1000" u="none" strike="noStrike">
                          <a:effectLst/>
                        </a:rPr>
                        <a:t>White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44124683"/>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161936783"/>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74483888"/>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23971530"/>
                  </a:ext>
                </a:extLst>
              </a:tr>
            </a:tbl>
          </a:graphicData>
        </a:graphic>
      </p:graphicFrame>
      <p:pic>
        <p:nvPicPr>
          <p:cNvPr id="6" name="Content Placeholder 5" descr="Gonorrhea Rates by Race/Ethnicity &#10;Minnesota, 2012-2022. Refer to table on slide for full data. ">
            <a:extLst>
              <a:ext uri="{FF2B5EF4-FFF2-40B4-BE49-F238E27FC236}">
                <a16:creationId xmlns:a16="http://schemas.microsoft.com/office/drawing/2014/main" id="{8C49D4D1-64C7-D363-9951-65A9C6F65B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409" y="1893181"/>
            <a:ext cx="9387574" cy="4353335"/>
          </a:xfrm>
        </p:spPr>
      </p:pic>
    </p:spTree>
    <p:extLst>
      <p:ext uri="{BB962C8B-B14F-4D97-AF65-F5344CB8AC3E}">
        <p14:creationId xmlns:p14="http://schemas.microsoft.com/office/powerpoint/2010/main" val="117938283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44</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2023 Minnesota Chlamydia Rates by County</a:t>
            </a:r>
          </a:p>
        </p:txBody>
      </p:sp>
      <p:sp>
        <p:nvSpPr>
          <p:cNvPr id="12" name="TextBox 11"/>
          <p:cNvSpPr txBox="1"/>
          <p:nvPr/>
        </p:nvSpPr>
        <p:spPr>
          <a:xfrm>
            <a:off x="7044241" y="6165116"/>
            <a:ext cx="4242068" cy="548420"/>
          </a:xfrm>
          <a:prstGeom prst="rect">
            <a:avLst/>
          </a:prstGeom>
          <a:noFill/>
        </p:spPr>
        <p:txBody>
          <a:bodyPr wrap="square" rtlCol="0">
            <a:spAutoFit/>
          </a:bodyPr>
          <a:lstStyle/>
          <a:p>
            <a:r>
              <a:rPr lang="en-US" sz="988" dirty="0"/>
              <a:t>*7-county metro area, excluding the cities of Minneapolis and St. Paul</a:t>
            </a:r>
          </a:p>
          <a:p>
            <a:r>
              <a:rPr lang="en-US" sz="988" dirty="0"/>
              <a:t>Data: </a:t>
            </a:r>
            <a:r>
              <a:rPr lang="en-US" sz="988" dirty="0">
                <a:hlinkClick r:id="rId3"/>
              </a:rPr>
              <a:t>STI Surveillance Report Data Tables, Minnesota 2023 (PDF)</a:t>
            </a:r>
            <a:endParaRPr lang="en-US" sz="988" dirty="0"/>
          </a:p>
          <a:p>
            <a:endParaRPr lang="en-US" sz="988" dirty="0"/>
          </a:p>
        </p:txBody>
      </p:sp>
      <p:pic>
        <p:nvPicPr>
          <p:cNvPr id="3" name="Picture 2" descr="2023 Minnesota Chlamydia Rates by County. Refer to link on slide for full data. ">
            <a:extLst>
              <a:ext uri="{FF2B5EF4-FFF2-40B4-BE49-F238E27FC236}">
                <a16:creationId xmlns:a16="http://schemas.microsoft.com/office/drawing/2014/main" id="{5B375DA0-C415-6977-0DF9-60FA911DDEB0}"/>
              </a:ext>
            </a:extLst>
          </p:cNvPr>
          <p:cNvPicPr>
            <a:picLocks noChangeAspect="1"/>
          </p:cNvPicPr>
          <p:nvPr/>
        </p:nvPicPr>
        <p:blipFill>
          <a:blip r:embed="rId4"/>
          <a:stretch>
            <a:fillRect/>
          </a:stretch>
        </p:blipFill>
        <p:spPr>
          <a:xfrm>
            <a:off x="171152" y="1453090"/>
            <a:ext cx="6696075" cy="5362575"/>
          </a:xfrm>
          <a:prstGeom prst="rect">
            <a:avLst/>
          </a:prstGeom>
        </p:spPr>
      </p:pic>
      <p:pic>
        <p:nvPicPr>
          <p:cNvPr id="5" name="Picture 4" descr="2023 Minnesota Chlamydia Rates by County. Refer to link on slide for full data. ">
            <a:extLst>
              <a:ext uri="{FF2B5EF4-FFF2-40B4-BE49-F238E27FC236}">
                <a16:creationId xmlns:a16="http://schemas.microsoft.com/office/drawing/2014/main" id="{CB73921D-BCBB-7428-7229-3C0EF101B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305" y="4117967"/>
            <a:ext cx="4564727" cy="1538250"/>
          </a:xfrm>
          <a:prstGeom prst="rect">
            <a:avLst/>
          </a:prstGeom>
        </p:spPr>
      </p:pic>
    </p:spTree>
    <p:extLst>
      <p:ext uri="{BB962C8B-B14F-4D97-AF65-F5344CB8AC3E}">
        <p14:creationId xmlns:p14="http://schemas.microsoft.com/office/powerpoint/2010/main" val="197449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Infections by Residence at Diagnosis</a:t>
            </a:r>
            <a:br>
              <a:rPr lang="en-US" altLang="en-US" sz="2900" dirty="0"/>
            </a:br>
            <a:r>
              <a:rPr lang="en-US" altLang="en-US" sz="2900" dirty="0"/>
              <a:t> Minnesota, 2023</a:t>
            </a:r>
            <a:endParaRPr lang="en-US" sz="2900" dirty="0"/>
          </a:p>
        </p:txBody>
      </p:sp>
      <p:sp>
        <p:nvSpPr>
          <p:cNvPr id="17412" name="Text Box 4"/>
          <p:cNvSpPr txBox="1">
            <a:spLocks noChangeArrowheads="1"/>
          </p:cNvSpPr>
          <p:nvPr/>
        </p:nvSpPr>
        <p:spPr bwMode="auto">
          <a:xfrm>
            <a:off x="2568169" y="6075146"/>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6" name="Content Placeholder 5" descr="Chlamydia Infections by Residence at Diagnosis Minnesota, 2023. Refer to slide notes for full data. ">
            <a:extLst>
              <a:ext uri="{FF2B5EF4-FFF2-40B4-BE49-F238E27FC236}">
                <a16:creationId xmlns:a16="http://schemas.microsoft.com/office/drawing/2014/main" id="{67E2D195-AA25-F583-B2E9-65C633E633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7088" y="1716637"/>
            <a:ext cx="5277824" cy="4161595"/>
          </a:xfr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2014-2023</a:t>
            </a:r>
            <a:endParaRPr lang="en-US" dirty="0"/>
          </a:p>
        </p:txBody>
      </p:sp>
      <p:graphicFrame>
        <p:nvGraphicFramePr>
          <p:cNvPr id="8" name="Table 7">
            <a:extLst>
              <a:ext uri="{FF2B5EF4-FFF2-40B4-BE49-F238E27FC236}">
                <a16:creationId xmlns:a16="http://schemas.microsoft.com/office/drawing/2014/main" id="{15E791F9-F58C-7A43-BA05-72E31BA16136}"/>
              </a:ext>
            </a:extLst>
          </p:cNvPr>
          <p:cNvGraphicFramePr>
            <a:graphicFrameLocks noGrp="1"/>
          </p:cNvGraphicFramePr>
          <p:nvPr>
            <p:extLst>
              <p:ext uri="{D42A27DB-BD31-4B8C-83A1-F6EECF244321}">
                <p14:modId xmlns:p14="http://schemas.microsoft.com/office/powerpoint/2010/main" val="3395054149"/>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26282162"/>
                    </a:ext>
                  </a:extLst>
                </a:gridCol>
                <a:gridCol w="609600">
                  <a:extLst>
                    <a:ext uri="{9D8B030D-6E8A-4147-A177-3AD203B41FA5}">
                      <a16:colId xmlns:a16="http://schemas.microsoft.com/office/drawing/2014/main" val="2979545687"/>
                    </a:ext>
                  </a:extLst>
                </a:gridCol>
                <a:gridCol w="609600">
                  <a:extLst>
                    <a:ext uri="{9D8B030D-6E8A-4147-A177-3AD203B41FA5}">
                      <a16:colId xmlns:a16="http://schemas.microsoft.com/office/drawing/2014/main" val="2706773461"/>
                    </a:ext>
                  </a:extLst>
                </a:gridCol>
                <a:gridCol w="609600">
                  <a:extLst>
                    <a:ext uri="{9D8B030D-6E8A-4147-A177-3AD203B41FA5}">
                      <a16:colId xmlns:a16="http://schemas.microsoft.com/office/drawing/2014/main" val="3242769713"/>
                    </a:ext>
                  </a:extLst>
                </a:gridCol>
                <a:gridCol w="609600">
                  <a:extLst>
                    <a:ext uri="{9D8B030D-6E8A-4147-A177-3AD203B41FA5}">
                      <a16:colId xmlns:a16="http://schemas.microsoft.com/office/drawing/2014/main" val="2354565552"/>
                    </a:ext>
                  </a:extLst>
                </a:gridCol>
                <a:gridCol w="609600">
                  <a:extLst>
                    <a:ext uri="{9D8B030D-6E8A-4147-A177-3AD203B41FA5}">
                      <a16:colId xmlns:a16="http://schemas.microsoft.com/office/drawing/2014/main" val="3012573837"/>
                    </a:ext>
                  </a:extLst>
                </a:gridCol>
                <a:gridCol w="609600">
                  <a:extLst>
                    <a:ext uri="{9D8B030D-6E8A-4147-A177-3AD203B41FA5}">
                      <a16:colId xmlns:a16="http://schemas.microsoft.com/office/drawing/2014/main" val="2507985693"/>
                    </a:ext>
                  </a:extLst>
                </a:gridCol>
                <a:gridCol w="609600">
                  <a:extLst>
                    <a:ext uri="{9D8B030D-6E8A-4147-A177-3AD203B41FA5}">
                      <a16:colId xmlns:a16="http://schemas.microsoft.com/office/drawing/2014/main" val="317765404"/>
                    </a:ext>
                  </a:extLst>
                </a:gridCol>
                <a:gridCol w="609600">
                  <a:extLst>
                    <a:ext uri="{9D8B030D-6E8A-4147-A177-3AD203B41FA5}">
                      <a16:colId xmlns:a16="http://schemas.microsoft.com/office/drawing/2014/main" val="3330573176"/>
                    </a:ext>
                  </a:extLst>
                </a:gridCol>
                <a:gridCol w="609600">
                  <a:extLst>
                    <a:ext uri="{9D8B030D-6E8A-4147-A177-3AD203B41FA5}">
                      <a16:colId xmlns:a16="http://schemas.microsoft.com/office/drawing/2014/main" val="2352395507"/>
                    </a:ext>
                  </a:extLst>
                </a:gridCol>
                <a:gridCol w="609600">
                  <a:extLst>
                    <a:ext uri="{9D8B030D-6E8A-4147-A177-3AD203B41FA5}">
                      <a16:colId xmlns:a16="http://schemas.microsoft.com/office/drawing/2014/main" val="262533069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67150384"/>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96498666"/>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46627798"/>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386.6</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380.7</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85367846"/>
                  </a:ext>
                </a:extLst>
              </a:tr>
            </a:tbl>
          </a:graphicData>
        </a:graphic>
      </p:graphicFrame>
      <p:pic>
        <p:nvPicPr>
          <p:cNvPr id="12" name="Content Placeholder 11" descr="Chlamydia Rates by Gender&#10;Minnesota, 2014-2023. Refer to table on slide for full data. ">
            <a:extLst>
              <a:ext uri="{FF2B5EF4-FFF2-40B4-BE49-F238E27FC236}">
                <a16:creationId xmlns:a16="http://schemas.microsoft.com/office/drawing/2014/main" id="{0ECF5C33-E18F-2B21-BC3A-7D8B7B9DC4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796" y="1705135"/>
            <a:ext cx="9968408" cy="4690247"/>
          </a:xfr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Rates by Age</a:t>
            </a:r>
            <a:br>
              <a:rPr lang="en-US" altLang="en-US" sz="2900" dirty="0"/>
            </a:br>
            <a:r>
              <a:rPr lang="en-US" altLang="en-US" sz="2900" dirty="0"/>
              <a:t>Minnesota, 2014-2023</a:t>
            </a:r>
            <a:endParaRPr lang="en-US" sz="2900" dirty="0"/>
          </a:p>
        </p:txBody>
      </p:sp>
      <p:graphicFrame>
        <p:nvGraphicFramePr>
          <p:cNvPr id="2" name="Table 1">
            <a:extLst>
              <a:ext uri="{FF2B5EF4-FFF2-40B4-BE49-F238E27FC236}">
                <a16:creationId xmlns:a16="http://schemas.microsoft.com/office/drawing/2014/main" id="{DEB86353-738D-5F62-59B4-E7710233E632}"/>
              </a:ext>
            </a:extLst>
          </p:cNvPr>
          <p:cNvGraphicFramePr>
            <a:graphicFrameLocks noGrp="1"/>
          </p:cNvGraphicFramePr>
          <p:nvPr>
            <p:extLst>
              <p:ext uri="{D42A27DB-BD31-4B8C-83A1-F6EECF244321}">
                <p14:modId xmlns:p14="http://schemas.microsoft.com/office/powerpoint/2010/main" val="1029626951"/>
              </p:ext>
            </p:extLst>
          </p:nvPr>
        </p:nvGraphicFramePr>
        <p:xfrm>
          <a:off x="2743200" y="3009900"/>
          <a:ext cx="6705600" cy="8382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1725207321"/>
                    </a:ext>
                  </a:extLst>
                </a:gridCol>
                <a:gridCol w="609600">
                  <a:extLst>
                    <a:ext uri="{9D8B030D-6E8A-4147-A177-3AD203B41FA5}">
                      <a16:colId xmlns:a16="http://schemas.microsoft.com/office/drawing/2014/main" val="2260751389"/>
                    </a:ext>
                  </a:extLst>
                </a:gridCol>
                <a:gridCol w="609600">
                  <a:extLst>
                    <a:ext uri="{9D8B030D-6E8A-4147-A177-3AD203B41FA5}">
                      <a16:colId xmlns:a16="http://schemas.microsoft.com/office/drawing/2014/main" val="1191370407"/>
                    </a:ext>
                  </a:extLst>
                </a:gridCol>
                <a:gridCol w="609600">
                  <a:extLst>
                    <a:ext uri="{9D8B030D-6E8A-4147-A177-3AD203B41FA5}">
                      <a16:colId xmlns:a16="http://schemas.microsoft.com/office/drawing/2014/main" val="1815622894"/>
                    </a:ext>
                  </a:extLst>
                </a:gridCol>
                <a:gridCol w="609600">
                  <a:extLst>
                    <a:ext uri="{9D8B030D-6E8A-4147-A177-3AD203B41FA5}">
                      <a16:colId xmlns:a16="http://schemas.microsoft.com/office/drawing/2014/main" val="520423795"/>
                    </a:ext>
                  </a:extLst>
                </a:gridCol>
                <a:gridCol w="609600">
                  <a:extLst>
                    <a:ext uri="{9D8B030D-6E8A-4147-A177-3AD203B41FA5}">
                      <a16:colId xmlns:a16="http://schemas.microsoft.com/office/drawing/2014/main" val="566932381"/>
                    </a:ext>
                  </a:extLst>
                </a:gridCol>
                <a:gridCol w="609600">
                  <a:extLst>
                    <a:ext uri="{9D8B030D-6E8A-4147-A177-3AD203B41FA5}">
                      <a16:colId xmlns:a16="http://schemas.microsoft.com/office/drawing/2014/main" val="3299327535"/>
                    </a:ext>
                  </a:extLst>
                </a:gridCol>
                <a:gridCol w="609600">
                  <a:extLst>
                    <a:ext uri="{9D8B030D-6E8A-4147-A177-3AD203B41FA5}">
                      <a16:colId xmlns:a16="http://schemas.microsoft.com/office/drawing/2014/main" val="1905682285"/>
                    </a:ext>
                  </a:extLst>
                </a:gridCol>
                <a:gridCol w="609600">
                  <a:extLst>
                    <a:ext uri="{9D8B030D-6E8A-4147-A177-3AD203B41FA5}">
                      <a16:colId xmlns:a16="http://schemas.microsoft.com/office/drawing/2014/main" val="954172115"/>
                    </a:ext>
                  </a:extLst>
                </a:gridCol>
                <a:gridCol w="609600">
                  <a:extLst>
                    <a:ext uri="{9D8B030D-6E8A-4147-A177-3AD203B41FA5}">
                      <a16:colId xmlns:a16="http://schemas.microsoft.com/office/drawing/2014/main" val="2869168291"/>
                    </a:ext>
                  </a:extLst>
                </a:gridCol>
                <a:gridCol w="609600">
                  <a:extLst>
                    <a:ext uri="{9D8B030D-6E8A-4147-A177-3AD203B41FA5}">
                      <a16:colId xmlns:a16="http://schemas.microsoft.com/office/drawing/2014/main" val="384987338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93894265"/>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01637684"/>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2378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2203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2004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297153446"/>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1160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62006604"/>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460</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463</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331904518"/>
                  </a:ext>
                </a:extLst>
              </a:tr>
            </a:tbl>
          </a:graphicData>
        </a:graphic>
      </p:graphicFrame>
      <p:pic>
        <p:nvPicPr>
          <p:cNvPr id="8" name="Content Placeholder 7" descr="Chlamydia Rates by Age&#10;Minnesota, 2014-2023. Refer to table on slide for full data. ">
            <a:extLst>
              <a:ext uri="{FF2B5EF4-FFF2-40B4-BE49-F238E27FC236}">
                <a16:creationId xmlns:a16="http://schemas.microsoft.com/office/drawing/2014/main" id="{540DD2F6-9043-CFF6-9F99-2EE92F79F1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694" y="1954114"/>
            <a:ext cx="9060611" cy="4120650"/>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2023</a:t>
            </a:r>
            <a:endParaRPr lang="en-US" sz="2900" dirty="0"/>
          </a:p>
        </p:txBody>
      </p:sp>
      <p:sp>
        <p:nvSpPr>
          <p:cNvPr id="3" name="TextBox 2">
            <a:extLst>
              <a:ext uri="{FF2B5EF4-FFF2-40B4-BE49-F238E27FC236}">
                <a16:creationId xmlns:a16="http://schemas.microsoft.com/office/drawing/2014/main" id="{E1C56839-E60E-4548-9BB0-EF13E43FAD98}"/>
              </a:ext>
            </a:extLst>
          </p:cNvPr>
          <p:cNvSpPr txBox="1"/>
          <p:nvPr/>
        </p:nvSpPr>
        <p:spPr>
          <a:xfrm>
            <a:off x="1593668" y="6243935"/>
            <a:ext cx="7641771" cy="276999"/>
          </a:xfrm>
          <a:prstGeom prst="rect">
            <a:avLst/>
          </a:prstGeom>
          <a:noFill/>
        </p:spPr>
        <p:txBody>
          <a:bodyPr wrap="square" rtlCol="0">
            <a:spAutoFit/>
          </a:bodyPr>
          <a:lstStyle/>
          <a:p>
            <a:r>
              <a:rPr lang="en-US" sz="1200" dirty="0"/>
              <a:t>Data: </a:t>
            </a:r>
            <a:r>
              <a:rPr lang="en-US" sz="1200" dirty="0">
                <a:hlinkClick r:id="rId3"/>
              </a:rPr>
              <a:t>STI Surveillance Report Data Tables, Minnesota 2023 (PDF)</a:t>
            </a:r>
            <a:endParaRPr lang="en-US" sz="1200" dirty="0"/>
          </a:p>
        </p:txBody>
      </p:sp>
      <p:pic>
        <p:nvPicPr>
          <p:cNvPr id="8" name="Content Placeholder 7" descr="Age-Specific Chlamydia Rates by Gender, &#10;Minnesota, 2023. Refer to link on slide for data. ">
            <a:extLst>
              <a:ext uri="{FF2B5EF4-FFF2-40B4-BE49-F238E27FC236}">
                <a16:creationId xmlns:a16="http://schemas.microsoft.com/office/drawing/2014/main" id="{96A674EA-7763-8892-2943-C71929C7A4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5904" y="1789612"/>
            <a:ext cx="7641771" cy="4389954"/>
          </a:xfrm>
        </p:spPr>
      </p:pic>
    </p:spTree>
    <p:extLst>
      <p:ext uri="{BB962C8B-B14F-4D97-AF65-F5344CB8AC3E}">
        <p14:creationId xmlns:p14="http://schemas.microsoft.com/office/powerpoint/2010/main" val="3235083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2014-2023 (1/2)</a:t>
            </a:r>
            <a:endParaRPr lang="en-US" sz="2900" dirty="0"/>
          </a:p>
        </p:txBody>
      </p:sp>
      <p:graphicFrame>
        <p:nvGraphicFramePr>
          <p:cNvPr id="2" name="Table 1">
            <a:extLst>
              <a:ext uri="{FF2B5EF4-FFF2-40B4-BE49-F238E27FC236}">
                <a16:creationId xmlns:a16="http://schemas.microsoft.com/office/drawing/2014/main" id="{FA84D956-A67A-5A2E-9ECD-66C716942864}"/>
              </a:ext>
            </a:extLst>
          </p:cNvPr>
          <p:cNvGraphicFramePr>
            <a:graphicFrameLocks noGrp="1"/>
          </p:cNvGraphicFramePr>
          <p:nvPr>
            <p:extLst>
              <p:ext uri="{D42A27DB-BD31-4B8C-83A1-F6EECF244321}">
                <p14:modId xmlns:p14="http://schemas.microsoft.com/office/powerpoint/2010/main" val="1242949707"/>
              </p:ext>
            </p:extLst>
          </p:nvPr>
        </p:nvGraphicFramePr>
        <p:xfrm>
          <a:off x="2686050" y="2709863"/>
          <a:ext cx="6819900" cy="1440180"/>
        </p:xfrm>
        <a:graphic>
          <a:graphicData uri="http://schemas.openxmlformats.org/drawingml/2006/table">
            <a:tbl>
              <a:tblPr firstRow="1">
                <a:tableStyleId>{5C22544A-7EE6-4342-B048-85BDC9FD1C3A}</a:tableStyleId>
              </a:tblPr>
              <a:tblGrid>
                <a:gridCol w="723900">
                  <a:extLst>
                    <a:ext uri="{9D8B030D-6E8A-4147-A177-3AD203B41FA5}">
                      <a16:colId xmlns:a16="http://schemas.microsoft.com/office/drawing/2014/main" val="2752270605"/>
                    </a:ext>
                  </a:extLst>
                </a:gridCol>
                <a:gridCol w="609600">
                  <a:extLst>
                    <a:ext uri="{9D8B030D-6E8A-4147-A177-3AD203B41FA5}">
                      <a16:colId xmlns:a16="http://schemas.microsoft.com/office/drawing/2014/main" val="1133579530"/>
                    </a:ext>
                  </a:extLst>
                </a:gridCol>
                <a:gridCol w="609600">
                  <a:extLst>
                    <a:ext uri="{9D8B030D-6E8A-4147-A177-3AD203B41FA5}">
                      <a16:colId xmlns:a16="http://schemas.microsoft.com/office/drawing/2014/main" val="3826404559"/>
                    </a:ext>
                  </a:extLst>
                </a:gridCol>
                <a:gridCol w="609600">
                  <a:extLst>
                    <a:ext uri="{9D8B030D-6E8A-4147-A177-3AD203B41FA5}">
                      <a16:colId xmlns:a16="http://schemas.microsoft.com/office/drawing/2014/main" val="109068707"/>
                    </a:ext>
                  </a:extLst>
                </a:gridCol>
                <a:gridCol w="609600">
                  <a:extLst>
                    <a:ext uri="{9D8B030D-6E8A-4147-A177-3AD203B41FA5}">
                      <a16:colId xmlns:a16="http://schemas.microsoft.com/office/drawing/2014/main" val="1563899161"/>
                    </a:ext>
                  </a:extLst>
                </a:gridCol>
                <a:gridCol w="609600">
                  <a:extLst>
                    <a:ext uri="{9D8B030D-6E8A-4147-A177-3AD203B41FA5}">
                      <a16:colId xmlns:a16="http://schemas.microsoft.com/office/drawing/2014/main" val="2437111634"/>
                    </a:ext>
                  </a:extLst>
                </a:gridCol>
                <a:gridCol w="609600">
                  <a:extLst>
                    <a:ext uri="{9D8B030D-6E8A-4147-A177-3AD203B41FA5}">
                      <a16:colId xmlns:a16="http://schemas.microsoft.com/office/drawing/2014/main" val="2985688461"/>
                    </a:ext>
                  </a:extLst>
                </a:gridCol>
                <a:gridCol w="609600">
                  <a:extLst>
                    <a:ext uri="{9D8B030D-6E8A-4147-A177-3AD203B41FA5}">
                      <a16:colId xmlns:a16="http://schemas.microsoft.com/office/drawing/2014/main" val="972289431"/>
                    </a:ext>
                  </a:extLst>
                </a:gridCol>
                <a:gridCol w="609600">
                  <a:extLst>
                    <a:ext uri="{9D8B030D-6E8A-4147-A177-3AD203B41FA5}">
                      <a16:colId xmlns:a16="http://schemas.microsoft.com/office/drawing/2014/main" val="746681927"/>
                    </a:ext>
                  </a:extLst>
                </a:gridCol>
                <a:gridCol w="609600">
                  <a:extLst>
                    <a:ext uri="{9D8B030D-6E8A-4147-A177-3AD203B41FA5}">
                      <a16:colId xmlns:a16="http://schemas.microsoft.com/office/drawing/2014/main" val="627284982"/>
                    </a:ext>
                  </a:extLst>
                </a:gridCol>
                <a:gridCol w="609600">
                  <a:extLst>
                    <a:ext uri="{9D8B030D-6E8A-4147-A177-3AD203B41FA5}">
                      <a16:colId xmlns:a16="http://schemas.microsoft.com/office/drawing/2014/main" val="169659559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756031103"/>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217</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77478775"/>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1404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20696079"/>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1197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00343571"/>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75447547"/>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842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946360973"/>
                  </a:ext>
                </a:extLst>
              </a:tr>
            </a:tbl>
          </a:graphicData>
        </a:graphic>
      </p:graphicFrame>
      <p:pic>
        <p:nvPicPr>
          <p:cNvPr id="9" name="Content Placeholder 8" descr="Chlamydia Rates by Race/Ethnicity Minnesota, 2014-2023 (1/2). Refer to table on slide for full data. ">
            <a:extLst>
              <a:ext uri="{FF2B5EF4-FFF2-40B4-BE49-F238E27FC236}">
                <a16:creationId xmlns:a16="http://schemas.microsoft.com/office/drawing/2014/main" id="{5E517360-C3B8-2B39-BD1E-DD6491FCBD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6490" y="1696116"/>
            <a:ext cx="10679020" cy="4907854"/>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STI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Rate are computed using Census data. Census data uses weighted estimates to calculate intercensal estimates.</a:t>
            </a:r>
          </a:p>
          <a:p>
            <a:pPr eaLnBrk="1" hangingPunct="1">
              <a:defRPr/>
            </a:pPr>
            <a:r>
              <a:rPr lang="en-US" altLang="en-US" sz="2000" dirty="0"/>
              <a:t> 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STI numbers that can seem disproportionately large when the number of cases is small.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838200" y="6356350"/>
            <a:ext cx="4024256" cy="388695"/>
          </a:xfrm>
        </p:spPr>
        <p:txBody>
          <a:bodyPr/>
          <a:lstStyle/>
          <a:p>
            <a:pPr algn="l">
              <a:defRPr/>
            </a:pPr>
            <a:r>
              <a:rPr lang="en-US" altLang="en-US" dirty="0">
                <a:solidFill>
                  <a:srgbClr val="000000"/>
                </a:solidFill>
              </a:rPr>
              <a:t>* people of Hispanic ethnicity can be of any race</a:t>
            </a:r>
            <a:endParaRPr lang="en-US" altLang="en-US" dirty="0"/>
          </a:p>
        </p:txBody>
      </p:sp>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Chlamydia Rates by Race/Ethnicity, Minnesota, 2014-2023 (2/2)</a:t>
            </a:r>
            <a:endParaRPr lang="en-US" altLang="en-US" sz="2900" baseline="30000" dirty="0">
              <a:solidFill>
                <a:schemeClr val="bg1"/>
              </a:solidFill>
              <a:latin typeface="+mj-lt"/>
            </a:endParaRPr>
          </a:p>
        </p:txBody>
      </p:sp>
      <p:graphicFrame>
        <p:nvGraphicFramePr>
          <p:cNvPr id="2" name="Table 1">
            <a:extLst>
              <a:ext uri="{FF2B5EF4-FFF2-40B4-BE49-F238E27FC236}">
                <a16:creationId xmlns:a16="http://schemas.microsoft.com/office/drawing/2014/main" id="{343EBC29-C65F-93A0-3A5F-DF2A61619A45}"/>
              </a:ext>
            </a:extLst>
          </p:cNvPr>
          <p:cNvGraphicFramePr>
            <a:graphicFrameLocks noGrp="1"/>
          </p:cNvGraphicFramePr>
          <p:nvPr>
            <p:extLst>
              <p:ext uri="{D42A27DB-BD31-4B8C-83A1-F6EECF244321}">
                <p14:modId xmlns:p14="http://schemas.microsoft.com/office/powerpoint/2010/main" val="575308978"/>
              </p:ext>
            </p:extLst>
          </p:nvPr>
        </p:nvGraphicFramePr>
        <p:xfrm>
          <a:off x="2743200" y="2789238"/>
          <a:ext cx="6705600" cy="12801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909602664"/>
                    </a:ext>
                  </a:extLst>
                </a:gridCol>
                <a:gridCol w="609600">
                  <a:extLst>
                    <a:ext uri="{9D8B030D-6E8A-4147-A177-3AD203B41FA5}">
                      <a16:colId xmlns:a16="http://schemas.microsoft.com/office/drawing/2014/main" val="1227173685"/>
                    </a:ext>
                  </a:extLst>
                </a:gridCol>
                <a:gridCol w="609600">
                  <a:extLst>
                    <a:ext uri="{9D8B030D-6E8A-4147-A177-3AD203B41FA5}">
                      <a16:colId xmlns:a16="http://schemas.microsoft.com/office/drawing/2014/main" val="4083739478"/>
                    </a:ext>
                  </a:extLst>
                </a:gridCol>
                <a:gridCol w="609600">
                  <a:extLst>
                    <a:ext uri="{9D8B030D-6E8A-4147-A177-3AD203B41FA5}">
                      <a16:colId xmlns:a16="http://schemas.microsoft.com/office/drawing/2014/main" val="3601463065"/>
                    </a:ext>
                  </a:extLst>
                </a:gridCol>
                <a:gridCol w="609600">
                  <a:extLst>
                    <a:ext uri="{9D8B030D-6E8A-4147-A177-3AD203B41FA5}">
                      <a16:colId xmlns:a16="http://schemas.microsoft.com/office/drawing/2014/main" val="2109308780"/>
                    </a:ext>
                  </a:extLst>
                </a:gridCol>
                <a:gridCol w="609600">
                  <a:extLst>
                    <a:ext uri="{9D8B030D-6E8A-4147-A177-3AD203B41FA5}">
                      <a16:colId xmlns:a16="http://schemas.microsoft.com/office/drawing/2014/main" val="284317830"/>
                    </a:ext>
                  </a:extLst>
                </a:gridCol>
                <a:gridCol w="609600">
                  <a:extLst>
                    <a:ext uri="{9D8B030D-6E8A-4147-A177-3AD203B41FA5}">
                      <a16:colId xmlns:a16="http://schemas.microsoft.com/office/drawing/2014/main" val="391518046"/>
                    </a:ext>
                  </a:extLst>
                </a:gridCol>
                <a:gridCol w="609600">
                  <a:extLst>
                    <a:ext uri="{9D8B030D-6E8A-4147-A177-3AD203B41FA5}">
                      <a16:colId xmlns:a16="http://schemas.microsoft.com/office/drawing/2014/main" val="774372705"/>
                    </a:ext>
                  </a:extLst>
                </a:gridCol>
                <a:gridCol w="609600">
                  <a:extLst>
                    <a:ext uri="{9D8B030D-6E8A-4147-A177-3AD203B41FA5}">
                      <a16:colId xmlns:a16="http://schemas.microsoft.com/office/drawing/2014/main" val="2993110898"/>
                    </a:ext>
                  </a:extLst>
                </a:gridCol>
                <a:gridCol w="609600">
                  <a:extLst>
                    <a:ext uri="{9D8B030D-6E8A-4147-A177-3AD203B41FA5}">
                      <a16:colId xmlns:a16="http://schemas.microsoft.com/office/drawing/2014/main" val="3673642907"/>
                    </a:ext>
                  </a:extLst>
                </a:gridCol>
                <a:gridCol w="609600">
                  <a:extLst>
                    <a:ext uri="{9D8B030D-6E8A-4147-A177-3AD203B41FA5}">
                      <a16:colId xmlns:a16="http://schemas.microsoft.com/office/drawing/2014/main" val="226657343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964387194"/>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598082176"/>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1197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88436719"/>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174588290"/>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842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658849698"/>
                  </a:ext>
                </a:extLst>
              </a:tr>
            </a:tbl>
          </a:graphicData>
        </a:graphic>
      </p:graphicFrame>
      <p:pic>
        <p:nvPicPr>
          <p:cNvPr id="9" name="Content Placeholder 8" descr="Chlamydia Rates by Race/Ethnicity, Minnesota, 2014-2023 (2/2). Refer to table on slide for full data. ">
            <a:extLst>
              <a:ext uri="{FF2B5EF4-FFF2-40B4-BE49-F238E27FC236}">
                <a16:creationId xmlns:a16="http://schemas.microsoft.com/office/drawing/2014/main" id="{54A444D3-5BBD-19E1-C1DD-D30E20E9A7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963" y="1878980"/>
            <a:ext cx="8806073" cy="4115755"/>
          </a:xfrm>
        </p:spPr>
      </p:pic>
    </p:spTree>
    <p:extLst>
      <p:ext uri="{BB962C8B-B14F-4D97-AF65-F5344CB8AC3E}">
        <p14:creationId xmlns:p14="http://schemas.microsoft.com/office/powerpoint/2010/main" val="38170322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895771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B16C-1A2F-B581-6545-6C0666004F49}"/>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Chlamydia Disproportionately Impacts Youth </a:t>
            </a:r>
            <a:br>
              <a:rPr lang="en-US" altLang="en-US" sz="3600" dirty="0">
                <a:solidFill>
                  <a:schemeClr val="bg1"/>
                </a:solidFill>
                <a:latin typeface="+mj-lt"/>
              </a:rPr>
            </a:br>
            <a:r>
              <a:rPr lang="en-US" altLang="en-US" sz="3600" dirty="0">
                <a:solidFill>
                  <a:schemeClr val="bg1"/>
                </a:solidFill>
                <a:latin typeface="+mj-lt"/>
              </a:rPr>
              <a:t>and Young Adults*</a:t>
            </a:r>
            <a:endParaRPr lang="en-US" dirty="0"/>
          </a:p>
        </p:txBody>
      </p:sp>
      <p:pic>
        <p:nvPicPr>
          <p:cNvPr id="8" name="Content Placeholder 7" descr="MN population. Refer to slide notes for full data. ">
            <a:extLst>
              <a:ext uri="{FF2B5EF4-FFF2-40B4-BE49-F238E27FC236}">
                <a16:creationId xmlns:a16="http://schemas.microsoft.com/office/drawing/2014/main" id="{03220683-EB92-582D-40F8-CC55506AA5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636" y="1548764"/>
            <a:ext cx="3825348" cy="4628199"/>
          </a:xfrm>
        </p:spPr>
      </p:pic>
      <p:pic>
        <p:nvPicPr>
          <p:cNvPr id="11" name="Content Placeholder 10" descr="Chlamydia cases in 2023. Refer to link on slide for full data. ">
            <a:extLst>
              <a:ext uri="{FF2B5EF4-FFF2-40B4-BE49-F238E27FC236}">
                <a16:creationId xmlns:a16="http://schemas.microsoft.com/office/drawing/2014/main" id="{D6A163AC-9B12-C874-2288-0723E11DA34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42018" y="1544742"/>
            <a:ext cx="4108268" cy="4632221"/>
          </a:xfrm>
        </p:spPr>
      </p:pic>
      <p:sp>
        <p:nvSpPr>
          <p:cNvPr id="6" name="Slide Number Placeholder 5">
            <a:extLst>
              <a:ext uri="{FF2B5EF4-FFF2-40B4-BE49-F238E27FC236}">
                <a16:creationId xmlns:a16="http://schemas.microsoft.com/office/drawing/2014/main" id="{051BCDA8-1765-5D4D-C830-363B4620EAB0}"/>
              </a:ext>
            </a:extLst>
          </p:cNvPr>
          <p:cNvSpPr>
            <a:spLocks noGrp="1"/>
          </p:cNvSpPr>
          <p:nvPr>
            <p:ph type="sldNum" sz="quarter" idx="12"/>
          </p:nvPr>
        </p:nvSpPr>
        <p:spPr/>
        <p:txBody>
          <a:bodyPr/>
          <a:lstStyle/>
          <a:p>
            <a:fld id="{48F63A3B-78C7-47BE-AE5E-E10140E04643}" type="slidenum">
              <a:rPr lang="en-US" smtClean="0"/>
              <a:t>52</a:t>
            </a:fld>
            <a:endParaRPr lang="en-US" dirty="0"/>
          </a:p>
        </p:txBody>
      </p:sp>
      <p:sp>
        <p:nvSpPr>
          <p:cNvPr id="9" name="TextBox 8">
            <a:extLst>
              <a:ext uri="{FF2B5EF4-FFF2-40B4-BE49-F238E27FC236}">
                <a16:creationId xmlns:a16="http://schemas.microsoft.com/office/drawing/2014/main" id="{EC04EB65-25E8-5BBE-2E5B-28AE83C4158F}"/>
              </a:ext>
            </a:extLst>
          </p:cNvPr>
          <p:cNvSpPr txBox="1"/>
          <p:nvPr/>
        </p:nvSpPr>
        <p:spPr>
          <a:xfrm>
            <a:off x="548640" y="6497619"/>
            <a:ext cx="4198393" cy="276999"/>
          </a:xfrm>
          <a:prstGeom prst="rect">
            <a:avLst/>
          </a:prstGeom>
          <a:noFill/>
        </p:spPr>
        <p:txBody>
          <a:bodyPr wrap="none" rtlCol="0">
            <a:spAutoFit/>
          </a:bodyPr>
          <a:lstStyle/>
          <a:p>
            <a:r>
              <a:rPr lang="en-US" sz="1200" dirty="0"/>
              <a:t>Data: </a:t>
            </a:r>
            <a:r>
              <a:rPr lang="en-US" sz="1200" dirty="0">
                <a:hlinkClick r:id="rId5"/>
              </a:rPr>
              <a:t>STI Surveillance Report Data Tables, Minnesota 2023 (PDF)</a:t>
            </a:r>
            <a:endParaRPr lang="en-US" sz="1200" dirty="0"/>
          </a:p>
        </p:txBody>
      </p:sp>
    </p:spTree>
    <p:extLst>
      <p:ext uri="{BB962C8B-B14F-4D97-AF65-F5344CB8AC3E}">
        <p14:creationId xmlns:p14="http://schemas.microsoft.com/office/powerpoint/2010/main" val="53964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B16C-1A2F-B581-6545-6C0666004F49}"/>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Gonorrhea Disproportionately Impacts Youth </a:t>
            </a:r>
            <a:br>
              <a:rPr lang="en-US" altLang="en-US" sz="3600" dirty="0">
                <a:solidFill>
                  <a:schemeClr val="bg1"/>
                </a:solidFill>
                <a:latin typeface="+mj-lt"/>
              </a:rPr>
            </a:br>
            <a:r>
              <a:rPr lang="en-US" altLang="en-US" sz="3600" dirty="0">
                <a:solidFill>
                  <a:schemeClr val="bg1"/>
                </a:solidFill>
                <a:latin typeface="+mj-lt"/>
              </a:rPr>
              <a:t>and Young Adults</a:t>
            </a:r>
            <a:endParaRPr lang="en-US" dirty="0"/>
          </a:p>
        </p:txBody>
      </p:sp>
      <p:pic>
        <p:nvPicPr>
          <p:cNvPr id="8" name="Content Placeholder 7" descr="MN population. Refer to slide notes for full data. ">
            <a:extLst>
              <a:ext uri="{FF2B5EF4-FFF2-40B4-BE49-F238E27FC236}">
                <a16:creationId xmlns:a16="http://schemas.microsoft.com/office/drawing/2014/main" id="{03220683-EB92-582D-40F8-CC55506AA5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636" y="1548764"/>
            <a:ext cx="3825348" cy="4628199"/>
          </a:xfrm>
        </p:spPr>
      </p:pic>
      <p:sp>
        <p:nvSpPr>
          <p:cNvPr id="6" name="Slide Number Placeholder 5">
            <a:extLst>
              <a:ext uri="{FF2B5EF4-FFF2-40B4-BE49-F238E27FC236}">
                <a16:creationId xmlns:a16="http://schemas.microsoft.com/office/drawing/2014/main" id="{051BCDA8-1765-5D4D-C830-363B4620EAB0}"/>
              </a:ext>
            </a:extLst>
          </p:cNvPr>
          <p:cNvSpPr>
            <a:spLocks noGrp="1"/>
          </p:cNvSpPr>
          <p:nvPr>
            <p:ph type="sldNum" sz="quarter" idx="12"/>
          </p:nvPr>
        </p:nvSpPr>
        <p:spPr/>
        <p:txBody>
          <a:bodyPr/>
          <a:lstStyle/>
          <a:p>
            <a:fld id="{48F63A3B-78C7-47BE-AE5E-E10140E04643}" type="slidenum">
              <a:rPr lang="en-US" smtClean="0"/>
              <a:t>53</a:t>
            </a:fld>
            <a:endParaRPr lang="en-US" dirty="0"/>
          </a:p>
        </p:txBody>
      </p:sp>
      <p:sp>
        <p:nvSpPr>
          <p:cNvPr id="9" name="TextBox 8">
            <a:extLst>
              <a:ext uri="{FF2B5EF4-FFF2-40B4-BE49-F238E27FC236}">
                <a16:creationId xmlns:a16="http://schemas.microsoft.com/office/drawing/2014/main" id="{EC04EB65-25E8-5BBE-2E5B-28AE83C4158F}"/>
              </a:ext>
            </a:extLst>
          </p:cNvPr>
          <p:cNvSpPr txBox="1"/>
          <p:nvPr/>
        </p:nvSpPr>
        <p:spPr>
          <a:xfrm>
            <a:off x="548640" y="6497619"/>
            <a:ext cx="4198393" cy="276999"/>
          </a:xfrm>
          <a:prstGeom prst="rect">
            <a:avLst/>
          </a:prstGeom>
          <a:noFill/>
        </p:spPr>
        <p:txBody>
          <a:bodyPr wrap="none" rtlCol="0">
            <a:spAutoFit/>
          </a:bodyPr>
          <a:lstStyle/>
          <a:p>
            <a:r>
              <a:rPr lang="en-US" sz="1200" dirty="0"/>
              <a:t>Data: </a:t>
            </a:r>
            <a:r>
              <a:rPr lang="en-US" sz="1200" dirty="0">
                <a:hlinkClick r:id="rId4"/>
              </a:rPr>
              <a:t>STI Surveillance Report Data Tables, Minnesota 2023 (PDF)</a:t>
            </a:r>
            <a:endParaRPr lang="en-US" sz="1200" dirty="0"/>
          </a:p>
        </p:txBody>
      </p:sp>
      <p:pic>
        <p:nvPicPr>
          <p:cNvPr id="7" name="Content Placeholder 6" descr="Gonorrhea cases in 2023. Refer to link on slide for data. ">
            <a:extLst>
              <a:ext uri="{FF2B5EF4-FFF2-40B4-BE49-F238E27FC236}">
                <a16:creationId xmlns:a16="http://schemas.microsoft.com/office/drawing/2014/main" id="{F2B249AC-A79B-3936-97E0-3B4D4DF548DA}"/>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3689" y="1548763"/>
            <a:ext cx="4279293" cy="4673753"/>
          </a:xfrm>
        </p:spPr>
      </p:pic>
    </p:spTree>
    <p:extLst>
      <p:ext uri="{BB962C8B-B14F-4D97-AF65-F5344CB8AC3E}">
        <p14:creationId xmlns:p14="http://schemas.microsoft.com/office/powerpoint/2010/main" val="1067430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2014-2023</a:t>
            </a:r>
          </a:p>
        </p:txBody>
      </p:sp>
      <p:graphicFrame>
        <p:nvGraphicFramePr>
          <p:cNvPr id="2" name="Table 1">
            <a:extLst>
              <a:ext uri="{FF2B5EF4-FFF2-40B4-BE49-F238E27FC236}">
                <a16:creationId xmlns:a16="http://schemas.microsoft.com/office/drawing/2014/main" id="{15089C26-1E15-D1DF-4D80-8FEC7983C847}"/>
              </a:ext>
            </a:extLst>
          </p:cNvPr>
          <p:cNvGraphicFramePr>
            <a:graphicFrameLocks noGrp="1"/>
          </p:cNvGraphicFramePr>
          <p:nvPr>
            <p:extLst>
              <p:ext uri="{D42A27DB-BD31-4B8C-83A1-F6EECF244321}">
                <p14:modId xmlns:p14="http://schemas.microsoft.com/office/powerpoint/2010/main" val="2590315331"/>
              </p:ext>
            </p:extLst>
          </p:nvPr>
        </p:nvGraphicFramePr>
        <p:xfrm>
          <a:off x="2311400" y="3009900"/>
          <a:ext cx="7569200" cy="838200"/>
        </p:xfrm>
        <a:graphic>
          <a:graphicData uri="http://schemas.openxmlformats.org/drawingml/2006/table">
            <a:tbl>
              <a:tblPr firstRow="1">
                <a:tableStyleId>{5C22544A-7EE6-4342-B048-85BDC9FD1C3A}</a:tableStyleId>
              </a:tblPr>
              <a:tblGrid>
                <a:gridCol w="1473200">
                  <a:extLst>
                    <a:ext uri="{9D8B030D-6E8A-4147-A177-3AD203B41FA5}">
                      <a16:colId xmlns:a16="http://schemas.microsoft.com/office/drawing/2014/main" val="3046765164"/>
                    </a:ext>
                  </a:extLst>
                </a:gridCol>
                <a:gridCol w="609600">
                  <a:extLst>
                    <a:ext uri="{9D8B030D-6E8A-4147-A177-3AD203B41FA5}">
                      <a16:colId xmlns:a16="http://schemas.microsoft.com/office/drawing/2014/main" val="1049089923"/>
                    </a:ext>
                  </a:extLst>
                </a:gridCol>
                <a:gridCol w="609600">
                  <a:extLst>
                    <a:ext uri="{9D8B030D-6E8A-4147-A177-3AD203B41FA5}">
                      <a16:colId xmlns:a16="http://schemas.microsoft.com/office/drawing/2014/main" val="3764314379"/>
                    </a:ext>
                  </a:extLst>
                </a:gridCol>
                <a:gridCol w="609600">
                  <a:extLst>
                    <a:ext uri="{9D8B030D-6E8A-4147-A177-3AD203B41FA5}">
                      <a16:colId xmlns:a16="http://schemas.microsoft.com/office/drawing/2014/main" val="487433978"/>
                    </a:ext>
                  </a:extLst>
                </a:gridCol>
                <a:gridCol w="609600">
                  <a:extLst>
                    <a:ext uri="{9D8B030D-6E8A-4147-A177-3AD203B41FA5}">
                      <a16:colId xmlns:a16="http://schemas.microsoft.com/office/drawing/2014/main" val="1599182204"/>
                    </a:ext>
                  </a:extLst>
                </a:gridCol>
                <a:gridCol w="609600">
                  <a:extLst>
                    <a:ext uri="{9D8B030D-6E8A-4147-A177-3AD203B41FA5}">
                      <a16:colId xmlns:a16="http://schemas.microsoft.com/office/drawing/2014/main" val="2541539944"/>
                    </a:ext>
                  </a:extLst>
                </a:gridCol>
                <a:gridCol w="609600">
                  <a:extLst>
                    <a:ext uri="{9D8B030D-6E8A-4147-A177-3AD203B41FA5}">
                      <a16:colId xmlns:a16="http://schemas.microsoft.com/office/drawing/2014/main" val="2941137439"/>
                    </a:ext>
                  </a:extLst>
                </a:gridCol>
                <a:gridCol w="609600">
                  <a:extLst>
                    <a:ext uri="{9D8B030D-6E8A-4147-A177-3AD203B41FA5}">
                      <a16:colId xmlns:a16="http://schemas.microsoft.com/office/drawing/2014/main" val="116497466"/>
                    </a:ext>
                  </a:extLst>
                </a:gridCol>
                <a:gridCol w="609600">
                  <a:extLst>
                    <a:ext uri="{9D8B030D-6E8A-4147-A177-3AD203B41FA5}">
                      <a16:colId xmlns:a16="http://schemas.microsoft.com/office/drawing/2014/main" val="2010663050"/>
                    </a:ext>
                  </a:extLst>
                </a:gridCol>
                <a:gridCol w="609600">
                  <a:extLst>
                    <a:ext uri="{9D8B030D-6E8A-4147-A177-3AD203B41FA5}">
                      <a16:colId xmlns:a16="http://schemas.microsoft.com/office/drawing/2014/main" val="2461136197"/>
                    </a:ext>
                  </a:extLst>
                </a:gridCol>
                <a:gridCol w="609600">
                  <a:extLst>
                    <a:ext uri="{9D8B030D-6E8A-4147-A177-3AD203B41FA5}">
                      <a16:colId xmlns:a16="http://schemas.microsoft.com/office/drawing/2014/main" val="256026617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23543504"/>
                  </a:ext>
                </a:extLst>
              </a:tr>
              <a:tr h="167640">
                <a:tc>
                  <a:txBody>
                    <a:bodyPr/>
                    <a:lstStyle/>
                    <a:p>
                      <a:pPr algn="l" fontAlgn="b"/>
                      <a:r>
                        <a:rPr lang="en-US" sz="1000" u="none" strike="noStrike">
                          <a:effectLst/>
                        </a:rPr>
                        <a:t>Chlamydia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92640281"/>
                  </a:ext>
                </a:extLst>
              </a:tr>
              <a:tr h="167640">
                <a:tc>
                  <a:txBody>
                    <a:bodyPr/>
                    <a:lstStyle/>
                    <a:p>
                      <a:pPr algn="l" fontAlgn="b"/>
                      <a:r>
                        <a:rPr lang="en-US" sz="1000" u="none" strike="noStrike">
                          <a:effectLst/>
                        </a:rPr>
                        <a:t>Chlamydia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2491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65907017"/>
                  </a:ext>
                </a:extLst>
              </a:tr>
              <a:tr h="167640">
                <a:tc>
                  <a:txBody>
                    <a:bodyPr/>
                    <a:lstStyle/>
                    <a:p>
                      <a:pPr algn="l" fontAlgn="b"/>
                      <a:r>
                        <a:rPr lang="en-US" sz="1000" u="none" strike="noStrike">
                          <a:effectLst/>
                        </a:rPr>
                        <a:t>Gonorrhea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96700674"/>
                  </a:ext>
                </a:extLst>
              </a:tr>
              <a:tr h="167640">
                <a:tc>
                  <a:txBody>
                    <a:bodyPr/>
                    <a:lstStyle/>
                    <a:p>
                      <a:pPr algn="l" fontAlgn="b"/>
                      <a:r>
                        <a:rPr lang="en-US" sz="1000" u="none" strike="noStrike">
                          <a:effectLst/>
                        </a:rPr>
                        <a:t>Gonorrhea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437</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859970574"/>
                  </a:ext>
                </a:extLst>
              </a:tr>
            </a:tbl>
          </a:graphicData>
        </a:graphic>
      </p:graphicFrame>
      <p:pic>
        <p:nvPicPr>
          <p:cNvPr id="6" name="Content Placeholder 5" descr="Chlamydia and Gonorrhea Rates Among Adolescents &amp; Young Adults† &#10;by Gender in Minnesota, 2014-2023. Refer to table on slide for data. ">
            <a:extLst>
              <a:ext uri="{FF2B5EF4-FFF2-40B4-BE49-F238E27FC236}">
                <a16:creationId xmlns:a16="http://schemas.microsoft.com/office/drawing/2014/main" id="{D489052A-008C-D108-1A3B-4CBB856152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710" y="1593297"/>
            <a:ext cx="9915530" cy="4750945"/>
          </a:xfr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Geographic Characteristics of Adolescents and Young Adults</a:t>
            </a:r>
            <a:r>
              <a:rPr lang="en-US" altLang="en-US" baseline="30000" dirty="0"/>
              <a:t> </a:t>
            </a:r>
            <a:r>
              <a:rPr lang="en-US" altLang="en-US" baseline="30000" dirty="0">
                <a:solidFill>
                  <a:schemeClr val="bg1"/>
                </a:solidFill>
              </a:rPr>
              <a:t>†</a:t>
            </a:r>
            <a:r>
              <a:rPr lang="en-US" altLang="en-US" dirty="0">
                <a:solidFill>
                  <a:schemeClr val="bg1"/>
                </a:solidFill>
                <a:latin typeface="+mj-lt"/>
              </a:rPr>
              <a:t> Diagnosed with Chlamydia or Gonorrhea, Minnesota 2023</a:t>
            </a:r>
          </a:p>
        </p:txBody>
      </p:sp>
      <p:sp>
        <p:nvSpPr>
          <p:cNvPr id="38916" name="Text Box 3"/>
          <p:cNvSpPr txBox="1">
            <a:spLocks noChangeArrowheads="1"/>
          </p:cNvSpPr>
          <p:nvPr/>
        </p:nvSpPr>
        <p:spPr bwMode="auto">
          <a:xfrm>
            <a:off x="464426" y="5800248"/>
            <a:ext cx="10575049" cy="14773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a:p>
            <a:pPr>
              <a:lnSpc>
                <a:spcPct val="100000"/>
              </a:lnSpc>
              <a:spcBef>
                <a:spcPct val="50000"/>
              </a:spcBef>
              <a:spcAft>
                <a:spcPct val="0"/>
              </a:spcAft>
              <a:buClrTx/>
              <a:buSz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a:p>
            <a:pPr>
              <a:lnSpc>
                <a:spcPct val="100000"/>
              </a:lnSpc>
              <a:spcBef>
                <a:spcPct val="50000"/>
              </a:spcBef>
              <a:spcAft>
                <a:spcPct val="0"/>
              </a:spcAft>
              <a:buClrTx/>
              <a:buSzTx/>
              <a:buNone/>
            </a:pPr>
            <a:endParaRPr lang="en-US" altLang="en-US" sz="1200" dirty="0">
              <a:latin typeface="+mn-lt"/>
            </a:endParaRPr>
          </a:p>
          <a:p>
            <a:pPr>
              <a:lnSpc>
                <a:spcPct val="100000"/>
              </a:lnSpc>
              <a:spcBef>
                <a:spcPct val="50000"/>
              </a:spcBef>
              <a:spcAft>
                <a:spcPct val="0"/>
              </a:spcAft>
              <a:buClrTx/>
              <a:buSzTx/>
              <a:buFontTx/>
              <a:buNone/>
            </a:pPr>
            <a:endParaRPr lang="en-US" altLang="en-US" sz="1200" dirty="0"/>
          </a:p>
        </p:txBody>
      </p:sp>
      <p:pic>
        <p:nvPicPr>
          <p:cNvPr id="5" name="Content Placeholder 4" descr="Geographic Characteristics of Adolescents and Young Adults † Diagnosed with Chlamydia or Gonorrhea, Minnesota 2023. Refer to slide notes for data. ">
            <a:extLst>
              <a:ext uri="{FF2B5EF4-FFF2-40B4-BE49-F238E27FC236}">
                <a16:creationId xmlns:a16="http://schemas.microsoft.com/office/drawing/2014/main" id="{BD901BB1-C480-019F-82A0-99312DD95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1747" y="1528354"/>
            <a:ext cx="7088506" cy="4278195"/>
          </a:xfrm>
        </p:spPr>
      </p:pic>
    </p:spTree>
    <p:extLst>
      <p:ext uri="{BB962C8B-B14F-4D97-AF65-F5344CB8AC3E}">
        <p14:creationId xmlns:p14="http://schemas.microsoft.com/office/powerpoint/2010/main" val="237135945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89EB-B695-134B-943E-A391EBA85437}"/>
              </a:ext>
            </a:extLst>
          </p:cNvPr>
          <p:cNvSpPr>
            <a:spLocks noGrp="1"/>
          </p:cNvSpPr>
          <p:nvPr>
            <p:ph type="title"/>
          </p:nvPr>
        </p:nvSpPr>
        <p:spPr/>
        <p:txBody>
          <a:bodyPr>
            <a:normAutofit fontScale="90000"/>
          </a:bodyPr>
          <a:lstStyle/>
          <a:p>
            <a:pPr algn="l"/>
            <a:r>
              <a:rPr lang="en-US" altLang="en-US" dirty="0">
                <a:solidFill>
                  <a:schemeClr val="bg1"/>
                </a:solidFill>
                <a:latin typeface="+mj-lt"/>
              </a:rPr>
              <a:t>Chlamydia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Minnesota, 2023</a:t>
            </a:r>
            <a:endParaRPr lang="en-US" dirty="0"/>
          </a:p>
        </p:txBody>
      </p:sp>
      <p:pic>
        <p:nvPicPr>
          <p:cNvPr id="8" name="Content Placeholder 7" descr="Chlamydia Cases Among Adolescents and Young Adults† &#10;by Gender and Race, Minnesota, 2023. Males. Refer to link on slide for data. ">
            <a:extLst>
              <a:ext uri="{FF2B5EF4-FFF2-40B4-BE49-F238E27FC236}">
                <a16:creationId xmlns:a16="http://schemas.microsoft.com/office/drawing/2014/main" id="{95BBA75D-59EB-F799-DBC0-F37D1690BE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4425" y="1665608"/>
            <a:ext cx="3791055" cy="4091933"/>
          </a:xfrm>
        </p:spPr>
      </p:pic>
      <p:pic>
        <p:nvPicPr>
          <p:cNvPr id="10" name="Content Placeholder 9" descr="Chlamydia Cases Among Adolescents and Young Adults† &#10;by Gender and Race, Minnesota, 2023. Females. Refer to link on slide for data. ">
            <a:extLst>
              <a:ext uri="{FF2B5EF4-FFF2-40B4-BE49-F238E27FC236}">
                <a16:creationId xmlns:a16="http://schemas.microsoft.com/office/drawing/2014/main" id="{72FB754F-52DB-0585-6CB5-C12635AB0E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6522" y="1665608"/>
            <a:ext cx="3910896" cy="4157642"/>
          </a:xfrm>
        </p:spPr>
      </p:pic>
      <p:sp>
        <p:nvSpPr>
          <p:cNvPr id="6" name="Slide Number Placeholder 5">
            <a:extLst>
              <a:ext uri="{FF2B5EF4-FFF2-40B4-BE49-F238E27FC236}">
                <a16:creationId xmlns:a16="http://schemas.microsoft.com/office/drawing/2014/main" id="{C074484E-E304-74F7-2C2B-E57601C94931}"/>
              </a:ext>
            </a:extLst>
          </p:cNvPr>
          <p:cNvSpPr>
            <a:spLocks noGrp="1"/>
          </p:cNvSpPr>
          <p:nvPr>
            <p:ph type="sldNum" sz="quarter" idx="12"/>
          </p:nvPr>
        </p:nvSpPr>
        <p:spPr/>
        <p:txBody>
          <a:bodyPr/>
          <a:lstStyle/>
          <a:p>
            <a:fld id="{48F63A3B-78C7-47BE-AE5E-E10140E04643}" type="slidenum">
              <a:rPr lang="en-US" smtClean="0"/>
              <a:t>56</a:t>
            </a:fld>
            <a:endParaRPr lang="en-US" dirty="0"/>
          </a:p>
        </p:txBody>
      </p:sp>
      <p:sp>
        <p:nvSpPr>
          <p:cNvPr id="11" name="Text Box 7">
            <a:extLst>
              <a:ext uri="{FF2B5EF4-FFF2-40B4-BE49-F238E27FC236}">
                <a16:creationId xmlns:a16="http://schemas.microsoft.com/office/drawing/2014/main" id="{149C183A-D9D9-E6BD-D388-51765773EAD2}"/>
              </a:ext>
            </a:extLst>
          </p:cNvPr>
          <p:cNvSpPr txBox="1">
            <a:spLocks noChangeArrowheads="1"/>
          </p:cNvSpPr>
          <p:nvPr/>
        </p:nvSpPr>
        <p:spPr bwMode="auto">
          <a:xfrm>
            <a:off x="1541476" y="5987017"/>
            <a:ext cx="10448752" cy="7386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ts val="0"/>
              </a:spcAft>
              <a:buClrTx/>
              <a:buSzTx/>
              <a:buNone/>
              <a:defRPr/>
            </a:pPr>
            <a:r>
              <a:rPr lang="en-US" altLang="en-US" sz="1200" baseline="30000" dirty="0">
                <a:latin typeface="+mn-lt"/>
              </a:rPr>
              <a:t>†</a:t>
            </a:r>
            <a:r>
              <a:rPr lang="en-US" altLang="en-US" sz="1200" dirty="0">
                <a:latin typeface="+mn-lt"/>
              </a:rPr>
              <a:t> Adolescents defined as 15-19 year-olds; Young Adults defined as 20-24 year-olds     </a:t>
            </a:r>
            <a:br>
              <a:rPr lang="en-US" altLang="en-US" sz="1200" dirty="0">
                <a:latin typeface="+mn-lt"/>
              </a:rPr>
            </a:br>
            <a:r>
              <a:rPr lang="en-US" altLang="en-US" sz="1200" dirty="0">
                <a:latin typeface="+mn-lt"/>
              </a:rPr>
              <a:t>* Other is more than one race. Excludes 1 transgender person </a:t>
            </a:r>
            <a:br>
              <a:rPr lang="en-US" altLang="en-US" sz="1200" dirty="0">
                <a:latin typeface="+mn-lt"/>
              </a:rPr>
            </a:br>
            <a:r>
              <a:rPr lang="en-US" sz="1200" dirty="0">
                <a:latin typeface="+mn-lt"/>
              </a:rPr>
              <a:t>Data: </a:t>
            </a:r>
            <a:r>
              <a:rPr lang="en-US" sz="1200" dirty="0">
                <a:latin typeface="+mn-lt"/>
                <a:hlinkClick r:id="rId4"/>
              </a:rPr>
              <a:t>STI Surveillance Report Data Tables, Minnesota 2023 (PDF)</a:t>
            </a:r>
            <a:endParaRPr lang="en-US" sz="1200" dirty="0">
              <a:latin typeface="+mn-lt"/>
            </a:endParaRPr>
          </a:p>
        </p:txBody>
      </p:sp>
    </p:spTree>
    <p:extLst>
      <p:ext uri="{BB962C8B-B14F-4D97-AF65-F5344CB8AC3E}">
        <p14:creationId xmlns:p14="http://schemas.microsoft.com/office/powerpoint/2010/main" val="486408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algn="l" eaLnBrk="1" hangingPunct="1"/>
            <a:r>
              <a:rPr lang="en-US" altLang="en-US" sz="2800" dirty="0"/>
              <a:t>Chlamydia Rates Among Adolescents and </a:t>
            </a:r>
            <a:br>
              <a:rPr lang="en-US" altLang="en-US" sz="2800" dirty="0"/>
            </a:br>
            <a:r>
              <a:rPr lang="en-US" altLang="en-US" sz="2800" dirty="0"/>
              <a:t>Young Adults</a:t>
            </a:r>
            <a:r>
              <a:rPr lang="en-US" altLang="en-US" sz="2800" baseline="30000" dirty="0"/>
              <a:t>†</a:t>
            </a:r>
            <a:r>
              <a:rPr lang="en-US" altLang="en-US" sz="2800" dirty="0"/>
              <a:t> by Race, Minnesota, 2023</a:t>
            </a:r>
          </a:p>
        </p:txBody>
      </p:sp>
      <p:sp>
        <p:nvSpPr>
          <p:cNvPr id="48134" name="Text Box 5"/>
          <p:cNvSpPr txBox="1">
            <a:spLocks noChangeArrowheads="1"/>
          </p:cNvSpPr>
          <p:nvPr/>
        </p:nvSpPr>
        <p:spPr bwMode="auto">
          <a:xfrm>
            <a:off x="886097" y="6166249"/>
            <a:ext cx="6400800" cy="6278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None/>
            </a:pPr>
            <a:r>
              <a:rPr lang="en-US" altLang="en-US" sz="1200" dirty="0">
                <a:latin typeface="+mn-lt"/>
              </a:rPr>
              <a:t>Rate=Cases per 100,000 people based on 2010 U.S. Census counts.</a:t>
            </a:r>
            <a:br>
              <a:rPr lang="en-US" altLang="en-US" sz="1200" dirty="0">
                <a:latin typeface="+mn-lt"/>
              </a:rPr>
            </a:br>
            <a:r>
              <a:rPr lang="en-US" altLang="en-US" sz="1200" baseline="30000" dirty="0">
                <a:latin typeface="+mn-lt"/>
              </a:rPr>
              <a:t>†</a:t>
            </a:r>
            <a:r>
              <a:rPr lang="en-US" altLang="en-US" sz="1200" dirty="0">
                <a:latin typeface="+mn-lt"/>
              </a:rPr>
              <a:t> Adolescents defined as 15-19 year-olds; Young Adults defined as 20-24 year-olds.</a:t>
            </a:r>
            <a:br>
              <a:rPr lang="en-US" altLang="en-US" sz="1200" dirty="0">
                <a:latin typeface="+mn-lt"/>
              </a:rPr>
            </a:br>
            <a:r>
              <a:rPr lang="en-US" sz="1200" dirty="0">
                <a:latin typeface="+mn-lt"/>
              </a:rPr>
              <a:t>Data: </a:t>
            </a:r>
            <a:r>
              <a:rPr lang="en-US" sz="1200" dirty="0">
                <a:latin typeface="+mn-lt"/>
                <a:hlinkClick r:id="rId3"/>
              </a:rPr>
              <a:t>STI Surveillance Report Data Tables, Minnesota 2023 (PDF)</a:t>
            </a:r>
            <a:endParaRPr lang="en-US" sz="1200" dirty="0">
              <a:latin typeface="+mn-lt"/>
            </a:endParaRPr>
          </a:p>
        </p:txBody>
      </p:sp>
      <p:pic>
        <p:nvPicPr>
          <p:cNvPr id="6" name="Content Placeholder 5" descr="Chlamydia Rates Among Adolescents and Young Adults† by Race, Minnesota, 2023. Refer to link on slide for full data. ">
            <a:extLst>
              <a:ext uri="{FF2B5EF4-FFF2-40B4-BE49-F238E27FC236}">
                <a16:creationId xmlns:a16="http://schemas.microsoft.com/office/drawing/2014/main" id="{1CA11233-AE40-2E00-E701-D62A801A16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5233" y="1779445"/>
            <a:ext cx="11041533" cy="42953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3AED-575F-760B-1006-E527BE4ABFB4}"/>
              </a:ext>
            </a:extLst>
          </p:cNvPr>
          <p:cNvSpPr>
            <a:spLocks noGrp="1"/>
          </p:cNvSpPr>
          <p:nvPr>
            <p:ph type="title"/>
          </p:nvPr>
        </p:nvSpPr>
        <p:spPr/>
        <p:txBody>
          <a:bodyPr>
            <a:normAutofit fontScale="90000"/>
          </a:bodyPr>
          <a:lstStyle/>
          <a:p>
            <a:pPr algn="l"/>
            <a:r>
              <a:rPr lang="en-US" altLang="en-US" dirty="0">
                <a:solidFill>
                  <a:schemeClr val="bg1"/>
                </a:solidFill>
                <a:latin typeface="+mj-lt"/>
              </a:rPr>
              <a:t>Gonorrhea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2023</a:t>
            </a:r>
            <a:endParaRPr lang="en-US" dirty="0"/>
          </a:p>
        </p:txBody>
      </p:sp>
      <p:pic>
        <p:nvPicPr>
          <p:cNvPr id="8" name="Content Placeholder 7" descr="Gonorrhea Cases Among Adolescents and Young Adults† by Gender and Race, 2023. Males. Refer to link on slide for full data. ">
            <a:extLst>
              <a:ext uri="{FF2B5EF4-FFF2-40B4-BE49-F238E27FC236}">
                <a16:creationId xmlns:a16="http://schemas.microsoft.com/office/drawing/2014/main" id="{8DED8C0C-C3CE-A8BE-D0DE-358D44BC9C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2096" y="1724297"/>
            <a:ext cx="4341263" cy="4258907"/>
          </a:xfrm>
        </p:spPr>
      </p:pic>
      <p:pic>
        <p:nvPicPr>
          <p:cNvPr id="10" name="Content Placeholder 9" descr="Gonorrhea Cases Among Adolescents and Young Adults† by Gender and Race, 2023. Females. Refer to link on slide for full data. ">
            <a:extLst>
              <a:ext uri="{FF2B5EF4-FFF2-40B4-BE49-F238E27FC236}">
                <a16:creationId xmlns:a16="http://schemas.microsoft.com/office/drawing/2014/main" id="{D84EA13A-EFED-74A0-9B24-E8B3BDE13BB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28641" y="1724297"/>
            <a:ext cx="3889520" cy="4464893"/>
          </a:xfrm>
        </p:spPr>
      </p:pic>
      <p:sp>
        <p:nvSpPr>
          <p:cNvPr id="6" name="Slide Number Placeholder 5">
            <a:extLst>
              <a:ext uri="{FF2B5EF4-FFF2-40B4-BE49-F238E27FC236}">
                <a16:creationId xmlns:a16="http://schemas.microsoft.com/office/drawing/2014/main" id="{983E3FCC-B523-DC0D-4474-900B1CEDAF26}"/>
              </a:ext>
            </a:extLst>
          </p:cNvPr>
          <p:cNvSpPr>
            <a:spLocks noGrp="1"/>
          </p:cNvSpPr>
          <p:nvPr>
            <p:ph type="sldNum" sz="quarter" idx="12"/>
          </p:nvPr>
        </p:nvSpPr>
        <p:spPr/>
        <p:txBody>
          <a:bodyPr/>
          <a:lstStyle/>
          <a:p>
            <a:fld id="{48F63A3B-78C7-47BE-AE5E-E10140E04643}" type="slidenum">
              <a:rPr lang="en-US" smtClean="0"/>
              <a:t>58</a:t>
            </a:fld>
            <a:endParaRPr lang="en-US" dirty="0"/>
          </a:p>
        </p:txBody>
      </p:sp>
      <p:sp>
        <p:nvSpPr>
          <p:cNvPr id="11" name="Text Box 7">
            <a:extLst>
              <a:ext uri="{FF2B5EF4-FFF2-40B4-BE49-F238E27FC236}">
                <a16:creationId xmlns:a16="http://schemas.microsoft.com/office/drawing/2014/main" id="{D48801AF-79AD-2735-2C72-839A102CF8C3}"/>
              </a:ext>
            </a:extLst>
          </p:cNvPr>
          <p:cNvSpPr txBox="1">
            <a:spLocks noChangeArrowheads="1"/>
          </p:cNvSpPr>
          <p:nvPr/>
        </p:nvSpPr>
        <p:spPr bwMode="auto">
          <a:xfrm>
            <a:off x="1254162" y="6296987"/>
            <a:ext cx="8994738" cy="4838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 Excludes unknown/transgender/missing</a:t>
            </a:r>
            <a:br>
              <a:rPr lang="en-US" altLang="en-US" sz="1200" dirty="0">
                <a:latin typeface="+mn-lt"/>
              </a:rPr>
            </a:br>
            <a:r>
              <a:rPr lang="en-US" sz="1200" dirty="0">
                <a:latin typeface="+mn-lt"/>
              </a:rPr>
              <a:t>Data: </a:t>
            </a:r>
            <a:r>
              <a:rPr lang="en-US" sz="1200" dirty="0">
                <a:latin typeface="+mn-lt"/>
                <a:hlinkClick r:id="rId5"/>
              </a:rPr>
              <a:t>STI Surveillance Report Data Tables, Minnesota 2023 (PDF)</a:t>
            </a:r>
            <a:endParaRPr lang="en-US" altLang="en-US" sz="1200" dirty="0">
              <a:latin typeface="+mn-lt"/>
            </a:endParaRPr>
          </a:p>
        </p:txBody>
      </p:sp>
    </p:spTree>
    <p:extLst>
      <p:ext uri="{BB962C8B-B14F-4D97-AF65-F5344CB8AC3E}">
        <p14:creationId xmlns:p14="http://schemas.microsoft.com/office/powerpoint/2010/main" val="683711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algn="l" eaLnBrk="1" hangingPunct="1"/>
            <a:r>
              <a:rPr lang="en-US" altLang="en-US" sz="2800" dirty="0"/>
              <a:t>Gonorrhea Rate Among Adolescents and Young Adults</a:t>
            </a:r>
            <a:r>
              <a:rPr lang="en-US" altLang="en-US" sz="2800" baseline="30000" dirty="0"/>
              <a:t>†</a:t>
            </a:r>
            <a:r>
              <a:rPr lang="en-US" altLang="en-US" sz="2800" dirty="0"/>
              <a:t> by Race, Minnesota, 2023</a:t>
            </a:r>
          </a:p>
        </p:txBody>
      </p:sp>
      <p:sp>
        <p:nvSpPr>
          <p:cNvPr id="51205" name="Text Box 4"/>
          <p:cNvSpPr txBox="1">
            <a:spLocks noChangeArrowheads="1"/>
          </p:cNvSpPr>
          <p:nvPr/>
        </p:nvSpPr>
        <p:spPr bwMode="auto">
          <a:xfrm>
            <a:off x="473956" y="6083445"/>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51206" name="Text Box 5"/>
          <p:cNvSpPr txBox="1">
            <a:spLocks noChangeArrowheads="1"/>
          </p:cNvSpPr>
          <p:nvPr/>
        </p:nvSpPr>
        <p:spPr bwMode="auto">
          <a:xfrm>
            <a:off x="5903536" y="6064972"/>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graphicFrame>
        <p:nvGraphicFramePr>
          <p:cNvPr id="7" name="Table 6">
            <a:extLst>
              <a:ext uri="{FF2B5EF4-FFF2-40B4-BE49-F238E27FC236}">
                <a16:creationId xmlns:a16="http://schemas.microsoft.com/office/drawing/2014/main" id="{6BB0267D-0144-B379-998A-BE624BB78880}"/>
              </a:ext>
            </a:extLst>
          </p:cNvPr>
          <p:cNvGraphicFramePr>
            <a:graphicFrameLocks noGrp="1"/>
          </p:cNvGraphicFramePr>
          <p:nvPr>
            <p:extLst>
              <p:ext uri="{D42A27DB-BD31-4B8C-83A1-F6EECF244321}">
                <p14:modId xmlns:p14="http://schemas.microsoft.com/office/powerpoint/2010/main" val="2468480875"/>
              </p:ext>
            </p:extLst>
          </p:nvPr>
        </p:nvGraphicFramePr>
        <p:xfrm>
          <a:off x="4267200" y="3028950"/>
          <a:ext cx="3657600" cy="8001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935497288"/>
                    </a:ext>
                  </a:extLst>
                </a:gridCol>
                <a:gridCol w="609600">
                  <a:extLst>
                    <a:ext uri="{9D8B030D-6E8A-4147-A177-3AD203B41FA5}">
                      <a16:colId xmlns:a16="http://schemas.microsoft.com/office/drawing/2014/main" val="1349751015"/>
                    </a:ext>
                  </a:extLst>
                </a:gridCol>
                <a:gridCol w="609600">
                  <a:extLst>
                    <a:ext uri="{9D8B030D-6E8A-4147-A177-3AD203B41FA5}">
                      <a16:colId xmlns:a16="http://schemas.microsoft.com/office/drawing/2014/main" val="1266854175"/>
                    </a:ext>
                  </a:extLst>
                </a:gridCol>
                <a:gridCol w="609600">
                  <a:extLst>
                    <a:ext uri="{9D8B030D-6E8A-4147-A177-3AD203B41FA5}">
                      <a16:colId xmlns:a16="http://schemas.microsoft.com/office/drawing/2014/main" val="72929236"/>
                    </a:ext>
                  </a:extLst>
                </a:gridCol>
                <a:gridCol w="609600">
                  <a:extLst>
                    <a:ext uri="{9D8B030D-6E8A-4147-A177-3AD203B41FA5}">
                      <a16:colId xmlns:a16="http://schemas.microsoft.com/office/drawing/2014/main" val="4106892492"/>
                    </a:ext>
                  </a:extLst>
                </a:gridCol>
                <a:gridCol w="609600">
                  <a:extLst>
                    <a:ext uri="{9D8B030D-6E8A-4147-A177-3AD203B41FA5}">
                      <a16:colId xmlns:a16="http://schemas.microsoft.com/office/drawing/2014/main" val="1464193068"/>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White,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Black,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American Indian</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Asian/PI</a:t>
                      </a:r>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Hispanic</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089072812"/>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448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347</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67745391"/>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1781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307</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527502606"/>
                  </a:ext>
                </a:extLst>
              </a:tr>
            </a:tbl>
          </a:graphicData>
        </a:graphic>
      </p:graphicFrame>
      <p:pic>
        <p:nvPicPr>
          <p:cNvPr id="11" name="Content Placeholder 10" descr="Gonorrhea Rate Among Adolescents and Young Adults† by Race, Minnesota, 2023. Refer to table on slide for full data. ">
            <a:extLst>
              <a:ext uri="{FF2B5EF4-FFF2-40B4-BE49-F238E27FC236}">
                <a16:creationId xmlns:a16="http://schemas.microsoft.com/office/drawing/2014/main" id="{F7E1AFEF-5729-ECBB-C5FE-78CA61695E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0138" y="1809002"/>
            <a:ext cx="10231723" cy="4040096"/>
          </a:xfrm>
        </p:spPr>
      </p:pic>
    </p:spTree>
    <p:extLst>
      <p:ext uri="{BB962C8B-B14F-4D97-AF65-F5344CB8AC3E}">
        <p14:creationId xmlns:p14="http://schemas.microsoft.com/office/powerpoint/2010/main" val="275485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8974-DEB3-343D-8A51-E21043A21A33}"/>
              </a:ext>
            </a:extLst>
          </p:cNvPr>
          <p:cNvSpPr>
            <a:spLocks noGrp="1"/>
          </p:cNvSpPr>
          <p:nvPr>
            <p:ph type="title"/>
          </p:nvPr>
        </p:nvSpPr>
        <p:spPr/>
        <p:txBody>
          <a:bodyPr/>
          <a:lstStyle/>
          <a:p>
            <a:r>
              <a:rPr lang="en-US" dirty="0"/>
              <a:t>Census data updates</a:t>
            </a:r>
          </a:p>
        </p:txBody>
      </p:sp>
      <p:sp>
        <p:nvSpPr>
          <p:cNvPr id="3" name="Content Placeholder 2">
            <a:extLst>
              <a:ext uri="{FF2B5EF4-FFF2-40B4-BE49-F238E27FC236}">
                <a16:creationId xmlns:a16="http://schemas.microsoft.com/office/drawing/2014/main" id="{7CCD1571-52F2-EDA1-94BC-DBE6CF76B3C9}"/>
              </a:ext>
            </a:extLst>
          </p:cNvPr>
          <p:cNvSpPr>
            <a:spLocks noGrp="1"/>
          </p:cNvSpPr>
          <p:nvPr>
            <p:ph idx="1"/>
          </p:nvPr>
        </p:nvSpPr>
        <p:spPr/>
        <p:txBody>
          <a:bodyPr/>
          <a:lstStyle/>
          <a:p>
            <a:r>
              <a:rPr lang="en-US" dirty="0"/>
              <a:t>To better represent historical rates, historical census data and population estimates were used to calculate disease incidence rates.</a:t>
            </a:r>
          </a:p>
          <a:p>
            <a:r>
              <a:rPr lang="en-US" dirty="0"/>
              <a:t>Census data was used for three year intervals then sequential estimates are used for future years.  </a:t>
            </a:r>
          </a:p>
          <a:p>
            <a:pPr lvl="1"/>
            <a:r>
              <a:rPr lang="en-US" b="1" dirty="0"/>
              <a:t>2014-2016: </a:t>
            </a:r>
            <a:r>
              <a:rPr lang="en-US" dirty="0"/>
              <a:t>Utilized</a:t>
            </a:r>
            <a:r>
              <a:rPr lang="en-US" b="1" dirty="0"/>
              <a:t> </a:t>
            </a:r>
            <a:r>
              <a:rPr lang="en-US" dirty="0"/>
              <a:t>2014 census estimates published and released in 2021</a:t>
            </a:r>
          </a:p>
          <a:p>
            <a:pPr lvl="1"/>
            <a:r>
              <a:rPr lang="en-US" b="1" dirty="0"/>
              <a:t>2017-2019:</a:t>
            </a:r>
            <a:r>
              <a:rPr lang="en-US" dirty="0"/>
              <a:t> Utilized 2017 census estimates published and released in 2021</a:t>
            </a:r>
          </a:p>
          <a:p>
            <a:pPr lvl="1"/>
            <a:r>
              <a:rPr lang="en-US" b="1" dirty="0"/>
              <a:t>2020-2022: </a:t>
            </a:r>
            <a:r>
              <a:rPr lang="en-US" dirty="0"/>
              <a:t>Utilized 2020 census estimates published and released in 2021</a:t>
            </a:r>
          </a:p>
          <a:p>
            <a:pPr lvl="1"/>
            <a:r>
              <a:rPr lang="en-US" b="1" dirty="0"/>
              <a:t>2023:</a:t>
            </a:r>
            <a:r>
              <a:rPr lang="en-US" dirty="0"/>
              <a:t> Utilized 2022 estimates which published in June of 2023</a:t>
            </a:r>
          </a:p>
        </p:txBody>
      </p:sp>
      <p:sp>
        <p:nvSpPr>
          <p:cNvPr id="5" name="Slide Number Placeholder 4">
            <a:extLst>
              <a:ext uri="{FF2B5EF4-FFF2-40B4-BE49-F238E27FC236}">
                <a16:creationId xmlns:a16="http://schemas.microsoft.com/office/drawing/2014/main" id="{01FAA276-3F94-F7B3-1AA0-0004018ED1F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740633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FF6C-BB38-4986-8D14-7B0C1533CAF3}"/>
              </a:ext>
            </a:extLst>
          </p:cNvPr>
          <p:cNvSpPr>
            <a:spLocks noGrp="1"/>
          </p:cNvSpPr>
          <p:nvPr>
            <p:ph type="title"/>
          </p:nvPr>
        </p:nvSpPr>
        <p:spPr/>
        <p:txBody>
          <a:bodyPr>
            <a:normAutofit/>
          </a:bodyPr>
          <a:lstStyle/>
          <a:p>
            <a:pPr algn="l"/>
            <a:r>
              <a:rPr lang="en-US" sz="2800" dirty="0"/>
              <a:t>Burden of STIs on Young Females and Communities of Color</a:t>
            </a:r>
          </a:p>
        </p:txBody>
      </p:sp>
      <p:sp>
        <p:nvSpPr>
          <p:cNvPr id="3" name="Content Placeholder 2">
            <a:extLst>
              <a:ext uri="{FF2B5EF4-FFF2-40B4-BE49-F238E27FC236}">
                <a16:creationId xmlns:a16="http://schemas.microsoft.com/office/drawing/2014/main" id="{79D8E74B-9908-422F-A886-861EFC91E02D}"/>
              </a:ext>
            </a:extLst>
          </p:cNvPr>
          <p:cNvSpPr>
            <a:spLocks noGrp="1"/>
          </p:cNvSpPr>
          <p:nvPr>
            <p:ph idx="1"/>
          </p:nvPr>
        </p:nvSpPr>
        <p:spPr>
          <a:xfrm>
            <a:off x="838200" y="1587062"/>
            <a:ext cx="10515600" cy="4589901"/>
          </a:xfrm>
        </p:spPr>
        <p:txBody>
          <a:bodyPr>
            <a:normAutofit fontScale="32500" lnSpcReduction="20000"/>
          </a:bodyPr>
          <a:lstStyle/>
          <a:p>
            <a:r>
              <a:rPr lang="en-US" sz="5800" dirty="0"/>
              <a:t>Females and particularly females of color disproportionately bear the long-term consequences of STIs.</a:t>
            </a:r>
          </a:p>
          <a:p>
            <a:pPr lvl="1"/>
            <a:r>
              <a:rPr lang="en-US" altLang="en-US" sz="5800" dirty="0"/>
              <a:t>68% of chlamydia or gonorrhea cases diagnosed among adolescents and young adults were females.</a:t>
            </a:r>
          </a:p>
          <a:p>
            <a:pPr lvl="1"/>
            <a:r>
              <a:rPr lang="en-US" sz="5800" dirty="0"/>
              <a:t>33% of all </a:t>
            </a:r>
            <a:r>
              <a:rPr lang="en-US" altLang="en-US" sz="5800" dirty="0"/>
              <a:t>chlamydia or gonorrhea cases diagnosed among adolescents and young adults were in the Black, non-Hispanic population.</a:t>
            </a:r>
            <a:endParaRPr lang="en-US" sz="5800" dirty="0"/>
          </a:p>
          <a:p>
            <a:r>
              <a:rPr lang="en-US" sz="5800" dirty="0"/>
              <a:t>People with vulvas are biologically more prone to contracting an </a:t>
            </a:r>
            <a:r>
              <a:rPr lang="en-US" sz="5800" dirty="0" err="1"/>
              <a:t>sti</a:t>
            </a:r>
            <a:r>
              <a:rPr lang="en-US" sz="5800" dirty="0"/>
              <a:t>, but less likely to have symptoms. Untreated STIs can have serious consequences on their health and future reproductive ability.</a:t>
            </a:r>
          </a:p>
          <a:p>
            <a:pPr lvl="1"/>
            <a:r>
              <a:rPr lang="en-US" sz="5800" dirty="0"/>
              <a:t>Untreated STIs in people with vulvas can lead to pelvic inflammatory disease, infertility and ectopic pregnancy.</a:t>
            </a:r>
          </a:p>
          <a:p>
            <a:pPr lvl="1"/>
            <a:r>
              <a:rPr lang="en-US" sz="5800" dirty="0"/>
              <a:t>Pregnant people are at risk of passing a STIs to their newborn, causing premature delivery, infant pneumonia and blindness.</a:t>
            </a:r>
          </a:p>
          <a:p>
            <a:pPr lvl="1"/>
            <a:r>
              <a:rPr lang="en-US" sz="5800" dirty="0"/>
              <a:t>Importance of annual preventive and prenatal screening</a:t>
            </a:r>
          </a:p>
          <a:p>
            <a:pPr lvl="1"/>
            <a:endParaRPr lang="en-US" sz="2200" dirty="0"/>
          </a:p>
        </p:txBody>
      </p:sp>
    </p:spTree>
    <p:extLst>
      <p:ext uri="{BB962C8B-B14F-4D97-AF65-F5344CB8AC3E}">
        <p14:creationId xmlns:p14="http://schemas.microsoft.com/office/powerpoint/2010/main" val="2227771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52F-86D3-E4A6-E438-21F101BA0F78}"/>
              </a:ext>
            </a:extLst>
          </p:cNvPr>
          <p:cNvSpPr>
            <a:spLocks noGrp="1"/>
          </p:cNvSpPr>
          <p:nvPr>
            <p:ph type="title"/>
          </p:nvPr>
        </p:nvSpPr>
        <p:spPr/>
        <p:txBody>
          <a:bodyPr/>
          <a:lstStyle/>
          <a:p>
            <a:pPr algn="l"/>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Summary Characteristics of Adolescents &amp; Young Adults</a:t>
            </a:r>
            <a:r>
              <a:rPr kumimoji="0" lang="en-US" altLang="en-US" sz="2800" b="0"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 </a:t>
            </a:r>
            <a:br>
              <a:rPr kumimoji="0" lang="en-US" altLang="en-US" sz="2800" b="0" i="0" u="none" strike="noStrike" kern="1200" cap="none" spc="0" normalizeH="0" baseline="0" noProof="0" dirty="0">
                <a:ln>
                  <a:noFill/>
                </a:ln>
                <a:solidFill>
                  <a:srgbClr val="FFFFFF"/>
                </a:solidFill>
                <a:effectLst/>
                <a:uLnTx/>
                <a:uFillTx/>
                <a:latin typeface="Calibri"/>
                <a:ea typeface="+mj-ea"/>
                <a:cs typeface="+mj-cs"/>
              </a:rPr>
            </a:br>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Diagnosed With Chlamydia or Gonorrhea in 2023</a:t>
            </a:r>
            <a:endParaRPr lang="en-US" dirty="0"/>
          </a:p>
        </p:txBody>
      </p:sp>
      <p:graphicFrame>
        <p:nvGraphicFramePr>
          <p:cNvPr id="6" name="Table 6">
            <a:extLst>
              <a:ext uri="{FF2B5EF4-FFF2-40B4-BE49-F238E27FC236}">
                <a16:creationId xmlns:a16="http://schemas.microsoft.com/office/drawing/2014/main" id="{F77E0037-C97F-5450-34BD-EA88B7CB1C33}"/>
              </a:ext>
            </a:extLst>
          </p:cNvPr>
          <p:cNvGraphicFramePr>
            <a:graphicFrameLocks noGrp="1"/>
          </p:cNvGraphicFramePr>
          <p:nvPr>
            <p:ph idx="1"/>
            <p:extLst>
              <p:ext uri="{D42A27DB-BD31-4B8C-83A1-F6EECF244321}">
                <p14:modId xmlns:p14="http://schemas.microsoft.com/office/powerpoint/2010/main" val="1107293955"/>
              </p:ext>
            </p:extLst>
          </p:nvPr>
        </p:nvGraphicFramePr>
        <p:xfrm>
          <a:off x="2908901" y="1912997"/>
          <a:ext cx="5882401" cy="3256132"/>
        </p:xfrm>
        <a:graphic>
          <a:graphicData uri="http://schemas.openxmlformats.org/drawingml/2006/table">
            <a:tbl>
              <a:tblPr firstRow="1" bandRow="1">
                <a:tableStyleId>{5C22544A-7EE6-4342-B048-85BDC9FD1C3A}</a:tableStyleId>
              </a:tblPr>
              <a:tblGrid>
                <a:gridCol w="2105028">
                  <a:extLst>
                    <a:ext uri="{9D8B030D-6E8A-4147-A177-3AD203B41FA5}">
                      <a16:colId xmlns:a16="http://schemas.microsoft.com/office/drawing/2014/main" val="3918309379"/>
                    </a:ext>
                  </a:extLst>
                </a:gridCol>
                <a:gridCol w="1750715">
                  <a:extLst>
                    <a:ext uri="{9D8B030D-6E8A-4147-A177-3AD203B41FA5}">
                      <a16:colId xmlns:a16="http://schemas.microsoft.com/office/drawing/2014/main" val="482451780"/>
                    </a:ext>
                  </a:extLst>
                </a:gridCol>
                <a:gridCol w="2026658">
                  <a:extLst>
                    <a:ext uri="{9D8B030D-6E8A-4147-A177-3AD203B41FA5}">
                      <a16:colId xmlns:a16="http://schemas.microsoft.com/office/drawing/2014/main" val="4044380632"/>
                    </a:ext>
                  </a:extLst>
                </a:gridCol>
              </a:tblGrid>
              <a:tr h="296176">
                <a:tc>
                  <a:txBody>
                    <a:bodyPr/>
                    <a:lstStyle/>
                    <a:p>
                      <a:r>
                        <a:rPr lang="en-US" sz="1400" dirty="0"/>
                        <a:t>Demographic</a:t>
                      </a:r>
                    </a:p>
                  </a:txBody>
                  <a:tcPr marL="73030" marR="73030" marT="36515" marB="36515"/>
                </a:tc>
                <a:tc>
                  <a:txBody>
                    <a:bodyPr/>
                    <a:lstStyle/>
                    <a:p>
                      <a:r>
                        <a:rPr lang="en-US" sz="1400" dirty="0"/>
                        <a:t>Cases</a:t>
                      </a:r>
                    </a:p>
                  </a:txBody>
                  <a:tcPr marL="73030" marR="73030" marT="36515" marB="36515"/>
                </a:tc>
                <a:tc>
                  <a:txBody>
                    <a:bodyPr/>
                    <a:lstStyle/>
                    <a:p>
                      <a:r>
                        <a:rPr lang="en-US" sz="1400" dirty="0"/>
                        <a:t>% of Total</a:t>
                      </a:r>
                    </a:p>
                  </a:txBody>
                  <a:tcPr marL="73030" marR="73030" marT="36515" marB="36515"/>
                </a:tc>
                <a:extLst>
                  <a:ext uri="{0D108BD9-81ED-4DB2-BD59-A6C34878D82A}">
                    <a16:rowId xmlns:a16="http://schemas.microsoft.com/office/drawing/2014/main" val="2758701069"/>
                  </a:ext>
                </a:extLst>
              </a:tr>
              <a:tr h="296176">
                <a:tc>
                  <a:txBody>
                    <a:bodyPr/>
                    <a:lstStyle/>
                    <a:p>
                      <a:r>
                        <a:rPr lang="en-US" sz="1400" dirty="0"/>
                        <a:t>Male</a:t>
                      </a:r>
                    </a:p>
                  </a:txBody>
                  <a:tcPr marL="73030" marR="73030" marT="36515" marB="36515"/>
                </a:tc>
                <a:tc>
                  <a:txBody>
                    <a:bodyPr/>
                    <a:lstStyle/>
                    <a:p>
                      <a:r>
                        <a:rPr lang="en-US" sz="1400" dirty="0"/>
                        <a:t>5,107</a:t>
                      </a:r>
                    </a:p>
                  </a:txBody>
                  <a:tcPr marL="73030" marR="73030" marT="36515" marB="36515"/>
                </a:tc>
                <a:tc>
                  <a:txBody>
                    <a:bodyPr/>
                    <a:lstStyle/>
                    <a:p>
                      <a:r>
                        <a:rPr lang="en-US" sz="1400" dirty="0"/>
                        <a:t>32</a:t>
                      </a:r>
                    </a:p>
                  </a:txBody>
                  <a:tcPr marL="73030" marR="73030" marT="36515" marB="36515"/>
                </a:tc>
                <a:extLst>
                  <a:ext uri="{0D108BD9-81ED-4DB2-BD59-A6C34878D82A}">
                    <a16:rowId xmlns:a16="http://schemas.microsoft.com/office/drawing/2014/main" val="128873469"/>
                  </a:ext>
                </a:extLst>
              </a:tr>
              <a:tr h="296176">
                <a:tc>
                  <a:txBody>
                    <a:bodyPr/>
                    <a:lstStyle/>
                    <a:p>
                      <a:r>
                        <a:rPr lang="en-US" sz="1400" dirty="0"/>
                        <a:t>Female</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10,696</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68</a:t>
                      </a:r>
                    </a:p>
                  </a:txBody>
                  <a:tcPr marL="73030" marR="73030" marT="36515" marB="3651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3182"/>
                  </a:ext>
                </a:extLst>
              </a:tr>
              <a:tr h="294372">
                <a:tc>
                  <a:txBody>
                    <a:bodyPr/>
                    <a:lstStyle/>
                    <a:p>
                      <a:r>
                        <a:rPr lang="en-US" sz="1400" dirty="0"/>
                        <a:t>White, Non-Hispanic</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dirty="0"/>
                        <a:t>5,285</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dirty="0"/>
                        <a:t>33</a:t>
                      </a:r>
                    </a:p>
                  </a:txBody>
                  <a:tcPr marL="73030" marR="73030" marT="36515" marB="3651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7177512"/>
                  </a:ext>
                </a:extLst>
              </a:tr>
              <a:tr h="296176">
                <a:tc>
                  <a:txBody>
                    <a:bodyPr/>
                    <a:lstStyle/>
                    <a:p>
                      <a:r>
                        <a:rPr lang="en-US" sz="1400" dirty="0"/>
                        <a:t>Black, Non-Hispanic</a:t>
                      </a:r>
                    </a:p>
                  </a:txBody>
                  <a:tcPr marL="73030" marR="73030" marT="36515" marB="36515"/>
                </a:tc>
                <a:tc>
                  <a:txBody>
                    <a:bodyPr/>
                    <a:lstStyle/>
                    <a:p>
                      <a:r>
                        <a:rPr lang="en-US" sz="1400" dirty="0"/>
                        <a:t>5,150</a:t>
                      </a:r>
                    </a:p>
                  </a:txBody>
                  <a:tcPr marL="73030" marR="73030" marT="36515" marB="36515"/>
                </a:tc>
                <a:tc>
                  <a:txBody>
                    <a:bodyPr/>
                    <a:lstStyle/>
                    <a:p>
                      <a:r>
                        <a:rPr lang="en-US" sz="1400" dirty="0"/>
                        <a:t>33</a:t>
                      </a:r>
                    </a:p>
                  </a:txBody>
                  <a:tcPr marL="73030" marR="73030" marT="36515" marB="36515"/>
                </a:tc>
                <a:extLst>
                  <a:ext uri="{0D108BD9-81ED-4DB2-BD59-A6C34878D82A}">
                    <a16:rowId xmlns:a16="http://schemas.microsoft.com/office/drawing/2014/main" val="4109360674"/>
                  </a:ext>
                </a:extLst>
              </a:tr>
              <a:tr h="296176">
                <a:tc>
                  <a:txBody>
                    <a:bodyPr/>
                    <a:lstStyle/>
                    <a:p>
                      <a:r>
                        <a:rPr lang="en-US" sz="1400" dirty="0"/>
                        <a:t>Am Indian/Am Native</a:t>
                      </a:r>
                    </a:p>
                  </a:txBody>
                  <a:tcPr marL="73030" marR="73030" marT="36515" marB="36515"/>
                </a:tc>
                <a:tc>
                  <a:txBody>
                    <a:bodyPr/>
                    <a:lstStyle/>
                    <a:p>
                      <a:r>
                        <a:rPr lang="en-US" sz="1400" dirty="0"/>
                        <a:t>471</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357202177"/>
                  </a:ext>
                </a:extLst>
              </a:tr>
              <a:tr h="296176">
                <a:tc>
                  <a:txBody>
                    <a:bodyPr/>
                    <a:lstStyle/>
                    <a:p>
                      <a:r>
                        <a:rPr lang="en-US" sz="1400" dirty="0"/>
                        <a:t>Asian/PI</a:t>
                      </a:r>
                    </a:p>
                  </a:txBody>
                  <a:tcPr marL="73030" marR="73030" marT="36515" marB="36515"/>
                </a:tc>
                <a:tc>
                  <a:txBody>
                    <a:bodyPr/>
                    <a:lstStyle/>
                    <a:p>
                      <a:r>
                        <a:rPr lang="en-US" sz="1400" dirty="0"/>
                        <a:t>489</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3747288329"/>
                  </a:ext>
                </a:extLst>
              </a:tr>
              <a:tr h="296176">
                <a:tc>
                  <a:txBody>
                    <a:bodyPr/>
                    <a:lstStyle/>
                    <a:p>
                      <a:r>
                        <a:rPr lang="en-US" sz="1400" dirty="0"/>
                        <a:t>Hispanic</a:t>
                      </a:r>
                    </a:p>
                  </a:txBody>
                  <a:tcPr marL="73030" marR="73030" marT="36515" marB="36515"/>
                </a:tc>
                <a:tc>
                  <a:txBody>
                    <a:bodyPr/>
                    <a:lstStyle/>
                    <a:p>
                      <a:r>
                        <a:rPr lang="en-US" sz="1400" dirty="0"/>
                        <a:t>1,897</a:t>
                      </a:r>
                    </a:p>
                  </a:txBody>
                  <a:tcPr marL="73030" marR="73030" marT="36515" marB="36515"/>
                </a:tc>
                <a:tc>
                  <a:txBody>
                    <a:bodyPr/>
                    <a:lstStyle/>
                    <a:p>
                      <a:r>
                        <a:rPr lang="en-US" sz="1400" dirty="0"/>
                        <a:t>12</a:t>
                      </a:r>
                    </a:p>
                  </a:txBody>
                  <a:tcPr marL="73030" marR="73030" marT="36515" marB="36515"/>
                </a:tc>
                <a:extLst>
                  <a:ext uri="{0D108BD9-81ED-4DB2-BD59-A6C34878D82A}">
                    <a16:rowId xmlns:a16="http://schemas.microsoft.com/office/drawing/2014/main" val="1109467903"/>
                  </a:ext>
                </a:extLst>
              </a:tr>
              <a:tr h="296176">
                <a:tc>
                  <a:txBody>
                    <a:bodyPr/>
                    <a:lstStyle/>
                    <a:p>
                      <a:r>
                        <a:rPr lang="en-US" sz="1400" dirty="0"/>
                        <a:t>Other more than one race</a:t>
                      </a:r>
                    </a:p>
                  </a:txBody>
                  <a:tcPr marL="73030" marR="73030" marT="36515" marB="36515"/>
                </a:tc>
                <a:tc>
                  <a:txBody>
                    <a:bodyPr/>
                    <a:lstStyle/>
                    <a:p>
                      <a:r>
                        <a:rPr lang="en-US" sz="1400" dirty="0"/>
                        <a:t>489</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2607326864"/>
                  </a:ext>
                </a:extLst>
              </a:tr>
              <a:tr h="296176">
                <a:tc>
                  <a:txBody>
                    <a:bodyPr/>
                    <a:lstStyle/>
                    <a:p>
                      <a:r>
                        <a:rPr lang="en-US" sz="1400" b="0" dirty="0"/>
                        <a:t>Unknown</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b="0" dirty="0"/>
                        <a:t>2022</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13</a:t>
                      </a:r>
                    </a:p>
                  </a:txBody>
                  <a:tcPr marL="73030" marR="73030" marT="36515" marB="3651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841145"/>
                  </a:ext>
                </a:extLst>
              </a:tr>
              <a:tr h="296176">
                <a:tc>
                  <a:txBody>
                    <a:bodyPr/>
                    <a:lstStyle/>
                    <a:p>
                      <a:r>
                        <a:rPr lang="en-US" sz="1400" b="1" dirty="0"/>
                        <a:t>TOTAL</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b="1" dirty="0"/>
                        <a:t>15,803</a:t>
                      </a:r>
                    </a:p>
                  </a:txBody>
                  <a:tcPr marL="73030" marR="73030" marT="36515" marB="36515">
                    <a:lnT w="12700" cap="flat" cmpd="sng" algn="ctr">
                      <a:solidFill>
                        <a:schemeClr val="tx1"/>
                      </a:solidFill>
                      <a:prstDash val="solid"/>
                      <a:round/>
                      <a:headEnd type="none" w="med" len="med"/>
                      <a:tailEnd type="none" w="med" len="med"/>
                    </a:lnT>
                  </a:tcPr>
                </a:tc>
                <a:tc>
                  <a:txBody>
                    <a:bodyPr/>
                    <a:lstStyle/>
                    <a:p>
                      <a:endParaRPr lang="en-US" sz="1400" dirty="0"/>
                    </a:p>
                  </a:txBody>
                  <a:tcPr marL="73030" marR="73030" marT="36515" marB="3651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1194872"/>
                  </a:ext>
                </a:extLst>
              </a:tr>
            </a:tbl>
          </a:graphicData>
        </a:graphic>
      </p:graphicFrame>
      <p:sp>
        <p:nvSpPr>
          <p:cNvPr id="4" name="Footer Placeholder 3">
            <a:extLst>
              <a:ext uri="{FF2B5EF4-FFF2-40B4-BE49-F238E27FC236}">
                <a16:creationId xmlns:a16="http://schemas.microsoft.com/office/drawing/2014/main" id="{B6FEA166-AB6C-9EC5-EF19-A331FA64EA18}"/>
              </a:ext>
            </a:extLst>
          </p:cNvPr>
          <p:cNvSpPr>
            <a:spLocks noGrp="1"/>
          </p:cNvSpPr>
          <p:nvPr>
            <p:ph type="ftr" sz="quarter" idx="3"/>
          </p:nvPr>
        </p:nvSpPr>
        <p:spPr>
          <a:xfrm>
            <a:off x="1640911" y="6356349"/>
            <a:ext cx="8868426" cy="365125"/>
          </a:xfrm>
        </p:spPr>
        <p:txBody>
          <a:bodyPr/>
          <a:lstStyle/>
          <a:p>
            <a:r>
              <a:rPr lang="en-US" dirty="0"/>
              <a:t>† Adolescents defined as 15-19 year-olds; young adults defined as 20-24 year-olds, excludes 4 transgender + 22 missing/unknown</a:t>
            </a:r>
          </a:p>
        </p:txBody>
      </p:sp>
      <p:sp>
        <p:nvSpPr>
          <p:cNvPr id="5" name="Slide Number Placeholder 4">
            <a:extLst>
              <a:ext uri="{FF2B5EF4-FFF2-40B4-BE49-F238E27FC236}">
                <a16:creationId xmlns:a16="http://schemas.microsoft.com/office/drawing/2014/main" id="{01012238-02A5-3EAF-CCBB-02E896FF469B}"/>
              </a:ext>
            </a:extLst>
          </p:cNvPr>
          <p:cNvSpPr>
            <a:spLocks noGrp="1"/>
          </p:cNvSpPr>
          <p:nvPr>
            <p:ph type="sldNum" sz="quarter" idx="12"/>
          </p:nvPr>
        </p:nvSpPr>
        <p:spPr/>
        <p:txBody>
          <a:bodyPr/>
          <a:lstStyle/>
          <a:p>
            <a:fld id="{48F63A3B-78C7-47BE-AE5E-E10140E04643}" type="slidenum">
              <a:rPr lang="en-US" smtClean="0"/>
              <a:t>61</a:t>
            </a:fld>
            <a:endParaRPr lang="en-US" dirty="0"/>
          </a:p>
        </p:txBody>
      </p:sp>
      <p:pic>
        <p:nvPicPr>
          <p:cNvPr id="7" name="Picture 6" descr="Summary Characteristics of Adolescents &amp; Young Adults† &#10;Diagnosed With Chlamydia or Gonorrhea in 2023. Refer to table on slide for full data. ">
            <a:extLst>
              <a:ext uri="{FF2B5EF4-FFF2-40B4-BE49-F238E27FC236}">
                <a16:creationId xmlns:a16="http://schemas.microsoft.com/office/drawing/2014/main" id="{3A82CD4D-63FA-D9A1-146B-4D20A84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79" y="1688871"/>
            <a:ext cx="7248442" cy="4062174"/>
          </a:xfrm>
          <a:prstGeom prst="rect">
            <a:avLst/>
          </a:prstGeom>
        </p:spPr>
      </p:pic>
    </p:spTree>
    <p:extLst>
      <p:ext uri="{BB962C8B-B14F-4D97-AF65-F5344CB8AC3E}">
        <p14:creationId xmlns:p14="http://schemas.microsoft.com/office/powerpoint/2010/main" val="91843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marL="0" indent="0" eaLnBrk="1" hangingPunct="1">
              <a:lnSpc>
                <a:spcPct val="80000"/>
              </a:lnSpc>
              <a:spcAft>
                <a:spcPct val="20000"/>
              </a:spcAft>
              <a:buNone/>
            </a:pPr>
            <a:endParaRPr lang="en-US" altLang="en-US" sz="2400" dirty="0"/>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lvl="1" eaLnBrk="1" hangingPunct="1">
              <a:lnSpc>
                <a:spcPct val="80000"/>
              </a:lnSpc>
              <a:spcAft>
                <a:spcPct val="20000"/>
              </a:spcAft>
              <a:buFont typeface="Wingdings" pitchFamily="2" charset="2"/>
              <a:buNone/>
            </a:pP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STI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2014-2023, the chlamydia rate increased by 4.3%. The rate of gonorrhea increased by 80%, syphilis has increased by 157%.</a:t>
            </a:r>
          </a:p>
          <a:p>
            <a:r>
              <a:rPr lang="en-US" altLang="en-US" sz="2200" dirty="0"/>
              <a:t>Adolescent and young adults aged 15-24 years old continue to make up the majority of all chlamydia or gonorrhea cases at 54%.</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and American Indians continue to be disproportionately affected by all STIs in Minnesota. Disparities in the rates of STIs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(1/2)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12 cases of disseminated gonococcal infections (DGI) diagnosed in MN in 2023. </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can lead to clinical findings: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septic arthritis, polyarthralgia, tenosynovitis, petechial/pustular lesions, bacteremia, or rarely: endocarditis or meningitis.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DGI is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uncommon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occurs in 0.5-3% of untreated cases.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is clinical suspicion for DGI, nucleic acid amplification test (NAAT) </a:t>
            </a:r>
            <a:r>
              <a:rPr lang="en-US" sz="2400" dirty="0">
                <a:latin typeface="Calibri" panose="020F0502020204030204" pitchFamily="34" charset="0"/>
                <a:ea typeface="Calibri" panose="020F0502020204030204" pitchFamily="34" charset="0"/>
                <a:cs typeface="Times New Roman" panose="02020603050405020304" pitchFamily="18" charset="0"/>
              </a:rPr>
              <a:t>&amp;</a:t>
            </a:r>
            <a:r>
              <a:rPr lang="en-US" sz="2400" dirty="0">
                <a:effectLst/>
                <a:latin typeface="Calibri" panose="020F0502020204030204" pitchFamily="34" charset="0"/>
                <a:ea typeface="Calibri" panose="020F0502020204030204" pitchFamily="34" charset="0"/>
                <a:cs typeface="Times New Roman" panose="02020603050405020304" pitchFamily="18" charset="0"/>
              </a:rPr>
              <a:t> culture specimens from urogenital and extra-genital (e.g., pharyngeal and rectal) mucosal site(s), as applicable, should be collected and processed, in addition to culture specimens from disseminated sites of infection (e.g., skin, synovial, blood, CSF).</a:t>
            </a: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Health Alert Template for Disseminated Gonococcal Infection (DGI) (https://www.cdc.gov/sti/program/outbreakresources/HANtemplate-dgi.htm)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9920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(2/2)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fontScale="92500" lnSpcReduction="20000"/>
          </a:bodyPr>
          <a:lstStyle/>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24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651-201-5414</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DGI cases should be cultured and tested for antimicrobial susceptibility. Please contact MDH for guidance on sending samples to the MDH Lab for additional testing.</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STI Treatment Guidelines (https://www.cdc.gov/sti/treatment-guidelines/default.htm)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Health Alert Template for Disseminated Gonococcal Infection (DGI) (https://www.cdc.gov/sti/program/outbreakresources/HANtemplate-dgi.htm)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9588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a:t>
            </a:r>
            <a:r>
              <a:rPr lang="en-US" altLang="en-US" sz="2900" dirty="0" err="1"/>
              <a:t>sti</a:t>
            </a:r>
            <a:r>
              <a:rPr lang="en-US" altLang="en-US" sz="2900" dirty="0"/>
              <a:t>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000" b="1" i="0" dirty="0">
                <a:solidFill>
                  <a:srgbClr val="000000"/>
                </a:solidFill>
                <a:effectLst/>
                <a:latin typeface="Open Sans" panose="020B0606030504020204" pitchFamily="34" charset="0"/>
              </a:rPr>
              <a:t>1-800-298-3775</a:t>
            </a:r>
            <a:r>
              <a:rPr lang="en-US" sz="2600" b="1" dirty="0"/>
              <a:t>.</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a:t>All STI </a:t>
            </a:r>
            <a:r>
              <a:rPr lang="en-US" sz="2600" dirty="0"/>
              <a:t>cases continue to have the potential for being contacted by MDH for additional follow-up.</a:t>
            </a:r>
          </a:p>
          <a:p>
            <a:pPr>
              <a:defRPr/>
            </a:pPr>
            <a:endParaRPr lang="en-US" sz="2400" dirty="0"/>
          </a:p>
        </p:txBody>
      </p:sp>
      <p:pic>
        <p:nvPicPr>
          <p:cNvPr id="3" name="Picture 2" descr="Screen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Primary and Secondary Syphilis — Rates of Reported Cases by Jurisdiction, United States and Territories, 2022</a:t>
            </a:r>
          </a:p>
        </p:txBody>
      </p:sp>
      <p:pic>
        <p:nvPicPr>
          <p:cNvPr id="3" name="Picture 1" descr="United States map showing rates of reported primary and secondary syphilis cases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Gonorrhea — Rates of Reported Cases by Jurisdiction, United States and Territories, 2022</a:t>
            </a:r>
          </a:p>
        </p:txBody>
      </p:sp>
      <p:pic>
        <p:nvPicPr>
          <p:cNvPr id="3" name="Picture 1" descr="United States map showing estimated rates of reported gonorrhea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  </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85226</TotalTime>
  <Words>7756</Words>
  <Application>Microsoft Office PowerPoint</Application>
  <PresentationFormat>Widescreen</PresentationFormat>
  <Paragraphs>1613</Paragraphs>
  <Slides>66</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vt:lpstr>
      <vt:lpstr>Calibri</vt:lpstr>
      <vt:lpstr>Courier New</vt:lpstr>
      <vt:lpstr>Geneva</vt:lpstr>
      <vt:lpstr>NeueHaasGroteskText Std</vt:lpstr>
      <vt:lpstr>Open Sans</vt:lpstr>
      <vt:lpstr>Times New Roman</vt:lpstr>
      <vt:lpstr>Wingdings</vt:lpstr>
      <vt:lpstr>MN.IT</vt:lpstr>
      <vt:lpstr>Sexually Transmitted Infection (STI) Surveillance Report, 2023</vt:lpstr>
      <vt:lpstr>Introduction 1/2</vt:lpstr>
      <vt:lpstr>Introduction 2/2</vt:lpstr>
      <vt:lpstr>Interpreting STI Surveillance Data (1/2)</vt:lpstr>
      <vt:lpstr>Interpreting STI Surveillance Data (2/2)</vt:lpstr>
      <vt:lpstr>Census data updates</vt:lpstr>
      <vt:lpstr>National Context</vt:lpstr>
      <vt:lpstr>Primary and Secondary Syphilis — Rates of Reported Cases by Jurisdiction, United States and Territories, 2022</vt:lpstr>
      <vt:lpstr>Gonorrhea — Rates of Reported Cases by Jurisdiction, United States and Territories, 2022</vt:lpstr>
      <vt:lpstr>Chlamydia — Rates of Reported Cases by Jurisdiction, United States and Territories, 2022</vt:lpstr>
      <vt:lpstr>Overview of STIs in Minnesota</vt:lpstr>
      <vt:lpstr>STIs in Minnesota: Number of Cases Reported in 2023</vt:lpstr>
      <vt:lpstr>STIs in Minnesota: Rate per 100,000 by Year of Diagnosis, 2014-2023</vt:lpstr>
      <vt:lpstr>Syphilis</vt:lpstr>
      <vt:lpstr>Syphilis Rates by Stage of Diagnosis, Minnesota, 2014-2023</vt:lpstr>
      <vt:lpstr>2023 Minnesota Primary &amp; Secondary Syphilis Rates by County</vt:lpstr>
      <vt:lpstr>Primary &amp; Secondary Syphilis Infections by Residence at Diagnosis Minnesota, 2023 </vt:lpstr>
      <vt:lpstr>Primary &amp; Secondary Syphilis Rates by Gender, Minnesota, 2014-2023</vt:lpstr>
      <vt:lpstr>Primary &amp; Secondary Syphilis Rates by Age Minnesota, 2014-2023</vt:lpstr>
      <vt:lpstr>Age-Specific Primary &amp; Secondary Syphilis Rates by Gender, Minnesota, 2023</vt:lpstr>
      <vt:lpstr>Primary &amp; Secondary Syphilis Cases by Race Minnesota, 2023</vt:lpstr>
      <vt:lpstr>Primary &amp; Secondary Syphilis Rates by Race/Ethnicity Minnesota, 2014-2023</vt:lpstr>
      <vt:lpstr>Topic of Interest: Syphilis Among  Females and Congenital Syphilis in Minnesota</vt:lpstr>
      <vt:lpstr>Female Early Syphilis Cases Minnesota, 2023</vt:lpstr>
      <vt:lpstr>Female Syphilis Cases (All Stages) Minnesota, 2023</vt:lpstr>
      <vt:lpstr>Early Syphilis Infections in Females by Residence at Diagnosis Minnesota, 2023</vt:lpstr>
      <vt:lpstr>Early Syphilis Cases in Females by Race/Ethnicity  Minnesota, 2023</vt:lpstr>
      <vt:lpstr>Congenital Syphilis Rates Among Infants Minnesota, 2014-2023</vt:lpstr>
      <vt:lpstr>Primary and Secondary Syphilis Rates among Females aged 15-44 years and Number of Congenital Syphilis Cases – Minnesota, 2006-2023</vt:lpstr>
      <vt:lpstr>Topic of Interest: Early Syphilis Among  Men Who Have Sex With Men in Minnesota</vt:lpstr>
      <vt:lpstr>Number of Early Syphilis† Cases by Gender and MSM  Minnesota, 2014-2023</vt:lpstr>
      <vt:lpstr>Early Syphilis† Cases Among MSM by Age Minnesota, 2023</vt:lpstr>
      <vt:lpstr>Early Syphilis† Cases Among Non-MSM by Age Minnesota, 2023</vt:lpstr>
      <vt:lpstr>Early Syphilis† (ES) Cases  Co-infected with HIV, 2014-2023</vt:lpstr>
      <vt:lpstr>Gonorrhea</vt:lpstr>
      <vt:lpstr>2023 Minnesota Gonorrhea Rates by County</vt:lpstr>
      <vt:lpstr>Gonorrhea Infections in Minnesota by Residence at Diagnosis, 2023</vt:lpstr>
      <vt:lpstr>Gonorrhea Rates by Gender Minnesota, 2014-2023</vt:lpstr>
      <vt:lpstr>Gonorrhea Rates by Age Minnesota, 2014-2023</vt:lpstr>
      <vt:lpstr>Age-Specific Gonorrhea Rates by Gender Minnesota, 2023 </vt:lpstr>
      <vt:lpstr>Gonorrhea Rates by Race/Ethnicity  Minnesota, 2014-2023</vt:lpstr>
      <vt:lpstr>Gonorrhea Rates by Race/Ethnicity  Minnesota, 2012-2022</vt:lpstr>
      <vt:lpstr>Chlamydia</vt:lpstr>
      <vt:lpstr>2023 Minnesota Chlamydia Rates by County</vt:lpstr>
      <vt:lpstr>Chlamydia Infections by Residence at Diagnosis  Minnesota, 2023</vt:lpstr>
      <vt:lpstr>Chlamydia Rates by Gender Minnesota, 2014-2023</vt:lpstr>
      <vt:lpstr>Chlamydia Rates by Age Minnesota, 2014-2023</vt:lpstr>
      <vt:lpstr>Age-Specific Chlamydia Rates by Gender,  Minnesota, 2023</vt:lpstr>
      <vt:lpstr>Chlamydia Rates by Race/Ethnicity Minnesota, 2014-2023 (1/2)</vt:lpstr>
      <vt:lpstr>Chlamydia Rates by Race/Ethnicity, Minnesota, 2014-2023 (2/2)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2014-2023</vt:lpstr>
      <vt:lpstr>Geographic Characteristics of Adolescents and Young Adults † Diagnosed with Chlamydia or Gonorrhea, Minnesota 2023</vt:lpstr>
      <vt:lpstr>Chlamydia Cases Among Adolescents and Young Adults†  by Gender and Race, Minnesota, 2023</vt:lpstr>
      <vt:lpstr>Chlamydia Rates Among Adolescents and  Young Adults† by Race, Minnesota, 2023</vt:lpstr>
      <vt:lpstr>Gonorrhea Cases Among Adolescents and Young Adults†  by Gender and Race, 2023</vt:lpstr>
      <vt:lpstr>Gonorrhea Rate Among Adolescents and Young Adults† by Race, Minnesota, 2023</vt:lpstr>
      <vt:lpstr>Burden of STIs on Young Females and Communities of Color</vt:lpstr>
      <vt:lpstr>Summary Characteristics of Adolescents &amp; Young Adults†  Diagnosed With Chlamydia or Gonorrhea in 2023</vt:lpstr>
      <vt:lpstr>What’s Being Done in Minnesota? </vt:lpstr>
      <vt:lpstr>Summary of STI Trends in Minnesota</vt:lpstr>
      <vt:lpstr>Health Watch: Disseminated Gonococcal Infection (DGI) (1/2) </vt:lpstr>
      <vt:lpstr>Health Watch: Disseminated Gonococcal Infection (DGI) (2/2) </vt:lpstr>
      <vt:lpstr>Updates to sti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1037</cp:revision>
  <cp:lastPrinted>2019-04-03T17:46:09Z</cp:lastPrinted>
  <dcterms:created xsi:type="dcterms:W3CDTF">2016-04-07T18:58:10Z</dcterms:created>
  <dcterms:modified xsi:type="dcterms:W3CDTF">2024-12-06T22:23:15Z</dcterms:modified>
</cp:coreProperties>
</file>