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1"/>
  </p:notesMasterIdLst>
  <p:handoutMasterIdLst>
    <p:handoutMasterId r:id="rId32"/>
  </p:handoutMasterIdLst>
  <p:sldIdLst>
    <p:sldId id="256" r:id="rId6"/>
    <p:sldId id="258" r:id="rId7"/>
    <p:sldId id="259" r:id="rId8"/>
    <p:sldId id="293" r:id="rId9"/>
    <p:sldId id="294" r:id="rId10"/>
    <p:sldId id="527" r:id="rId11"/>
    <p:sldId id="666" r:id="rId12"/>
    <p:sldId id="395" r:id="rId13"/>
    <p:sldId id="682" r:id="rId14"/>
    <p:sldId id="667" r:id="rId15"/>
    <p:sldId id="669" r:id="rId16"/>
    <p:sldId id="670" r:id="rId17"/>
    <p:sldId id="681" r:id="rId18"/>
    <p:sldId id="671" r:id="rId19"/>
    <p:sldId id="672" r:id="rId20"/>
    <p:sldId id="673" r:id="rId21"/>
    <p:sldId id="674" r:id="rId22"/>
    <p:sldId id="683" r:id="rId23"/>
    <p:sldId id="676" r:id="rId24"/>
    <p:sldId id="516" r:id="rId25"/>
    <p:sldId id="679" r:id="rId26"/>
    <p:sldId id="678" r:id="rId27"/>
    <p:sldId id="684" r:id="rId28"/>
    <p:sldId id="680" r:id="rId29"/>
    <p:sldId id="668"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cks &amp; Tickborne Diseases of Minnesota" id="{E57D3044-D606-4D82-AAEF-4CB08053A565}">
          <p14:sldIdLst>
            <p14:sldId id="256"/>
            <p14:sldId id="258"/>
            <p14:sldId id="259"/>
            <p14:sldId id="293"/>
            <p14:sldId id="294"/>
            <p14:sldId id="527"/>
            <p14:sldId id="666"/>
            <p14:sldId id="395"/>
            <p14:sldId id="682"/>
            <p14:sldId id="667"/>
            <p14:sldId id="669"/>
            <p14:sldId id="670"/>
            <p14:sldId id="681"/>
            <p14:sldId id="671"/>
            <p14:sldId id="672"/>
            <p14:sldId id="673"/>
            <p14:sldId id="674"/>
            <p14:sldId id="683"/>
            <p14:sldId id="676"/>
            <p14:sldId id="516"/>
            <p14:sldId id="679"/>
            <p14:sldId id="678"/>
            <p14:sldId id="684"/>
            <p14:sldId id="680"/>
            <p14:sldId id="6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85" autoAdjust="0"/>
  </p:normalViewPr>
  <p:slideViewPr>
    <p:cSldViewPr snapToGrid="0">
      <p:cViewPr varScale="1">
        <p:scale>
          <a:sx n="81" d="100"/>
          <a:sy n="81" d="100"/>
        </p:scale>
        <p:origin x="108" y="390"/>
      </p:cViewPr>
      <p:guideLst/>
    </p:cSldViewPr>
  </p:slideViewPr>
  <p:outlineViewPr>
    <p:cViewPr>
      <p:scale>
        <a:sx n="33" d="100"/>
        <a:sy n="33" d="100"/>
      </p:scale>
      <p:origin x="0" y="-132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5/8/2024</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5/8/2024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state.mn.us/diseases/tickborne/ticksubform.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time_continue=2&amp;v=X9bYUiH1Wf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GGRSy0u_fP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We are pleased to present you with information about ticks and </a:t>
            </a:r>
            <a:r>
              <a:rPr lang="en-US" altLang="en-US" dirty="0" err="1"/>
              <a:t>tickborne</a:t>
            </a:r>
            <a:r>
              <a:rPr lang="en-US" altLang="en-US" dirty="0"/>
              <a:t> diseases found in Minnesota.</a:t>
            </a:r>
            <a:endParaRPr lang="en-US" altLang="en-US" baseline="0" dirty="0"/>
          </a:p>
          <a:p>
            <a:pPr eaLnBrk="1" hangingPunct="1">
              <a:spcBef>
                <a:spcPct val="0"/>
              </a:spcBef>
            </a:pPr>
            <a:endParaRPr lang="en-US" altLang="en-US" baseline="0" dirty="0"/>
          </a:p>
          <a:p>
            <a:pPr eaLnBrk="1" hangingPunct="1">
              <a:spcBef>
                <a:spcPct val="0"/>
              </a:spcBef>
            </a:pPr>
            <a:r>
              <a:rPr lang="en-US" altLang="en-US" dirty="0"/>
              <a:t>This slide presentation and script are part of the ongoing public education efforts of the Minnesota Department of Health’s </a:t>
            </a:r>
            <a:r>
              <a:rPr lang="en-US" altLang="en-US" dirty="0" err="1"/>
              <a:t>Vectorborne</a:t>
            </a:r>
            <a:r>
              <a:rPr lang="en-US" altLang="en-US" dirty="0"/>
              <a:t> Diseases Unit.</a:t>
            </a:r>
          </a:p>
          <a:p>
            <a:pPr eaLnBrk="1" hangingPunct="1">
              <a:spcBef>
                <a:spcPct val="0"/>
              </a:spcBef>
            </a:pPr>
            <a:endParaRPr lang="en-US" altLang="en-US" dirty="0"/>
          </a:p>
          <a:p>
            <a:pPr eaLnBrk="1" hangingPunct="1">
              <a:spcBef>
                <a:spcPct val="0"/>
              </a:spcBef>
            </a:pPr>
            <a:r>
              <a:rPr lang="en-US" altLang="en-US" dirty="0"/>
              <a:t>The photos used in this presentation are property of the Centers for Disease Control</a:t>
            </a:r>
            <a:r>
              <a:rPr lang="en-US" altLang="en-US" baseline="0" dirty="0"/>
              <a:t> and Prevention’s </a:t>
            </a:r>
            <a:r>
              <a:rPr lang="en-US" altLang="en-US" dirty="0"/>
              <a:t>(CDC) public image library or property of the Minnesota Department of Health (MDH). Explicit permission was granted and credited for use of images not property of CDC or MDH.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picture provides a great example of ideal blacklegged tick habitat. While American dog ticks may be found in grassy, more open habitat and woods</a:t>
            </a:r>
            <a:r>
              <a:rPr lang="en-US" altLang="en-US" baseline="0" dirty="0"/>
              <a:t>, b</a:t>
            </a:r>
            <a:r>
              <a:rPr lang="en-US" altLang="en-US" dirty="0"/>
              <a:t>lacklegged ticks are more sensitive creatures and will dry out if they don’t have enough</a:t>
            </a:r>
            <a:r>
              <a:rPr lang="en-US" altLang="en-US" baseline="0" dirty="0"/>
              <a:t> protection. They</a:t>
            </a:r>
            <a:r>
              <a:rPr lang="en-US" altLang="en-US" dirty="0"/>
              <a:t> live at ground level in areas where there is canopy cover, low-growing vegetation, and leaf litter. Since most people are not walking through the heart of these wooded areas, exposure to blacklegged ticks may be greatest along trails and also the fringe area between the woods and borders of yards, parks, and other open areas. Blacklegged ticks can also rarely be found in more</a:t>
            </a:r>
            <a:r>
              <a:rPr lang="en-US" altLang="en-US" baseline="0" dirty="0"/>
              <a:t> open areas (such as yards) that are near wooded habitat so it is important to be on the lookout for ticks when in or near wooded areas.</a:t>
            </a:r>
            <a:endParaRPr lang="en-US" altLang="en-US" dirty="0"/>
          </a:p>
          <a:p>
            <a:pPr eaLnBrk="1" hangingPunct="1"/>
            <a:endParaRPr lang="en-US" altLang="en-US" dirty="0"/>
          </a:p>
          <a:p>
            <a:pPr eaLnBrk="1" hangingPunct="1"/>
            <a:r>
              <a:rPr lang="en-US" altLang="en-US" dirty="0"/>
              <a:t>Some people associate white-tailed deer with blacklegged ticks. White-tailed deer are an important and common host for ticks to feed on and they can move ticks into new areas. However, even though white-tailed deer live throughout Minnesota, blacklegged ticks are not found everywhere that deer live. Therefore, it is important to know when you are in a county where blacklegged ticks have been found.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67847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To better understand tickborne disease risk in Minnesota, it helps to understand our</a:t>
            </a:r>
            <a:r>
              <a:rPr lang="en-US" altLang="en-US" baseline="0" dirty="0"/>
              <a:t> unique</a:t>
            </a:r>
            <a:r>
              <a:rPr lang="en-US" altLang="en-US" dirty="0"/>
              <a:t> land biomes in the state. Blacklegged ticks live in wooded habitats, or biomes of deciduous, coniferous, and mixed forests. These biomes make up a large portion of the state</a:t>
            </a:r>
            <a:r>
              <a:rPr lang="en-US" altLang="en-US" baseline="0" dirty="0"/>
              <a:t> and you can </a:t>
            </a:r>
            <a:r>
              <a:rPr lang="en-US" altLang="en-US" dirty="0"/>
              <a:t>see that tickborne disease risk is highest in areas of the state that are largely wooded habitat. Tickborne disease risk in the southwestern corner of the state is considered low. This part of the state is dominated by agriculture or is a natural prairie grassland, neither of which provide a habitat that favors blacklegged tick survival. However, the MDH Vectorborne Diseases Unit is closely monitoring these areas along the border of our</a:t>
            </a:r>
            <a:r>
              <a:rPr lang="en-US" altLang="en-US" baseline="0" dirty="0"/>
              <a:t> state’s known blacklegged tick habitat range because of its continuing emergence into new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Footnote: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Data source - MDH Vectorborne Disease Program surveillance data. This tickborne disease risk map is based on reported human cases of tickborne disease. More specifically, the risk levels are based on average incidence (cases/100,000 population) of Lyme disease, anaplasmosis,</a:t>
            </a:r>
            <a:r>
              <a:rPr lang="en-US" altLang="en-US" baseline="0" dirty="0"/>
              <a:t> and babesiosis in Minnesota from 2007 through 2022. The low risk level demonstrates an average incidence &lt;10 cases/100,000 population while the moderate risk level demonstrates an average incidence of 10-24 cases/100,000 population and the high risk level demonstrates an average incidence </a:t>
            </a:r>
            <a:r>
              <a:rPr lang="en-US" altLang="en-US" baseline="0"/>
              <a:t>≥24 </a:t>
            </a:r>
            <a:r>
              <a:rPr lang="en-US" altLang="en-US" baseline="0" dirty="0"/>
              <a:t>cases/100,000 population. </a:t>
            </a:r>
            <a:r>
              <a:rPr lang="en-US" altLang="en-US" dirty="0"/>
              <a:t>It should also be noted that cases of tickborne disease in Minnesota are reported to the state by county of residence. County of residence for a case does not always reflect where the case was actually exposed to a blacklegged tick, especially considering the large part of our metropolitan</a:t>
            </a:r>
            <a:r>
              <a:rPr lang="en-US" altLang="en-US" baseline="0" dirty="0"/>
              <a:t> </a:t>
            </a:r>
            <a:r>
              <a:rPr lang="en-US" altLang="en-US" dirty="0"/>
              <a:t>population that travels north for recreational activities. </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536390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American dog ticks may be found in all counties of the state,</a:t>
            </a:r>
            <a:r>
              <a:rPr lang="en-US" baseline="0" dirty="0"/>
              <a:t> blacklegged ticks have only been documented in the following shaded counties of this map. Over the last 30 years, blacklegged ticks have become more common in some areas and continue to emerge into new areas of the state. It is important to keep in mind that the numbers of ticks found in any location varies greatly between counties and even sites within a county. Counties shown in white may have blacklegged ticks present although they have not been detected or reported to date. People are encouraged to contact the Minnesota Department of Health if they find a blacklegged tick in any of the undocumented counties by using our tick submission form: </a:t>
            </a:r>
            <a:r>
              <a:rPr lang="en-US" dirty="0">
                <a:hlinkClick r:id="rId3"/>
              </a:rPr>
              <a:t>https://www.health.state.mn.us/diseases/tickborne/ticksubform.pdf</a:t>
            </a:r>
            <a:r>
              <a:rPr lang="en-US" dirty="0"/>
              <a:t>.</a:t>
            </a:r>
            <a:endParaRPr lang="en-US" baseline="0" dirty="0"/>
          </a:p>
          <a:p>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NeueHaasGroteskText Std" panose="020B0504020202020204" pitchFamily="34" charset="0"/>
                <a:ea typeface="+mn-ea"/>
                <a:cs typeface="+mn-cs"/>
              </a:rPr>
              <a:t>Footnote: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NeueHaasGroteskText Std" panose="020B0504020202020204" pitchFamily="34" charset="0"/>
                <a:ea typeface="+mn-ea"/>
                <a:cs typeface="+mn-cs"/>
              </a:rPr>
              <a:t>Data source - MDH Vectorborne Disease Program tick surveillance data as of December 2023.  Map is based on criteria set by the Centers for Disease Control and Prevention. Counties classified as established had at least six ticks or two life stages recorded within a single calendar year. Counties with fewer ticks of a single life stage are classified as reported. Counties shown in white indicate no documented records.</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72820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a:t>
            </a:r>
            <a:r>
              <a:rPr lang="en-US" baseline="0" dirty="0"/>
              <a:t> shows reported cases of the top three tickborne diseases that we have here in Minnesota: Lyme disease, anaplasmosis, and babesiosis. Since 1996, the incidence of tickborne diseases in Minnesota has increased in endemic counties as well as emerging counties. </a:t>
            </a:r>
            <a:r>
              <a:rPr lang="en-US" altLang="en-US" dirty="0"/>
              <a:t>Factors such as increasing</a:t>
            </a:r>
            <a:r>
              <a:rPr lang="en-US" altLang="en-US" baseline="0" dirty="0"/>
              <a:t> physician awareness and expanding blacklegged tick distribution may have contributed to this trend.</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73318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NeueHaasGroteskText Std" panose="020B0504020202020204" pitchFamily="34" charset="0"/>
                <a:ea typeface="+mn-ea"/>
                <a:cs typeface="+mn-cs"/>
              </a:rPr>
              <a:t>Many tickborne diseases cause similar symptoms. Initial symptoms usually show up within 2-4 weeks of being bitten by an infected blacklegged tick. Watch for symptoms like: </a:t>
            </a:r>
          </a:p>
          <a:p>
            <a:r>
              <a:rPr lang="en-US" sz="1200" b="0" i="0" u="none" strike="noStrike" kern="1200" baseline="0" dirty="0">
                <a:solidFill>
                  <a:schemeClr val="tx1"/>
                </a:solidFill>
                <a:latin typeface="NeueHaasGroteskText Std" panose="020B0504020202020204" pitchFamily="34" charset="0"/>
                <a:ea typeface="+mn-ea"/>
                <a:cs typeface="+mn-cs"/>
              </a:rPr>
              <a:t>Rash</a:t>
            </a:r>
          </a:p>
          <a:p>
            <a:r>
              <a:rPr lang="en-US" sz="1200" b="0" i="0" u="none" strike="noStrike" kern="1200" baseline="0" dirty="0">
                <a:solidFill>
                  <a:schemeClr val="tx1"/>
                </a:solidFill>
                <a:latin typeface="NeueHaasGroteskText Std" panose="020B0504020202020204" pitchFamily="34" charset="0"/>
                <a:ea typeface="+mn-ea"/>
                <a:cs typeface="+mn-cs"/>
              </a:rPr>
              <a:t>Fever</a:t>
            </a:r>
          </a:p>
          <a:p>
            <a:r>
              <a:rPr lang="en-US" sz="1200" b="0" i="0" u="none" strike="noStrike" kern="1200" baseline="0" dirty="0">
                <a:solidFill>
                  <a:schemeClr val="tx1"/>
                </a:solidFill>
                <a:latin typeface="NeueHaasGroteskText Std" panose="020B0504020202020204" pitchFamily="34" charset="0"/>
                <a:ea typeface="+mn-ea"/>
                <a:cs typeface="+mn-cs"/>
              </a:rPr>
              <a:t>Headache</a:t>
            </a:r>
          </a:p>
          <a:p>
            <a:r>
              <a:rPr lang="en-US" sz="1200" b="0" i="0" u="none" strike="noStrike" kern="1200" baseline="0" dirty="0">
                <a:solidFill>
                  <a:schemeClr val="tx1"/>
                </a:solidFill>
                <a:latin typeface="NeueHaasGroteskText Std" panose="020B0504020202020204" pitchFamily="34" charset="0"/>
                <a:ea typeface="+mn-ea"/>
                <a:cs typeface="+mn-cs"/>
              </a:rPr>
              <a:t>Fatigue</a:t>
            </a:r>
          </a:p>
          <a:p>
            <a:r>
              <a:rPr lang="en-US" sz="1200" b="0" i="0" u="none" strike="noStrike" kern="1200" baseline="0" dirty="0">
                <a:solidFill>
                  <a:schemeClr val="tx1"/>
                </a:solidFill>
                <a:latin typeface="NeueHaasGroteskText Std" panose="020B0504020202020204" pitchFamily="34" charset="0"/>
                <a:ea typeface="+mn-ea"/>
                <a:cs typeface="+mn-cs"/>
              </a:rPr>
              <a:t>Muscle or joint aches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479001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NeueHaasGroteskText Std" panose="020B0504020202020204" pitchFamily="34" charset="0"/>
                <a:ea typeface="+mn-ea"/>
                <a:cs typeface="+mn-cs"/>
              </a:rPr>
              <a:t>If you think that you could have a tickborne disease, you should contact your health care provider as soon as possible. Your health care provider can determine if you have a tickborne disease based on your history of being around wooded or brushy areas, a physical exam, and possibly blood tests.</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68738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NeueHaasGroteskText Std" panose="020B0504020202020204" pitchFamily="34" charset="0"/>
                <a:ea typeface="+mn-ea"/>
                <a:cs typeface="+mn-cs"/>
              </a:rPr>
              <a:t>Lyme disease, anaplasmosis, and ehrlichiosis are treated with antibiotics. Babesiosis is treated with both an antibiotic and an antiparasitic. There is no specific medication available for Powassan virus. Instead, the symptoms of Powassan virus are treated with supportive care. For most people, the prognosis is good and symptoms go away after treatment. For others who may have lingering symptoms after treatment, speak with your health care provider about managing those symptoms and any other concerns you may have.</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4075633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Now that we have provided a general overview of tickborne disease symptoms, diagnosis, and treatment</a:t>
            </a:r>
            <a:r>
              <a:rPr lang="en-US" altLang="en-US" baseline="0" dirty="0"/>
              <a:t> we will now cover some of Minnesota’s specific tickborne diseases in more detail.</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Lyme Disease is the most common tickborne disease in the United States, including Minnesota.</a:t>
            </a:r>
            <a:r>
              <a:rPr lang="en-US" altLang="en-US" baseline="0" dirty="0"/>
              <a:t> It is</a:t>
            </a:r>
            <a:r>
              <a:rPr lang="en-US" altLang="en-US" dirty="0"/>
              <a:t> caused by the bacteria </a:t>
            </a:r>
            <a:r>
              <a:rPr lang="en-US" altLang="en-US" i="1" dirty="0"/>
              <a:t>Borrelia burgdorferi</a:t>
            </a:r>
            <a:r>
              <a:rPr lang="en-US" altLang="en-US" dirty="0"/>
              <a:t>. Symptoms of Lyme disease will usually show</a:t>
            </a:r>
            <a:r>
              <a:rPr lang="en-US" altLang="en-US" baseline="0" dirty="0"/>
              <a:t> up</a:t>
            </a:r>
            <a:r>
              <a:rPr lang="en-US" altLang="en-US" dirty="0"/>
              <a:t> within 3 to 30 days following a bite from an</a:t>
            </a:r>
            <a:r>
              <a:rPr lang="en-US" altLang="en-US" baseline="0" dirty="0"/>
              <a:t> infected </a:t>
            </a:r>
            <a:r>
              <a:rPr lang="en-US" altLang="en-US" dirty="0"/>
              <a:t>blacklegged tick. Symptoms may include a rash,</a:t>
            </a:r>
            <a:r>
              <a:rPr lang="en-US" altLang="en-US" baseline="0" dirty="0"/>
              <a:t> </a:t>
            </a:r>
            <a:r>
              <a:rPr lang="en-US" altLang="en-US" dirty="0"/>
              <a:t>fever, muscle or joint pains, and fatigue. Lyme disease often causes a characteristic rash</a:t>
            </a:r>
            <a:r>
              <a:rPr lang="en-US" altLang="en-US" baseline="0" dirty="0"/>
              <a:t> called erythema migrans that may not be painful or itchy. The rash may look like a bulls-eye (see top picture), a red blotch, or several red blotches. The rash should be distinguished from the common skin reaction that people experience after a tick bite. Irritation of the skin that occurs after a tick bite is small in size and gets smaller over time whereas the erythema migrans rash is characterized by redness that increases in size over time, often larger than two inches in diameter.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infections progress</a:t>
            </a:r>
            <a:r>
              <a:rPr lang="en-US" altLang="en-US" baseline="0" dirty="0"/>
              <a:t> undiagnosed and untreated</a:t>
            </a:r>
            <a:r>
              <a:rPr lang="en-US" altLang="en-US" dirty="0"/>
              <a:t> (as may happen if a person doesn’t get a rash or doesn’t notice the rash), pain and swelling may develop in large joints, such as the knee or facial paralysis on one side of the face, known as Bell’s palsy. Diagnosis of Lyme disease depends on a recent history of exposure to ticks or wooded areas, compatible symptoms, as well as positive laboratory tests. For people who experience the characteristic</a:t>
            </a:r>
            <a:r>
              <a:rPr lang="en-US" altLang="en-US" baseline="0" dirty="0"/>
              <a:t> rash, health care providers may make a diagnosis of Lyme disease based on symptoms alone since laboratory tests may not be positive this early in the course of illness. For people who have been sick for at least a month, blood tests should be performed to confirm the diagnosis of Lyme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Lyme disease is treated with antibiotics. Treatment works best early in the disease, but is still treatable if the disease isn’t detected until later. Those treated later in the disease may experience a slower resolution of symptoms, but antibiotics have been shown to be effective in killing the bacteria. Most people make a full recovery following treatment. A</a:t>
            </a:r>
            <a:r>
              <a:rPr lang="en-US" altLang="en-US" baseline="0" dirty="0"/>
              <a:t> small proportion of people who have been appropriately treated for Lyme disease may continue to experience symptoms such as fatigue or muscle aches. Contact your health care provider if you think you may have “Post-treatment Lyme Disease Syndrome”. Your health care provider can discuss ways to manage your symptoms or search for other causes of your symptoms. Long-term antibiotic treatment for Lyme disease is not recommended because it has not been proven to be effective and has been associated with serious complications.</a:t>
            </a:r>
            <a:endParaRPr lang="en-US" alt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17313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Anaplasmosis is the second most common tickborne disease we have here in Minnesota. It is</a:t>
            </a:r>
            <a:r>
              <a:rPr lang="en-US" altLang="en-US" baseline="0" dirty="0"/>
              <a:t> caused by the</a:t>
            </a:r>
            <a:r>
              <a:rPr lang="en-US" altLang="en-US" dirty="0"/>
              <a:t> bacteria,</a:t>
            </a:r>
            <a:r>
              <a:rPr lang="en-US" altLang="en-US" baseline="0" dirty="0"/>
              <a:t> </a:t>
            </a:r>
            <a:r>
              <a:rPr lang="en-US" altLang="en-US" i="1" dirty="0" err="1"/>
              <a:t>Anaplasma</a:t>
            </a:r>
            <a:r>
              <a:rPr lang="en-US" altLang="en-US" i="1" dirty="0"/>
              <a:t> </a:t>
            </a:r>
            <a:r>
              <a:rPr lang="en-US" altLang="en-US" i="1" dirty="0" err="1"/>
              <a:t>phagocytophilum</a:t>
            </a:r>
            <a:r>
              <a:rPr lang="en-US" altLang="en-US" i="1" dirty="0"/>
              <a:t>, </a:t>
            </a:r>
            <a:r>
              <a:rPr lang="en-US" altLang="en-US" i="0" dirty="0"/>
              <a:t>that</a:t>
            </a:r>
            <a:r>
              <a:rPr lang="en-US" altLang="en-US" i="0" baseline="0" dirty="0"/>
              <a:t> infects white blood cells in the body (see picture)</a:t>
            </a:r>
            <a:r>
              <a:rPr lang="en-US" altLang="en-US" i="0" dirty="0"/>
              <a:t>. </a:t>
            </a:r>
            <a:r>
              <a:rPr lang="en-US" altLang="en-US" dirty="0"/>
              <a:t>Many people with anaplasmosis never develop any symptoms at all. Those who do develop symptoms are more likely to be middle-aged to elderly or have other underlying illnesses. Symptoms will usually develop anywhere from a few days up</a:t>
            </a:r>
            <a:r>
              <a:rPr lang="en-US" altLang="en-US" baseline="0" dirty="0"/>
              <a:t> to a few weeks</a:t>
            </a:r>
            <a:r>
              <a:rPr lang="en-US" altLang="en-US" dirty="0"/>
              <a:t> following a bite from an infected blacklegged tick.</a:t>
            </a:r>
            <a:r>
              <a:rPr lang="en-US" altLang="en-US" baseline="0" dirty="0"/>
              <a:t> Symptoms may</a:t>
            </a:r>
            <a:r>
              <a:rPr lang="en-US" altLang="en-US" dirty="0"/>
              <a:t> include fever, severe headache, and muscle or joint aches. Severe complications or death are possible but not common. Health care providers will need to take a blood sample and perform laboratory tests</a:t>
            </a:r>
            <a:r>
              <a:rPr lang="en-US" altLang="en-US" baseline="0" dirty="0"/>
              <a:t> in order to diagnose this disease (see picture of blood smear with </a:t>
            </a:r>
            <a:r>
              <a:rPr lang="en-US" altLang="en-US" i="1" baseline="0" dirty="0" err="1"/>
              <a:t>Anaplasma</a:t>
            </a:r>
            <a:r>
              <a:rPr lang="en-US" altLang="en-US" baseline="0" dirty="0"/>
              <a:t> morulae inside a white blood cell)</a:t>
            </a:r>
            <a:r>
              <a:rPr lang="en-US" altLang="en-US" dirty="0"/>
              <a:t>. Treatment with antibiotics results in a full recovery for most people. </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597836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Babesiosis is the third most common tickborne disease in Minnesota. It is caused by the parasite </a:t>
            </a:r>
            <a:r>
              <a:rPr lang="en-US" altLang="en-US" i="1" dirty="0"/>
              <a:t>Babesia microti</a:t>
            </a:r>
            <a:r>
              <a:rPr lang="en-US" altLang="en-US" dirty="0"/>
              <a:t>. Many people who become infected with this parasite never develop symptoms. For</a:t>
            </a:r>
            <a:r>
              <a:rPr lang="en-US" altLang="en-US" baseline="0" dirty="0"/>
              <a:t> people who do become ill, symptoms</a:t>
            </a:r>
            <a:r>
              <a:rPr lang="en-US" altLang="en-US" dirty="0"/>
              <a:t> usually develop within 2 months after a bite of a blacklegged tick but may take even longer. Symptoms may include fever, headache, fatigue, muscle</a:t>
            </a:r>
            <a:r>
              <a:rPr lang="en-US" altLang="en-US" baseline="0" dirty="0"/>
              <a:t> or</a:t>
            </a:r>
            <a:r>
              <a:rPr lang="en-US" altLang="en-US" dirty="0"/>
              <a:t> joint aches, weakness, loss of appetite, and nausea. Severe complications and death are rare but possible and are much more likely to occur in the elderly or those who have other underlying illnesses. Health care providers will need to take a blood sample and perform laboratory tests</a:t>
            </a:r>
            <a:r>
              <a:rPr lang="en-US" altLang="en-US" baseline="0" dirty="0"/>
              <a:t> in order to diagnose this disease (see picture of blood smear with </a:t>
            </a:r>
            <a:r>
              <a:rPr lang="en-US" altLang="en-US" i="1" baseline="0" dirty="0"/>
              <a:t>Babesia</a:t>
            </a:r>
            <a:r>
              <a:rPr lang="en-US" altLang="en-US" baseline="0" dirty="0"/>
              <a:t> </a:t>
            </a:r>
            <a:r>
              <a:rPr lang="en-US" altLang="en-US" baseline="0" dirty="0" err="1"/>
              <a:t>piroplasms</a:t>
            </a:r>
            <a:r>
              <a:rPr lang="en-US" altLang="en-US" baseline="0" dirty="0"/>
              <a:t> inside a red blood cell)</a:t>
            </a:r>
            <a:r>
              <a:rPr lang="en-US" altLang="en-US" dirty="0"/>
              <a:t>. Treatment for babesiosis involves a combination of an anti-protozoal medication and antibiotics, which results in full resolution of symptoms for most people. Persons without</a:t>
            </a:r>
            <a:r>
              <a:rPr lang="en-US" altLang="en-US" baseline="0" dirty="0"/>
              <a:t> symptoms </a:t>
            </a:r>
            <a:r>
              <a:rPr lang="en-US" altLang="en-US" dirty="0"/>
              <a:t>may not require treatment.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173770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slideshow is to educate people who live, work, and travel to Minnesota about the importance</a:t>
            </a:r>
            <a:r>
              <a:rPr lang="en-US" baseline="0" dirty="0"/>
              <a:t> of being aware of ticks and </a:t>
            </a:r>
            <a:r>
              <a:rPr lang="en-US" baseline="0" dirty="0" err="1"/>
              <a:t>tickborne</a:t>
            </a:r>
            <a:r>
              <a:rPr lang="en-US" baseline="0" dirty="0"/>
              <a:t> diseases. </a:t>
            </a:r>
          </a:p>
          <a:p>
            <a:r>
              <a:rPr lang="en-US" baseline="0" dirty="0"/>
              <a:t>People can get a </a:t>
            </a:r>
            <a:r>
              <a:rPr lang="en-US" baseline="0" dirty="0" err="1"/>
              <a:t>tickborne</a:t>
            </a:r>
            <a:r>
              <a:rPr lang="en-US" baseline="0" dirty="0"/>
              <a:t> disease when they are bitten by a tick that is infected with a disease agent. </a:t>
            </a:r>
            <a:r>
              <a:rPr lang="en-US" baseline="0" dirty="0" err="1"/>
              <a:t>Tickborne</a:t>
            </a:r>
            <a:r>
              <a:rPr lang="en-US" baseline="0" dirty="0"/>
              <a:t> diseases are a growing concern throughout the United States, including Minnesota, because the number of people getting </a:t>
            </a:r>
            <a:r>
              <a:rPr lang="en-US" baseline="0" dirty="0" err="1"/>
              <a:t>tickborne</a:t>
            </a:r>
            <a:r>
              <a:rPr lang="en-US" baseline="0" dirty="0"/>
              <a:t> diseases is increasing. </a:t>
            </a:r>
            <a:r>
              <a:rPr lang="en-US" dirty="0"/>
              <a:t>In order to keep you safe from tick</a:t>
            </a:r>
            <a:r>
              <a:rPr lang="en-US" baseline="0" dirty="0"/>
              <a:t> bites and </a:t>
            </a:r>
            <a:r>
              <a:rPr lang="en-US" baseline="0" dirty="0" err="1"/>
              <a:t>tickborne</a:t>
            </a:r>
            <a:r>
              <a:rPr lang="en-US" baseline="0" dirty="0"/>
              <a:t> diseases while enjoying the great outdoors, you should be aware of and follow some simple personal protection methods.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719975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8E3CB-45BF-4B4D-8A53-6DA1AF09BFB7}" type="slidenum">
              <a:rPr lang="en-US">
                <a:solidFill>
                  <a:prstClr val="black"/>
                </a:solidFill>
              </a:rPr>
              <a:pPr/>
              <a:t>20</a:t>
            </a:fld>
            <a:endParaRPr lang="en-US" dirty="0">
              <a:solidFill>
                <a:prstClr val="black"/>
              </a:solidFill>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dirty="0"/>
              <a:t>In addition to the three tickborne diseases previously covered, several other</a:t>
            </a:r>
            <a:r>
              <a:rPr lang="en-US" baseline="0" dirty="0"/>
              <a:t> tickborne diseases have been found in ticks and human patients throughout our state of Minnesota. The blacklegged tick is believed to be responsible for spreading rare diseases such as Powassan virus, a particular strain of ehrlichiosis (</a:t>
            </a:r>
            <a:r>
              <a:rPr lang="en-US" i="1" baseline="0" dirty="0"/>
              <a:t>Ehrlichia </a:t>
            </a:r>
            <a:r>
              <a:rPr lang="en-US" i="1" baseline="0" dirty="0" err="1"/>
              <a:t>muris</a:t>
            </a:r>
            <a:r>
              <a:rPr lang="en-US" i="1" baseline="0" dirty="0"/>
              <a:t> </a:t>
            </a:r>
            <a:r>
              <a:rPr lang="en-US" i="1" baseline="0" dirty="0" err="1"/>
              <a:t>eauclairensis</a:t>
            </a:r>
            <a:r>
              <a:rPr lang="en-US" baseline="0" dirty="0"/>
              <a:t>), </a:t>
            </a:r>
            <a:r>
              <a:rPr lang="en-US" i="1" baseline="0" dirty="0"/>
              <a:t>Borrelia </a:t>
            </a:r>
            <a:r>
              <a:rPr lang="en-US" i="1" baseline="0" dirty="0" err="1"/>
              <a:t>mayonii</a:t>
            </a:r>
            <a:r>
              <a:rPr lang="en-US" i="1" baseline="0" dirty="0"/>
              <a:t> </a:t>
            </a:r>
            <a:r>
              <a:rPr lang="en-US" i="0" baseline="0" dirty="0"/>
              <a:t>(a newly described form of Lyme disease)</a:t>
            </a:r>
            <a:r>
              <a:rPr lang="en-US" baseline="0" dirty="0"/>
              <a:t>, and </a:t>
            </a:r>
            <a:r>
              <a:rPr lang="en-US" i="1" baseline="0" dirty="0"/>
              <a:t>Borrelia miyamotoi </a:t>
            </a:r>
            <a:r>
              <a:rPr lang="en-US" i="0" baseline="0" dirty="0"/>
              <a:t>(a recently discovered type of relapsing fever)</a:t>
            </a:r>
            <a:r>
              <a:rPr lang="en-US" baseline="0" dirty="0"/>
              <a:t>. Also included on this slide are two diseases that are spread by the American dog tick (Rocky Mountain spotted fever and tularemia), both of which are rarely reported diseases in Minnesota. We will now briefly describe each of these diseases in more detail.</a:t>
            </a:r>
          </a:p>
          <a:p>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Powassan virus disease is caused by a virus closely related to West Nile Virus, however it is caused by the bite of an infected blacklegged tick rather than a mosquito. The full spectrum of</a:t>
            </a:r>
            <a:r>
              <a:rPr lang="en-US" altLang="en-US" baseline="0" dirty="0"/>
              <a:t> clinical illness</a:t>
            </a:r>
            <a:r>
              <a:rPr lang="en-US" altLang="en-US" dirty="0"/>
              <a:t> is not fully understood at this point, but it is believed that many infections</a:t>
            </a:r>
            <a:r>
              <a:rPr lang="en-US" altLang="en-US" baseline="0" dirty="0"/>
              <a:t> don’t result in any symptoms at all</a:t>
            </a:r>
            <a:r>
              <a:rPr lang="en-US" altLang="en-US" dirty="0"/>
              <a:t>. Those who do show symptoms may develop a mild illness with fever and headache</a:t>
            </a:r>
            <a:r>
              <a:rPr lang="en-US" altLang="en-US" baseline="0" dirty="0"/>
              <a:t> while</a:t>
            </a:r>
            <a:r>
              <a:rPr lang="en-US" altLang="en-US" dirty="0"/>
              <a:t> some severe infections may cause nervous system disease (swelling of the brain and surrounding</a:t>
            </a:r>
            <a:r>
              <a:rPr lang="en-US" altLang="en-US" baseline="0" dirty="0"/>
              <a:t> tissues</a:t>
            </a:r>
            <a:r>
              <a:rPr lang="en-US" altLang="en-US" dirty="0"/>
              <a:t>). In some severe cases,</a:t>
            </a:r>
            <a:r>
              <a:rPr lang="en-US" altLang="en-US" baseline="0" dirty="0"/>
              <a:t> nerve damage and death are possible. </a:t>
            </a:r>
            <a:r>
              <a:rPr lang="en-US" altLang="en-US" dirty="0"/>
              <a:t>Powassan virus</a:t>
            </a:r>
            <a:r>
              <a:rPr lang="en-US" altLang="en-US" baseline="0" dirty="0"/>
              <a:t> </a:t>
            </a:r>
            <a:r>
              <a:rPr lang="en-US" altLang="en-US" dirty="0"/>
              <a:t>disease is confirmed by laboratory testing using</a:t>
            </a:r>
            <a:r>
              <a:rPr lang="en-US" altLang="en-US" baseline="0" dirty="0"/>
              <a:t> blood or spinal fluid</a:t>
            </a:r>
            <a:r>
              <a:rPr lang="en-US" altLang="en-US" dirty="0"/>
              <a:t>. There is no specific anti-viral medication available to treat this disease, only supportive care for severe cases.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1" dirty="0"/>
              <a:t>Ehrlichia </a:t>
            </a:r>
            <a:r>
              <a:rPr lang="en-US" altLang="en-US" i="1" dirty="0" err="1"/>
              <a:t>muris</a:t>
            </a:r>
            <a:r>
              <a:rPr lang="en-US" altLang="en-US" i="1" baseline="0" dirty="0"/>
              <a:t> </a:t>
            </a:r>
            <a:r>
              <a:rPr lang="en-US" altLang="en-US" i="1" baseline="0" dirty="0" err="1"/>
              <a:t>eauclairensis</a:t>
            </a:r>
            <a:r>
              <a:rPr lang="en-US" altLang="en-US" i="1" baseline="0" dirty="0"/>
              <a:t> </a:t>
            </a:r>
            <a:r>
              <a:rPr lang="en-US" altLang="en-US" baseline="0" dirty="0"/>
              <a:t>is a bacteria that was discovered in 2009 and is closely related to the agent that causes anaplasmosis. From what is known about this rare illness so far, it’s clinical spectrum and treatment regimen are similar to anaplasmosis. However, human cases identified to date have only had exposures to ticks in Minnesota or Wisconsin, suggesting that this disease agent may be limited to the upper Midwest.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1" dirty="0"/>
              <a:t>Borrelia </a:t>
            </a:r>
            <a:r>
              <a:rPr lang="en-US" altLang="en-US" i="1" dirty="0" err="1"/>
              <a:t>mayonii</a:t>
            </a:r>
            <a:r>
              <a:rPr lang="en-US" altLang="en-US" i="1" dirty="0"/>
              <a:t> </a:t>
            </a:r>
            <a:r>
              <a:rPr lang="en-US" altLang="en-US" dirty="0"/>
              <a:t>is a bacteria that was discovered in 2013 and is closely related to the agent that causes Lyme disease. Among</a:t>
            </a:r>
            <a:r>
              <a:rPr lang="en-US" altLang="en-US" baseline="0" dirty="0"/>
              <a:t> the 12 patients that have been described to date, all had tick exposures in Minnesota or Wisconsin and all had an illness similar to Lyme disease.</a:t>
            </a:r>
            <a:endParaRPr lang="en-US" alt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1" dirty="0"/>
              <a:t>Borrelia</a:t>
            </a:r>
            <a:r>
              <a:rPr lang="en-US" altLang="en-US" i="1" baseline="0" dirty="0"/>
              <a:t> miyamotoi </a:t>
            </a:r>
            <a:r>
              <a:rPr lang="en-US" altLang="en-US" baseline="0" dirty="0"/>
              <a:t>is a relapsing fever type of bacteria that was first discovered in a human patient in 2011. As with other tickborne diseases, symptoms may include fever, headache, muscle or joint aches, and fatigue. Treatment is similar for patients with Lyme disease.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Rocky mountain spotted fever (RMSF) is a disease caused by the bacteria </a:t>
            </a:r>
            <a:r>
              <a:rPr lang="en-US" altLang="en-US" i="1" dirty="0"/>
              <a:t>Rickettsia </a:t>
            </a:r>
            <a:r>
              <a:rPr lang="en-US" altLang="en-US" i="1" dirty="0" err="1"/>
              <a:t>rickettsii</a:t>
            </a:r>
            <a:r>
              <a:rPr lang="en-US" altLang="en-US" dirty="0"/>
              <a:t> and is spread by the American dog tick,</a:t>
            </a:r>
            <a:r>
              <a:rPr lang="en-US" altLang="en-US" baseline="0" dirty="0"/>
              <a:t> also commonly known as the </a:t>
            </a:r>
            <a:r>
              <a:rPr lang="en-US" altLang="en-US" dirty="0"/>
              <a:t>wood tick</a:t>
            </a:r>
            <a:r>
              <a:rPr lang="en-US" altLang="en-US" baseline="0" dirty="0"/>
              <a:t> here in Minnesota</a:t>
            </a:r>
            <a:r>
              <a:rPr lang="en-US" altLang="en-US" dirty="0"/>
              <a:t>. Although American dog ticks are very common in Minnesota, it is very rare for a person to get this disease here. Most reported cases of RMSF in the state are in residents who have traveled and contracted the disease out of state (particularly to the southeastern region of the</a:t>
            </a:r>
            <a:r>
              <a:rPr lang="en-US" altLang="en-US" baseline="0" dirty="0"/>
              <a:t> United States)</a:t>
            </a:r>
            <a:r>
              <a:rPr lang="en-US" altLang="en-US" dirty="0"/>
              <a:t>.</a:t>
            </a:r>
            <a:r>
              <a:rPr lang="en-US" altLang="en-US" baseline="0" dirty="0"/>
              <a:t> H</a:t>
            </a:r>
            <a:r>
              <a:rPr lang="en-US" altLang="en-US" dirty="0"/>
              <a:t>owever, there have been a few isolated cases in Minnesota residents with no reported travel. Symptoms of this disease will usually occur 2-14 days following a bite from an infected tick and may include a sudden onset of fever, a characteristic spotty rash, headache, muscle aches, nausea, vomiting, diarrhea and abdominal pain. Death is possible if not treated promptly. Diagnosis is made by laboratory testing. RMSF is treatable with antibiotics, but it is important to note that treatment should not be delayed when RMSF is suspected. The disease can progress quickly if not treated.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Tularemia is a potentially serious illness caused by the bacteria </a:t>
            </a:r>
            <a:r>
              <a:rPr lang="en-US" altLang="en-US" i="1" dirty="0" err="1"/>
              <a:t>Francisella</a:t>
            </a:r>
            <a:r>
              <a:rPr lang="en-US" altLang="en-US" i="1" dirty="0"/>
              <a:t> </a:t>
            </a:r>
            <a:r>
              <a:rPr lang="en-US" altLang="en-US" i="1" dirty="0" err="1"/>
              <a:t>tularensis</a:t>
            </a:r>
            <a:r>
              <a:rPr lang="en-US" altLang="en-US" dirty="0"/>
              <a:t>, and can be spread by lone star ticks and American dog ticks (wood ticks). Although American dog ticks are very common in Minnesota, it is very rare for a person to get</a:t>
            </a:r>
            <a:r>
              <a:rPr lang="en-US" altLang="en-US" baseline="0" dirty="0"/>
              <a:t> this disease</a:t>
            </a:r>
            <a:r>
              <a:rPr lang="en-US" altLang="en-US" dirty="0"/>
              <a:t> here.</a:t>
            </a:r>
            <a:r>
              <a:rPr lang="en-US" altLang="en-US" baseline="0" dirty="0"/>
              <a:t> </a:t>
            </a:r>
            <a:r>
              <a:rPr lang="en-US" altLang="en-US" dirty="0"/>
              <a:t>Symptoms of tularemia depend on how you’re exposed to it</a:t>
            </a:r>
            <a:r>
              <a:rPr lang="en-US" altLang="en-US" baseline="0" dirty="0"/>
              <a:t> since</a:t>
            </a:r>
            <a:r>
              <a:rPr lang="en-US" altLang="en-US" dirty="0"/>
              <a:t> there are several ways to get</a:t>
            </a:r>
            <a:r>
              <a:rPr lang="en-US" altLang="en-US" baseline="0" dirty="0"/>
              <a:t> t</a:t>
            </a:r>
            <a:r>
              <a:rPr lang="en-US" altLang="en-US" dirty="0"/>
              <a:t>ularemia other than a tick bite. Typically, symptoms of infection will develop 3-5 days following exposure, but can take up to 2 weeks. Symptoms may include fever, ulcerated skin wound, enlarged</a:t>
            </a:r>
            <a:r>
              <a:rPr lang="en-US" altLang="en-US" baseline="0" dirty="0"/>
              <a:t> lymph nodes, cough, </a:t>
            </a:r>
            <a:r>
              <a:rPr lang="en-US" altLang="en-US" dirty="0"/>
              <a:t>vomiting, diarrhea, and abdominal pain. Laboratory tests are</a:t>
            </a:r>
            <a:r>
              <a:rPr lang="en-US" altLang="en-US" baseline="0" dirty="0"/>
              <a:t> necessary to</a:t>
            </a:r>
            <a:r>
              <a:rPr lang="en-US" altLang="en-US" dirty="0"/>
              <a:t> confirm the diagnosis. Tularemia can be treated with antibiotics</a:t>
            </a:r>
            <a:r>
              <a:rPr lang="en-US" altLang="en-US" baseline="0" dirty="0"/>
              <a:t> but it is important to note that treatment should not be delayed when tularemia is suspected. Disease can be fatal if not treated appropriately. Following treatment, </a:t>
            </a:r>
            <a:r>
              <a:rPr lang="en-US" altLang="en-US" dirty="0"/>
              <a:t>symptoms may persist for a short period of time but the prognosis is generally</a:t>
            </a:r>
            <a:r>
              <a:rPr lang="en-US" altLang="en-US" baseline="0" dirty="0"/>
              <a:t> good and </a:t>
            </a:r>
            <a:r>
              <a:rPr lang="en-US" altLang="en-US" dirty="0"/>
              <a:t>most people experience full resolution of symptoms.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a:t>
            </a:r>
            <a:r>
              <a:rPr lang="en-US" altLang="en-US" baseline="0" dirty="0"/>
              <a:t> MDH Vectorborne Disease Unit is continuing to collaborate with federal, state, and private partners to learn more about these rare tickborne diseases. Over time, we aim to collect more information regarding the frequency, clinical spectrum, and efficacy of treatment in order to provide guidance to patients and health care providers.</a:t>
            </a:r>
            <a:endParaRPr lang="en-US" altLang="en-US" dirty="0"/>
          </a:p>
          <a:p>
            <a:endParaRPr lang="en-US" dirty="0"/>
          </a:p>
        </p:txBody>
      </p:sp>
    </p:spTree>
    <p:extLst>
      <p:ext uri="{BB962C8B-B14F-4D97-AF65-F5344CB8AC3E}">
        <p14:creationId xmlns:p14="http://schemas.microsoft.com/office/powerpoint/2010/main" val="234982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that you know how you may come into contact</a:t>
            </a:r>
            <a:r>
              <a:rPr lang="en-US" altLang="en-US" baseline="0" dirty="0"/>
              <a:t> with ticks and what symptoms to watch out for, we will now discuss ways to keep yourself healthy and avoid tickborne diseases.</a:t>
            </a:r>
            <a:endParaRPr lang="en-US" altLang="en-US" dirty="0"/>
          </a:p>
          <a:p>
            <a:endParaRPr lang="en-US" altLang="en-US" dirty="0"/>
          </a:p>
          <a:p>
            <a:r>
              <a:rPr lang="en-US" altLang="en-US" dirty="0"/>
              <a:t>To protect yourself from tickborne diseases, it is first important to know when and where ticks may</a:t>
            </a:r>
            <a:r>
              <a:rPr lang="en-US" altLang="en-US" baseline="0" dirty="0"/>
              <a:t> be living</a:t>
            </a:r>
            <a:r>
              <a:rPr lang="en-US" altLang="en-US" dirty="0"/>
              <a:t>. While</a:t>
            </a:r>
            <a:r>
              <a:rPr lang="en-US" altLang="en-US" baseline="0" dirty="0"/>
              <a:t> you may come across a tick during any of the warm months of the year, nymphs</a:t>
            </a:r>
            <a:r>
              <a:rPr lang="en-US" altLang="en-US" dirty="0"/>
              <a:t> are most active in</a:t>
            </a:r>
            <a:r>
              <a:rPr lang="en-US" altLang="en-US" baseline="0" dirty="0"/>
              <a:t> Minnesota</a:t>
            </a:r>
            <a:r>
              <a:rPr lang="en-US" altLang="en-US" dirty="0"/>
              <a:t> from mid-May through mid-July. Blacklegged ticks live in wooded or brushy areas while</a:t>
            </a:r>
            <a:r>
              <a:rPr lang="en-US" altLang="en-US" baseline="0" dirty="0"/>
              <a:t> American dog ticks live in grassy or wooded areas. </a:t>
            </a:r>
            <a:r>
              <a:rPr lang="en-US" altLang="en-US" dirty="0"/>
              <a:t>Ticks live close to ground-level and will crawl to the tips of low-growing vegetation when seeking a blood meal. So be sure to look down and remove any crawling or attached tick as soon as possible when you are</a:t>
            </a:r>
            <a:r>
              <a:rPr lang="en-US" altLang="en-US" baseline="0" dirty="0"/>
              <a:t> in or near wooded or brushy areas in the state.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Use of repellents is a great way to protect yourself from tick bites. Repellents containing 20-30% DEET are effective at deterring ticks from biting your skin. DEET is safe to apply directly on exposed skin or clothing. Products containing 0.5% permethrin is also recommended for people who spend a lot of time in the woods and can actually kill ticks upon contact. Permethrin is NOT safe to use directly on the skin, but is safe to treat clothing or gear and will last through multiple washes. Other effective ingredients are available but be sure to only</a:t>
            </a:r>
            <a:r>
              <a:rPr lang="en-US" altLang="en-US" baseline="0" dirty="0"/>
              <a:t> use products that are registered by the Environmental Protection Agency (EPA). You should look for an EPA-reg. number on the label, typically close to the barcode. </a:t>
            </a:r>
            <a:r>
              <a:rPr lang="en-US" altLang="en-US" dirty="0"/>
              <a:t>Always follow label instructions when using any repellent or pesticide products. Wash yourself </a:t>
            </a:r>
            <a:r>
              <a:rPr lang="en-US" altLang="en-US" baseline="0" dirty="0"/>
              <a:t>after coming in from the outdoors </a:t>
            </a:r>
            <a:r>
              <a:rPr lang="en-US" altLang="en-US" dirty="0"/>
              <a:t>to</a:t>
            </a:r>
            <a:r>
              <a:rPr lang="en-US" altLang="en-US" baseline="0" dirty="0"/>
              <a:t> remove any product remaining on your skin. The picture shown here is linked to a short video on the MDH website that shows you how to safely apply insect repellents such as DEET and permethrin. </a:t>
            </a:r>
            <a:r>
              <a:rPr lang="en-US" altLang="en-US" dirty="0"/>
              <a:t>View this video by clicking on</a:t>
            </a:r>
            <a:r>
              <a:rPr lang="en-US" altLang="en-US" baseline="0" dirty="0"/>
              <a:t> </a:t>
            </a:r>
            <a:r>
              <a:rPr lang="en-US" altLang="en-US" dirty="0"/>
              <a:t>the picture or by visiting </a:t>
            </a:r>
            <a:r>
              <a:rPr lang="en-US" dirty="0">
                <a:hlinkClick r:id="rId3"/>
              </a:rPr>
              <a:t>https://www.youtube.com/watch?time_continue=2&amp;v=X9bYUiH1Wfw</a:t>
            </a:r>
            <a:r>
              <a:rPr lang="en-US" dirty="0"/>
              <a:t>.</a:t>
            </a:r>
            <a:endParaRPr lang="en-US" altLang="en-US" dirty="0"/>
          </a:p>
          <a:p>
            <a:r>
              <a:rPr lang="en-US" altLang="en-US" dirty="0"/>
              <a:t>The best thing you can do to prevent tick bites and tickborne diseases is to check</a:t>
            </a:r>
            <a:r>
              <a:rPr lang="en-US" altLang="en-US" baseline="0" dirty="0"/>
              <a:t> yourself carefully for ticks after being in or near wooded areas. After coming inside, you should remove all of your clothing (to avoid any ticks that are on your clothes to crawl onto you), shower (to wash away any ticks that aren’t attached yet and dirt so that it’s easier to look for ticks), and closely inspect every single part of your body. Ticks will crawl around on your body until they find a nice, hidden spot to attach so use a mirror (or a parent or very close friend) to look closely behind your knees, around your groin area, in your belly button, under your arms, behind your ears, and in your hair. Ticks may look like a freckle or speck of dirt on your skin so get to know your body well and take a close look at any new “spots” you find!</a:t>
            </a:r>
          </a:p>
          <a:p>
            <a:endParaRPr lang="en-US" altLang="en-US" baseline="0" dirty="0"/>
          </a:p>
          <a:p>
            <a:r>
              <a:rPr lang="en-US" altLang="en-US" dirty="0"/>
              <a:t>Remove crawling</a:t>
            </a:r>
            <a:r>
              <a:rPr lang="en-US" altLang="en-US" baseline="0" dirty="0"/>
              <a:t> and </a:t>
            </a:r>
            <a:r>
              <a:rPr lang="en-US" altLang="en-US" dirty="0"/>
              <a:t>attached ticks as soon as possible to reduce your risk of getting a tickborne disease! For more information on how to remove ticks, see the next slide.</a:t>
            </a:r>
          </a:p>
          <a:p>
            <a:endParaRPr lang="en-US" alt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780413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If you find an attached tick, it is important to remove it as soon as possible. Ticks can be removed with a pair of tweezers or even with your own fingers. Don’t get too worried</a:t>
            </a:r>
            <a:r>
              <a:rPr lang="en-US" altLang="en-US" baseline="0" dirty="0"/>
              <a:t> about the proper technique of removing a tick. It is much better to simply remove the tick as quickly as possible.</a:t>
            </a:r>
          </a:p>
          <a:p>
            <a:pPr>
              <a:defRPr/>
            </a:pPr>
            <a:endParaRPr lang="en-US" altLang="en-US" dirty="0"/>
          </a:p>
          <a:p>
            <a:pPr marL="228600" indent="-228600">
              <a:buFontTx/>
              <a:buAutoNum type="arabicPeriod"/>
              <a:defRPr/>
            </a:pPr>
            <a:r>
              <a:rPr lang="en-US" altLang="en-US" dirty="0"/>
              <a:t>Remove the tick as soon as possible. Use your fingers or tweezers.</a:t>
            </a:r>
          </a:p>
          <a:p>
            <a:pPr marL="228600" indent="-228600">
              <a:buFontTx/>
              <a:buAutoNum type="arabicPeriod"/>
              <a:defRPr/>
            </a:pPr>
            <a:r>
              <a:rPr lang="en-US" altLang="en-US" dirty="0"/>
              <a:t>If the tick is attached, grab its head and pull slowly and steadily.</a:t>
            </a:r>
          </a:p>
          <a:p>
            <a:pPr marL="228600" indent="-228600">
              <a:buFontTx/>
              <a:buAutoNum type="arabicPeriod"/>
              <a:defRPr/>
            </a:pPr>
            <a:r>
              <a:rPr lang="en-US" altLang="en-US" dirty="0"/>
              <a:t>Clean</a:t>
            </a:r>
            <a:r>
              <a:rPr lang="en-US" altLang="en-US" baseline="0" dirty="0"/>
              <a:t> the area with rubbing alcohol or soap and water.</a:t>
            </a:r>
            <a:endParaRPr lang="en-US" altLang="en-US" dirty="0"/>
          </a:p>
          <a:p>
            <a:pPr marL="228600" indent="-228600">
              <a:buFontTx/>
              <a:buAutoNum type="arabicPeriod"/>
              <a:defRPr/>
            </a:pPr>
            <a:endParaRPr lang="en-US" altLang="en-US" dirty="0"/>
          </a:p>
          <a:p>
            <a:pPr>
              <a:defRPr/>
            </a:pPr>
            <a:r>
              <a:rPr lang="en-US" altLang="en-US" dirty="0"/>
              <a:t>We do not recommend using folk remedies to remove ticks, such as Vaseline®, nail polish remover or burning matches. These are not a safe or effective way to remove ticks.</a:t>
            </a:r>
          </a:p>
          <a:p>
            <a:pPr>
              <a:defRPr/>
            </a:pPr>
            <a:endParaRPr lang="en-US" altLang="en-US" dirty="0"/>
          </a:p>
          <a:p>
            <a:pPr marL="0" lvl="1">
              <a:defRPr/>
            </a:pPr>
            <a:r>
              <a:rPr lang="en-US" altLang="en-US" dirty="0"/>
              <a:t>We</a:t>
            </a:r>
            <a:r>
              <a:rPr lang="en-US" altLang="en-US" baseline="0" dirty="0"/>
              <a:t> also have </a:t>
            </a:r>
            <a:r>
              <a:rPr lang="en-US" altLang="en-US" dirty="0"/>
              <a:t>a short video demonstration of proper tick removal. View this video by clicking on the picture or by visiting </a:t>
            </a:r>
            <a:r>
              <a:rPr lang="en-US" dirty="0">
                <a:hlinkClick r:id="rId3"/>
              </a:rPr>
              <a:t>https://www.youtube.com/watch?v=GGRSy0u_fPU</a:t>
            </a: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1845432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11"/>
              </a:spcBef>
            </a:pPr>
            <a:endParaRPr lang="en-US" altLang="en-US" sz="1800" dirty="0"/>
          </a:p>
          <a:p>
            <a:r>
              <a:rPr lang="en-US" altLang="en-US" dirty="0"/>
              <a:t>Other tick prevention methods are available</a:t>
            </a:r>
            <a:r>
              <a:rPr lang="en-US" altLang="en-US" baseline="0" dirty="0"/>
              <a:t> to help you further reduce your risk of tick bites and tickborne diseases. For instance, when you come inside after being outdoors remove your clothing and gear. If it’s safe for the material, you can put them straight into the dryer on high heat for at least six minutes to kill any blacklegged ticks that may be on them. If you prefer to wash the clothing first then you’ll need to dry the clothing on high heat for longer, for at least 60 minutes in order to kill blacklegged ticks. Ticks can survive a cycle in the washing machine so don’t rely simply on water to kill them, a hot and dry environment is much more effective at doing that.</a:t>
            </a:r>
          </a:p>
          <a:p>
            <a:endParaRPr lang="en-US" altLang="en-US" baseline="0" dirty="0"/>
          </a:p>
          <a:p>
            <a:r>
              <a:rPr lang="en-US" altLang="en-US" baseline="0" dirty="0"/>
              <a:t>You can also modify your landscape to make the environment less friendly for ticks. </a:t>
            </a:r>
            <a:r>
              <a:rPr lang="en-US" altLang="en-US" dirty="0"/>
              <a:t>Keep yards and trails mowed short and clear of leaf litter and brush as ticks cannot survive long on short, mowed, “clean” grass. If your yard is bordered by woods or brush, create a barrier of at least 3 feet of rocks or woodchips between the edge of your yard and the wooded areas (see picture). This barrier will help ensure that you are a safe distance away from tick habitat when outside and also act as a reminder that when you cross the barrier you are entering tick habitat. Applying pesticides to high traffic or high risk areas of your yard can also be an effective way to reduce tick</a:t>
            </a:r>
            <a:r>
              <a:rPr lang="en-US" altLang="en-US" baseline="0" dirty="0"/>
              <a:t> populations</a:t>
            </a:r>
            <a:r>
              <a:rPr lang="en-US" altLang="en-US" dirty="0"/>
              <a:t>. </a:t>
            </a:r>
          </a:p>
          <a:p>
            <a:endParaRPr lang="en-US" altLang="en-US" dirty="0"/>
          </a:p>
          <a:p>
            <a:r>
              <a:rPr lang="en-US" altLang="en-US" dirty="0"/>
              <a:t>Lastly, many people are exposed to ticks through their pets who are outside in wooded or brushy areas. Talk with your veterinarian about safe and effective tick</a:t>
            </a:r>
            <a:r>
              <a:rPr lang="en-US" altLang="en-US" baseline="0" dirty="0"/>
              <a:t> </a:t>
            </a:r>
            <a:r>
              <a:rPr lang="en-US" altLang="en-US" dirty="0"/>
              <a:t>preventatives to protect yourself and your pet</a:t>
            </a:r>
            <a:r>
              <a:rPr lang="en-US" altLang="en-US" baseline="0" dirty="0"/>
              <a:t>.</a:t>
            </a: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859530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Even after practicing</a:t>
            </a:r>
            <a:r>
              <a:rPr lang="en-US" altLang="en-US" baseline="0" dirty="0"/>
              <a:t> all of the previous prevention methods, watch yourself for symptoms of tickborne disease, especially within a month of being in or near wooded or brushy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Contact your health care provider if you notice symptoms such as rash, fever, headache, fatigue, muscle or joint 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The sooner you can get diagnosed and treated for a tickborne disease, the quicker you’ll be on the road to recovery and enjoying time in the great outdoors again.</a:t>
            </a:r>
            <a:endParaRPr lang="en-US" alt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077701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Thank</a:t>
            </a:r>
            <a:r>
              <a:rPr lang="en-US" altLang="en-US" baseline="0" dirty="0"/>
              <a:t> you very much</a:t>
            </a:r>
            <a:r>
              <a:rPr lang="en-US" altLang="en-US" dirty="0"/>
              <a:t> for your attention today! We hope you found this information useful. Contact the MDH Vectorborne Diseases Unit if you have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may also visit the MDH Vectorborne Disease and CDC Ticks websites</a:t>
            </a:r>
            <a:r>
              <a:rPr lang="en-US" altLang="en-US" baseline="0" dirty="0"/>
              <a:t> </a:t>
            </a:r>
            <a:r>
              <a:rPr lang="en-US" altLang="en-US" dirty="0"/>
              <a:t>for additional information</a:t>
            </a:r>
            <a:r>
              <a:rPr lang="en-US" altLang="en-US"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http://www.health.state.mn.us/ticks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https://www.cdc.gov/ticks/index.html</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174127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By the end of this presentation, you will:</a:t>
            </a:r>
          </a:p>
          <a:p>
            <a:pPr eaLnBrk="1" hangingPunct="1">
              <a:spcBef>
                <a:spcPct val="0"/>
              </a:spcBef>
              <a:buFontTx/>
              <a:buChar char="•"/>
            </a:pPr>
            <a:r>
              <a:rPr lang="en-US" altLang="en-US" dirty="0"/>
              <a:t>Be able to recognize ticks of public health concern in Minnesota,</a:t>
            </a:r>
          </a:p>
          <a:p>
            <a:pPr eaLnBrk="1" hangingPunct="1">
              <a:spcBef>
                <a:spcPct val="0"/>
              </a:spcBef>
              <a:buFontTx/>
              <a:buChar char="•"/>
            </a:pPr>
            <a:r>
              <a:rPr lang="en-US" altLang="en-US" dirty="0"/>
              <a:t>Be aware of </a:t>
            </a:r>
            <a:r>
              <a:rPr lang="en-US" altLang="en-US" dirty="0" err="1"/>
              <a:t>tickborne</a:t>
            </a:r>
            <a:r>
              <a:rPr lang="en-US" altLang="en-US" dirty="0"/>
              <a:t> diseases in Minnesota,</a:t>
            </a:r>
          </a:p>
          <a:p>
            <a:pPr eaLnBrk="1" hangingPunct="1">
              <a:spcBef>
                <a:spcPct val="0"/>
              </a:spcBef>
              <a:buFontTx/>
              <a:buChar char="•"/>
            </a:pPr>
            <a:r>
              <a:rPr lang="en-US" altLang="en-US" dirty="0"/>
              <a:t>Recognize basic signs and symptoms,</a:t>
            </a:r>
          </a:p>
          <a:p>
            <a:pPr eaLnBrk="1" hangingPunct="1">
              <a:spcBef>
                <a:spcPct val="0"/>
              </a:spcBef>
              <a:buFontTx/>
              <a:buChar char="•"/>
            </a:pPr>
            <a:r>
              <a:rPr lang="en-US" altLang="en-US" dirty="0"/>
              <a:t>Seek early diagnosis and treatment,</a:t>
            </a:r>
          </a:p>
          <a:p>
            <a:pPr eaLnBrk="1" hangingPunct="1">
              <a:spcBef>
                <a:spcPct val="0"/>
              </a:spcBef>
              <a:buFontTx/>
              <a:buChar char="•"/>
            </a:pPr>
            <a:r>
              <a:rPr lang="en-US" altLang="en-US" dirty="0"/>
              <a:t>Know if you live, work or play in an area that has blacklegged ticks,</a:t>
            </a:r>
          </a:p>
          <a:p>
            <a:pPr eaLnBrk="1" hangingPunct="1">
              <a:spcBef>
                <a:spcPct val="0"/>
              </a:spcBef>
              <a:buFontTx/>
              <a:buChar char="•"/>
            </a:pPr>
            <a:r>
              <a:rPr lang="en-US" altLang="en-US" dirty="0"/>
              <a:t>Know when and where </a:t>
            </a:r>
            <a:r>
              <a:rPr lang="en-US" altLang="en-US" dirty="0" err="1"/>
              <a:t>tickborne</a:t>
            </a:r>
            <a:r>
              <a:rPr lang="en-US" altLang="en-US" dirty="0"/>
              <a:t> disease risk is highest,</a:t>
            </a:r>
          </a:p>
          <a:p>
            <a:pPr eaLnBrk="1" hangingPunct="1">
              <a:spcBef>
                <a:spcPct val="0"/>
              </a:spcBef>
              <a:buFontTx/>
              <a:buChar char="•"/>
            </a:pPr>
            <a:r>
              <a:rPr lang="en-US" altLang="en-US" dirty="0"/>
              <a:t>Practice prevention</a:t>
            </a:r>
            <a:r>
              <a:rPr lang="en-US" altLang="en-US" baseline="0" dirty="0"/>
              <a:t> methods</a:t>
            </a:r>
            <a:r>
              <a:rPr lang="en-US" altLang="en-US" dirty="0"/>
              <a:t>, and</a:t>
            </a:r>
          </a:p>
          <a:p>
            <a:pPr eaLnBrk="1" hangingPunct="1">
              <a:spcBef>
                <a:spcPct val="0"/>
              </a:spcBef>
              <a:buFontTx/>
              <a:buChar char="•"/>
            </a:pPr>
            <a:r>
              <a:rPr lang="en-US" altLang="en-US" dirty="0"/>
              <a:t>Know who to contact for more information.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423472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understand the tickborne diseases</a:t>
            </a:r>
            <a:r>
              <a:rPr lang="en-US" baseline="0" dirty="0"/>
              <a:t> that we have present in Minnesota and how to protect yourself from them, it is important to start with the tick itself. </a:t>
            </a:r>
            <a:r>
              <a:rPr lang="en-US" dirty="0"/>
              <a:t>In Minnesota, there are roughly 12 species of hard ticks found here. However, not</a:t>
            </a:r>
            <a:r>
              <a:rPr lang="en-US" baseline="0" dirty="0"/>
              <a:t> all of them spread disease and o</a:t>
            </a:r>
            <a:r>
              <a:rPr lang="en-US" dirty="0"/>
              <a:t>nly a few of these</a:t>
            </a:r>
            <a:r>
              <a:rPr lang="en-US" baseline="0" dirty="0"/>
              <a:t> tick species are a primary public health concern:</a:t>
            </a:r>
            <a:r>
              <a:rPr lang="en-US" altLang="en-US" dirty="0"/>
              <a:t> the blacklegged tick (also</a:t>
            </a:r>
            <a:r>
              <a:rPr lang="en-US" altLang="en-US" baseline="0" dirty="0"/>
              <a:t> known as the deer tick)</a:t>
            </a:r>
            <a:r>
              <a:rPr lang="en-US" altLang="en-US" dirty="0"/>
              <a:t>, the American dog tick (also known as the wood tick), and the lone star tick. </a:t>
            </a:r>
            <a:r>
              <a:rPr lang="en-US" dirty="0"/>
              <a:t>Soft</a:t>
            </a:r>
            <a:r>
              <a:rPr lang="en-US" baseline="0" dirty="0"/>
              <a:t> ticks are a whole different subject and usually don’t come into contact with people in Minnesota so the rest of this presentation will focus on hard ticks, primarily the blacklegged tick.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The</a:t>
            </a:r>
            <a:r>
              <a:rPr lang="en-US" altLang="en-US" baseline="0" dirty="0"/>
              <a:t> blacklegged tick causes by far the most tickborne diseases in Minnesota. It</a:t>
            </a:r>
            <a:r>
              <a:rPr lang="en-US" altLang="en-US" dirty="0"/>
              <a:t> can transmit diseases such as Lyme disease, anaplasmosis, babesiosis, ehrlichiosis (a</a:t>
            </a:r>
            <a:r>
              <a:rPr lang="en-US" altLang="en-US" baseline="0" dirty="0"/>
              <a:t> certain strain called </a:t>
            </a:r>
            <a:r>
              <a:rPr lang="en-US" altLang="en-US" i="1" baseline="0" dirty="0"/>
              <a:t>Ehrlichia </a:t>
            </a:r>
            <a:r>
              <a:rPr lang="en-US" altLang="en-US" i="1" baseline="0" dirty="0" err="1"/>
              <a:t>muris</a:t>
            </a:r>
            <a:r>
              <a:rPr lang="en-US" altLang="en-US" i="1" baseline="0" dirty="0"/>
              <a:t> </a:t>
            </a:r>
            <a:r>
              <a:rPr lang="en-US" altLang="en-US" i="1" baseline="0" dirty="0" err="1"/>
              <a:t>eauclairensis</a:t>
            </a:r>
            <a:r>
              <a:rPr lang="en-US" altLang="en-US" dirty="0"/>
              <a:t>), and Powassan virus. American dog ticks are very common in our state</a:t>
            </a:r>
            <a:r>
              <a:rPr lang="en-US" altLang="en-US" baseline="0" dirty="0"/>
              <a:t> but</a:t>
            </a:r>
            <a:r>
              <a:rPr lang="en-US" altLang="en-US" dirty="0"/>
              <a:t> they rarely spread diseases. American dog ticks may spread diseases such as Rocky Mountain spotted fever and tularemia. Lone star ticks are rarely found</a:t>
            </a:r>
            <a:r>
              <a:rPr lang="en-US" altLang="en-US" baseline="0" dirty="0"/>
              <a:t> in Minnesota</a:t>
            </a:r>
            <a:r>
              <a:rPr lang="en-US" altLang="en-US" dirty="0"/>
              <a:t>, but can spread diseases such as ehrlichiosis, tularemia, Heartland virus disease, and Southern Tick-Associated Rash Illness (STARI). </a:t>
            </a:r>
          </a:p>
          <a:p>
            <a:endParaRPr lang="en-US" altLang="en-US" dirty="0"/>
          </a:p>
          <a:p>
            <a:r>
              <a:rPr lang="en-US" altLang="en-US" dirty="0"/>
              <a:t>Pictured</a:t>
            </a:r>
            <a:r>
              <a:rPr lang="en-US" altLang="en-US" baseline="0" dirty="0"/>
              <a:t> in the middle of the slide are adult female ticks from each of those three species. Pictured on the left of the slide are</a:t>
            </a:r>
            <a:r>
              <a:rPr lang="en-US" altLang="en-US" dirty="0"/>
              <a:t> maps of </a:t>
            </a:r>
            <a:r>
              <a:rPr lang="en-US" altLang="en-US" i="0" dirty="0"/>
              <a:t>where</a:t>
            </a:r>
            <a:r>
              <a:rPr lang="en-US" altLang="en-US" dirty="0"/>
              <a:t> you are most likely to find these ticks in the United States. You can see that the American dog tick can be found throughout</a:t>
            </a:r>
            <a:r>
              <a:rPr lang="en-US" altLang="en-US" baseline="0" dirty="0"/>
              <a:t> Minnesota while the blacklegged tick is primarily found in the eastern, central, and north-central areas of Minnesota. The</a:t>
            </a:r>
            <a:r>
              <a:rPr lang="en-US" altLang="en-US" dirty="0"/>
              <a:t> lone star tick is not currently established in Minnesota but sporadic reports from persons around the state</a:t>
            </a:r>
            <a:r>
              <a:rPr lang="en-US" altLang="en-US" baseline="0" dirty="0"/>
              <a:t> indicate that you can rarely find it here.</a:t>
            </a:r>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42539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Blacklegged ticks live for about two to</a:t>
            </a:r>
            <a:r>
              <a:rPr lang="en-US" altLang="en-US" baseline="0" dirty="0"/>
              <a:t> </a:t>
            </a:r>
            <a:r>
              <a:rPr lang="en-US" altLang="en-US" dirty="0"/>
              <a:t>three</a:t>
            </a:r>
            <a:r>
              <a:rPr lang="en-US" altLang="en-US" baseline="0" dirty="0"/>
              <a:t> years. Most of their life is spent out in the environment rather than on a host or in a host’s nest. During their entire lifetime, they will only </a:t>
            </a:r>
            <a:r>
              <a:rPr lang="en-US" altLang="en-US" dirty="0"/>
              <a:t>have up to three blood meals. The life cycle begins when the female lays eggs. As the egg matures, it</a:t>
            </a:r>
            <a:r>
              <a:rPr lang="en-US" altLang="en-US" baseline="0" dirty="0"/>
              <a:t> </a:t>
            </a:r>
            <a:r>
              <a:rPr lang="en-US" altLang="en-US" dirty="0"/>
              <a:t>develops into a larva, then a nymph and finally, an adult male or female.</a:t>
            </a:r>
          </a:p>
          <a:p>
            <a:endParaRPr lang="en-US" altLang="en-US" dirty="0"/>
          </a:p>
          <a:p>
            <a:r>
              <a:rPr lang="en-US" altLang="en-US" dirty="0"/>
              <a:t>In the spring of their</a:t>
            </a:r>
            <a:r>
              <a:rPr lang="en-US" altLang="en-US" baseline="0" dirty="0"/>
              <a:t> first year</a:t>
            </a:r>
            <a:r>
              <a:rPr lang="en-US" altLang="en-US" dirty="0"/>
              <a:t>, eggs hatch into larvae.</a:t>
            </a:r>
            <a:r>
              <a:rPr lang="en-US" altLang="en-US" baseline="0" dirty="0"/>
              <a:t> Larvae prefer to feed on blood from small mammals, like mice and birds. Larvae</a:t>
            </a:r>
            <a:r>
              <a:rPr lang="en-US" altLang="en-US" dirty="0"/>
              <a:t> have one feeding</a:t>
            </a:r>
            <a:r>
              <a:rPr lang="en-US" altLang="en-US" baseline="0" dirty="0"/>
              <a:t> then</a:t>
            </a:r>
            <a:r>
              <a:rPr lang="en-US" altLang="en-US" dirty="0"/>
              <a:t> molt into nymphs and rest until the next spring. During</a:t>
            </a:r>
            <a:r>
              <a:rPr lang="en-US" altLang="en-US" baseline="0" dirty="0"/>
              <a:t> this first meal, the larva may pick up a disease agent (like the bacteria that causes Lyme disease) w</a:t>
            </a:r>
            <a:r>
              <a:rPr lang="en-US" altLang="en-US" dirty="0"/>
              <a:t>hile</a:t>
            </a:r>
            <a:r>
              <a:rPr lang="en-US" altLang="en-US" baseline="0" dirty="0"/>
              <a:t> feeding on a small mammal, such as a white-footed mouse.</a:t>
            </a:r>
            <a:endParaRPr lang="en-US" altLang="en-US" dirty="0"/>
          </a:p>
          <a:p>
            <a:endParaRPr lang="en-US" altLang="en-US" dirty="0"/>
          </a:p>
          <a:p>
            <a:r>
              <a:rPr lang="en-US" altLang="en-US" dirty="0"/>
              <a:t>Late</a:t>
            </a:r>
            <a:r>
              <a:rPr lang="en-US" altLang="en-US" baseline="0" dirty="0"/>
              <a:t> in the spring of their second year</a:t>
            </a:r>
            <a:r>
              <a:rPr lang="en-US" altLang="en-US" dirty="0"/>
              <a:t>, nymphs take their second feeding. Nymphs aren’t as picky with their choice</a:t>
            </a:r>
            <a:r>
              <a:rPr lang="en-US" altLang="en-US" baseline="0" dirty="0"/>
              <a:t> of </a:t>
            </a:r>
            <a:r>
              <a:rPr lang="en-US" altLang="en-US" dirty="0"/>
              <a:t>host and will feed on blood from small or large mammals,</a:t>
            </a:r>
            <a:r>
              <a:rPr lang="en-US" altLang="en-US" baseline="0" dirty="0"/>
              <a:t> such as white-tailed deer or humans. </a:t>
            </a:r>
            <a:r>
              <a:rPr lang="en-US" altLang="en-US" dirty="0"/>
              <a:t>At this time, if the nymph is infected with a disease agent</a:t>
            </a:r>
            <a:r>
              <a:rPr lang="en-US" altLang="en-US" baseline="0" dirty="0"/>
              <a:t> then it could spread the disease agent</a:t>
            </a:r>
            <a:r>
              <a:rPr lang="en-US" altLang="en-US" dirty="0"/>
              <a:t> to a human</a:t>
            </a:r>
            <a:r>
              <a:rPr lang="en-US" altLang="en-US" baseline="0" dirty="0"/>
              <a:t> or animal that it feeds on.</a:t>
            </a:r>
          </a:p>
          <a:p>
            <a:endParaRPr lang="en-US" altLang="en-US" dirty="0"/>
          </a:p>
          <a:p>
            <a:r>
              <a:rPr lang="en-US" altLang="en-US" dirty="0"/>
              <a:t>In the fall of their</a:t>
            </a:r>
            <a:r>
              <a:rPr lang="en-US" altLang="en-US" baseline="0" dirty="0"/>
              <a:t> second year</a:t>
            </a:r>
            <a:r>
              <a:rPr lang="en-US" altLang="en-US" dirty="0"/>
              <a:t>, nymphs who have had a blood meal will molt into an adult male or female tick. Adults prefer to feed on large mammals,</a:t>
            </a:r>
            <a:r>
              <a:rPr lang="en-US" altLang="en-US" baseline="0" dirty="0"/>
              <a:t> such as white-tailed deer or humans. </a:t>
            </a:r>
            <a:r>
              <a:rPr lang="en-US" altLang="en-US" dirty="0"/>
              <a:t>The females find a host to feed, mate with an adult male tick, lay hundreds of eggs, and then die. The males attach to a host to find a female mate and then die. Some adults who do not feed or mate in the fall will survive</a:t>
            </a:r>
            <a:r>
              <a:rPr lang="en-US" altLang="en-US" baseline="0" dirty="0"/>
              <a:t> through the </a:t>
            </a:r>
            <a:r>
              <a:rPr lang="en-US" altLang="en-US" dirty="0"/>
              <a:t>winter and then come out to feed and/or mate the following spring. If</a:t>
            </a:r>
            <a:r>
              <a:rPr lang="en-US" altLang="en-US" baseline="0" dirty="0"/>
              <a:t> there is little to no snow cover and temperatures rise above freezing, it is possible to find an active adult tick searching for a host on a warm winter day.</a:t>
            </a:r>
            <a:endParaRPr lang="en-US" altLang="en-US" dirty="0"/>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a:t>
            </a:r>
            <a:r>
              <a:rPr lang="en-US" altLang="en-US" baseline="0" dirty="0"/>
              <a:t> Minnesota, a</a:t>
            </a:r>
            <a:r>
              <a:rPr lang="en-US" altLang="en-US" dirty="0"/>
              <a:t>dult ticks will usually emerge right after the snow melts and reach peak spring-time activity during the month of May.</a:t>
            </a:r>
            <a:r>
              <a:rPr lang="en-US" altLang="en-US" baseline="0" dirty="0"/>
              <a:t> The adult ticks will</a:t>
            </a:r>
            <a:r>
              <a:rPr lang="en-US" altLang="en-US" dirty="0"/>
              <a:t> typically stay active throughout</a:t>
            </a:r>
            <a:r>
              <a:rPr lang="en-US" altLang="en-US" baseline="0" dirty="0"/>
              <a:t> </a:t>
            </a:r>
            <a:r>
              <a:rPr lang="en-US" altLang="en-US" dirty="0"/>
              <a:t>June. Adults will also</a:t>
            </a:r>
            <a:r>
              <a:rPr lang="en-US" altLang="en-US" baseline="0" dirty="0"/>
              <a:t> become active again </a:t>
            </a:r>
            <a:r>
              <a:rPr lang="en-US" altLang="en-US" dirty="0"/>
              <a:t>in the fall, usually by the end of September and through October,</a:t>
            </a:r>
            <a:r>
              <a:rPr lang="en-US" altLang="en-US" baseline="0" dirty="0"/>
              <a:t> until temperatures drop below freezing or snow covers the ground.</a:t>
            </a:r>
            <a:r>
              <a:rPr lang="en-US" altLang="en-US" dirty="0"/>
              <a:t> Blacklegged tick nymphs</a:t>
            </a:r>
            <a:r>
              <a:rPr lang="en-US" altLang="en-US" baseline="0" dirty="0"/>
              <a:t> start to become active</a:t>
            </a:r>
            <a:r>
              <a:rPr lang="en-US" altLang="en-US" dirty="0"/>
              <a:t> in mid-May and reach peak activity at the end of May through the month of June. Nymph activity tapers off slowly, and they are much less active by the end of July. Larvae</a:t>
            </a:r>
            <a:r>
              <a:rPr lang="en-US" altLang="en-US" baseline="0" dirty="0"/>
              <a:t> are typically most active in June.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24128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28C20-360D-4EAE-974E-12361E246526}" type="slidenum">
              <a:rPr lang="en-US"/>
              <a:pPr/>
              <a:t>6</a:t>
            </a:fld>
            <a:endParaRPr lang="en-US" dirty="0"/>
          </a:p>
        </p:txBody>
      </p:sp>
      <p:sp>
        <p:nvSpPr>
          <p:cNvPr id="10242" name="Rectangle 2"/>
          <p:cNvSpPr>
            <a:spLocks noGrp="1" noRot="1" noChangeAspect="1" noChangeArrowheads="1" noTextEdit="1"/>
          </p:cNvSpPr>
          <p:nvPr>
            <p:ph type="sldImg"/>
          </p:nvPr>
        </p:nvSpPr>
        <p:spPr>
          <a:xfrm>
            <a:off x="312738" y="685800"/>
            <a:ext cx="6230937" cy="3505200"/>
          </a:xfrm>
          <a:ln/>
        </p:spPr>
      </p:sp>
      <p:sp>
        <p:nvSpPr>
          <p:cNvPr id="10243" name="Rectangle 3"/>
          <p:cNvSpPr>
            <a:spLocks noGrp="1" noChangeArrowheads="1"/>
          </p:cNvSpPr>
          <p:nvPr>
            <p:ph type="body" idx="1"/>
          </p:nvPr>
        </p:nvSpPr>
        <p:spPr>
          <a:xfrm>
            <a:off x="893835" y="4419601"/>
            <a:ext cx="5070331" cy="4191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Hard</a:t>
            </a:r>
            <a:r>
              <a:rPr lang="en-US" altLang="en-US" baseline="0" dirty="0"/>
              <a:t> t</a:t>
            </a:r>
            <a:r>
              <a:rPr lang="en-US" altLang="en-US" dirty="0"/>
              <a:t>icks have four life stages. These life stages include the egg (not pictured here), larva, nymph, and adult. All ticks take a blood meal at the larval and nymph stages</a:t>
            </a:r>
            <a:r>
              <a:rPr lang="en-US" altLang="en-US" baseline="0" dirty="0"/>
              <a:t> but o</a:t>
            </a:r>
            <a:r>
              <a:rPr lang="en-US" altLang="en-US" dirty="0"/>
              <a:t>nly females will take a blood meal at</a:t>
            </a:r>
            <a:r>
              <a:rPr lang="en-US" altLang="en-US" baseline="0" dirty="0"/>
              <a:t> the adult stage</a:t>
            </a:r>
            <a:r>
              <a:rPr lang="en-US" altLang="en-US" dirty="0"/>
              <a:t>. Adult male ticks will attach to hosts like adult females do, but adult males do not take a blood meal</a:t>
            </a:r>
            <a:r>
              <a:rPr lang="en-US" altLang="en-US" baseline="0" dirty="0"/>
              <a:t> so they are unable to spread diseases such as Lyme disease. </a:t>
            </a:r>
            <a:endParaRPr lang="en-US" altLang="en-US" dirty="0"/>
          </a:p>
          <a:p>
            <a:endParaRPr lang="en-US" altLang="en-US" dirty="0"/>
          </a:p>
          <a:p>
            <a:r>
              <a:rPr lang="en-US" altLang="en-US" dirty="0"/>
              <a:t>The tick that spreads Lyme disease is called the blacklegged tick. It is also commonly known as the deer tick. You may also hear it called the bear tick.  They are all the same tick. The scientific name is </a:t>
            </a:r>
            <a:r>
              <a:rPr lang="en-US" altLang="en-US" i="1" dirty="0"/>
              <a:t>Ixodes scapularis</a:t>
            </a:r>
            <a:r>
              <a:rPr lang="en-US" altLang="en-US" dirty="0"/>
              <a:t>.</a:t>
            </a:r>
          </a:p>
          <a:p>
            <a:endParaRPr lang="en-US" altLang="en-US" dirty="0"/>
          </a:p>
          <a:p>
            <a:r>
              <a:rPr lang="en-US" altLang="en-US" dirty="0"/>
              <a:t>The blacklegged tick is much smaller than the lone star tick and the American</a:t>
            </a:r>
            <a:r>
              <a:rPr lang="en-US" altLang="en-US" baseline="0" dirty="0"/>
              <a:t> dog</a:t>
            </a:r>
            <a:r>
              <a:rPr lang="en-US" altLang="en-US" dirty="0"/>
              <a:t> tick. Adult females can be identified by their reddish-orange</a:t>
            </a:r>
            <a:r>
              <a:rPr lang="en-US" altLang="en-US" baseline="0" dirty="0"/>
              <a:t> back while adult males, nymphs, and larvae are brownish-black in color. </a:t>
            </a:r>
          </a:p>
          <a:p>
            <a:endParaRPr lang="en-US" altLang="en-US" baseline="0" dirty="0"/>
          </a:p>
          <a:p>
            <a:r>
              <a:rPr lang="en-US" altLang="en-US" dirty="0"/>
              <a:t>Larvae are very</a:t>
            </a:r>
            <a:r>
              <a:rPr lang="en-US" altLang="en-US" baseline="0" dirty="0"/>
              <a:t>, very small and</a:t>
            </a:r>
            <a:r>
              <a:rPr lang="en-US" altLang="en-US" dirty="0"/>
              <a:t> prefer small mammals, like mice, so</a:t>
            </a:r>
            <a:r>
              <a:rPr lang="en-US" altLang="en-US" baseline="0" dirty="0"/>
              <a:t> they uncommonly</a:t>
            </a:r>
            <a:r>
              <a:rPr lang="en-US" altLang="en-US" dirty="0"/>
              <a:t> bite people. Notice that larvae only have six legs; they will have eight</a:t>
            </a:r>
            <a:r>
              <a:rPr lang="en-US" altLang="en-US" baseline="0" dirty="0"/>
              <a:t> legs after they feed and molt into a nymph. Nymphs are the life stage that you really want to watch out for because they are very small, about the size of a poppy seed. Because they are so small and not as noticeable as adults, they have a better chance of staying attached to you longer and spreading disease. It is also important to keep an eye open for adult ticks since they are small too, about the size of a sesame seed.</a:t>
            </a:r>
            <a:endParaRPr lang="en-US" altLang="en-US" dirty="0"/>
          </a:p>
          <a:p>
            <a:pPr>
              <a:spcBef>
                <a:spcPct val="50000"/>
              </a:spcBef>
            </a:pPr>
            <a:endParaRPr lang="en-US" dirty="0">
              <a:latin typeface="+mj-lt"/>
            </a:endParaRPr>
          </a:p>
        </p:txBody>
      </p:sp>
    </p:spTree>
    <p:extLst>
      <p:ext uri="{BB962C8B-B14F-4D97-AF65-F5344CB8AC3E}">
        <p14:creationId xmlns:p14="http://schemas.microsoft.com/office/powerpoint/2010/main" val="31385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Blacklegged</a:t>
            </a:r>
            <a:r>
              <a:rPr lang="en-US" baseline="0" dirty="0"/>
              <a:t> ticks are slow feeders. O</a:t>
            </a:r>
            <a:r>
              <a:rPr lang="en-US" dirty="0"/>
              <a:t>nce a tick attaches to a host, the entire feeding process will take several days</a:t>
            </a:r>
            <a:r>
              <a:rPr lang="en-US" baseline="0" dirty="0"/>
              <a:t> with an average of 3 to 5 days</a:t>
            </a:r>
            <a:r>
              <a:rPr lang="en-US" dirty="0"/>
              <a:t>. It will then fall off to complete its life cycle</a:t>
            </a:r>
            <a:r>
              <a:rPr lang="en-US" baseline="0" dirty="0"/>
              <a:t> in the environment. During the feeding process, the body of the tick slowly enlarges with blood and becomes engorged. This picture shows an adult female who has been feeding for at least a few days. She is about the size of a watermelon seed. Engorged ticks may be difficult to identify without a trained eye or microscope.</a:t>
            </a:r>
          </a:p>
          <a:p>
            <a:endParaRPr lang="en-US" baseline="0" dirty="0"/>
          </a:p>
          <a:p>
            <a:r>
              <a:rPr lang="en-US" baseline="0" dirty="0"/>
              <a:t>In order to spread disease to a human or animal, a tick needs to be attached for a certain amount of time. For instance, blacklegged ticks must be attached for at least 24 hours for Lyme disease to develop. Less common tickborne diseases, such as anaplasmosis, may take less time. In addition, the tick needs to be infected with a disease agent and not all ticks are infected. After collecting blacklegged ticks from various sites in Minnesota and testing them in our laboratory for disease agents, we have found on average about 1 in 3 adult ticks and 1 in 5 nymphs is infected with the bacteria that causes Lyme disease. With less common tickborne diseases (such as anaplasmosis, babesiosis, and Powassan virus) ticks are infected at much lower levels.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64739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D981E-2904-4202-A21F-55A4EE8005E5}" type="slidenum">
              <a:rPr lang="en-US">
                <a:solidFill>
                  <a:prstClr val="black"/>
                </a:solidFill>
              </a:rPr>
              <a:pPr/>
              <a:t>8</a:t>
            </a:fld>
            <a:endParaRPr lang="en-US" dirty="0">
              <a:solidFill>
                <a:prstClr val="black"/>
              </a:solidFill>
            </a:endParaRPr>
          </a:p>
        </p:txBody>
      </p:sp>
      <p:sp>
        <p:nvSpPr>
          <p:cNvPr id="29698" name="Rectangle 2"/>
          <p:cNvSpPr>
            <a:spLocks noGrp="1" noRot="1" noChangeAspect="1" noChangeArrowheads="1" noTextEdit="1"/>
          </p:cNvSpPr>
          <p:nvPr>
            <p:ph type="sldImg"/>
          </p:nvPr>
        </p:nvSpPr>
        <p:spPr>
          <a:xfrm>
            <a:off x="312738" y="685800"/>
            <a:ext cx="6230937" cy="3505200"/>
          </a:xfrm>
          <a:ln/>
        </p:spPr>
      </p:sp>
      <p:sp>
        <p:nvSpPr>
          <p:cNvPr id="29699" name="Rectangle 3"/>
          <p:cNvSpPr>
            <a:spLocks noGrp="1" noChangeArrowheads="1"/>
          </p:cNvSpPr>
          <p:nvPr>
            <p:ph type="body" idx="1"/>
          </p:nvPr>
        </p:nvSpPr>
        <p:spPr>
          <a:xfrm>
            <a:off x="893835" y="4419602"/>
            <a:ext cx="5070331" cy="4191000"/>
          </a:xfrm>
        </p:spPr>
        <p:txBody>
          <a:bodyPr/>
          <a:lstStyle/>
          <a:p>
            <a:r>
              <a:rPr lang="en-US" dirty="0">
                <a:latin typeface="+mj-lt"/>
              </a:rPr>
              <a:t>Blacklegged ticks search for a host from the tips of grasses and shrubs, not from trees. They do not jump or fly, but crawl. When they sense a potential host, they grab onto people or animals who brush against vegetation they are sitting on and crawl upward.</a:t>
            </a:r>
          </a:p>
          <a:p>
            <a:endParaRPr lang="en-US" dirty="0">
              <a:latin typeface="+mj-lt"/>
            </a:endParaRPr>
          </a:p>
          <a:p>
            <a:r>
              <a:rPr lang="en-US" dirty="0">
                <a:latin typeface="+mj-lt"/>
              </a:rPr>
              <a:t>Generally, ticks climb onto a person or animal near ground level. </a:t>
            </a:r>
          </a:p>
          <a:p>
            <a:endParaRPr lang="en-US" dirty="0">
              <a:latin typeface="+mj-lt"/>
            </a:endParaRPr>
          </a:p>
          <a:p>
            <a:r>
              <a:rPr lang="en-US" dirty="0">
                <a:latin typeface="+mj-lt"/>
              </a:rPr>
              <a:t>Ticks find their hosts by detecting animals´ breath and body odors, or by sensing body heat, moisture, and vibrations. Some species can even recognize a shadow. In addition, ticks pick a place to wait by identifying well-used paths. Then they wait for a host, resting on the tips of grasses and shrubs. Ticks can't fly or jump, but many tick species wait in a position known as "questing".</a:t>
            </a:r>
          </a:p>
          <a:p>
            <a:endParaRPr lang="en-US" dirty="0">
              <a:latin typeface="+mj-lt"/>
            </a:endParaRPr>
          </a:p>
          <a:p>
            <a:r>
              <a:rPr lang="en-US" dirty="0">
                <a:latin typeface="+mj-lt"/>
              </a:rPr>
              <a:t>While questing, ticks hold onto leaves and grass by their third and fourth pair of legs. They hold the first pair of legs outstretched, waiting to climb on to the host. When a host brushes the spot where a tick is waiting, it quickly climbs aboard. Some ticks will attach quickly and others will wander, looking for places like the ear, or other areas where the skin is thinner.</a:t>
            </a:r>
          </a:p>
          <a:p>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NeueHaasGroteskText Std" panose="020B0504020202020204" pitchFamily="34" charset="0"/>
                <a:ea typeface="+mn-ea"/>
                <a:cs typeface="+mn-cs"/>
              </a:rPr>
              <a:t>Depending on the tick species and its stage of life, preparing to feed can take from 10 minutes to 2 hours. When the tick finds a feeding spot, it grasps the skin and cuts into the surface.</a:t>
            </a:r>
          </a:p>
          <a:p>
            <a:endParaRPr lang="en-US" dirty="0">
              <a:latin typeface="+mj-lt"/>
            </a:endParaRPr>
          </a:p>
          <a:p>
            <a:endParaRPr lang="en-US" dirty="0"/>
          </a:p>
        </p:txBody>
      </p:sp>
    </p:spTree>
    <p:extLst>
      <p:ext uri="{BB962C8B-B14F-4D97-AF65-F5344CB8AC3E}">
        <p14:creationId xmlns:p14="http://schemas.microsoft.com/office/powerpoint/2010/main" val="277900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Blacklegged</a:t>
            </a:r>
            <a:r>
              <a:rPr lang="en-US" baseline="0" dirty="0"/>
              <a:t> ticks spend most of their time on the forest floor underneath the leaf litter. When looking for a host, they will perform a behavior called questing. This is when t</a:t>
            </a:r>
            <a:r>
              <a:rPr lang="en-US" dirty="0"/>
              <a:t>icks emerge from the leaf litter and crawl</a:t>
            </a:r>
            <a:r>
              <a:rPr lang="en-US" baseline="0" dirty="0"/>
              <a:t> to the tips of grass, leaves, branches. They use their back sets of legs to hold onto the tip of the vegetation and reach their front legs out to grab onto a host that may pass by. Ticks do not see, but sense these hosts through biological cues such as body heat, CO2, or vibrations. When a tick senses a host passing by, they grab on. From there they do not jump, but crawl. Some ticks will attach by biting a host relatively quickly, while others crawl around for awhile finding areas such as the ears of base of the scalp. Because many people find ticks along the scalp or higher up on their body, it’s commonly thought that ticks jump, fly, or fall from trees, but ticks do not do any of these behaviors. They have simply crawled without us noticing.</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00409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5/8/2024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5/8/2024</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5/8/2024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5/8/2024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5/8/2024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5/8/2024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5/8/2024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5/8/2024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5/8/2024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5/8/2024</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5/8/2024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5/8/2024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5/8/2024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5/8/2024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5/8/2024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5/8/2024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5/8/2024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5/8/2024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5/8/2024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5/8/2024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5/8/2024</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5/8/2024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5/8/2024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5/8/2024</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5/8/2024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5/8/2024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5/8/2024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5/8/2024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5/8/2024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5/8/2024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time_continue=4&amp;v=X9bYUiH1Wfw"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tmp"/></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GGRSy0u_fP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tm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a:t>Ticks &amp; </a:t>
            </a:r>
            <a:r>
              <a:rPr lang="en-US" dirty="0" err="1"/>
              <a:t>Tickborne</a:t>
            </a:r>
            <a:r>
              <a:rPr lang="en-US" dirty="0"/>
              <a:t> Diseases of Minnesota</a:t>
            </a:r>
          </a:p>
        </p:txBody>
      </p:sp>
      <p:sp>
        <p:nvSpPr>
          <p:cNvPr id="2" name="Text Placeholder 1"/>
          <p:cNvSpPr>
            <a:spLocks noGrp="1"/>
          </p:cNvSpPr>
          <p:nvPr>
            <p:ph type="body" sz="quarter" idx="14"/>
          </p:nvPr>
        </p:nvSpPr>
        <p:spPr/>
        <p:txBody>
          <a:bodyPr>
            <a:normAutofit/>
          </a:bodyPr>
          <a:lstStyle/>
          <a:p>
            <a:r>
              <a:rPr lang="en-US" dirty="0" err="1"/>
              <a:t>Vectorborne</a:t>
            </a:r>
            <a:r>
              <a:rPr lang="en-US" dirty="0"/>
              <a:t> Diseases Unit</a:t>
            </a:r>
          </a:p>
          <a:p>
            <a:r>
              <a:rPr lang="en-US" dirty="0"/>
              <a:t>Last Updated March 2024</a:t>
            </a:r>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Tree>
    <p:extLst>
      <p:ext uri="{BB962C8B-B14F-4D97-AF65-F5344CB8AC3E}">
        <p14:creationId xmlns:p14="http://schemas.microsoft.com/office/powerpoint/2010/main" val="28542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F82-7184-CF99-A0EF-F1B8F28A4D93}"/>
              </a:ext>
            </a:extLst>
          </p:cNvPr>
          <p:cNvSpPr>
            <a:spLocks noGrp="1"/>
          </p:cNvSpPr>
          <p:nvPr>
            <p:ph type="title"/>
          </p:nvPr>
        </p:nvSpPr>
        <p:spPr/>
        <p:txBody>
          <a:bodyPr/>
          <a:lstStyle/>
          <a:p>
            <a:pPr algn="ctr"/>
            <a:r>
              <a:rPr lang="en-US" b="1" dirty="0"/>
              <a:t>Blacklegged Tick Habitat</a:t>
            </a:r>
          </a:p>
        </p:txBody>
      </p:sp>
      <p:pic>
        <p:nvPicPr>
          <p:cNvPr id="7" name="Picture 5" descr="This photo shows an example of ideal blacklegged tick habitat within a typical deciduous forest in Minnesota." title="Deciduous forest">
            <a:extLst>
              <a:ext uri="{FF2B5EF4-FFF2-40B4-BE49-F238E27FC236}">
                <a16:creationId xmlns:a16="http://schemas.microsoft.com/office/drawing/2014/main" id="{A1359141-637E-2D2C-CA5F-A7052933141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9131" y="1825625"/>
            <a:ext cx="5793737" cy="435133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0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E5A872D-6AF7-7614-E759-0F6F4F2AF818}"/>
              </a:ext>
            </a:extLst>
          </p:cNvPr>
          <p:cNvGraphicFramePr>
            <a:graphicFrameLocks noGrp="1"/>
          </p:cNvGraphicFramePr>
          <p:nvPr>
            <p:extLst>
              <p:ext uri="{D42A27DB-BD31-4B8C-83A1-F6EECF244321}">
                <p14:modId xmlns:p14="http://schemas.microsoft.com/office/powerpoint/2010/main" val="2731993864"/>
              </p:ext>
            </p:extLst>
          </p:nvPr>
        </p:nvGraphicFramePr>
        <p:xfrm>
          <a:off x="7793039" y="3035300"/>
          <a:ext cx="430994" cy="2281048"/>
        </p:xfrm>
        <a:graphic>
          <a:graphicData uri="http://schemas.openxmlformats.org/drawingml/2006/table">
            <a:tbl>
              <a:tblPr firstRow="1">
                <a:tableStyleId>{5C22544A-7EE6-4342-B048-85BDC9FD1C3A}</a:tableStyleId>
              </a:tblPr>
              <a:tblGrid>
                <a:gridCol w="153890">
                  <a:extLst>
                    <a:ext uri="{9D8B030D-6E8A-4147-A177-3AD203B41FA5}">
                      <a16:colId xmlns:a16="http://schemas.microsoft.com/office/drawing/2014/main" val="55478950"/>
                    </a:ext>
                  </a:extLst>
                </a:gridCol>
                <a:gridCol w="277104">
                  <a:extLst>
                    <a:ext uri="{9D8B030D-6E8A-4147-A177-3AD203B41FA5}">
                      <a16:colId xmlns:a16="http://schemas.microsoft.com/office/drawing/2014/main" val="838499921"/>
                    </a:ext>
                  </a:extLst>
                </a:gridCol>
              </a:tblGrid>
              <a:tr h="0">
                <a:tc>
                  <a:txBody>
                    <a:bodyPr/>
                    <a:lstStyle/>
                    <a:p>
                      <a:pPr algn="l" fontAlgn="b"/>
                      <a:r>
                        <a:rPr lang="en-US" sz="100" u="none" strike="noStrike">
                          <a:solidFill>
                            <a:schemeClr val="bg1"/>
                          </a:solidFill>
                          <a:effectLst/>
                        </a:rPr>
                        <a:t>County</a:t>
                      </a:r>
                      <a:endParaRPr lang="en-US" sz="100" b="1"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Tickborne Disease Risk Level</a:t>
                      </a:r>
                      <a:endParaRPr lang="en-US" sz="100" b="1"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4188484"/>
                  </a:ext>
                </a:extLst>
              </a:tr>
              <a:tr h="0">
                <a:tc>
                  <a:txBody>
                    <a:bodyPr/>
                    <a:lstStyle/>
                    <a:p>
                      <a:pPr algn="l" fontAlgn="b"/>
                      <a:r>
                        <a:rPr lang="en-US" sz="100" u="none" strike="noStrike">
                          <a:solidFill>
                            <a:schemeClr val="bg1"/>
                          </a:solidFill>
                          <a:effectLst/>
                        </a:rPr>
                        <a:t>Aitkin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178897"/>
                  </a:ext>
                </a:extLst>
              </a:tr>
              <a:tr h="0">
                <a:tc>
                  <a:txBody>
                    <a:bodyPr/>
                    <a:lstStyle/>
                    <a:p>
                      <a:pPr algn="l" fontAlgn="b"/>
                      <a:r>
                        <a:rPr lang="en-US" sz="100" u="none" strike="noStrike">
                          <a:solidFill>
                            <a:schemeClr val="bg1"/>
                          </a:solidFill>
                          <a:effectLst/>
                        </a:rPr>
                        <a:t>Anoka</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0714018"/>
                  </a:ext>
                </a:extLst>
              </a:tr>
              <a:tr h="0">
                <a:tc>
                  <a:txBody>
                    <a:bodyPr/>
                    <a:lstStyle/>
                    <a:p>
                      <a:pPr algn="l" fontAlgn="b"/>
                      <a:r>
                        <a:rPr lang="en-US" sz="100" u="none" strike="noStrike">
                          <a:solidFill>
                            <a:schemeClr val="bg1"/>
                          </a:solidFill>
                          <a:effectLst/>
                        </a:rPr>
                        <a:t>Becker</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7916737"/>
                  </a:ext>
                </a:extLst>
              </a:tr>
              <a:tr h="0">
                <a:tc>
                  <a:txBody>
                    <a:bodyPr/>
                    <a:lstStyle/>
                    <a:p>
                      <a:pPr algn="l" fontAlgn="b"/>
                      <a:r>
                        <a:rPr lang="en-US" sz="100" u="none" strike="noStrike">
                          <a:solidFill>
                            <a:schemeClr val="bg1"/>
                          </a:solidFill>
                          <a:effectLst/>
                        </a:rPr>
                        <a:t>Beltrami</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720068"/>
                  </a:ext>
                </a:extLst>
              </a:tr>
              <a:tr h="0">
                <a:tc>
                  <a:txBody>
                    <a:bodyPr/>
                    <a:lstStyle/>
                    <a:p>
                      <a:pPr algn="l" fontAlgn="b"/>
                      <a:r>
                        <a:rPr lang="en-US" sz="100" u="none" strike="noStrike">
                          <a:solidFill>
                            <a:schemeClr val="bg1"/>
                          </a:solidFill>
                          <a:effectLst/>
                        </a:rPr>
                        <a:t>Benton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313620"/>
                  </a:ext>
                </a:extLst>
              </a:tr>
              <a:tr h="0">
                <a:tc>
                  <a:txBody>
                    <a:bodyPr/>
                    <a:lstStyle/>
                    <a:p>
                      <a:pPr algn="l" fontAlgn="b"/>
                      <a:r>
                        <a:rPr lang="en-US" sz="100" u="none" strike="noStrike">
                          <a:solidFill>
                            <a:schemeClr val="bg1"/>
                          </a:solidFill>
                          <a:effectLst/>
                        </a:rPr>
                        <a:t>Big Stone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464713"/>
                  </a:ext>
                </a:extLst>
              </a:tr>
              <a:tr h="0">
                <a:tc>
                  <a:txBody>
                    <a:bodyPr/>
                    <a:lstStyle/>
                    <a:p>
                      <a:pPr algn="l" fontAlgn="b"/>
                      <a:r>
                        <a:rPr lang="en-US" sz="100" u="none" strike="noStrike">
                          <a:solidFill>
                            <a:schemeClr val="bg1"/>
                          </a:solidFill>
                          <a:effectLst/>
                        </a:rPr>
                        <a:t>Blue Earth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220027"/>
                  </a:ext>
                </a:extLst>
              </a:tr>
              <a:tr h="0">
                <a:tc>
                  <a:txBody>
                    <a:bodyPr/>
                    <a:lstStyle/>
                    <a:p>
                      <a:pPr algn="l" fontAlgn="b"/>
                      <a:r>
                        <a:rPr lang="en-US" sz="100" u="none" strike="noStrike">
                          <a:solidFill>
                            <a:schemeClr val="bg1"/>
                          </a:solidFill>
                          <a:effectLst/>
                        </a:rPr>
                        <a:t>Brown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9950540"/>
                  </a:ext>
                </a:extLst>
              </a:tr>
              <a:tr h="0">
                <a:tc>
                  <a:txBody>
                    <a:bodyPr/>
                    <a:lstStyle/>
                    <a:p>
                      <a:pPr algn="l" fontAlgn="b"/>
                      <a:r>
                        <a:rPr lang="en-US" sz="100" u="none" strike="noStrike">
                          <a:solidFill>
                            <a:schemeClr val="bg1"/>
                          </a:solidFill>
                          <a:effectLst/>
                        </a:rPr>
                        <a:t>Carlton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5599442"/>
                  </a:ext>
                </a:extLst>
              </a:tr>
              <a:tr h="0">
                <a:tc>
                  <a:txBody>
                    <a:bodyPr/>
                    <a:lstStyle/>
                    <a:p>
                      <a:pPr algn="l" fontAlgn="b"/>
                      <a:r>
                        <a:rPr lang="en-US" sz="100" u="none" strike="noStrike">
                          <a:solidFill>
                            <a:schemeClr val="bg1"/>
                          </a:solidFill>
                          <a:effectLst/>
                        </a:rPr>
                        <a:t>Carver</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8104771"/>
                  </a:ext>
                </a:extLst>
              </a:tr>
              <a:tr h="0">
                <a:tc>
                  <a:txBody>
                    <a:bodyPr/>
                    <a:lstStyle/>
                    <a:p>
                      <a:pPr algn="l" fontAlgn="b"/>
                      <a:r>
                        <a:rPr lang="en-US" sz="100" u="none" strike="noStrike">
                          <a:solidFill>
                            <a:schemeClr val="bg1"/>
                          </a:solidFill>
                          <a:effectLst/>
                        </a:rPr>
                        <a:t>Cass</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8926868"/>
                  </a:ext>
                </a:extLst>
              </a:tr>
              <a:tr h="0">
                <a:tc>
                  <a:txBody>
                    <a:bodyPr/>
                    <a:lstStyle/>
                    <a:p>
                      <a:pPr algn="l" fontAlgn="b"/>
                      <a:r>
                        <a:rPr lang="en-US" sz="100" u="none" strike="noStrike">
                          <a:solidFill>
                            <a:schemeClr val="bg1"/>
                          </a:solidFill>
                          <a:effectLst/>
                        </a:rPr>
                        <a:t>Chippewa</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4075317"/>
                  </a:ext>
                </a:extLst>
              </a:tr>
              <a:tr h="0">
                <a:tc>
                  <a:txBody>
                    <a:bodyPr/>
                    <a:lstStyle/>
                    <a:p>
                      <a:pPr algn="l" fontAlgn="b"/>
                      <a:r>
                        <a:rPr lang="en-US" sz="100" u="none" strike="noStrike">
                          <a:solidFill>
                            <a:schemeClr val="bg1"/>
                          </a:solidFill>
                          <a:effectLst/>
                        </a:rPr>
                        <a:t>Chisago</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824846"/>
                  </a:ext>
                </a:extLst>
              </a:tr>
              <a:tr h="0">
                <a:tc>
                  <a:txBody>
                    <a:bodyPr/>
                    <a:lstStyle/>
                    <a:p>
                      <a:pPr algn="l" fontAlgn="b"/>
                      <a:r>
                        <a:rPr lang="en-US" sz="100" u="none" strike="noStrike">
                          <a:solidFill>
                            <a:schemeClr val="bg1"/>
                          </a:solidFill>
                          <a:effectLst/>
                        </a:rPr>
                        <a:t>Clay</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2112615"/>
                  </a:ext>
                </a:extLst>
              </a:tr>
              <a:tr h="0">
                <a:tc>
                  <a:txBody>
                    <a:bodyPr/>
                    <a:lstStyle/>
                    <a:p>
                      <a:pPr algn="l" fontAlgn="b"/>
                      <a:r>
                        <a:rPr lang="en-US" sz="100" u="none" strike="noStrike">
                          <a:solidFill>
                            <a:schemeClr val="bg1"/>
                          </a:solidFill>
                          <a:effectLst/>
                        </a:rPr>
                        <a:t>Clearwater</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019780"/>
                  </a:ext>
                </a:extLst>
              </a:tr>
              <a:tr h="0">
                <a:tc>
                  <a:txBody>
                    <a:bodyPr/>
                    <a:lstStyle/>
                    <a:p>
                      <a:pPr algn="l" fontAlgn="b"/>
                      <a:r>
                        <a:rPr lang="en-US" sz="100" u="none" strike="noStrike">
                          <a:solidFill>
                            <a:schemeClr val="bg1"/>
                          </a:solidFill>
                          <a:effectLst/>
                        </a:rPr>
                        <a:t>Cook</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8903711"/>
                  </a:ext>
                </a:extLst>
              </a:tr>
              <a:tr h="0">
                <a:tc>
                  <a:txBody>
                    <a:bodyPr/>
                    <a:lstStyle/>
                    <a:p>
                      <a:pPr algn="l" fontAlgn="b"/>
                      <a:r>
                        <a:rPr lang="en-US" sz="100" u="none" strike="noStrike">
                          <a:solidFill>
                            <a:schemeClr val="bg1"/>
                          </a:solidFill>
                          <a:effectLst/>
                        </a:rPr>
                        <a:t>Cottonwood</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7323061"/>
                  </a:ext>
                </a:extLst>
              </a:tr>
              <a:tr h="0">
                <a:tc>
                  <a:txBody>
                    <a:bodyPr/>
                    <a:lstStyle/>
                    <a:p>
                      <a:pPr algn="l" fontAlgn="b"/>
                      <a:r>
                        <a:rPr lang="en-US" sz="100" u="none" strike="noStrike">
                          <a:solidFill>
                            <a:schemeClr val="bg1"/>
                          </a:solidFill>
                          <a:effectLst/>
                        </a:rPr>
                        <a:t>Crow Wing</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3691835"/>
                  </a:ext>
                </a:extLst>
              </a:tr>
              <a:tr h="0">
                <a:tc>
                  <a:txBody>
                    <a:bodyPr/>
                    <a:lstStyle/>
                    <a:p>
                      <a:pPr algn="l" fontAlgn="b"/>
                      <a:r>
                        <a:rPr lang="en-US" sz="100" u="none" strike="noStrike">
                          <a:solidFill>
                            <a:schemeClr val="bg1"/>
                          </a:solidFill>
                          <a:effectLst/>
                        </a:rPr>
                        <a:t>Dakota</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6716190"/>
                  </a:ext>
                </a:extLst>
              </a:tr>
              <a:tr h="0">
                <a:tc>
                  <a:txBody>
                    <a:bodyPr/>
                    <a:lstStyle/>
                    <a:p>
                      <a:pPr algn="l" fontAlgn="b"/>
                      <a:r>
                        <a:rPr lang="en-US" sz="100" u="none" strike="noStrike">
                          <a:solidFill>
                            <a:schemeClr val="bg1"/>
                          </a:solidFill>
                          <a:effectLst/>
                        </a:rPr>
                        <a:t>Dodge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3739185"/>
                  </a:ext>
                </a:extLst>
              </a:tr>
              <a:tr h="0">
                <a:tc>
                  <a:txBody>
                    <a:bodyPr/>
                    <a:lstStyle/>
                    <a:p>
                      <a:pPr algn="l" fontAlgn="b"/>
                      <a:r>
                        <a:rPr lang="en-US" sz="100" u="none" strike="noStrike">
                          <a:solidFill>
                            <a:schemeClr val="bg1"/>
                          </a:solidFill>
                          <a:effectLst/>
                        </a:rPr>
                        <a:t>Douglas</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556326"/>
                  </a:ext>
                </a:extLst>
              </a:tr>
              <a:tr h="0">
                <a:tc>
                  <a:txBody>
                    <a:bodyPr/>
                    <a:lstStyle/>
                    <a:p>
                      <a:pPr algn="l" fontAlgn="b"/>
                      <a:r>
                        <a:rPr lang="en-US" sz="100" u="none" strike="noStrike">
                          <a:solidFill>
                            <a:schemeClr val="bg1"/>
                          </a:solidFill>
                          <a:effectLst/>
                        </a:rPr>
                        <a:t>Faribault</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0669265"/>
                  </a:ext>
                </a:extLst>
              </a:tr>
              <a:tr h="0">
                <a:tc>
                  <a:txBody>
                    <a:bodyPr/>
                    <a:lstStyle/>
                    <a:p>
                      <a:pPr algn="l" fontAlgn="b"/>
                      <a:r>
                        <a:rPr lang="en-US" sz="100" u="none" strike="noStrike">
                          <a:solidFill>
                            <a:schemeClr val="bg1"/>
                          </a:solidFill>
                          <a:effectLst/>
                        </a:rPr>
                        <a:t>Fillmore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061005"/>
                  </a:ext>
                </a:extLst>
              </a:tr>
              <a:tr h="0">
                <a:tc>
                  <a:txBody>
                    <a:bodyPr/>
                    <a:lstStyle/>
                    <a:p>
                      <a:pPr algn="l" fontAlgn="b"/>
                      <a:r>
                        <a:rPr lang="en-US" sz="100" u="none" strike="noStrike">
                          <a:solidFill>
                            <a:schemeClr val="bg1"/>
                          </a:solidFill>
                          <a:effectLst/>
                        </a:rPr>
                        <a:t>Freeborn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45597"/>
                  </a:ext>
                </a:extLst>
              </a:tr>
              <a:tr h="0">
                <a:tc>
                  <a:txBody>
                    <a:bodyPr/>
                    <a:lstStyle/>
                    <a:p>
                      <a:pPr algn="l" fontAlgn="b"/>
                      <a:r>
                        <a:rPr lang="en-US" sz="100" u="none" strike="noStrike">
                          <a:solidFill>
                            <a:schemeClr val="bg1"/>
                          </a:solidFill>
                          <a:effectLst/>
                        </a:rPr>
                        <a:t>Goodhue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4518043"/>
                  </a:ext>
                </a:extLst>
              </a:tr>
              <a:tr h="0">
                <a:tc>
                  <a:txBody>
                    <a:bodyPr/>
                    <a:lstStyle/>
                    <a:p>
                      <a:pPr algn="l" fontAlgn="b"/>
                      <a:r>
                        <a:rPr lang="en-US" sz="100" u="none" strike="noStrike">
                          <a:solidFill>
                            <a:schemeClr val="bg1"/>
                          </a:solidFill>
                          <a:effectLst/>
                        </a:rPr>
                        <a:t>Grant</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dirty="0">
                          <a:solidFill>
                            <a:schemeClr val="bg1"/>
                          </a:solidFill>
                          <a:effectLst/>
                        </a:rPr>
                        <a:t>Moderate</a:t>
                      </a:r>
                      <a:endParaRPr lang="en-US" sz="100" b="0" i="0" u="none" strike="noStrike" dirty="0">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9424687"/>
                  </a:ext>
                </a:extLst>
              </a:tr>
              <a:tr h="0">
                <a:tc>
                  <a:txBody>
                    <a:bodyPr/>
                    <a:lstStyle/>
                    <a:p>
                      <a:pPr algn="l" fontAlgn="b"/>
                      <a:r>
                        <a:rPr lang="en-US" sz="100" u="none" strike="noStrike">
                          <a:solidFill>
                            <a:schemeClr val="bg1"/>
                          </a:solidFill>
                          <a:effectLst/>
                        </a:rPr>
                        <a:t>Hennepin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425953"/>
                  </a:ext>
                </a:extLst>
              </a:tr>
              <a:tr h="0">
                <a:tc>
                  <a:txBody>
                    <a:bodyPr/>
                    <a:lstStyle/>
                    <a:p>
                      <a:pPr algn="l" fontAlgn="b"/>
                      <a:r>
                        <a:rPr lang="en-US" sz="100" u="none" strike="noStrike">
                          <a:solidFill>
                            <a:schemeClr val="bg1"/>
                          </a:solidFill>
                          <a:effectLst/>
                        </a:rPr>
                        <a:t>Houston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258635"/>
                  </a:ext>
                </a:extLst>
              </a:tr>
              <a:tr h="0">
                <a:tc>
                  <a:txBody>
                    <a:bodyPr/>
                    <a:lstStyle/>
                    <a:p>
                      <a:pPr algn="l" fontAlgn="b"/>
                      <a:r>
                        <a:rPr lang="en-US" sz="100" u="none" strike="noStrike">
                          <a:solidFill>
                            <a:schemeClr val="bg1"/>
                          </a:solidFill>
                          <a:effectLst/>
                        </a:rPr>
                        <a:t>Hubbard</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647942"/>
                  </a:ext>
                </a:extLst>
              </a:tr>
              <a:tr h="0">
                <a:tc>
                  <a:txBody>
                    <a:bodyPr/>
                    <a:lstStyle/>
                    <a:p>
                      <a:pPr algn="l" fontAlgn="b"/>
                      <a:r>
                        <a:rPr lang="en-US" sz="100" u="none" strike="noStrike">
                          <a:solidFill>
                            <a:schemeClr val="bg1"/>
                          </a:solidFill>
                          <a:effectLst/>
                        </a:rPr>
                        <a:t>Isanti</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1130254"/>
                  </a:ext>
                </a:extLst>
              </a:tr>
              <a:tr h="0">
                <a:tc>
                  <a:txBody>
                    <a:bodyPr/>
                    <a:lstStyle/>
                    <a:p>
                      <a:pPr algn="l" fontAlgn="b"/>
                      <a:r>
                        <a:rPr lang="en-US" sz="100" u="none" strike="noStrike">
                          <a:solidFill>
                            <a:schemeClr val="bg1"/>
                          </a:solidFill>
                          <a:effectLst/>
                        </a:rPr>
                        <a:t>Itasca</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2806929"/>
                  </a:ext>
                </a:extLst>
              </a:tr>
              <a:tr h="0">
                <a:tc>
                  <a:txBody>
                    <a:bodyPr/>
                    <a:lstStyle/>
                    <a:p>
                      <a:pPr algn="l" fontAlgn="b"/>
                      <a:r>
                        <a:rPr lang="en-US" sz="100" u="none" strike="noStrike">
                          <a:solidFill>
                            <a:schemeClr val="bg1"/>
                          </a:solidFill>
                          <a:effectLst/>
                        </a:rPr>
                        <a:t>Jackson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0802411"/>
                  </a:ext>
                </a:extLst>
              </a:tr>
              <a:tr h="0">
                <a:tc>
                  <a:txBody>
                    <a:bodyPr/>
                    <a:lstStyle/>
                    <a:p>
                      <a:pPr algn="l" fontAlgn="b"/>
                      <a:r>
                        <a:rPr lang="en-US" sz="100" u="none" strike="noStrike">
                          <a:solidFill>
                            <a:schemeClr val="bg1"/>
                          </a:solidFill>
                          <a:effectLst/>
                        </a:rPr>
                        <a:t>Kanabec</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4303613"/>
                  </a:ext>
                </a:extLst>
              </a:tr>
              <a:tr h="0">
                <a:tc>
                  <a:txBody>
                    <a:bodyPr/>
                    <a:lstStyle/>
                    <a:p>
                      <a:pPr algn="l" fontAlgn="b"/>
                      <a:r>
                        <a:rPr lang="en-US" sz="100" u="none" strike="noStrike">
                          <a:solidFill>
                            <a:schemeClr val="bg1"/>
                          </a:solidFill>
                          <a:effectLst/>
                        </a:rPr>
                        <a:t>Kandiyohi</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6229907"/>
                  </a:ext>
                </a:extLst>
              </a:tr>
              <a:tr h="0">
                <a:tc>
                  <a:txBody>
                    <a:bodyPr/>
                    <a:lstStyle/>
                    <a:p>
                      <a:pPr algn="l" fontAlgn="b"/>
                      <a:r>
                        <a:rPr lang="en-US" sz="100" u="none" strike="noStrike">
                          <a:solidFill>
                            <a:schemeClr val="bg1"/>
                          </a:solidFill>
                          <a:effectLst/>
                        </a:rPr>
                        <a:t>Kittson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5479858"/>
                  </a:ext>
                </a:extLst>
              </a:tr>
              <a:tr h="0">
                <a:tc>
                  <a:txBody>
                    <a:bodyPr/>
                    <a:lstStyle/>
                    <a:p>
                      <a:pPr algn="l" fontAlgn="b"/>
                      <a:r>
                        <a:rPr lang="en-US" sz="100" u="none" strike="noStrike">
                          <a:solidFill>
                            <a:schemeClr val="bg1"/>
                          </a:solidFill>
                          <a:effectLst/>
                        </a:rPr>
                        <a:t>Koochiching</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3964207"/>
                  </a:ext>
                </a:extLst>
              </a:tr>
              <a:tr h="0">
                <a:tc>
                  <a:txBody>
                    <a:bodyPr/>
                    <a:lstStyle/>
                    <a:p>
                      <a:pPr algn="l" fontAlgn="b"/>
                      <a:r>
                        <a:rPr lang="en-US" sz="100" u="none" strike="noStrike">
                          <a:solidFill>
                            <a:schemeClr val="bg1"/>
                          </a:solidFill>
                          <a:effectLst/>
                        </a:rPr>
                        <a:t>Lac qui Parle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786306"/>
                  </a:ext>
                </a:extLst>
              </a:tr>
              <a:tr h="0">
                <a:tc>
                  <a:txBody>
                    <a:bodyPr/>
                    <a:lstStyle/>
                    <a:p>
                      <a:pPr algn="l" fontAlgn="b"/>
                      <a:r>
                        <a:rPr lang="en-US" sz="100" u="none" strike="noStrike">
                          <a:solidFill>
                            <a:schemeClr val="bg1"/>
                          </a:solidFill>
                          <a:effectLst/>
                        </a:rPr>
                        <a:t>Lake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5541730"/>
                  </a:ext>
                </a:extLst>
              </a:tr>
              <a:tr h="0">
                <a:tc>
                  <a:txBody>
                    <a:bodyPr/>
                    <a:lstStyle/>
                    <a:p>
                      <a:pPr algn="l" fontAlgn="b"/>
                      <a:r>
                        <a:rPr lang="en-US" sz="100" u="none" strike="noStrike">
                          <a:solidFill>
                            <a:schemeClr val="bg1"/>
                          </a:solidFill>
                          <a:effectLst/>
                        </a:rPr>
                        <a:t>Lake of the Woods</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5983728"/>
                  </a:ext>
                </a:extLst>
              </a:tr>
              <a:tr h="0">
                <a:tc>
                  <a:txBody>
                    <a:bodyPr/>
                    <a:lstStyle/>
                    <a:p>
                      <a:pPr algn="l" fontAlgn="b"/>
                      <a:r>
                        <a:rPr lang="en-US" sz="100" u="none" strike="noStrike">
                          <a:solidFill>
                            <a:schemeClr val="bg1"/>
                          </a:solidFill>
                          <a:effectLst/>
                        </a:rPr>
                        <a:t>Le Sueur</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74612"/>
                  </a:ext>
                </a:extLst>
              </a:tr>
              <a:tr h="0">
                <a:tc>
                  <a:txBody>
                    <a:bodyPr/>
                    <a:lstStyle/>
                    <a:p>
                      <a:pPr algn="l" fontAlgn="b"/>
                      <a:r>
                        <a:rPr lang="en-US" sz="100" u="none" strike="noStrike">
                          <a:solidFill>
                            <a:schemeClr val="bg1"/>
                          </a:solidFill>
                          <a:effectLst/>
                        </a:rPr>
                        <a:t>Lincoln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7549121"/>
                  </a:ext>
                </a:extLst>
              </a:tr>
              <a:tr h="0">
                <a:tc>
                  <a:txBody>
                    <a:bodyPr/>
                    <a:lstStyle/>
                    <a:p>
                      <a:pPr algn="l" fontAlgn="b"/>
                      <a:r>
                        <a:rPr lang="en-US" sz="100" u="none" strike="noStrike">
                          <a:solidFill>
                            <a:schemeClr val="bg1"/>
                          </a:solidFill>
                          <a:effectLst/>
                        </a:rPr>
                        <a:t>Lyon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7008874"/>
                  </a:ext>
                </a:extLst>
              </a:tr>
              <a:tr h="0">
                <a:tc>
                  <a:txBody>
                    <a:bodyPr/>
                    <a:lstStyle/>
                    <a:p>
                      <a:pPr algn="l" fontAlgn="b"/>
                      <a:r>
                        <a:rPr lang="en-US" sz="100" u="none" strike="noStrike">
                          <a:solidFill>
                            <a:schemeClr val="bg1"/>
                          </a:solidFill>
                          <a:effectLst/>
                        </a:rPr>
                        <a:t>Mahnomen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4644718"/>
                  </a:ext>
                </a:extLst>
              </a:tr>
              <a:tr h="0">
                <a:tc>
                  <a:txBody>
                    <a:bodyPr/>
                    <a:lstStyle/>
                    <a:p>
                      <a:pPr algn="l" fontAlgn="b"/>
                      <a:r>
                        <a:rPr lang="en-US" sz="100" u="none" strike="noStrike">
                          <a:solidFill>
                            <a:schemeClr val="bg1"/>
                          </a:solidFill>
                          <a:effectLst/>
                        </a:rPr>
                        <a:t>Marshall</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8726335"/>
                  </a:ext>
                </a:extLst>
              </a:tr>
              <a:tr h="0">
                <a:tc>
                  <a:txBody>
                    <a:bodyPr/>
                    <a:lstStyle/>
                    <a:p>
                      <a:pPr algn="l" fontAlgn="b"/>
                      <a:r>
                        <a:rPr lang="en-US" sz="100" u="none" strike="noStrike">
                          <a:solidFill>
                            <a:schemeClr val="bg1"/>
                          </a:solidFill>
                          <a:effectLst/>
                        </a:rPr>
                        <a:t>Martin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1753454"/>
                  </a:ext>
                </a:extLst>
              </a:tr>
              <a:tr h="0">
                <a:tc>
                  <a:txBody>
                    <a:bodyPr/>
                    <a:lstStyle/>
                    <a:p>
                      <a:pPr algn="l" fontAlgn="b"/>
                      <a:r>
                        <a:rPr lang="en-US" sz="100" u="none" strike="noStrike">
                          <a:solidFill>
                            <a:schemeClr val="bg1"/>
                          </a:solidFill>
                          <a:effectLst/>
                        </a:rPr>
                        <a:t>McLeod</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8293551"/>
                  </a:ext>
                </a:extLst>
              </a:tr>
              <a:tr h="0">
                <a:tc>
                  <a:txBody>
                    <a:bodyPr/>
                    <a:lstStyle/>
                    <a:p>
                      <a:pPr algn="l" fontAlgn="b"/>
                      <a:r>
                        <a:rPr lang="en-US" sz="100" u="none" strike="noStrike">
                          <a:solidFill>
                            <a:schemeClr val="bg1"/>
                          </a:solidFill>
                          <a:effectLst/>
                        </a:rPr>
                        <a:t>Meeker</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907059"/>
                  </a:ext>
                </a:extLst>
              </a:tr>
              <a:tr h="0">
                <a:tc>
                  <a:txBody>
                    <a:bodyPr/>
                    <a:lstStyle/>
                    <a:p>
                      <a:pPr algn="l" fontAlgn="b"/>
                      <a:r>
                        <a:rPr lang="en-US" sz="100" u="none" strike="noStrike">
                          <a:solidFill>
                            <a:schemeClr val="bg1"/>
                          </a:solidFill>
                          <a:effectLst/>
                        </a:rPr>
                        <a:t>Mille Lacs</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4180670"/>
                  </a:ext>
                </a:extLst>
              </a:tr>
              <a:tr h="0">
                <a:tc>
                  <a:txBody>
                    <a:bodyPr/>
                    <a:lstStyle/>
                    <a:p>
                      <a:pPr algn="l" fontAlgn="b"/>
                      <a:r>
                        <a:rPr lang="en-US" sz="100" u="none" strike="noStrike">
                          <a:solidFill>
                            <a:schemeClr val="bg1"/>
                          </a:solidFill>
                          <a:effectLst/>
                        </a:rPr>
                        <a:t>Morrison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901584"/>
                  </a:ext>
                </a:extLst>
              </a:tr>
              <a:tr h="0">
                <a:tc>
                  <a:txBody>
                    <a:bodyPr/>
                    <a:lstStyle/>
                    <a:p>
                      <a:pPr algn="l" fontAlgn="b"/>
                      <a:r>
                        <a:rPr lang="en-US" sz="100" u="none" strike="noStrike">
                          <a:solidFill>
                            <a:schemeClr val="bg1"/>
                          </a:solidFill>
                          <a:effectLst/>
                        </a:rPr>
                        <a:t>Mower</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3299068"/>
                  </a:ext>
                </a:extLst>
              </a:tr>
              <a:tr h="0">
                <a:tc>
                  <a:txBody>
                    <a:bodyPr/>
                    <a:lstStyle/>
                    <a:p>
                      <a:pPr algn="l" fontAlgn="b"/>
                      <a:r>
                        <a:rPr lang="en-US" sz="100" u="none" strike="noStrike">
                          <a:solidFill>
                            <a:schemeClr val="bg1"/>
                          </a:solidFill>
                          <a:effectLst/>
                        </a:rPr>
                        <a:t>Murray</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5863264"/>
                  </a:ext>
                </a:extLst>
              </a:tr>
              <a:tr h="0">
                <a:tc>
                  <a:txBody>
                    <a:bodyPr/>
                    <a:lstStyle/>
                    <a:p>
                      <a:pPr algn="l" fontAlgn="b"/>
                      <a:r>
                        <a:rPr lang="en-US" sz="100" u="none" strike="noStrike">
                          <a:solidFill>
                            <a:schemeClr val="bg1"/>
                          </a:solidFill>
                          <a:effectLst/>
                        </a:rPr>
                        <a:t>Nicollet</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7128606"/>
                  </a:ext>
                </a:extLst>
              </a:tr>
              <a:tr h="0">
                <a:tc>
                  <a:txBody>
                    <a:bodyPr/>
                    <a:lstStyle/>
                    <a:p>
                      <a:pPr algn="l" fontAlgn="b"/>
                      <a:r>
                        <a:rPr lang="en-US" sz="100" u="none" strike="noStrike">
                          <a:solidFill>
                            <a:schemeClr val="bg1"/>
                          </a:solidFill>
                          <a:effectLst/>
                        </a:rPr>
                        <a:t>Nobles</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9794363"/>
                  </a:ext>
                </a:extLst>
              </a:tr>
              <a:tr h="0">
                <a:tc>
                  <a:txBody>
                    <a:bodyPr/>
                    <a:lstStyle/>
                    <a:p>
                      <a:pPr algn="l" fontAlgn="b"/>
                      <a:r>
                        <a:rPr lang="en-US" sz="100" u="none" strike="noStrike">
                          <a:solidFill>
                            <a:schemeClr val="bg1"/>
                          </a:solidFill>
                          <a:effectLst/>
                        </a:rPr>
                        <a:t>Norman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9325637"/>
                  </a:ext>
                </a:extLst>
              </a:tr>
              <a:tr h="0">
                <a:tc>
                  <a:txBody>
                    <a:bodyPr/>
                    <a:lstStyle/>
                    <a:p>
                      <a:pPr algn="l" fontAlgn="b"/>
                      <a:r>
                        <a:rPr lang="en-US" sz="100" u="none" strike="noStrike">
                          <a:solidFill>
                            <a:schemeClr val="bg1"/>
                          </a:solidFill>
                          <a:effectLst/>
                        </a:rPr>
                        <a:t>Olmsted</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8125612"/>
                  </a:ext>
                </a:extLst>
              </a:tr>
              <a:tr h="0">
                <a:tc>
                  <a:txBody>
                    <a:bodyPr/>
                    <a:lstStyle/>
                    <a:p>
                      <a:pPr algn="l" fontAlgn="b"/>
                      <a:r>
                        <a:rPr lang="en-US" sz="100" u="none" strike="noStrike">
                          <a:solidFill>
                            <a:schemeClr val="bg1"/>
                          </a:solidFill>
                          <a:effectLst/>
                        </a:rPr>
                        <a:t>Otter Tail</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974066"/>
                  </a:ext>
                </a:extLst>
              </a:tr>
              <a:tr h="0">
                <a:tc>
                  <a:txBody>
                    <a:bodyPr/>
                    <a:lstStyle/>
                    <a:p>
                      <a:pPr algn="l" fontAlgn="b"/>
                      <a:r>
                        <a:rPr lang="en-US" sz="100" u="none" strike="noStrike">
                          <a:solidFill>
                            <a:schemeClr val="bg1"/>
                          </a:solidFill>
                          <a:effectLst/>
                        </a:rPr>
                        <a:t>Pennington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5261877"/>
                  </a:ext>
                </a:extLst>
              </a:tr>
              <a:tr h="0">
                <a:tc>
                  <a:txBody>
                    <a:bodyPr/>
                    <a:lstStyle/>
                    <a:p>
                      <a:pPr algn="l" fontAlgn="b"/>
                      <a:r>
                        <a:rPr lang="en-US" sz="100" u="none" strike="noStrike">
                          <a:solidFill>
                            <a:schemeClr val="bg1"/>
                          </a:solidFill>
                          <a:effectLst/>
                        </a:rPr>
                        <a:t>Pine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5638906"/>
                  </a:ext>
                </a:extLst>
              </a:tr>
              <a:tr h="0">
                <a:tc>
                  <a:txBody>
                    <a:bodyPr/>
                    <a:lstStyle/>
                    <a:p>
                      <a:pPr algn="l" fontAlgn="b"/>
                      <a:r>
                        <a:rPr lang="en-US" sz="100" u="none" strike="noStrike">
                          <a:solidFill>
                            <a:schemeClr val="bg1"/>
                          </a:solidFill>
                          <a:effectLst/>
                        </a:rPr>
                        <a:t>Pipestone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8267261"/>
                  </a:ext>
                </a:extLst>
              </a:tr>
              <a:tr h="0">
                <a:tc>
                  <a:txBody>
                    <a:bodyPr/>
                    <a:lstStyle/>
                    <a:p>
                      <a:pPr algn="l" fontAlgn="b"/>
                      <a:r>
                        <a:rPr lang="en-US" sz="100" u="none" strike="noStrike">
                          <a:solidFill>
                            <a:schemeClr val="bg1"/>
                          </a:solidFill>
                          <a:effectLst/>
                        </a:rPr>
                        <a:t>Polk</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5893370"/>
                  </a:ext>
                </a:extLst>
              </a:tr>
              <a:tr h="0">
                <a:tc>
                  <a:txBody>
                    <a:bodyPr/>
                    <a:lstStyle/>
                    <a:p>
                      <a:pPr algn="l" fontAlgn="b"/>
                      <a:r>
                        <a:rPr lang="en-US" sz="100" u="none" strike="noStrike">
                          <a:solidFill>
                            <a:schemeClr val="bg1"/>
                          </a:solidFill>
                          <a:effectLst/>
                        </a:rPr>
                        <a:t>Pope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037155"/>
                  </a:ext>
                </a:extLst>
              </a:tr>
              <a:tr h="0">
                <a:tc>
                  <a:txBody>
                    <a:bodyPr/>
                    <a:lstStyle/>
                    <a:p>
                      <a:pPr algn="l" fontAlgn="b"/>
                      <a:r>
                        <a:rPr lang="en-US" sz="100" u="none" strike="noStrike">
                          <a:solidFill>
                            <a:schemeClr val="bg1"/>
                          </a:solidFill>
                          <a:effectLst/>
                        </a:rPr>
                        <a:t>Ramsey</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9845926"/>
                  </a:ext>
                </a:extLst>
              </a:tr>
              <a:tr h="0">
                <a:tc>
                  <a:txBody>
                    <a:bodyPr/>
                    <a:lstStyle/>
                    <a:p>
                      <a:pPr algn="l" fontAlgn="b"/>
                      <a:r>
                        <a:rPr lang="en-US" sz="100" u="none" strike="noStrike">
                          <a:solidFill>
                            <a:schemeClr val="bg1"/>
                          </a:solidFill>
                          <a:effectLst/>
                        </a:rPr>
                        <a:t>Red Lake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3190763"/>
                  </a:ext>
                </a:extLst>
              </a:tr>
              <a:tr h="0">
                <a:tc>
                  <a:txBody>
                    <a:bodyPr/>
                    <a:lstStyle/>
                    <a:p>
                      <a:pPr algn="l" fontAlgn="b"/>
                      <a:r>
                        <a:rPr lang="en-US" sz="100" u="none" strike="noStrike">
                          <a:solidFill>
                            <a:schemeClr val="bg1"/>
                          </a:solidFill>
                          <a:effectLst/>
                        </a:rPr>
                        <a:t>Redwood</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3876953"/>
                  </a:ext>
                </a:extLst>
              </a:tr>
              <a:tr h="0">
                <a:tc>
                  <a:txBody>
                    <a:bodyPr/>
                    <a:lstStyle/>
                    <a:p>
                      <a:pPr algn="l" fontAlgn="b"/>
                      <a:r>
                        <a:rPr lang="en-US" sz="100" u="none" strike="noStrike">
                          <a:solidFill>
                            <a:schemeClr val="bg1"/>
                          </a:solidFill>
                          <a:effectLst/>
                        </a:rPr>
                        <a:t>Renville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2682060"/>
                  </a:ext>
                </a:extLst>
              </a:tr>
              <a:tr h="0">
                <a:tc>
                  <a:txBody>
                    <a:bodyPr/>
                    <a:lstStyle/>
                    <a:p>
                      <a:pPr algn="l" fontAlgn="b"/>
                      <a:r>
                        <a:rPr lang="en-US" sz="100" u="none" strike="noStrike">
                          <a:solidFill>
                            <a:schemeClr val="bg1"/>
                          </a:solidFill>
                          <a:effectLst/>
                        </a:rPr>
                        <a:t>Rice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2321381"/>
                  </a:ext>
                </a:extLst>
              </a:tr>
              <a:tr h="0">
                <a:tc>
                  <a:txBody>
                    <a:bodyPr/>
                    <a:lstStyle/>
                    <a:p>
                      <a:pPr algn="l" fontAlgn="b"/>
                      <a:r>
                        <a:rPr lang="en-US" sz="100" u="none" strike="noStrike">
                          <a:solidFill>
                            <a:schemeClr val="bg1"/>
                          </a:solidFill>
                          <a:effectLst/>
                        </a:rPr>
                        <a:t>Rock</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dirty="0">
                          <a:solidFill>
                            <a:schemeClr val="bg1"/>
                          </a:solidFill>
                          <a:effectLst/>
                        </a:rPr>
                        <a:t>Low</a:t>
                      </a:r>
                      <a:endParaRPr lang="en-US" sz="100" b="0" i="0" u="none" strike="noStrike" dirty="0">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6097619"/>
                  </a:ext>
                </a:extLst>
              </a:tr>
              <a:tr h="0">
                <a:tc>
                  <a:txBody>
                    <a:bodyPr/>
                    <a:lstStyle/>
                    <a:p>
                      <a:pPr algn="l" fontAlgn="b"/>
                      <a:r>
                        <a:rPr lang="en-US" sz="100" u="none" strike="noStrike">
                          <a:solidFill>
                            <a:schemeClr val="bg1"/>
                          </a:solidFill>
                          <a:effectLst/>
                        </a:rPr>
                        <a:t>Roseau</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7832149"/>
                  </a:ext>
                </a:extLst>
              </a:tr>
              <a:tr h="0">
                <a:tc>
                  <a:txBody>
                    <a:bodyPr/>
                    <a:lstStyle/>
                    <a:p>
                      <a:pPr algn="l" fontAlgn="b"/>
                      <a:r>
                        <a:rPr lang="en-US" sz="100" u="none" strike="noStrike">
                          <a:solidFill>
                            <a:schemeClr val="bg1"/>
                          </a:solidFill>
                          <a:effectLst/>
                        </a:rPr>
                        <a:t>Scott</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4770575"/>
                  </a:ext>
                </a:extLst>
              </a:tr>
              <a:tr h="0">
                <a:tc>
                  <a:txBody>
                    <a:bodyPr/>
                    <a:lstStyle/>
                    <a:p>
                      <a:pPr algn="l" fontAlgn="b"/>
                      <a:r>
                        <a:rPr lang="en-US" sz="100" u="none" strike="noStrike">
                          <a:solidFill>
                            <a:schemeClr val="bg1"/>
                          </a:solidFill>
                          <a:effectLst/>
                        </a:rPr>
                        <a:t>Sherburne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7586383"/>
                  </a:ext>
                </a:extLst>
              </a:tr>
              <a:tr h="0">
                <a:tc>
                  <a:txBody>
                    <a:bodyPr/>
                    <a:lstStyle/>
                    <a:p>
                      <a:pPr algn="l" fontAlgn="b"/>
                      <a:r>
                        <a:rPr lang="en-US" sz="100" u="none" strike="noStrike">
                          <a:solidFill>
                            <a:schemeClr val="bg1"/>
                          </a:solidFill>
                          <a:effectLst/>
                        </a:rPr>
                        <a:t>Sibley</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5529732"/>
                  </a:ext>
                </a:extLst>
              </a:tr>
              <a:tr h="0">
                <a:tc>
                  <a:txBody>
                    <a:bodyPr/>
                    <a:lstStyle/>
                    <a:p>
                      <a:pPr algn="l" fontAlgn="b"/>
                      <a:r>
                        <a:rPr lang="en-US" sz="100" u="none" strike="noStrike">
                          <a:solidFill>
                            <a:schemeClr val="bg1"/>
                          </a:solidFill>
                          <a:effectLst/>
                        </a:rPr>
                        <a:t>St. Louis</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8768002"/>
                  </a:ext>
                </a:extLst>
              </a:tr>
              <a:tr h="0">
                <a:tc>
                  <a:txBody>
                    <a:bodyPr/>
                    <a:lstStyle/>
                    <a:p>
                      <a:pPr algn="l" fontAlgn="b"/>
                      <a:r>
                        <a:rPr lang="en-US" sz="100" u="none" strike="noStrike">
                          <a:solidFill>
                            <a:schemeClr val="bg1"/>
                          </a:solidFill>
                          <a:effectLst/>
                        </a:rPr>
                        <a:t>Stearns</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0109142"/>
                  </a:ext>
                </a:extLst>
              </a:tr>
              <a:tr h="0">
                <a:tc>
                  <a:txBody>
                    <a:bodyPr/>
                    <a:lstStyle/>
                    <a:p>
                      <a:pPr algn="l" fontAlgn="b"/>
                      <a:r>
                        <a:rPr lang="en-US" sz="100" u="none" strike="noStrike">
                          <a:solidFill>
                            <a:schemeClr val="bg1"/>
                          </a:solidFill>
                          <a:effectLst/>
                        </a:rPr>
                        <a:t>Steele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0338766"/>
                  </a:ext>
                </a:extLst>
              </a:tr>
              <a:tr h="0">
                <a:tc>
                  <a:txBody>
                    <a:bodyPr/>
                    <a:lstStyle/>
                    <a:p>
                      <a:pPr algn="l" fontAlgn="b"/>
                      <a:r>
                        <a:rPr lang="en-US" sz="100" u="none" strike="noStrike">
                          <a:solidFill>
                            <a:schemeClr val="bg1"/>
                          </a:solidFill>
                          <a:effectLst/>
                        </a:rPr>
                        <a:t>Stevens</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30173"/>
                  </a:ext>
                </a:extLst>
              </a:tr>
              <a:tr h="0">
                <a:tc>
                  <a:txBody>
                    <a:bodyPr/>
                    <a:lstStyle/>
                    <a:p>
                      <a:pPr algn="l" fontAlgn="b"/>
                      <a:r>
                        <a:rPr lang="en-US" sz="100" u="none" strike="noStrike">
                          <a:solidFill>
                            <a:schemeClr val="bg1"/>
                          </a:solidFill>
                          <a:effectLst/>
                        </a:rPr>
                        <a:t>Swift</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3849535"/>
                  </a:ext>
                </a:extLst>
              </a:tr>
              <a:tr h="0">
                <a:tc>
                  <a:txBody>
                    <a:bodyPr/>
                    <a:lstStyle/>
                    <a:p>
                      <a:pPr algn="l" fontAlgn="b"/>
                      <a:r>
                        <a:rPr lang="en-US" sz="100" u="none" strike="noStrike">
                          <a:solidFill>
                            <a:schemeClr val="bg1"/>
                          </a:solidFill>
                          <a:effectLst/>
                        </a:rPr>
                        <a:t>Todd</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5117022"/>
                  </a:ext>
                </a:extLst>
              </a:tr>
              <a:tr h="0">
                <a:tc>
                  <a:txBody>
                    <a:bodyPr/>
                    <a:lstStyle/>
                    <a:p>
                      <a:pPr algn="l" fontAlgn="b"/>
                      <a:r>
                        <a:rPr lang="en-US" sz="100" u="none" strike="noStrike">
                          <a:solidFill>
                            <a:schemeClr val="bg1"/>
                          </a:solidFill>
                          <a:effectLst/>
                        </a:rPr>
                        <a:t>Traverse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54592"/>
                  </a:ext>
                </a:extLst>
              </a:tr>
              <a:tr h="0">
                <a:tc>
                  <a:txBody>
                    <a:bodyPr/>
                    <a:lstStyle/>
                    <a:p>
                      <a:pPr algn="l" fontAlgn="b"/>
                      <a:r>
                        <a:rPr lang="en-US" sz="100" u="none" strike="noStrike">
                          <a:solidFill>
                            <a:schemeClr val="bg1"/>
                          </a:solidFill>
                          <a:effectLst/>
                        </a:rPr>
                        <a:t>Wabasha</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7762627"/>
                  </a:ext>
                </a:extLst>
              </a:tr>
              <a:tr h="0">
                <a:tc>
                  <a:txBody>
                    <a:bodyPr/>
                    <a:lstStyle/>
                    <a:p>
                      <a:pPr algn="l" fontAlgn="b"/>
                      <a:r>
                        <a:rPr lang="en-US" sz="100" u="none" strike="noStrike">
                          <a:solidFill>
                            <a:schemeClr val="bg1"/>
                          </a:solidFill>
                          <a:effectLst/>
                        </a:rPr>
                        <a:t>Wadena</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259866"/>
                  </a:ext>
                </a:extLst>
              </a:tr>
              <a:tr h="0">
                <a:tc>
                  <a:txBody>
                    <a:bodyPr/>
                    <a:lstStyle/>
                    <a:p>
                      <a:pPr algn="l" fontAlgn="b"/>
                      <a:r>
                        <a:rPr lang="en-US" sz="100" u="none" strike="noStrike">
                          <a:solidFill>
                            <a:schemeClr val="bg1"/>
                          </a:solidFill>
                          <a:effectLst/>
                        </a:rPr>
                        <a:t>Waseca</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2058312"/>
                  </a:ext>
                </a:extLst>
              </a:tr>
              <a:tr h="0">
                <a:tc>
                  <a:txBody>
                    <a:bodyPr/>
                    <a:lstStyle/>
                    <a:p>
                      <a:pPr algn="l" fontAlgn="b"/>
                      <a:r>
                        <a:rPr lang="en-US" sz="100" u="none" strike="noStrike">
                          <a:solidFill>
                            <a:schemeClr val="bg1"/>
                          </a:solidFill>
                          <a:effectLst/>
                        </a:rPr>
                        <a:t>Washington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5092332"/>
                  </a:ext>
                </a:extLst>
              </a:tr>
              <a:tr h="0">
                <a:tc>
                  <a:txBody>
                    <a:bodyPr/>
                    <a:lstStyle/>
                    <a:p>
                      <a:pPr algn="l" fontAlgn="b"/>
                      <a:r>
                        <a:rPr lang="en-US" sz="100" u="none" strike="noStrike">
                          <a:solidFill>
                            <a:schemeClr val="bg1"/>
                          </a:solidFill>
                          <a:effectLst/>
                        </a:rPr>
                        <a:t>Watonwan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9532871"/>
                  </a:ext>
                </a:extLst>
              </a:tr>
              <a:tr h="0">
                <a:tc>
                  <a:txBody>
                    <a:bodyPr/>
                    <a:lstStyle/>
                    <a:p>
                      <a:pPr algn="l" fontAlgn="b"/>
                      <a:r>
                        <a:rPr lang="en-US" sz="100" u="none" strike="noStrike">
                          <a:solidFill>
                            <a:schemeClr val="bg1"/>
                          </a:solidFill>
                          <a:effectLst/>
                        </a:rPr>
                        <a:t>Wilkin</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Low</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7353468"/>
                  </a:ext>
                </a:extLst>
              </a:tr>
              <a:tr h="0">
                <a:tc>
                  <a:txBody>
                    <a:bodyPr/>
                    <a:lstStyle/>
                    <a:p>
                      <a:pPr algn="l" fontAlgn="b"/>
                      <a:r>
                        <a:rPr lang="en-US" sz="100" u="none" strike="noStrike">
                          <a:solidFill>
                            <a:schemeClr val="bg1"/>
                          </a:solidFill>
                          <a:effectLst/>
                        </a:rPr>
                        <a:t>Winona</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High</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299870"/>
                  </a:ext>
                </a:extLst>
              </a:tr>
              <a:tr h="0">
                <a:tc>
                  <a:txBody>
                    <a:bodyPr/>
                    <a:lstStyle/>
                    <a:p>
                      <a:pPr algn="l" fontAlgn="b"/>
                      <a:r>
                        <a:rPr lang="en-US" sz="100" u="none" strike="noStrike">
                          <a:solidFill>
                            <a:schemeClr val="bg1"/>
                          </a:solidFill>
                          <a:effectLst/>
                        </a:rPr>
                        <a:t>Wright</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a:solidFill>
                            <a:schemeClr val="bg1"/>
                          </a:solidFill>
                          <a:effectLst/>
                        </a:rPr>
                        <a:t>Moderate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6785673"/>
                  </a:ext>
                </a:extLst>
              </a:tr>
              <a:tr h="0">
                <a:tc>
                  <a:txBody>
                    <a:bodyPr/>
                    <a:lstStyle/>
                    <a:p>
                      <a:pPr algn="l" fontAlgn="b"/>
                      <a:r>
                        <a:rPr lang="en-US" sz="100" u="none" strike="noStrike">
                          <a:solidFill>
                            <a:schemeClr val="bg1"/>
                          </a:solidFill>
                          <a:effectLst/>
                        </a:rPr>
                        <a:t>Yellow Medicine</a:t>
                      </a:r>
                      <a:endParaRPr lang="en-US" sz="100" b="0" i="0" u="none" strike="noStrike">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 u="none" strike="noStrike" dirty="0">
                          <a:solidFill>
                            <a:schemeClr val="bg1"/>
                          </a:solidFill>
                          <a:effectLst/>
                        </a:rPr>
                        <a:t>Low</a:t>
                      </a:r>
                      <a:endParaRPr lang="en-US" sz="100" b="0" i="0" u="none" strike="noStrike" dirty="0">
                        <a:solidFill>
                          <a:schemeClr val="bg1"/>
                        </a:solidFill>
                        <a:effectLst/>
                        <a:latin typeface="Calibri" panose="020F0502020204030204" pitchFamily="34" charset="0"/>
                      </a:endParaRPr>
                    </a:p>
                  </a:txBody>
                  <a:tcPr marL="521" marR="521" marT="521"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6210629"/>
                  </a:ext>
                </a:extLst>
              </a:tr>
            </a:tbl>
          </a:graphicData>
        </a:graphic>
      </p:graphicFrame>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Tickborne Disease Risk in Minnesota</a:t>
            </a:r>
          </a:p>
        </p:txBody>
      </p:sp>
      <p:pic>
        <p:nvPicPr>
          <p:cNvPr id="9" name="Content Placeholder 8" descr="biomes of Minnesota tall grass aspen Parklands, Laurentian mixed forest, Eastern Broadleaf Forest, Prairie Prairie Parkland">
            <a:extLst>
              <a:ext uri="{FF2B5EF4-FFF2-40B4-BE49-F238E27FC236}">
                <a16:creationId xmlns:a16="http://schemas.microsoft.com/office/drawing/2014/main" id="{ACB627F9-1492-CE6C-E1AE-5DFB21CDF1E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732" t="8041" r="2929" b="7614"/>
          <a:stretch/>
        </p:blipFill>
        <p:spPr>
          <a:xfrm>
            <a:off x="1534947" y="1531388"/>
            <a:ext cx="3949992" cy="4669219"/>
          </a:xfrm>
          <a:prstGeom prst="rect">
            <a:avLst/>
          </a:prstGeom>
        </p:spPr>
      </p:pic>
      <p:sp>
        <p:nvSpPr>
          <p:cNvPr id="10" name="TextBox 9">
            <a:extLst>
              <a:ext uri="{FF2B5EF4-FFF2-40B4-BE49-F238E27FC236}">
                <a16:creationId xmlns:a16="http://schemas.microsoft.com/office/drawing/2014/main" id="{4EF880BA-B0EA-3784-466A-4CFCA9EDC706}"/>
              </a:ext>
            </a:extLst>
          </p:cNvPr>
          <p:cNvSpPr txBox="1"/>
          <p:nvPr/>
        </p:nvSpPr>
        <p:spPr>
          <a:xfrm>
            <a:off x="1734797" y="6015941"/>
            <a:ext cx="38260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Source: Ecological Sections of Minnesota,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Minnesota Department of Natural Resources (DNR) </a:t>
            </a:r>
          </a:p>
        </p:txBody>
      </p:sp>
      <p:pic>
        <p:nvPicPr>
          <p:cNvPr id="4" name="Picture 3" descr="Map of disease risk level by county - low, moderate, and high.&#10;Data available in following table.">
            <a:extLst>
              <a:ext uri="{FF2B5EF4-FFF2-40B4-BE49-F238E27FC236}">
                <a16:creationId xmlns:a16="http://schemas.microsoft.com/office/drawing/2014/main" id="{5B059D75-E7CD-9CD5-1900-78D98F78B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063" y="1871313"/>
            <a:ext cx="3797626" cy="4329294"/>
          </a:xfrm>
          <a:prstGeom prst="rect">
            <a:avLst/>
          </a:prstGeom>
        </p:spPr>
      </p:pic>
    </p:spTree>
    <p:extLst>
      <p:ext uri="{BB962C8B-B14F-4D97-AF65-F5344CB8AC3E}">
        <p14:creationId xmlns:p14="http://schemas.microsoft.com/office/powerpoint/2010/main" val="3414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142DE9-B9FC-D7B9-8536-0AF47C942196}"/>
              </a:ext>
            </a:extLst>
          </p:cNvPr>
          <p:cNvGraphicFramePr>
            <a:graphicFrameLocks noGrp="1"/>
          </p:cNvGraphicFramePr>
          <p:nvPr>
            <p:extLst>
              <p:ext uri="{D42A27DB-BD31-4B8C-83A1-F6EECF244321}">
                <p14:modId xmlns:p14="http://schemas.microsoft.com/office/powerpoint/2010/main" val="3254962686"/>
              </p:ext>
            </p:extLst>
          </p:nvPr>
        </p:nvGraphicFramePr>
        <p:xfrm>
          <a:off x="5206631" y="3187701"/>
          <a:ext cx="489320" cy="2864320"/>
        </p:xfrm>
        <a:graphic>
          <a:graphicData uri="http://schemas.openxmlformats.org/drawingml/2006/table">
            <a:tbl>
              <a:tblPr firstRow="1">
                <a:tableStyleId>{5C22544A-7EE6-4342-B048-85BDC9FD1C3A}</a:tableStyleId>
              </a:tblPr>
              <a:tblGrid>
                <a:gridCol w="163107">
                  <a:extLst>
                    <a:ext uri="{9D8B030D-6E8A-4147-A177-3AD203B41FA5}">
                      <a16:colId xmlns:a16="http://schemas.microsoft.com/office/drawing/2014/main" val="1282358698"/>
                    </a:ext>
                  </a:extLst>
                </a:gridCol>
                <a:gridCol w="326213">
                  <a:extLst>
                    <a:ext uri="{9D8B030D-6E8A-4147-A177-3AD203B41FA5}">
                      <a16:colId xmlns:a16="http://schemas.microsoft.com/office/drawing/2014/main" val="1323313919"/>
                    </a:ext>
                  </a:extLst>
                </a:gridCol>
              </a:tblGrid>
              <a:tr h="0">
                <a:tc>
                  <a:txBody>
                    <a:bodyPr/>
                    <a:lstStyle/>
                    <a:p>
                      <a:pPr algn="l" fontAlgn="b"/>
                      <a:r>
                        <a:rPr lang="en-US" sz="200" u="none" strike="noStrike">
                          <a:solidFill>
                            <a:schemeClr val="bg1"/>
                          </a:solidFill>
                          <a:effectLst/>
                        </a:rPr>
                        <a:t>County</a:t>
                      </a:r>
                      <a:endParaRPr lang="en-US" sz="200" b="1"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Blacklegged Tick Establishment Status</a:t>
                      </a:r>
                      <a:endParaRPr lang="en-US" sz="200" b="1"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304886"/>
                  </a:ext>
                </a:extLst>
              </a:tr>
              <a:tr h="0">
                <a:tc>
                  <a:txBody>
                    <a:bodyPr/>
                    <a:lstStyle/>
                    <a:p>
                      <a:pPr algn="l" fontAlgn="b"/>
                      <a:r>
                        <a:rPr lang="en-US" sz="200" u="none" strike="noStrike">
                          <a:solidFill>
                            <a:schemeClr val="bg1"/>
                          </a:solidFill>
                          <a:effectLst/>
                        </a:rPr>
                        <a:t>Aitkin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401293"/>
                  </a:ext>
                </a:extLst>
              </a:tr>
              <a:tr h="0">
                <a:tc>
                  <a:txBody>
                    <a:bodyPr/>
                    <a:lstStyle/>
                    <a:p>
                      <a:pPr algn="l" fontAlgn="b"/>
                      <a:r>
                        <a:rPr lang="en-US" sz="200" u="none" strike="noStrike">
                          <a:solidFill>
                            <a:schemeClr val="bg1"/>
                          </a:solidFill>
                          <a:effectLst/>
                        </a:rPr>
                        <a:t>Anoka</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6330516"/>
                  </a:ext>
                </a:extLst>
              </a:tr>
              <a:tr h="0">
                <a:tc>
                  <a:txBody>
                    <a:bodyPr/>
                    <a:lstStyle/>
                    <a:p>
                      <a:pPr algn="l" fontAlgn="b"/>
                      <a:r>
                        <a:rPr lang="en-US" sz="200" u="none" strike="noStrike">
                          <a:solidFill>
                            <a:schemeClr val="bg1"/>
                          </a:solidFill>
                          <a:effectLst/>
                        </a:rPr>
                        <a:t>Becker</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9143060"/>
                  </a:ext>
                </a:extLst>
              </a:tr>
              <a:tr h="0">
                <a:tc>
                  <a:txBody>
                    <a:bodyPr/>
                    <a:lstStyle/>
                    <a:p>
                      <a:pPr algn="l" fontAlgn="b"/>
                      <a:r>
                        <a:rPr lang="en-US" sz="200" u="none" strike="noStrike">
                          <a:solidFill>
                            <a:schemeClr val="bg1"/>
                          </a:solidFill>
                          <a:effectLst/>
                        </a:rPr>
                        <a:t>Beltrami</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8697553"/>
                  </a:ext>
                </a:extLst>
              </a:tr>
              <a:tr h="0">
                <a:tc>
                  <a:txBody>
                    <a:bodyPr/>
                    <a:lstStyle/>
                    <a:p>
                      <a:pPr algn="l" fontAlgn="b"/>
                      <a:r>
                        <a:rPr lang="en-US" sz="200" u="none" strike="noStrike">
                          <a:solidFill>
                            <a:schemeClr val="bg1"/>
                          </a:solidFill>
                          <a:effectLst/>
                        </a:rPr>
                        <a:t>Benton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6639627"/>
                  </a:ext>
                </a:extLst>
              </a:tr>
              <a:tr h="0">
                <a:tc>
                  <a:txBody>
                    <a:bodyPr/>
                    <a:lstStyle/>
                    <a:p>
                      <a:pPr algn="l" fontAlgn="b"/>
                      <a:r>
                        <a:rPr lang="en-US" sz="200" u="none" strike="noStrike">
                          <a:solidFill>
                            <a:schemeClr val="bg1"/>
                          </a:solidFill>
                          <a:effectLst/>
                        </a:rPr>
                        <a:t>Big Stone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8070488"/>
                  </a:ext>
                </a:extLst>
              </a:tr>
              <a:tr h="0">
                <a:tc>
                  <a:txBody>
                    <a:bodyPr/>
                    <a:lstStyle/>
                    <a:p>
                      <a:pPr algn="l" fontAlgn="b"/>
                      <a:r>
                        <a:rPr lang="en-US" sz="200" u="none" strike="noStrike">
                          <a:solidFill>
                            <a:schemeClr val="bg1"/>
                          </a:solidFill>
                          <a:effectLst/>
                        </a:rPr>
                        <a:t>Blue Earth</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373321"/>
                  </a:ext>
                </a:extLst>
              </a:tr>
              <a:tr h="0">
                <a:tc>
                  <a:txBody>
                    <a:bodyPr/>
                    <a:lstStyle/>
                    <a:p>
                      <a:pPr algn="l" fontAlgn="b"/>
                      <a:r>
                        <a:rPr lang="en-US" sz="200" u="none" strike="noStrike">
                          <a:solidFill>
                            <a:schemeClr val="bg1"/>
                          </a:solidFill>
                          <a:effectLst/>
                        </a:rPr>
                        <a:t>Brown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7819686"/>
                  </a:ext>
                </a:extLst>
              </a:tr>
              <a:tr h="0">
                <a:tc>
                  <a:txBody>
                    <a:bodyPr/>
                    <a:lstStyle/>
                    <a:p>
                      <a:pPr algn="l" fontAlgn="b"/>
                      <a:r>
                        <a:rPr lang="en-US" sz="200" u="none" strike="noStrike">
                          <a:solidFill>
                            <a:schemeClr val="bg1"/>
                          </a:solidFill>
                          <a:effectLst/>
                        </a:rPr>
                        <a:t>Carlton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9464323"/>
                  </a:ext>
                </a:extLst>
              </a:tr>
              <a:tr h="0">
                <a:tc>
                  <a:txBody>
                    <a:bodyPr/>
                    <a:lstStyle/>
                    <a:p>
                      <a:pPr algn="l" fontAlgn="b"/>
                      <a:r>
                        <a:rPr lang="en-US" sz="200" u="none" strike="noStrike">
                          <a:solidFill>
                            <a:schemeClr val="bg1"/>
                          </a:solidFill>
                          <a:effectLst/>
                        </a:rPr>
                        <a:t>Carver</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841071"/>
                  </a:ext>
                </a:extLst>
              </a:tr>
              <a:tr h="0">
                <a:tc>
                  <a:txBody>
                    <a:bodyPr/>
                    <a:lstStyle/>
                    <a:p>
                      <a:pPr algn="l" fontAlgn="b"/>
                      <a:r>
                        <a:rPr lang="en-US" sz="200" u="none" strike="noStrike">
                          <a:solidFill>
                            <a:schemeClr val="bg1"/>
                          </a:solidFill>
                          <a:effectLst/>
                        </a:rPr>
                        <a:t>Cass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3603206"/>
                  </a:ext>
                </a:extLst>
              </a:tr>
              <a:tr h="0">
                <a:tc>
                  <a:txBody>
                    <a:bodyPr/>
                    <a:lstStyle/>
                    <a:p>
                      <a:pPr algn="l" fontAlgn="b"/>
                      <a:r>
                        <a:rPr lang="en-US" sz="200" u="none" strike="noStrike">
                          <a:solidFill>
                            <a:schemeClr val="bg1"/>
                          </a:solidFill>
                          <a:effectLst/>
                        </a:rPr>
                        <a:t>Chippewa</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1959441"/>
                  </a:ext>
                </a:extLst>
              </a:tr>
              <a:tr h="0">
                <a:tc>
                  <a:txBody>
                    <a:bodyPr/>
                    <a:lstStyle/>
                    <a:p>
                      <a:pPr algn="l" fontAlgn="b"/>
                      <a:r>
                        <a:rPr lang="en-US" sz="200" u="none" strike="noStrike">
                          <a:solidFill>
                            <a:schemeClr val="bg1"/>
                          </a:solidFill>
                          <a:effectLst/>
                        </a:rPr>
                        <a:t>Chisago</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096526"/>
                  </a:ext>
                </a:extLst>
              </a:tr>
              <a:tr h="0">
                <a:tc>
                  <a:txBody>
                    <a:bodyPr/>
                    <a:lstStyle/>
                    <a:p>
                      <a:pPr algn="l" fontAlgn="b"/>
                      <a:r>
                        <a:rPr lang="en-US" sz="200" u="none" strike="noStrike">
                          <a:solidFill>
                            <a:schemeClr val="bg1"/>
                          </a:solidFill>
                          <a:effectLst/>
                        </a:rPr>
                        <a:t>Clay</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7658437"/>
                  </a:ext>
                </a:extLst>
              </a:tr>
              <a:tr h="0">
                <a:tc>
                  <a:txBody>
                    <a:bodyPr/>
                    <a:lstStyle/>
                    <a:p>
                      <a:pPr algn="l" fontAlgn="b"/>
                      <a:r>
                        <a:rPr lang="en-US" sz="200" u="none" strike="noStrike">
                          <a:solidFill>
                            <a:schemeClr val="bg1"/>
                          </a:solidFill>
                          <a:effectLst/>
                        </a:rPr>
                        <a:t>Clearwater</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7783842"/>
                  </a:ext>
                </a:extLst>
              </a:tr>
              <a:tr h="0">
                <a:tc>
                  <a:txBody>
                    <a:bodyPr/>
                    <a:lstStyle/>
                    <a:p>
                      <a:pPr algn="l" fontAlgn="b"/>
                      <a:r>
                        <a:rPr lang="en-US" sz="200" u="none" strike="noStrike">
                          <a:solidFill>
                            <a:schemeClr val="bg1"/>
                          </a:solidFill>
                          <a:effectLst/>
                        </a:rPr>
                        <a:t>Cook</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4588071"/>
                  </a:ext>
                </a:extLst>
              </a:tr>
              <a:tr h="0">
                <a:tc>
                  <a:txBody>
                    <a:bodyPr/>
                    <a:lstStyle/>
                    <a:p>
                      <a:pPr algn="l" fontAlgn="b"/>
                      <a:r>
                        <a:rPr lang="en-US" sz="200" u="none" strike="noStrike">
                          <a:solidFill>
                            <a:schemeClr val="bg1"/>
                          </a:solidFill>
                          <a:effectLst/>
                        </a:rPr>
                        <a:t>Cottonwood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dirty="0">
                          <a:solidFill>
                            <a:schemeClr val="bg1"/>
                          </a:solidFill>
                          <a:effectLst/>
                        </a:rPr>
                        <a:t>No Reports</a:t>
                      </a:r>
                      <a:endParaRPr lang="en-US" sz="200" b="0" i="0" u="none" strike="noStrike" dirty="0">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9076736"/>
                  </a:ext>
                </a:extLst>
              </a:tr>
              <a:tr h="0">
                <a:tc>
                  <a:txBody>
                    <a:bodyPr/>
                    <a:lstStyle/>
                    <a:p>
                      <a:pPr algn="l" fontAlgn="b"/>
                      <a:r>
                        <a:rPr lang="en-US" sz="200" u="none" strike="noStrike">
                          <a:solidFill>
                            <a:schemeClr val="bg1"/>
                          </a:solidFill>
                          <a:effectLst/>
                        </a:rPr>
                        <a:t>Crow Wing</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038677"/>
                  </a:ext>
                </a:extLst>
              </a:tr>
              <a:tr h="0">
                <a:tc>
                  <a:txBody>
                    <a:bodyPr/>
                    <a:lstStyle/>
                    <a:p>
                      <a:pPr algn="l" fontAlgn="b"/>
                      <a:r>
                        <a:rPr lang="en-US" sz="200" u="none" strike="noStrike">
                          <a:solidFill>
                            <a:schemeClr val="bg1"/>
                          </a:solidFill>
                          <a:effectLst/>
                        </a:rPr>
                        <a:t>Dakota</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6757645"/>
                  </a:ext>
                </a:extLst>
              </a:tr>
              <a:tr h="0">
                <a:tc>
                  <a:txBody>
                    <a:bodyPr/>
                    <a:lstStyle/>
                    <a:p>
                      <a:pPr algn="l" fontAlgn="b"/>
                      <a:r>
                        <a:rPr lang="en-US" sz="200" u="none" strike="noStrike">
                          <a:solidFill>
                            <a:schemeClr val="bg1"/>
                          </a:solidFill>
                          <a:effectLst/>
                        </a:rPr>
                        <a:t>Dodge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702979"/>
                  </a:ext>
                </a:extLst>
              </a:tr>
              <a:tr h="0">
                <a:tc>
                  <a:txBody>
                    <a:bodyPr/>
                    <a:lstStyle/>
                    <a:p>
                      <a:pPr algn="l" fontAlgn="b"/>
                      <a:r>
                        <a:rPr lang="en-US" sz="200" u="none" strike="noStrike">
                          <a:solidFill>
                            <a:schemeClr val="bg1"/>
                          </a:solidFill>
                          <a:effectLst/>
                        </a:rPr>
                        <a:t>Douglas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301815"/>
                  </a:ext>
                </a:extLst>
              </a:tr>
              <a:tr h="0">
                <a:tc>
                  <a:txBody>
                    <a:bodyPr/>
                    <a:lstStyle/>
                    <a:p>
                      <a:pPr algn="l" fontAlgn="b"/>
                      <a:r>
                        <a:rPr lang="en-US" sz="200" u="none" strike="noStrike">
                          <a:solidFill>
                            <a:schemeClr val="bg1"/>
                          </a:solidFill>
                          <a:effectLst/>
                        </a:rPr>
                        <a:t>Faribault</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Reported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780431"/>
                  </a:ext>
                </a:extLst>
              </a:tr>
              <a:tr h="0">
                <a:tc>
                  <a:txBody>
                    <a:bodyPr/>
                    <a:lstStyle/>
                    <a:p>
                      <a:pPr algn="l" fontAlgn="b"/>
                      <a:r>
                        <a:rPr lang="en-US" sz="200" u="none" strike="noStrike">
                          <a:solidFill>
                            <a:schemeClr val="bg1"/>
                          </a:solidFill>
                          <a:effectLst/>
                        </a:rPr>
                        <a:t>Fillmore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1321265"/>
                  </a:ext>
                </a:extLst>
              </a:tr>
              <a:tr h="0">
                <a:tc>
                  <a:txBody>
                    <a:bodyPr/>
                    <a:lstStyle/>
                    <a:p>
                      <a:pPr algn="l" fontAlgn="b"/>
                      <a:r>
                        <a:rPr lang="en-US" sz="200" u="none" strike="noStrike">
                          <a:solidFill>
                            <a:schemeClr val="bg1"/>
                          </a:solidFill>
                          <a:effectLst/>
                        </a:rPr>
                        <a:t>Freeborn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75168"/>
                  </a:ext>
                </a:extLst>
              </a:tr>
              <a:tr h="0">
                <a:tc>
                  <a:txBody>
                    <a:bodyPr/>
                    <a:lstStyle/>
                    <a:p>
                      <a:pPr algn="l" fontAlgn="b"/>
                      <a:r>
                        <a:rPr lang="en-US" sz="200" u="none" strike="noStrike">
                          <a:solidFill>
                            <a:schemeClr val="bg1"/>
                          </a:solidFill>
                          <a:effectLst/>
                        </a:rPr>
                        <a:t>Goodhue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7561311"/>
                  </a:ext>
                </a:extLst>
              </a:tr>
              <a:tr h="0">
                <a:tc>
                  <a:txBody>
                    <a:bodyPr/>
                    <a:lstStyle/>
                    <a:p>
                      <a:pPr algn="l" fontAlgn="b"/>
                      <a:r>
                        <a:rPr lang="en-US" sz="200" u="none" strike="noStrike">
                          <a:solidFill>
                            <a:schemeClr val="bg1"/>
                          </a:solidFill>
                          <a:effectLst/>
                        </a:rPr>
                        <a:t>Grant</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2683288"/>
                  </a:ext>
                </a:extLst>
              </a:tr>
              <a:tr h="0">
                <a:tc>
                  <a:txBody>
                    <a:bodyPr/>
                    <a:lstStyle/>
                    <a:p>
                      <a:pPr algn="l" fontAlgn="b"/>
                      <a:r>
                        <a:rPr lang="en-US" sz="200" u="none" strike="noStrike">
                          <a:solidFill>
                            <a:schemeClr val="bg1"/>
                          </a:solidFill>
                          <a:effectLst/>
                        </a:rPr>
                        <a:t>Hennepin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4484116"/>
                  </a:ext>
                </a:extLst>
              </a:tr>
              <a:tr h="0">
                <a:tc>
                  <a:txBody>
                    <a:bodyPr/>
                    <a:lstStyle/>
                    <a:p>
                      <a:pPr algn="l" fontAlgn="b"/>
                      <a:r>
                        <a:rPr lang="en-US" sz="200" u="none" strike="noStrike">
                          <a:solidFill>
                            <a:schemeClr val="bg1"/>
                          </a:solidFill>
                          <a:effectLst/>
                        </a:rPr>
                        <a:t>Houston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3108330"/>
                  </a:ext>
                </a:extLst>
              </a:tr>
              <a:tr h="0">
                <a:tc>
                  <a:txBody>
                    <a:bodyPr/>
                    <a:lstStyle/>
                    <a:p>
                      <a:pPr algn="l" fontAlgn="b"/>
                      <a:r>
                        <a:rPr lang="en-US" sz="200" u="none" strike="noStrike">
                          <a:solidFill>
                            <a:schemeClr val="bg1"/>
                          </a:solidFill>
                          <a:effectLst/>
                        </a:rPr>
                        <a:t>Hubbard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6411891"/>
                  </a:ext>
                </a:extLst>
              </a:tr>
              <a:tr h="0">
                <a:tc>
                  <a:txBody>
                    <a:bodyPr/>
                    <a:lstStyle/>
                    <a:p>
                      <a:pPr algn="l" fontAlgn="b"/>
                      <a:r>
                        <a:rPr lang="en-US" sz="200" u="none" strike="noStrike">
                          <a:solidFill>
                            <a:schemeClr val="bg1"/>
                          </a:solidFill>
                          <a:effectLst/>
                        </a:rPr>
                        <a:t>Isanti</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214649"/>
                  </a:ext>
                </a:extLst>
              </a:tr>
              <a:tr h="0">
                <a:tc>
                  <a:txBody>
                    <a:bodyPr/>
                    <a:lstStyle/>
                    <a:p>
                      <a:pPr algn="l" fontAlgn="b"/>
                      <a:r>
                        <a:rPr lang="en-US" sz="200" u="none" strike="noStrike">
                          <a:solidFill>
                            <a:schemeClr val="bg1"/>
                          </a:solidFill>
                          <a:effectLst/>
                        </a:rPr>
                        <a:t>Itasca</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19805"/>
                  </a:ext>
                </a:extLst>
              </a:tr>
              <a:tr h="0">
                <a:tc>
                  <a:txBody>
                    <a:bodyPr/>
                    <a:lstStyle/>
                    <a:p>
                      <a:pPr algn="l" fontAlgn="b"/>
                      <a:r>
                        <a:rPr lang="en-US" sz="200" u="none" strike="noStrike">
                          <a:solidFill>
                            <a:schemeClr val="bg1"/>
                          </a:solidFill>
                          <a:effectLst/>
                        </a:rPr>
                        <a:t>Jackson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583270"/>
                  </a:ext>
                </a:extLst>
              </a:tr>
              <a:tr h="0">
                <a:tc>
                  <a:txBody>
                    <a:bodyPr/>
                    <a:lstStyle/>
                    <a:p>
                      <a:pPr algn="l" fontAlgn="b"/>
                      <a:r>
                        <a:rPr lang="en-US" sz="200" u="none" strike="noStrike">
                          <a:solidFill>
                            <a:schemeClr val="bg1"/>
                          </a:solidFill>
                          <a:effectLst/>
                        </a:rPr>
                        <a:t>Kanabec</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363891"/>
                  </a:ext>
                </a:extLst>
              </a:tr>
              <a:tr h="0">
                <a:tc>
                  <a:txBody>
                    <a:bodyPr/>
                    <a:lstStyle/>
                    <a:p>
                      <a:pPr algn="l" fontAlgn="b"/>
                      <a:r>
                        <a:rPr lang="en-US" sz="200" u="none" strike="noStrike">
                          <a:solidFill>
                            <a:schemeClr val="bg1"/>
                          </a:solidFill>
                          <a:effectLst/>
                        </a:rPr>
                        <a:t>Kandiyohi</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6221938"/>
                  </a:ext>
                </a:extLst>
              </a:tr>
              <a:tr h="0">
                <a:tc>
                  <a:txBody>
                    <a:bodyPr/>
                    <a:lstStyle/>
                    <a:p>
                      <a:pPr algn="l" fontAlgn="b"/>
                      <a:r>
                        <a:rPr lang="en-US" sz="200" u="none" strike="noStrike">
                          <a:solidFill>
                            <a:schemeClr val="bg1"/>
                          </a:solidFill>
                          <a:effectLst/>
                        </a:rPr>
                        <a:t>Kittson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422333"/>
                  </a:ext>
                </a:extLst>
              </a:tr>
              <a:tr h="0">
                <a:tc>
                  <a:txBody>
                    <a:bodyPr/>
                    <a:lstStyle/>
                    <a:p>
                      <a:pPr algn="l" fontAlgn="b"/>
                      <a:r>
                        <a:rPr lang="en-US" sz="200" u="none" strike="noStrike">
                          <a:solidFill>
                            <a:schemeClr val="bg1"/>
                          </a:solidFill>
                          <a:effectLst/>
                        </a:rPr>
                        <a:t>Koochiching</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709389"/>
                  </a:ext>
                </a:extLst>
              </a:tr>
              <a:tr h="0">
                <a:tc>
                  <a:txBody>
                    <a:bodyPr/>
                    <a:lstStyle/>
                    <a:p>
                      <a:pPr algn="l" fontAlgn="b"/>
                      <a:r>
                        <a:rPr lang="en-US" sz="200" u="none" strike="noStrike">
                          <a:solidFill>
                            <a:schemeClr val="bg1"/>
                          </a:solidFill>
                          <a:effectLst/>
                        </a:rPr>
                        <a:t>Lac qui Parle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3865734"/>
                  </a:ext>
                </a:extLst>
              </a:tr>
              <a:tr h="0">
                <a:tc>
                  <a:txBody>
                    <a:bodyPr/>
                    <a:lstStyle/>
                    <a:p>
                      <a:pPr algn="l" fontAlgn="b"/>
                      <a:r>
                        <a:rPr lang="en-US" sz="200" u="none" strike="noStrike">
                          <a:solidFill>
                            <a:schemeClr val="bg1"/>
                          </a:solidFill>
                          <a:effectLst/>
                        </a:rPr>
                        <a:t>Lake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846657"/>
                  </a:ext>
                </a:extLst>
              </a:tr>
              <a:tr h="0">
                <a:tc>
                  <a:txBody>
                    <a:bodyPr/>
                    <a:lstStyle/>
                    <a:p>
                      <a:pPr algn="l" fontAlgn="b"/>
                      <a:r>
                        <a:rPr lang="en-US" sz="200" u="none" strike="noStrike">
                          <a:solidFill>
                            <a:schemeClr val="bg1"/>
                          </a:solidFill>
                          <a:effectLst/>
                        </a:rPr>
                        <a:t>Le Sueur</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2559629"/>
                  </a:ext>
                </a:extLst>
              </a:tr>
              <a:tr h="0">
                <a:tc>
                  <a:txBody>
                    <a:bodyPr/>
                    <a:lstStyle/>
                    <a:p>
                      <a:pPr algn="l" fontAlgn="b"/>
                      <a:r>
                        <a:rPr lang="en-US" sz="200" u="none" strike="noStrike">
                          <a:solidFill>
                            <a:schemeClr val="bg1"/>
                          </a:solidFill>
                          <a:effectLst/>
                        </a:rPr>
                        <a:t>Lincoln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432201"/>
                  </a:ext>
                </a:extLst>
              </a:tr>
              <a:tr h="0">
                <a:tc>
                  <a:txBody>
                    <a:bodyPr/>
                    <a:lstStyle/>
                    <a:p>
                      <a:pPr algn="l" fontAlgn="b"/>
                      <a:r>
                        <a:rPr lang="en-US" sz="200" u="none" strike="noStrike">
                          <a:solidFill>
                            <a:schemeClr val="bg1"/>
                          </a:solidFill>
                          <a:effectLst/>
                        </a:rPr>
                        <a:t>Lake of the Woods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992778"/>
                  </a:ext>
                </a:extLst>
              </a:tr>
              <a:tr h="0">
                <a:tc>
                  <a:txBody>
                    <a:bodyPr/>
                    <a:lstStyle/>
                    <a:p>
                      <a:pPr algn="l" fontAlgn="b"/>
                      <a:r>
                        <a:rPr lang="en-US" sz="200" u="none" strike="noStrike">
                          <a:solidFill>
                            <a:schemeClr val="bg1"/>
                          </a:solidFill>
                          <a:effectLst/>
                        </a:rPr>
                        <a:t>Lyon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8553436"/>
                  </a:ext>
                </a:extLst>
              </a:tr>
              <a:tr h="0">
                <a:tc>
                  <a:txBody>
                    <a:bodyPr/>
                    <a:lstStyle/>
                    <a:p>
                      <a:pPr algn="l" fontAlgn="b"/>
                      <a:r>
                        <a:rPr lang="en-US" sz="200" u="none" strike="noStrike">
                          <a:solidFill>
                            <a:schemeClr val="bg1"/>
                          </a:solidFill>
                          <a:effectLst/>
                        </a:rPr>
                        <a:t>Mahnomen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9896271"/>
                  </a:ext>
                </a:extLst>
              </a:tr>
              <a:tr h="0">
                <a:tc>
                  <a:txBody>
                    <a:bodyPr/>
                    <a:lstStyle/>
                    <a:p>
                      <a:pPr algn="l" fontAlgn="b"/>
                      <a:r>
                        <a:rPr lang="en-US" sz="200" u="none" strike="noStrike">
                          <a:solidFill>
                            <a:schemeClr val="bg1"/>
                          </a:solidFill>
                          <a:effectLst/>
                        </a:rPr>
                        <a:t>Marshall</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1627101"/>
                  </a:ext>
                </a:extLst>
              </a:tr>
              <a:tr h="0">
                <a:tc>
                  <a:txBody>
                    <a:bodyPr/>
                    <a:lstStyle/>
                    <a:p>
                      <a:pPr algn="l" fontAlgn="b"/>
                      <a:r>
                        <a:rPr lang="en-US" sz="200" u="none" strike="noStrike">
                          <a:solidFill>
                            <a:schemeClr val="bg1"/>
                          </a:solidFill>
                          <a:effectLst/>
                        </a:rPr>
                        <a:t>Martin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4749836"/>
                  </a:ext>
                </a:extLst>
              </a:tr>
              <a:tr h="0">
                <a:tc>
                  <a:txBody>
                    <a:bodyPr/>
                    <a:lstStyle/>
                    <a:p>
                      <a:pPr algn="l" fontAlgn="b"/>
                      <a:r>
                        <a:rPr lang="en-US" sz="200" u="none" strike="noStrike">
                          <a:solidFill>
                            <a:schemeClr val="bg1"/>
                          </a:solidFill>
                          <a:effectLst/>
                        </a:rPr>
                        <a:t>McLeod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4256839"/>
                  </a:ext>
                </a:extLst>
              </a:tr>
              <a:tr h="0">
                <a:tc>
                  <a:txBody>
                    <a:bodyPr/>
                    <a:lstStyle/>
                    <a:p>
                      <a:pPr algn="l" fontAlgn="b"/>
                      <a:r>
                        <a:rPr lang="en-US" sz="200" u="none" strike="noStrike">
                          <a:solidFill>
                            <a:schemeClr val="bg1"/>
                          </a:solidFill>
                          <a:effectLst/>
                        </a:rPr>
                        <a:t>Meeker</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740072"/>
                  </a:ext>
                </a:extLst>
              </a:tr>
              <a:tr h="0">
                <a:tc>
                  <a:txBody>
                    <a:bodyPr/>
                    <a:lstStyle/>
                    <a:p>
                      <a:pPr algn="l" fontAlgn="b"/>
                      <a:r>
                        <a:rPr lang="en-US" sz="200" u="none" strike="noStrike">
                          <a:solidFill>
                            <a:schemeClr val="bg1"/>
                          </a:solidFill>
                          <a:effectLst/>
                        </a:rPr>
                        <a:t>Mille Lacs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1915620"/>
                  </a:ext>
                </a:extLst>
              </a:tr>
              <a:tr h="0">
                <a:tc>
                  <a:txBody>
                    <a:bodyPr/>
                    <a:lstStyle/>
                    <a:p>
                      <a:pPr algn="l" fontAlgn="b"/>
                      <a:r>
                        <a:rPr lang="en-US" sz="200" u="none" strike="noStrike">
                          <a:solidFill>
                            <a:schemeClr val="bg1"/>
                          </a:solidFill>
                          <a:effectLst/>
                        </a:rPr>
                        <a:t>Morrison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762606"/>
                  </a:ext>
                </a:extLst>
              </a:tr>
              <a:tr h="0">
                <a:tc>
                  <a:txBody>
                    <a:bodyPr/>
                    <a:lstStyle/>
                    <a:p>
                      <a:pPr algn="l" fontAlgn="b"/>
                      <a:r>
                        <a:rPr lang="en-US" sz="200" u="none" strike="noStrike">
                          <a:solidFill>
                            <a:schemeClr val="bg1"/>
                          </a:solidFill>
                          <a:effectLst/>
                        </a:rPr>
                        <a:t>Mower</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9887618"/>
                  </a:ext>
                </a:extLst>
              </a:tr>
              <a:tr h="0">
                <a:tc>
                  <a:txBody>
                    <a:bodyPr/>
                    <a:lstStyle/>
                    <a:p>
                      <a:pPr algn="l" fontAlgn="b"/>
                      <a:r>
                        <a:rPr lang="en-US" sz="200" u="none" strike="noStrike">
                          <a:solidFill>
                            <a:schemeClr val="bg1"/>
                          </a:solidFill>
                          <a:effectLst/>
                        </a:rPr>
                        <a:t>Murray</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230480"/>
                  </a:ext>
                </a:extLst>
              </a:tr>
              <a:tr h="0">
                <a:tc>
                  <a:txBody>
                    <a:bodyPr/>
                    <a:lstStyle/>
                    <a:p>
                      <a:pPr algn="l" fontAlgn="b"/>
                      <a:r>
                        <a:rPr lang="en-US" sz="200" u="none" strike="noStrike">
                          <a:solidFill>
                            <a:schemeClr val="bg1"/>
                          </a:solidFill>
                          <a:effectLst/>
                        </a:rPr>
                        <a:t>Nicollet</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326950"/>
                  </a:ext>
                </a:extLst>
              </a:tr>
              <a:tr h="0">
                <a:tc>
                  <a:txBody>
                    <a:bodyPr/>
                    <a:lstStyle/>
                    <a:p>
                      <a:pPr algn="l" fontAlgn="b"/>
                      <a:r>
                        <a:rPr lang="en-US" sz="200" u="none" strike="noStrike">
                          <a:solidFill>
                            <a:schemeClr val="bg1"/>
                          </a:solidFill>
                          <a:effectLst/>
                        </a:rPr>
                        <a:t>Nobles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198501"/>
                  </a:ext>
                </a:extLst>
              </a:tr>
              <a:tr h="0">
                <a:tc>
                  <a:txBody>
                    <a:bodyPr/>
                    <a:lstStyle/>
                    <a:p>
                      <a:pPr algn="l" fontAlgn="b"/>
                      <a:r>
                        <a:rPr lang="en-US" sz="200" u="none" strike="noStrike">
                          <a:solidFill>
                            <a:schemeClr val="bg1"/>
                          </a:solidFill>
                          <a:effectLst/>
                        </a:rPr>
                        <a:t>Norman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6604492"/>
                  </a:ext>
                </a:extLst>
              </a:tr>
              <a:tr h="0">
                <a:tc>
                  <a:txBody>
                    <a:bodyPr/>
                    <a:lstStyle/>
                    <a:p>
                      <a:pPr algn="l" fontAlgn="b"/>
                      <a:r>
                        <a:rPr lang="en-US" sz="200" u="none" strike="noStrike">
                          <a:solidFill>
                            <a:schemeClr val="bg1"/>
                          </a:solidFill>
                          <a:effectLst/>
                        </a:rPr>
                        <a:t>Olmsted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574307"/>
                  </a:ext>
                </a:extLst>
              </a:tr>
              <a:tr h="0">
                <a:tc>
                  <a:txBody>
                    <a:bodyPr/>
                    <a:lstStyle/>
                    <a:p>
                      <a:pPr algn="l" fontAlgn="b"/>
                      <a:r>
                        <a:rPr lang="en-US" sz="200" u="none" strike="noStrike">
                          <a:solidFill>
                            <a:schemeClr val="bg1"/>
                          </a:solidFill>
                          <a:effectLst/>
                        </a:rPr>
                        <a:t>Otter Tail</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9021603"/>
                  </a:ext>
                </a:extLst>
              </a:tr>
              <a:tr h="0">
                <a:tc>
                  <a:txBody>
                    <a:bodyPr/>
                    <a:lstStyle/>
                    <a:p>
                      <a:pPr algn="l" fontAlgn="b"/>
                      <a:r>
                        <a:rPr lang="en-US" sz="200" u="none" strike="noStrike">
                          <a:solidFill>
                            <a:schemeClr val="bg1"/>
                          </a:solidFill>
                          <a:effectLst/>
                        </a:rPr>
                        <a:t>Pennington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0175609"/>
                  </a:ext>
                </a:extLst>
              </a:tr>
              <a:tr h="0">
                <a:tc>
                  <a:txBody>
                    <a:bodyPr/>
                    <a:lstStyle/>
                    <a:p>
                      <a:pPr algn="l" fontAlgn="b"/>
                      <a:r>
                        <a:rPr lang="en-US" sz="200" u="none" strike="noStrike">
                          <a:solidFill>
                            <a:schemeClr val="bg1"/>
                          </a:solidFill>
                          <a:effectLst/>
                        </a:rPr>
                        <a:t>Pine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0110940"/>
                  </a:ext>
                </a:extLst>
              </a:tr>
              <a:tr h="0">
                <a:tc>
                  <a:txBody>
                    <a:bodyPr/>
                    <a:lstStyle/>
                    <a:p>
                      <a:pPr algn="l" fontAlgn="b"/>
                      <a:r>
                        <a:rPr lang="en-US" sz="200" u="none" strike="noStrike">
                          <a:solidFill>
                            <a:schemeClr val="bg1"/>
                          </a:solidFill>
                          <a:effectLst/>
                        </a:rPr>
                        <a:t>Pipestone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7009133"/>
                  </a:ext>
                </a:extLst>
              </a:tr>
              <a:tr h="0">
                <a:tc>
                  <a:txBody>
                    <a:bodyPr/>
                    <a:lstStyle/>
                    <a:p>
                      <a:pPr algn="l" fontAlgn="b"/>
                      <a:r>
                        <a:rPr lang="en-US" sz="200" u="none" strike="noStrike">
                          <a:solidFill>
                            <a:schemeClr val="bg1"/>
                          </a:solidFill>
                          <a:effectLst/>
                        </a:rPr>
                        <a:t>Polk</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8178231"/>
                  </a:ext>
                </a:extLst>
              </a:tr>
              <a:tr h="0">
                <a:tc>
                  <a:txBody>
                    <a:bodyPr/>
                    <a:lstStyle/>
                    <a:p>
                      <a:pPr algn="l" fontAlgn="b"/>
                      <a:r>
                        <a:rPr lang="en-US" sz="200" u="none" strike="noStrike">
                          <a:solidFill>
                            <a:schemeClr val="bg1"/>
                          </a:solidFill>
                          <a:effectLst/>
                        </a:rPr>
                        <a:t>Pope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5904805"/>
                  </a:ext>
                </a:extLst>
              </a:tr>
              <a:tr h="0">
                <a:tc>
                  <a:txBody>
                    <a:bodyPr/>
                    <a:lstStyle/>
                    <a:p>
                      <a:pPr algn="l" fontAlgn="b"/>
                      <a:r>
                        <a:rPr lang="en-US" sz="200" u="none" strike="noStrike">
                          <a:solidFill>
                            <a:schemeClr val="bg1"/>
                          </a:solidFill>
                          <a:effectLst/>
                        </a:rPr>
                        <a:t>Ramsey</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838424"/>
                  </a:ext>
                </a:extLst>
              </a:tr>
              <a:tr h="0">
                <a:tc>
                  <a:txBody>
                    <a:bodyPr/>
                    <a:lstStyle/>
                    <a:p>
                      <a:pPr algn="l" fontAlgn="b"/>
                      <a:r>
                        <a:rPr lang="en-US" sz="200" u="none" strike="noStrike">
                          <a:solidFill>
                            <a:schemeClr val="bg1"/>
                          </a:solidFill>
                          <a:effectLst/>
                        </a:rPr>
                        <a:t>Red Lake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9891485"/>
                  </a:ext>
                </a:extLst>
              </a:tr>
              <a:tr h="0">
                <a:tc>
                  <a:txBody>
                    <a:bodyPr/>
                    <a:lstStyle/>
                    <a:p>
                      <a:pPr algn="l" fontAlgn="b"/>
                      <a:r>
                        <a:rPr lang="en-US" sz="200" u="none" strike="noStrike">
                          <a:solidFill>
                            <a:schemeClr val="bg1"/>
                          </a:solidFill>
                          <a:effectLst/>
                        </a:rPr>
                        <a:t>Redwood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964"/>
                  </a:ext>
                </a:extLst>
              </a:tr>
              <a:tr h="0">
                <a:tc>
                  <a:txBody>
                    <a:bodyPr/>
                    <a:lstStyle/>
                    <a:p>
                      <a:pPr algn="l" fontAlgn="b"/>
                      <a:r>
                        <a:rPr lang="en-US" sz="200" u="none" strike="noStrike">
                          <a:solidFill>
                            <a:schemeClr val="bg1"/>
                          </a:solidFill>
                          <a:effectLst/>
                        </a:rPr>
                        <a:t>Renville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9496801"/>
                  </a:ext>
                </a:extLst>
              </a:tr>
              <a:tr h="0">
                <a:tc>
                  <a:txBody>
                    <a:bodyPr/>
                    <a:lstStyle/>
                    <a:p>
                      <a:pPr algn="l" fontAlgn="b"/>
                      <a:r>
                        <a:rPr lang="en-US" sz="200" u="none" strike="noStrike">
                          <a:solidFill>
                            <a:schemeClr val="bg1"/>
                          </a:solidFill>
                          <a:effectLst/>
                        </a:rPr>
                        <a:t>Rice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2118953"/>
                  </a:ext>
                </a:extLst>
              </a:tr>
              <a:tr h="0">
                <a:tc>
                  <a:txBody>
                    <a:bodyPr/>
                    <a:lstStyle/>
                    <a:p>
                      <a:pPr algn="l" fontAlgn="b"/>
                      <a:r>
                        <a:rPr lang="en-US" sz="200" u="none" strike="noStrike">
                          <a:solidFill>
                            <a:schemeClr val="bg1"/>
                          </a:solidFill>
                          <a:effectLst/>
                        </a:rPr>
                        <a:t>Rock</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Reported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0901901"/>
                  </a:ext>
                </a:extLst>
              </a:tr>
              <a:tr h="0">
                <a:tc>
                  <a:txBody>
                    <a:bodyPr/>
                    <a:lstStyle/>
                    <a:p>
                      <a:pPr algn="l" fontAlgn="b"/>
                      <a:r>
                        <a:rPr lang="en-US" sz="200" u="none" strike="noStrike">
                          <a:solidFill>
                            <a:schemeClr val="bg1"/>
                          </a:solidFill>
                          <a:effectLst/>
                        </a:rPr>
                        <a:t>Roseau</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8870877"/>
                  </a:ext>
                </a:extLst>
              </a:tr>
              <a:tr h="0">
                <a:tc>
                  <a:txBody>
                    <a:bodyPr/>
                    <a:lstStyle/>
                    <a:p>
                      <a:pPr algn="l" fontAlgn="b"/>
                      <a:r>
                        <a:rPr lang="en-US" sz="200" u="none" strike="noStrike">
                          <a:solidFill>
                            <a:schemeClr val="bg1"/>
                          </a:solidFill>
                          <a:effectLst/>
                        </a:rPr>
                        <a:t>Scott</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0644063"/>
                  </a:ext>
                </a:extLst>
              </a:tr>
              <a:tr h="0">
                <a:tc>
                  <a:txBody>
                    <a:bodyPr/>
                    <a:lstStyle/>
                    <a:p>
                      <a:pPr algn="l" fontAlgn="b"/>
                      <a:r>
                        <a:rPr lang="en-US" sz="200" u="none" strike="noStrike">
                          <a:solidFill>
                            <a:schemeClr val="bg1"/>
                          </a:solidFill>
                          <a:effectLst/>
                        </a:rPr>
                        <a:t>Sherburne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5737942"/>
                  </a:ext>
                </a:extLst>
              </a:tr>
              <a:tr h="0">
                <a:tc>
                  <a:txBody>
                    <a:bodyPr/>
                    <a:lstStyle/>
                    <a:p>
                      <a:pPr algn="l" fontAlgn="b"/>
                      <a:r>
                        <a:rPr lang="en-US" sz="200" u="none" strike="noStrike">
                          <a:solidFill>
                            <a:schemeClr val="bg1"/>
                          </a:solidFill>
                          <a:effectLst/>
                        </a:rPr>
                        <a:t>Sibley</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2701373"/>
                  </a:ext>
                </a:extLst>
              </a:tr>
              <a:tr h="0">
                <a:tc>
                  <a:txBody>
                    <a:bodyPr/>
                    <a:lstStyle/>
                    <a:p>
                      <a:pPr algn="l" fontAlgn="b"/>
                      <a:r>
                        <a:rPr lang="en-US" sz="200" u="none" strike="noStrike">
                          <a:solidFill>
                            <a:schemeClr val="bg1"/>
                          </a:solidFill>
                          <a:effectLst/>
                        </a:rPr>
                        <a:t>Stearns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0930997"/>
                  </a:ext>
                </a:extLst>
              </a:tr>
              <a:tr h="0">
                <a:tc>
                  <a:txBody>
                    <a:bodyPr/>
                    <a:lstStyle/>
                    <a:p>
                      <a:pPr algn="l" fontAlgn="b"/>
                      <a:r>
                        <a:rPr lang="en-US" sz="200" u="none" strike="noStrike">
                          <a:solidFill>
                            <a:schemeClr val="bg1"/>
                          </a:solidFill>
                          <a:effectLst/>
                        </a:rPr>
                        <a:t>Steele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Reported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663072"/>
                  </a:ext>
                </a:extLst>
              </a:tr>
              <a:tr h="0">
                <a:tc>
                  <a:txBody>
                    <a:bodyPr/>
                    <a:lstStyle/>
                    <a:p>
                      <a:pPr algn="l" fontAlgn="b"/>
                      <a:r>
                        <a:rPr lang="en-US" sz="200" u="none" strike="noStrike">
                          <a:solidFill>
                            <a:schemeClr val="bg1"/>
                          </a:solidFill>
                          <a:effectLst/>
                        </a:rPr>
                        <a:t>Stevens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9538929"/>
                  </a:ext>
                </a:extLst>
              </a:tr>
              <a:tr h="0">
                <a:tc>
                  <a:txBody>
                    <a:bodyPr/>
                    <a:lstStyle/>
                    <a:p>
                      <a:pPr algn="l" fontAlgn="b"/>
                      <a:r>
                        <a:rPr lang="en-US" sz="200" u="none" strike="noStrike">
                          <a:solidFill>
                            <a:schemeClr val="bg1"/>
                          </a:solidFill>
                          <a:effectLst/>
                        </a:rPr>
                        <a:t>St. Louis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0023106"/>
                  </a:ext>
                </a:extLst>
              </a:tr>
              <a:tr h="0">
                <a:tc>
                  <a:txBody>
                    <a:bodyPr/>
                    <a:lstStyle/>
                    <a:p>
                      <a:pPr algn="l" fontAlgn="b"/>
                      <a:r>
                        <a:rPr lang="en-US" sz="200" u="none" strike="noStrike">
                          <a:solidFill>
                            <a:schemeClr val="bg1"/>
                          </a:solidFill>
                          <a:effectLst/>
                        </a:rPr>
                        <a:t>Swift</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447126"/>
                  </a:ext>
                </a:extLst>
              </a:tr>
              <a:tr h="0">
                <a:tc>
                  <a:txBody>
                    <a:bodyPr/>
                    <a:lstStyle/>
                    <a:p>
                      <a:pPr algn="l" fontAlgn="b"/>
                      <a:r>
                        <a:rPr lang="en-US" sz="200" u="none" strike="noStrike">
                          <a:solidFill>
                            <a:schemeClr val="bg1"/>
                          </a:solidFill>
                          <a:effectLst/>
                        </a:rPr>
                        <a:t>Todd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5930202"/>
                  </a:ext>
                </a:extLst>
              </a:tr>
              <a:tr h="0">
                <a:tc>
                  <a:txBody>
                    <a:bodyPr/>
                    <a:lstStyle/>
                    <a:p>
                      <a:pPr algn="l" fontAlgn="b"/>
                      <a:r>
                        <a:rPr lang="en-US" sz="200" u="none" strike="noStrike">
                          <a:solidFill>
                            <a:schemeClr val="bg1"/>
                          </a:solidFill>
                          <a:effectLst/>
                        </a:rPr>
                        <a:t>Traverse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204461"/>
                  </a:ext>
                </a:extLst>
              </a:tr>
              <a:tr h="0">
                <a:tc>
                  <a:txBody>
                    <a:bodyPr/>
                    <a:lstStyle/>
                    <a:p>
                      <a:pPr algn="l" fontAlgn="b"/>
                      <a:r>
                        <a:rPr lang="en-US" sz="200" u="none" strike="noStrike">
                          <a:solidFill>
                            <a:schemeClr val="bg1"/>
                          </a:solidFill>
                          <a:effectLst/>
                        </a:rPr>
                        <a:t>Wabasha</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064632"/>
                  </a:ext>
                </a:extLst>
              </a:tr>
              <a:tr h="0">
                <a:tc>
                  <a:txBody>
                    <a:bodyPr/>
                    <a:lstStyle/>
                    <a:p>
                      <a:pPr algn="l" fontAlgn="b"/>
                      <a:r>
                        <a:rPr lang="en-US" sz="200" u="none" strike="noStrike">
                          <a:solidFill>
                            <a:schemeClr val="bg1"/>
                          </a:solidFill>
                          <a:effectLst/>
                        </a:rPr>
                        <a:t>Waseca</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614102"/>
                  </a:ext>
                </a:extLst>
              </a:tr>
              <a:tr h="0">
                <a:tc>
                  <a:txBody>
                    <a:bodyPr/>
                    <a:lstStyle/>
                    <a:p>
                      <a:pPr algn="l" fontAlgn="b"/>
                      <a:r>
                        <a:rPr lang="en-US" sz="200" u="none" strike="noStrike">
                          <a:solidFill>
                            <a:schemeClr val="bg1"/>
                          </a:solidFill>
                          <a:effectLst/>
                        </a:rPr>
                        <a:t>Washington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487686"/>
                  </a:ext>
                </a:extLst>
              </a:tr>
              <a:tr h="0">
                <a:tc>
                  <a:txBody>
                    <a:bodyPr/>
                    <a:lstStyle/>
                    <a:p>
                      <a:pPr algn="l" fontAlgn="b"/>
                      <a:r>
                        <a:rPr lang="en-US" sz="200" u="none" strike="noStrike">
                          <a:solidFill>
                            <a:schemeClr val="bg1"/>
                          </a:solidFill>
                          <a:effectLst/>
                        </a:rPr>
                        <a:t>Watonwan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624050"/>
                  </a:ext>
                </a:extLst>
              </a:tr>
              <a:tr h="0">
                <a:tc>
                  <a:txBody>
                    <a:bodyPr/>
                    <a:lstStyle/>
                    <a:p>
                      <a:pPr algn="l" fontAlgn="b"/>
                      <a:r>
                        <a:rPr lang="en-US" sz="200" u="none" strike="noStrike">
                          <a:solidFill>
                            <a:schemeClr val="bg1"/>
                          </a:solidFill>
                          <a:effectLst/>
                        </a:rPr>
                        <a:t>Wilkin</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No Reports</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9910663"/>
                  </a:ext>
                </a:extLst>
              </a:tr>
              <a:tr h="0">
                <a:tc>
                  <a:txBody>
                    <a:bodyPr/>
                    <a:lstStyle/>
                    <a:p>
                      <a:pPr algn="l" fontAlgn="b"/>
                      <a:r>
                        <a:rPr lang="en-US" sz="200" u="none" strike="noStrike">
                          <a:solidFill>
                            <a:schemeClr val="bg1"/>
                          </a:solidFill>
                          <a:effectLst/>
                        </a:rPr>
                        <a:t>Winona</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0254941"/>
                  </a:ext>
                </a:extLst>
              </a:tr>
              <a:tr h="0">
                <a:tc>
                  <a:txBody>
                    <a:bodyPr/>
                    <a:lstStyle/>
                    <a:p>
                      <a:pPr algn="l" fontAlgn="b"/>
                      <a:r>
                        <a:rPr lang="en-US" sz="200" u="none" strike="noStrike">
                          <a:solidFill>
                            <a:schemeClr val="bg1"/>
                          </a:solidFill>
                          <a:effectLst/>
                        </a:rPr>
                        <a:t>Wright</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1997252"/>
                  </a:ext>
                </a:extLst>
              </a:tr>
              <a:tr h="0">
                <a:tc>
                  <a:txBody>
                    <a:bodyPr/>
                    <a:lstStyle/>
                    <a:p>
                      <a:pPr algn="l" fontAlgn="b"/>
                      <a:r>
                        <a:rPr lang="en-US" sz="200" u="none" strike="noStrike">
                          <a:solidFill>
                            <a:schemeClr val="bg1"/>
                          </a:solidFill>
                          <a:effectLst/>
                        </a:rPr>
                        <a:t>Wadena</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a:solidFill>
                            <a:schemeClr val="bg1"/>
                          </a:solidFill>
                          <a:effectLst/>
                        </a:rPr>
                        <a:t>Established</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5704178"/>
                  </a:ext>
                </a:extLst>
              </a:tr>
              <a:tr h="0">
                <a:tc>
                  <a:txBody>
                    <a:bodyPr/>
                    <a:lstStyle/>
                    <a:p>
                      <a:pPr algn="l" fontAlgn="b"/>
                      <a:r>
                        <a:rPr lang="en-US" sz="200" u="none" strike="noStrike">
                          <a:solidFill>
                            <a:schemeClr val="bg1"/>
                          </a:solidFill>
                          <a:effectLst/>
                        </a:rPr>
                        <a:t>Yellow Medicine</a:t>
                      </a:r>
                      <a:endParaRPr lang="en-US" sz="200" b="0" i="0" u="none" strike="noStrike">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 u="none" strike="noStrike" dirty="0">
                          <a:solidFill>
                            <a:schemeClr val="bg1"/>
                          </a:solidFill>
                          <a:effectLst/>
                        </a:rPr>
                        <a:t>Established</a:t>
                      </a:r>
                      <a:endParaRPr lang="en-US" sz="200" b="0" i="0" u="none" strike="noStrike" dirty="0">
                        <a:solidFill>
                          <a:schemeClr val="bg1"/>
                        </a:solidFill>
                        <a:effectLst/>
                        <a:latin typeface="Calibri" panose="020F0502020204030204" pitchFamily="34" charset="0"/>
                      </a:endParaRPr>
                    </a:p>
                  </a:txBody>
                  <a:tcPr marL="1030" marR="1030" marT="103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007819"/>
                  </a:ext>
                </a:extLst>
              </a:tr>
            </a:tbl>
          </a:graphicData>
        </a:graphic>
      </p:graphicFrame>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a:xfrm>
            <a:off x="838200" y="223837"/>
            <a:ext cx="10515600" cy="914400"/>
          </a:xfrm>
        </p:spPr>
        <p:txBody>
          <a:bodyPr>
            <a:noAutofit/>
          </a:bodyPr>
          <a:lstStyle/>
          <a:p>
            <a:pPr algn="ctr"/>
            <a:r>
              <a:rPr lang="en-US" b="1" dirty="0"/>
              <a:t>Distribution of Blacklegged Tick Populations by County in Minnesota</a:t>
            </a:r>
          </a:p>
        </p:txBody>
      </p:sp>
      <p:pic>
        <p:nvPicPr>
          <p:cNvPr id="7" name="Content Placeholder 6" descr="County Map of Blacklegged Tick Establishment Status. Data available in following table.&#10;">
            <a:extLst>
              <a:ext uri="{FF2B5EF4-FFF2-40B4-BE49-F238E27FC236}">
                <a16:creationId xmlns:a16="http://schemas.microsoft.com/office/drawing/2014/main" id="{AE1E8A75-6DB3-CC93-C3F3-71BB60CC195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39079" y="1743994"/>
            <a:ext cx="4313841" cy="4890169"/>
          </a:xfrm>
        </p:spPr>
      </p:pic>
    </p:spTree>
    <p:extLst>
      <p:ext uri="{BB962C8B-B14F-4D97-AF65-F5344CB8AC3E}">
        <p14:creationId xmlns:p14="http://schemas.microsoft.com/office/powerpoint/2010/main" val="311308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4CFC12-218F-4A44-A2E6-7E4633303194}"/>
              </a:ext>
            </a:extLst>
          </p:cNvPr>
          <p:cNvSpPr txBox="1"/>
          <p:nvPr/>
        </p:nvSpPr>
        <p:spPr>
          <a:xfrm>
            <a:off x="3362960" y="2851230"/>
            <a:ext cx="6096000" cy="954107"/>
          </a:xfrm>
          <a:prstGeom prst="rect">
            <a:avLst/>
          </a:prstGeom>
          <a:noFill/>
        </p:spPr>
        <p:txBody>
          <a:bodyPr wrap="square">
            <a:spAutoFit/>
          </a:bodyPr>
          <a:lstStyle/>
          <a:p>
            <a:r>
              <a:rPr lang="en-US" sz="200" dirty="0">
                <a:solidFill>
                  <a:schemeClr val="bg1"/>
                </a:solidFill>
              </a:rPr>
              <a:t>Year	Number of Lyme Disease Cases	Number of Anaplasmosis Cases	Number of Babesiosis Cases</a:t>
            </a:r>
          </a:p>
          <a:p>
            <a:r>
              <a:rPr lang="en-US" sz="200" dirty="0">
                <a:solidFill>
                  <a:schemeClr val="bg1"/>
                </a:solidFill>
              </a:rPr>
              <a:t>1996	252	18	3</a:t>
            </a:r>
          </a:p>
          <a:p>
            <a:r>
              <a:rPr lang="en-US" sz="200" dirty="0">
                <a:solidFill>
                  <a:schemeClr val="bg1"/>
                </a:solidFill>
              </a:rPr>
              <a:t>1997	256	14	0</a:t>
            </a:r>
          </a:p>
          <a:p>
            <a:r>
              <a:rPr lang="en-US" sz="200" dirty="0">
                <a:solidFill>
                  <a:schemeClr val="bg1"/>
                </a:solidFill>
              </a:rPr>
              <a:t>1998	261	30	0</a:t>
            </a:r>
          </a:p>
          <a:p>
            <a:r>
              <a:rPr lang="en-US" sz="200" dirty="0">
                <a:solidFill>
                  <a:schemeClr val="bg1"/>
                </a:solidFill>
              </a:rPr>
              <a:t>1999	283	36	2</a:t>
            </a:r>
          </a:p>
          <a:p>
            <a:r>
              <a:rPr lang="en-US" sz="200" dirty="0">
                <a:solidFill>
                  <a:schemeClr val="bg1"/>
                </a:solidFill>
              </a:rPr>
              <a:t>2000	465	79	2</a:t>
            </a:r>
          </a:p>
          <a:p>
            <a:r>
              <a:rPr lang="en-US" sz="200" dirty="0">
                <a:solidFill>
                  <a:schemeClr val="bg1"/>
                </a:solidFill>
              </a:rPr>
              <a:t>2001	463	93	5</a:t>
            </a:r>
          </a:p>
          <a:p>
            <a:r>
              <a:rPr lang="en-US" sz="200" dirty="0">
                <a:solidFill>
                  <a:schemeClr val="bg1"/>
                </a:solidFill>
              </a:rPr>
              <a:t>2002	866	149	7</a:t>
            </a:r>
          </a:p>
          <a:p>
            <a:r>
              <a:rPr lang="en-US" sz="200" dirty="0">
                <a:solidFill>
                  <a:schemeClr val="bg1"/>
                </a:solidFill>
              </a:rPr>
              <a:t>2003	475	76	1</a:t>
            </a:r>
          </a:p>
          <a:p>
            <a:r>
              <a:rPr lang="en-US" sz="200" dirty="0">
                <a:solidFill>
                  <a:schemeClr val="bg1"/>
                </a:solidFill>
              </a:rPr>
              <a:t>2004	1023	139	9</a:t>
            </a:r>
          </a:p>
          <a:p>
            <a:r>
              <a:rPr lang="en-US" sz="200" dirty="0">
                <a:solidFill>
                  <a:schemeClr val="bg1"/>
                </a:solidFill>
              </a:rPr>
              <a:t>2005	917	186	10</a:t>
            </a:r>
          </a:p>
          <a:p>
            <a:r>
              <a:rPr lang="en-US" sz="200" dirty="0">
                <a:solidFill>
                  <a:schemeClr val="bg1"/>
                </a:solidFill>
              </a:rPr>
              <a:t>2006	913	176	18</a:t>
            </a:r>
          </a:p>
          <a:p>
            <a:r>
              <a:rPr lang="en-US" sz="200" dirty="0">
                <a:solidFill>
                  <a:schemeClr val="bg1"/>
                </a:solidFill>
              </a:rPr>
              <a:t>2007	1239	322	24</a:t>
            </a:r>
          </a:p>
          <a:p>
            <a:r>
              <a:rPr lang="en-US" sz="200" dirty="0">
                <a:solidFill>
                  <a:schemeClr val="bg1"/>
                </a:solidFill>
              </a:rPr>
              <a:t>2008	1273	278	29</a:t>
            </a:r>
          </a:p>
          <a:p>
            <a:r>
              <a:rPr lang="en-US" sz="200" dirty="0">
                <a:solidFill>
                  <a:schemeClr val="bg1"/>
                </a:solidFill>
              </a:rPr>
              <a:t>2009	1546	317	31</a:t>
            </a:r>
          </a:p>
          <a:p>
            <a:r>
              <a:rPr lang="en-US" sz="200" dirty="0">
                <a:solidFill>
                  <a:schemeClr val="bg1"/>
                </a:solidFill>
              </a:rPr>
              <a:t>2010	1960	720	56</a:t>
            </a:r>
          </a:p>
          <a:p>
            <a:r>
              <a:rPr lang="en-US" sz="200" dirty="0">
                <a:solidFill>
                  <a:schemeClr val="bg1"/>
                </a:solidFill>
              </a:rPr>
              <a:t>2011	2156	788	72</a:t>
            </a:r>
          </a:p>
          <a:p>
            <a:r>
              <a:rPr lang="en-US" sz="200" dirty="0">
                <a:solidFill>
                  <a:schemeClr val="bg1"/>
                </a:solidFill>
              </a:rPr>
              <a:t>2012	1516	507	41</a:t>
            </a:r>
          </a:p>
          <a:p>
            <a:r>
              <a:rPr lang="en-US" sz="200" dirty="0">
                <a:solidFill>
                  <a:schemeClr val="bg1"/>
                </a:solidFill>
              </a:rPr>
              <a:t>2013	2340	627	64</a:t>
            </a:r>
          </a:p>
          <a:p>
            <a:r>
              <a:rPr lang="en-US" sz="200" dirty="0">
                <a:solidFill>
                  <a:schemeClr val="bg1"/>
                </a:solidFill>
              </a:rPr>
              <a:t>2014	1416	448	49</a:t>
            </a:r>
          </a:p>
          <a:p>
            <a:r>
              <a:rPr lang="en-US" sz="200" dirty="0">
                <a:solidFill>
                  <a:schemeClr val="bg1"/>
                </a:solidFill>
              </a:rPr>
              <a:t>2015	1806	613	45</a:t>
            </a:r>
          </a:p>
          <a:p>
            <a:r>
              <a:rPr lang="en-US" sz="200" dirty="0">
                <a:solidFill>
                  <a:schemeClr val="bg1"/>
                </a:solidFill>
              </a:rPr>
              <a:t>2016	2126	733	50</a:t>
            </a:r>
          </a:p>
          <a:p>
            <a:r>
              <a:rPr lang="en-US" sz="200" dirty="0">
                <a:solidFill>
                  <a:schemeClr val="bg1"/>
                </a:solidFill>
              </a:rPr>
              <a:t>2017	2318	638	59</a:t>
            </a:r>
          </a:p>
          <a:p>
            <a:r>
              <a:rPr lang="en-US" sz="200" dirty="0">
                <a:solidFill>
                  <a:schemeClr val="bg1"/>
                </a:solidFill>
              </a:rPr>
              <a:t>2018	1541	496	49</a:t>
            </a:r>
          </a:p>
          <a:p>
            <a:r>
              <a:rPr lang="en-US" sz="200" dirty="0">
                <a:solidFill>
                  <a:schemeClr val="bg1"/>
                </a:solidFill>
              </a:rPr>
              <a:t>2019	1527	407	55</a:t>
            </a:r>
          </a:p>
          <a:p>
            <a:r>
              <a:rPr lang="en-US" sz="200" dirty="0">
                <a:solidFill>
                  <a:schemeClr val="bg1"/>
                </a:solidFill>
              </a:rPr>
              <a:t>2020	n/a	n/a	n/a</a:t>
            </a:r>
          </a:p>
          <a:p>
            <a:r>
              <a:rPr lang="en-US" sz="200" dirty="0">
                <a:solidFill>
                  <a:schemeClr val="bg1"/>
                </a:solidFill>
              </a:rPr>
              <a:t>2021	1902	603	63</a:t>
            </a:r>
          </a:p>
          <a:p>
            <a:r>
              <a:rPr lang="en-US" sz="200" dirty="0">
                <a:solidFill>
                  <a:schemeClr val="bg1"/>
                </a:solidFill>
              </a:rPr>
              <a:t>2022	2685	540	61</a:t>
            </a:r>
            <a:endParaRPr lang="en-US" dirty="0">
              <a:solidFill>
                <a:schemeClr val="bg1"/>
              </a:solidFill>
            </a:endParaRPr>
          </a:p>
        </p:txBody>
      </p:sp>
      <p:sp>
        <p:nvSpPr>
          <p:cNvPr id="2" name="Title 1">
            <a:extLst>
              <a:ext uri="{FF2B5EF4-FFF2-40B4-BE49-F238E27FC236}">
                <a16:creationId xmlns:a16="http://schemas.microsoft.com/office/drawing/2014/main" id="{6592175E-18E4-B964-AA6F-EECB9C147AF2}"/>
              </a:ext>
            </a:extLst>
          </p:cNvPr>
          <p:cNvSpPr>
            <a:spLocks noGrp="1"/>
          </p:cNvSpPr>
          <p:nvPr>
            <p:ph type="title"/>
          </p:nvPr>
        </p:nvSpPr>
        <p:spPr/>
        <p:txBody>
          <a:bodyPr>
            <a:normAutofit fontScale="90000"/>
          </a:bodyPr>
          <a:lstStyle/>
          <a:p>
            <a:pPr algn="ctr"/>
            <a:r>
              <a:rPr lang="en-US" b="1" dirty="0"/>
              <a:t>Reported</a:t>
            </a:r>
            <a:r>
              <a:rPr lang="en-US" b="1" baseline="0" dirty="0"/>
              <a:t> Tickborne Disease Cases in Minnesota, </a:t>
            </a:r>
            <a:br>
              <a:rPr lang="en-US" b="1" baseline="0" dirty="0"/>
            </a:br>
            <a:r>
              <a:rPr lang="en-US" b="1" baseline="0" dirty="0"/>
              <a:t>1996-2022</a:t>
            </a:r>
            <a:endParaRPr lang="en-US" dirty="0"/>
          </a:p>
        </p:txBody>
      </p:sp>
      <p:pic>
        <p:nvPicPr>
          <p:cNvPr id="8" name="Content Placeholder 7" descr="Graph of reported cases of the top three tickborne diseases in Minnesota: Lyme disease, anaplasmosis, and babesiosis. Data available in following table.">
            <a:extLst>
              <a:ext uri="{FF2B5EF4-FFF2-40B4-BE49-F238E27FC236}">
                <a16:creationId xmlns:a16="http://schemas.microsoft.com/office/drawing/2014/main" id="{CBDC2084-44AC-06C3-D307-2AA28D5646C0}"/>
              </a:ext>
            </a:extLst>
          </p:cNvPr>
          <p:cNvPicPr>
            <a:picLocks noGrp="1" noChangeAspect="1"/>
          </p:cNvPicPr>
          <p:nvPr>
            <p:ph idx="1"/>
          </p:nvPr>
        </p:nvPicPr>
        <p:blipFill>
          <a:blip r:embed="rId3"/>
          <a:stretch>
            <a:fillRect/>
          </a:stretch>
        </p:blipFill>
        <p:spPr>
          <a:xfrm>
            <a:off x="702478" y="1673225"/>
            <a:ext cx="10787044" cy="5032375"/>
          </a:xfrm>
          <a:prstGeom prst="rect">
            <a:avLst/>
          </a:prstGeom>
        </p:spPr>
      </p:pic>
    </p:spTree>
    <p:extLst>
      <p:ext uri="{BB962C8B-B14F-4D97-AF65-F5344CB8AC3E}">
        <p14:creationId xmlns:p14="http://schemas.microsoft.com/office/powerpoint/2010/main" val="243602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What are the symptoms of a tickborne disease?</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p:txBody>
          <a:bodyPr>
            <a:normAutofit fontScale="92500" lnSpcReduction="20000"/>
          </a:bodyPr>
          <a:lstStyle/>
          <a:p>
            <a:r>
              <a:rPr lang="en-US" sz="2600" dirty="0"/>
              <a:t>Many tickborne diseases have similar symptoms</a:t>
            </a:r>
          </a:p>
          <a:p>
            <a:r>
              <a:rPr lang="en-US" sz="2600" dirty="0"/>
              <a:t>Initial symptoms usually show up within 2-4 weeks of being bitten by an infected tick</a:t>
            </a:r>
          </a:p>
          <a:p>
            <a:r>
              <a:rPr lang="en-US" sz="2600" dirty="0"/>
              <a:t>Watch for symptoms like:</a:t>
            </a:r>
          </a:p>
          <a:p>
            <a:pPr lvl="1"/>
            <a:r>
              <a:rPr lang="en-US" sz="2600" dirty="0"/>
              <a:t>Rash</a:t>
            </a:r>
          </a:p>
          <a:p>
            <a:pPr lvl="1"/>
            <a:r>
              <a:rPr lang="en-US" sz="2600" dirty="0"/>
              <a:t>Fever</a:t>
            </a:r>
          </a:p>
          <a:p>
            <a:pPr lvl="1"/>
            <a:r>
              <a:rPr lang="en-US" sz="2600" dirty="0"/>
              <a:t>Headache</a:t>
            </a:r>
          </a:p>
          <a:p>
            <a:pPr lvl="1"/>
            <a:r>
              <a:rPr lang="en-US" sz="2600" dirty="0"/>
              <a:t>Fatigue</a:t>
            </a:r>
          </a:p>
          <a:p>
            <a:pPr lvl="1"/>
            <a:r>
              <a:rPr lang="en-US" sz="2600" dirty="0"/>
              <a:t>Muscle or joint aches</a:t>
            </a:r>
          </a:p>
        </p:txBody>
      </p:sp>
    </p:spTree>
    <p:extLst>
      <p:ext uri="{BB962C8B-B14F-4D97-AF65-F5344CB8AC3E}">
        <p14:creationId xmlns:p14="http://schemas.microsoft.com/office/powerpoint/2010/main" val="331069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How are tickborne diseases diagnosed?</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p:txBody>
          <a:bodyPr/>
          <a:lstStyle/>
          <a:p>
            <a:r>
              <a:rPr lang="en-US" sz="2400" dirty="0"/>
              <a:t>If you think that you may have a tickborne disease, contact your health care provider as soon as possible</a:t>
            </a:r>
          </a:p>
          <a:p>
            <a:r>
              <a:rPr lang="en-US" sz="2400" dirty="0"/>
              <a:t>Your health care provider can determine if you have a tickborne disease based on your:</a:t>
            </a:r>
          </a:p>
          <a:p>
            <a:pPr lvl="1"/>
            <a:r>
              <a:rPr lang="en-US" sz="2400" dirty="0"/>
              <a:t>History of being around wooded or brushy areas (where ticks may live)</a:t>
            </a:r>
          </a:p>
          <a:p>
            <a:pPr lvl="1"/>
            <a:r>
              <a:rPr lang="en-US" sz="2400" dirty="0"/>
              <a:t>Physical examination</a:t>
            </a:r>
          </a:p>
          <a:p>
            <a:pPr lvl="1"/>
            <a:r>
              <a:rPr lang="en-US" sz="2400" dirty="0"/>
              <a:t>Laboratory tests</a:t>
            </a:r>
          </a:p>
        </p:txBody>
      </p:sp>
    </p:spTree>
    <p:extLst>
      <p:ext uri="{BB962C8B-B14F-4D97-AF65-F5344CB8AC3E}">
        <p14:creationId xmlns:p14="http://schemas.microsoft.com/office/powerpoint/2010/main" val="225381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Are tickborne diseases treatable?</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p:txBody>
          <a:bodyPr/>
          <a:lstStyle/>
          <a:p>
            <a:r>
              <a:rPr lang="en-US" sz="2400" dirty="0"/>
              <a:t>Most tickborne diseases are treatable</a:t>
            </a:r>
          </a:p>
          <a:p>
            <a:r>
              <a:rPr lang="en-US" sz="2400" dirty="0"/>
              <a:t>For most people, the prognosis is good and symptoms go away after treatment</a:t>
            </a:r>
          </a:p>
          <a:p>
            <a:r>
              <a:rPr lang="en-US" sz="2400" dirty="0"/>
              <a:t>Talk with your health care provider about managing symptoms that have not resolved after treatment</a:t>
            </a:r>
          </a:p>
        </p:txBody>
      </p:sp>
    </p:spTree>
    <p:extLst>
      <p:ext uri="{BB962C8B-B14F-4D97-AF65-F5344CB8AC3E}">
        <p14:creationId xmlns:p14="http://schemas.microsoft.com/office/powerpoint/2010/main" val="393599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Lyme Disease</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a:xfrm>
            <a:off x="761082" y="1652530"/>
            <a:ext cx="10515600" cy="4946573"/>
          </a:xfrm>
        </p:spPr>
        <p:txBody>
          <a:bodyPr>
            <a:normAutofit fontScale="47500" lnSpcReduction="20000"/>
          </a:bodyPr>
          <a:lstStyle/>
          <a:p>
            <a:pPr>
              <a:spcAft>
                <a:spcPts val="600"/>
              </a:spcAft>
              <a:buFont typeface="Arial" charset="0"/>
              <a:buChar char="•"/>
              <a:defRPr/>
            </a:pPr>
            <a:r>
              <a:rPr lang="en-US" sz="4400" b="1" i="1" dirty="0"/>
              <a:t>Borrelia burgdorferi</a:t>
            </a:r>
          </a:p>
          <a:p>
            <a:pPr>
              <a:spcAft>
                <a:spcPts val="600"/>
              </a:spcAft>
              <a:buFont typeface="Arial" charset="0"/>
              <a:buChar char="•"/>
              <a:defRPr/>
            </a:pPr>
            <a:r>
              <a:rPr lang="en-US" sz="4400" b="1" dirty="0"/>
              <a:t>Symptoms</a:t>
            </a:r>
          </a:p>
          <a:p>
            <a:pPr lvl="1">
              <a:spcAft>
                <a:spcPts val="600"/>
              </a:spcAft>
              <a:buFont typeface="Arial" charset="0"/>
              <a:buChar char="•"/>
              <a:defRPr/>
            </a:pPr>
            <a:r>
              <a:rPr lang="en-US" sz="4400" dirty="0"/>
              <a:t>Characteristic Rash (erythema migrans)</a:t>
            </a:r>
          </a:p>
          <a:p>
            <a:pPr lvl="1">
              <a:spcAft>
                <a:spcPts val="600"/>
              </a:spcAft>
              <a:buFont typeface="Arial" charset="0"/>
              <a:buChar char="•"/>
              <a:defRPr/>
            </a:pPr>
            <a:r>
              <a:rPr lang="en-US" sz="4400" dirty="0"/>
              <a:t>Fever</a:t>
            </a:r>
          </a:p>
          <a:p>
            <a:pPr lvl="1">
              <a:spcAft>
                <a:spcPts val="600"/>
              </a:spcAft>
              <a:buFont typeface="Arial" charset="0"/>
              <a:buChar char="•"/>
              <a:defRPr/>
            </a:pPr>
            <a:r>
              <a:rPr lang="en-US" sz="4400" dirty="0"/>
              <a:t>Muscle or joint pain</a:t>
            </a:r>
          </a:p>
          <a:p>
            <a:pPr lvl="1">
              <a:spcAft>
                <a:spcPts val="600"/>
              </a:spcAft>
              <a:buFont typeface="Arial" charset="0"/>
              <a:buChar char="•"/>
              <a:defRPr/>
            </a:pPr>
            <a:r>
              <a:rPr lang="en-US" sz="4400" dirty="0"/>
              <a:t>Fatigue</a:t>
            </a:r>
          </a:p>
          <a:p>
            <a:pPr>
              <a:spcAft>
                <a:spcPts val="600"/>
              </a:spcAft>
              <a:buFont typeface="Arial" charset="0"/>
              <a:buChar char="•"/>
              <a:defRPr/>
            </a:pPr>
            <a:r>
              <a:rPr lang="en-US" sz="4400" b="1" dirty="0"/>
              <a:t>Diagnosis</a:t>
            </a:r>
          </a:p>
          <a:p>
            <a:pPr lvl="1">
              <a:spcAft>
                <a:spcPts val="600"/>
              </a:spcAft>
              <a:buFont typeface="Arial" charset="0"/>
              <a:buChar char="•"/>
              <a:defRPr/>
            </a:pPr>
            <a:r>
              <a:rPr lang="en-US" sz="4200" dirty="0"/>
              <a:t>History of exposure to ticks or wooded areas</a:t>
            </a:r>
          </a:p>
          <a:p>
            <a:pPr lvl="1">
              <a:spcAft>
                <a:spcPts val="600"/>
              </a:spcAft>
              <a:buFont typeface="Arial" charset="0"/>
              <a:buChar char="•"/>
              <a:defRPr/>
            </a:pPr>
            <a:r>
              <a:rPr lang="en-US" sz="4200" dirty="0"/>
              <a:t>Physical examination</a:t>
            </a:r>
          </a:p>
          <a:p>
            <a:pPr lvl="1">
              <a:spcAft>
                <a:spcPts val="600"/>
              </a:spcAft>
              <a:buFont typeface="Arial" charset="0"/>
              <a:buChar char="•"/>
              <a:defRPr/>
            </a:pPr>
            <a:r>
              <a:rPr lang="en-US" sz="4200" dirty="0"/>
              <a:t>Laboratory testing</a:t>
            </a:r>
          </a:p>
          <a:p>
            <a:pPr>
              <a:spcAft>
                <a:spcPts val="600"/>
              </a:spcAft>
              <a:buFont typeface="Arial" charset="0"/>
              <a:buChar char="•"/>
              <a:defRPr/>
            </a:pPr>
            <a:r>
              <a:rPr lang="en-US" sz="4400" b="1" dirty="0"/>
              <a:t>Treatment</a:t>
            </a:r>
          </a:p>
          <a:p>
            <a:pPr lvl="1">
              <a:spcAft>
                <a:spcPts val="600"/>
              </a:spcAft>
              <a:buFont typeface="Arial" charset="0"/>
              <a:buChar char="•"/>
              <a:defRPr/>
            </a:pPr>
            <a:r>
              <a:rPr lang="en-US" sz="5000" dirty="0"/>
              <a:t>Antibiotics</a:t>
            </a:r>
          </a:p>
        </p:txBody>
      </p:sp>
      <p:pic>
        <p:nvPicPr>
          <p:cNvPr id="1026" name="Picture 2" descr="Circular red rash with central clearing that slowly expands">
            <a:extLst>
              <a:ext uri="{FF2B5EF4-FFF2-40B4-BE49-F238E27FC236}">
                <a16:creationId xmlns:a16="http://schemas.microsoft.com/office/drawing/2014/main" id="{CED40566-4045-57CD-52D4-9DFCA013A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602" y="1567709"/>
            <a:ext cx="3614639" cy="24410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rly, expanding erythema migrans with nodule">
            <a:extLst>
              <a:ext uri="{FF2B5EF4-FFF2-40B4-BE49-F238E27FC236}">
                <a16:creationId xmlns:a16="http://schemas.microsoft.com/office/drawing/2014/main" id="{E9D19435-4A23-F8D8-32C8-9666404DD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591" y="4093585"/>
            <a:ext cx="3648251" cy="2471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2316EC-5123-CC62-A390-59A079D648F4}"/>
              </a:ext>
            </a:extLst>
          </p:cNvPr>
          <p:cNvSpPr txBox="1"/>
          <p:nvPr/>
        </p:nvSpPr>
        <p:spPr>
          <a:xfrm>
            <a:off x="8017890" y="6334403"/>
            <a:ext cx="1490031" cy="230832"/>
          </a:xfrm>
          <a:prstGeom prst="rect">
            <a:avLst/>
          </a:prstGeom>
          <a:noFill/>
        </p:spPr>
        <p:txBody>
          <a:bodyPr wrap="square">
            <a:spAutoFit/>
          </a:bodyPr>
          <a:lstStyle/>
          <a:p>
            <a:r>
              <a:rPr lang="en-US" sz="900" b="0" i="0" dirty="0" err="1">
                <a:solidFill>
                  <a:schemeClr val="bg1"/>
                </a:solidFill>
                <a:effectLst/>
                <a:latin typeface="Open Sans" panose="020B0606030504020204" pitchFamily="34" charset="0"/>
              </a:rPr>
              <a:t>Bhate</a:t>
            </a:r>
            <a:r>
              <a:rPr lang="en-US" sz="900" b="0" i="0" dirty="0">
                <a:solidFill>
                  <a:schemeClr val="bg1"/>
                </a:solidFill>
                <a:effectLst/>
                <a:latin typeface="Open Sans" panose="020B0606030504020204" pitchFamily="34" charset="0"/>
              </a:rPr>
              <a:t> C, Schwartz RA.</a:t>
            </a:r>
            <a:endParaRPr lang="en-US" sz="900" dirty="0">
              <a:solidFill>
                <a:schemeClr val="bg1"/>
              </a:solidFill>
            </a:endParaRPr>
          </a:p>
        </p:txBody>
      </p:sp>
    </p:spTree>
    <p:extLst>
      <p:ext uri="{BB962C8B-B14F-4D97-AF65-F5344CB8AC3E}">
        <p14:creationId xmlns:p14="http://schemas.microsoft.com/office/powerpoint/2010/main" val="419566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1A82-50C8-1E28-11F6-9B685FF6C3D4}"/>
              </a:ext>
            </a:extLst>
          </p:cNvPr>
          <p:cNvSpPr>
            <a:spLocks noGrp="1"/>
          </p:cNvSpPr>
          <p:nvPr>
            <p:ph type="title"/>
          </p:nvPr>
        </p:nvSpPr>
        <p:spPr/>
        <p:txBody>
          <a:bodyPr/>
          <a:lstStyle/>
          <a:p>
            <a:pPr algn="ctr"/>
            <a:r>
              <a:rPr lang="en-US" b="1" dirty="0"/>
              <a:t>Anaplasmosis</a:t>
            </a:r>
            <a:endParaRPr lang="en-US" dirty="0"/>
          </a:p>
        </p:txBody>
      </p:sp>
      <p:sp>
        <p:nvSpPr>
          <p:cNvPr id="3" name="Content Placeholder 2">
            <a:extLst>
              <a:ext uri="{FF2B5EF4-FFF2-40B4-BE49-F238E27FC236}">
                <a16:creationId xmlns:a16="http://schemas.microsoft.com/office/drawing/2014/main" id="{A3084A3B-5697-E594-3164-0704982FCDD2}"/>
              </a:ext>
            </a:extLst>
          </p:cNvPr>
          <p:cNvSpPr>
            <a:spLocks noGrp="1"/>
          </p:cNvSpPr>
          <p:nvPr>
            <p:ph sz="half" idx="1"/>
          </p:nvPr>
        </p:nvSpPr>
        <p:spPr>
          <a:xfrm>
            <a:off x="838200" y="1594624"/>
            <a:ext cx="5448300" cy="4582339"/>
          </a:xfrm>
        </p:spPr>
        <p:txBody>
          <a:bodyPr>
            <a:noAutofit/>
          </a:bodyPr>
          <a:lstStyle/>
          <a:p>
            <a:pPr>
              <a:spcAft>
                <a:spcPts val="600"/>
              </a:spcAft>
              <a:buFont typeface="Arial" charset="0"/>
              <a:buChar char="•"/>
              <a:defRPr/>
            </a:pPr>
            <a:r>
              <a:rPr lang="en-US" sz="1800" b="1" i="1" dirty="0" err="1"/>
              <a:t>Anaplasma</a:t>
            </a:r>
            <a:r>
              <a:rPr lang="en-US" sz="1800" b="1" i="1" dirty="0"/>
              <a:t> </a:t>
            </a:r>
            <a:r>
              <a:rPr lang="en-US" sz="1800" b="1" i="1" dirty="0" err="1"/>
              <a:t>phagocytophilum</a:t>
            </a:r>
            <a:endParaRPr lang="en-US" sz="1800" b="1" i="1" dirty="0"/>
          </a:p>
          <a:p>
            <a:pPr>
              <a:spcAft>
                <a:spcPts val="600"/>
              </a:spcAft>
              <a:buFont typeface="Arial" charset="0"/>
              <a:buChar char="•"/>
              <a:defRPr/>
            </a:pPr>
            <a:r>
              <a:rPr lang="en-US" sz="1800" b="1" dirty="0"/>
              <a:t>Symptoms</a:t>
            </a:r>
          </a:p>
          <a:p>
            <a:pPr lvl="1">
              <a:spcAft>
                <a:spcPts val="600"/>
              </a:spcAft>
              <a:buFont typeface="Arial" charset="0"/>
              <a:buChar char="•"/>
              <a:defRPr/>
            </a:pPr>
            <a:r>
              <a:rPr lang="en-US" sz="1800" dirty="0"/>
              <a:t>Fever</a:t>
            </a:r>
          </a:p>
          <a:p>
            <a:pPr lvl="1">
              <a:spcAft>
                <a:spcPts val="600"/>
              </a:spcAft>
              <a:buFont typeface="Arial" charset="0"/>
              <a:buChar char="•"/>
              <a:defRPr/>
            </a:pPr>
            <a:r>
              <a:rPr lang="en-US" sz="1800" dirty="0"/>
              <a:t>Severe headache</a:t>
            </a:r>
          </a:p>
          <a:p>
            <a:pPr lvl="1">
              <a:spcAft>
                <a:spcPts val="600"/>
              </a:spcAft>
              <a:buFont typeface="Arial" charset="0"/>
              <a:buChar char="•"/>
              <a:defRPr/>
            </a:pPr>
            <a:r>
              <a:rPr lang="en-US" sz="1800" dirty="0"/>
              <a:t>Muscle or joint pain</a:t>
            </a:r>
          </a:p>
          <a:p>
            <a:pPr lvl="1">
              <a:spcAft>
                <a:spcPts val="600"/>
              </a:spcAft>
              <a:buFont typeface="Arial" charset="0"/>
              <a:buChar char="•"/>
              <a:defRPr/>
            </a:pPr>
            <a:r>
              <a:rPr lang="en-US" sz="1800" dirty="0"/>
              <a:t>Severe complications and death possible</a:t>
            </a:r>
          </a:p>
          <a:p>
            <a:pPr>
              <a:spcAft>
                <a:spcPts val="600"/>
              </a:spcAft>
              <a:buFont typeface="Arial" charset="0"/>
              <a:buChar char="•"/>
              <a:defRPr/>
            </a:pPr>
            <a:r>
              <a:rPr lang="en-US" sz="1800" b="1" dirty="0"/>
              <a:t>Diagnosis</a:t>
            </a:r>
          </a:p>
          <a:p>
            <a:pPr lvl="1">
              <a:spcAft>
                <a:spcPts val="600"/>
              </a:spcAft>
              <a:buFont typeface="Arial" charset="0"/>
              <a:buChar char="•"/>
              <a:defRPr/>
            </a:pPr>
            <a:r>
              <a:rPr lang="en-US" sz="1800" dirty="0"/>
              <a:t>History of exposure to ticks or wooded areas</a:t>
            </a:r>
          </a:p>
          <a:p>
            <a:pPr lvl="1">
              <a:spcAft>
                <a:spcPts val="600"/>
              </a:spcAft>
              <a:buFont typeface="Arial" charset="0"/>
              <a:buChar char="•"/>
              <a:defRPr/>
            </a:pPr>
            <a:r>
              <a:rPr lang="en-US" sz="1800" dirty="0"/>
              <a:t>Physical examination</a:t>
            </a:r>
          </a:p>
          <a:p>
            <a:pPr lvl="1">
              <a:spcAft>
                <a:spcPts val="600"/>
              </a:spcAft>
              <a:buFont typeface="Arial" charset="0"/>
              <a:buChar char="•"/>
              <a:defRPr/>
            </a:pPr>
            <a:r>
              <a:rPr lang="en-US" sz="1800" dirty="0"/>
              <a:t>Laboratory testing</a:t>
            </a:r>
          </a:p>
          <a:p>
            <a:pPr>
              <a:spcAft>
                <a:spcPts val="600"/>
              </a:spcAft>
              <a:buFont typeface="Arial" charset="0"/>
              <a:buChar char="•"/>
              <a:defRPr/>
            </a:pPr>
            <a:r>
              <a:rPr lang="en-US" sz="1800" b="1" dirty="0"/>
              <a:t>Treatment</a:t>
            </a:r>
          </a:p>
          <a:p>
            <a:pPr lvl="1">
              <a:spcAft>
                <a:spcPts val="600"/>
              </a:spcAft>
              <a:buFont typeface="Arial" charset="0"/>
              <a:buChar char="•"/>
              <a:defRPr/>
            </a:pPr>
            <a:r>
              <a:rPr lang="en-US" sz="1800" dirty="0"/>
              <a:t>Antibiotics</a:t>
            </a:r>
          </a:p>
        </p:txBody>
      </p:sp>
      <p:pic>
        <p:nvPicPr>
          <p:cNvPr id="8" name="Picture 2" title="Peripheral blood smear with morulae shown in a white blood cell">
            <a:extLst>
              <a:ext uri="{FF2B5EF4-FFF2-40B4-BE49-F238E27FC236}">
                <a16:creationId xmlns:a16="http://schemas.microsoft.com/office/drawing/2014/main" id="{503E1581-20AE-9AE1-B508-74AE64DCC554}"/>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026373" y="2630272"/>
            <a:ext cx="3833613" cy="2872005"/>
          </a:xfrm>
          <a:prstGeom prst="rect">
            <a:avLst/>
          </a:prstGeom>
          <a:ln w="9525">
            <a:no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Babesiosis</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a:xfrm>
            <a:off x="838200" y="1465244"/>
            <a:ext cx="10515600" cy="5240356"/>
          </a:xfrm>
        </p:spPr>
        <p:txBody>
          <a:bodyPr>
            <a:normAutofit fontScale="92500" lnSpcReduction="20000"/>
          </a:bodyPr>
          <a:lstStyle/>
          <a:p>
            <a:pPr>
              <a:spcAft>
                <a:spcPts val="600"/>
              </a:spcAft>
              <a:buFont typeface="Arial" charset="0"/>
              <a:buChar char="•"/>
              <a:defRPr/>
            </a:pPr>
            <a:r>
              <a:rPr lang="en-US" sz="2200" b="1" i="1" dirty="0"/>
              <a:t>Babesia microti</a:t>
            </a:r>
          </a:p>
          <a:p>
            <a:pPr>
              <a:spcAft>
                <a:spcPts val="600"/>
              </a:spcAft>
              <a:buFont typeface="Arial" charset="0"/>
              <a:buChar char="•"/>
              <a:defRPr/>
            </a:pPr>
            <a:r>
              <a:rPr lang="en-US" sz="2200" b="1" dirty="0"/>
              <a:t>Symptoms</a:t>
            </a:r>
          </a:p>
          <a:p>
            <a:pPr lvl="1">
              <a:spcAft>
                <a:spcPts val="600"/>
              </a:spcAft>
              <a:buFont typeface="Arial" charset="0"/>
              <a:buChar char="•"/>
              <a:defRPr/>
            </a:pPr>
            <a:r>
              <a:rPr lang="en-US" sz="2200" dirty="0"/>
              <a:t>Fever</a:t>
            </a:r>
          </a:p>
          <a:p>
            <a:pPr lvl="1">
              <a:spcAft>
                <a:spcPts val="600"/>
              </a:spcAft>
              <a:buFont typeface="Arial" charset="0"/>
              <a:buChar char="•"/>
              <a:defRPr/>
            </a:pPr>
            <a:r>
              <a:rPr lang="en-US" sz="2200" dirty="0"/>
              <a:t>Headache</a:t>
            </a:r>
          </a:p>
          <a:p>
            <a:pPr lvl="1">
              <a:spcAft>
                <a:spcPts val="600"/>
              </a:spcAft>
              <a:buFont typeface="Arial" charset="0"/>
              <a:buChar char="•"/>
              <a:defRPr/>
            </a:pPr>
            <a:r>
              <a:rPr lang="en-US" sz="2200" dirty="0"/>
              <a:t>Fatigue</a:t>
            </a:r>
          </a:p>
          <a:p>
            <a:pPr lvl="1">
              <a:spcAft>
                <a:spcPts val="600"/>
              </a:spcAft>
              <a:buFont typeface="Arial" charset="0"/>
              <a:buChar char="•"/>
              <a:defRPr/>
            </a:pPr>
            <a:r>
              <a:rPr lang="en-US" sz="2200" dirty="0"/>
              <a:t>Severe complications and death possible</a:t>
            </a:r>
          </a:p>
          <a:p>
            <a:pPr>
              <a:spcAft>
                <a:spcPts val="600"/>
              </a:spcAft>
              <a:buFont typeface="Arial" charset="0"/>
              <a:buChar char="•"/>
              <a:defRPr/>
            </a:pPr>
            <a:r>
              <a:rPr lang="en-US" sz="2200" b="1" dirty="0"/>
              <a:t>Diagnosis</a:t>
            </a:r>
          </a:p>
          <a:p>
            <a:pPr lvl="1">
              <a:spcAft>
                <a:spcPts val="600"/>
              </a:spcAft>
              <a:buFont typeface="Arial" charset="0"/>
              <a:buChar char="•"/>
              <a:defRPr/>
            </a:pPr>
            <a:r>
              <a:rPr lang="en-US" sz="2200" dirty="0"/>
              <a:t>History of exposure to ticks or wooded areas</a:t>
            </a:r>
          </a:p>
          <a:p>
            <a:pPr lvl="1">
              <a:spcAft>
                <a:spcPts val="600"/>
              </a:spcAft>
              <a:buFont typeface="Arial" charset="0"/>
              <a:buChar char="•"/>
              <a:defRPr/>
            </a:pPr>
            <a:r>
              <a:rPr lang="en-US" sz="2200" dirty="0"/>
              <a:t>Physical examination</a:t>
            </a:r>
          </a:p>
          <a:p>
            <a:pPr lvl="1">
              <a:spcAft>
                <a:spcPts val="600"/>
              </a:spcAft>
              <a:buFont typeface="Arial" charset="0"/>
              <a:buChar char="•"/>
              <a:defRPr/>
            </a:pPr>
            <a:r>
              <a:rPr lang="en-US" sz="2200" dirty="0"/>
              <a:t>Laboratory testing</a:t>
            </a:r>
          </a:p>
          <a:p>
            <a:pPr>
              <a:spcAft>
                <a:spcPts val="600"/>
              </a:spcAft>
              <a:buFont typeface="Arial" charset="0"/>
              <a:buChar char="•"/>
              <a:defRPr/>
            </a:pPr>
            <a:r>
              <a:rPr lang="en-US" sz="2200" b="1" dirty="0"/>
              <a:t>Treatment</a:t>
            </a:r>
          </a:p>
          <a:p>
            <a:pPr lvl="1">
              <a:spcAft>
                <a:spcPts val="600"/>
              </a:spcAft>
              <a:buFont typeface="Arial" charset="0"/>
              <a:buChar char="•"/>
              <a:defRPr/>
            </a:pPr>
            <a:r>
              <a:rPr lang="en-US" sz="2200" dirty="0"/>
              <a:t>Patients without symptoms may not require treatment</a:t>
            </a:r>
          </a:p>
          <a:p>
            <a:pPr lvl="1">
              <a:spcAft>
                <a:spcPts val="600"/>
              </a:spcAft>
              <a:buFont typeface="Arial" charset="0"/>
              <a:buChar char="•"/>
              <a:defRPr/>
            </a:pPr>
            <a:r>
              <a:rPr lang="en-US" sz="2200" dirty="0"/>
              <a:t>Combination of anti-protozoal and antibiotic</a:t>
            </a:r>
          </a:p>
        </p:txBody>
      </p:sp>
      <p:pic>
        <p:nvPicPr>
          <p:cNvPr id="4" name="Picture 2" title="Peripheral blood smear showing babesia piroplasms inside a red blood cell">
            <a:extLst>
              <a:ext uri="{FF2B5EF4-FFF2-40B4-BE49-F238E27FC236}">
                <a16:creationId xmlns:a16="http://schemas.microsoft.com/office/drawing/2014/main" id="{342EDFE6-57D0-4E9A-E7B4-79C20D6A3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330482" y="2585291"/>
            <a:ext cx="4023318" cy="2661138"/>
          </a:xfrm>
          <a:prstGeom prst="rect">
            <a:avLst/>
          </a:prstGeom>
          <a:ln w="9525">
            <a:no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23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837"/>
            <a:ext cx="10515600" cy="914400"/>
          </a:xfrm>
        </p:spPr>
        <p:txBody>
          <a:bodyPr>
            <a:noAutofit/>
          </a:bodyPr>
          <a:lstStyle/>
          <a:p>
            <a:pPr algn="ctr"/>
            <a:r>
              <a:rPr lang="en-US" b="1" dirty="0"/>
              <a:t>What is a </a:t>
            </a:r>
            <a:r>
              <a:rPr lang="en-US" b="1" dirty="0" err="1"/>
              <a:t>tickborne</a:t>
            </a:r>
            <a:r>
              <a:rPr lang="en-US" b="1" dirty="0"/>
              <a:t> disease and why should you care about it?</a:t>
            </a:r>
          </a:p>
        </p:txBody>
      </p:sp>
      <p:sp>
        <p:nvSpPr>
          <p:cNvPr id="3" name="Content Placeholder 2"/>
          <p:cNvSpPr>
            <a:spLocks noGrp="1"/>
          </p:cNvSpPr>
          <p:nvPr>
            <p:ph idx="1"/>
          </p:nvPr>
        </p:nvSpPr>
        <p:spPr/>
        <p:txBody>
          <a:bodyPr/>
          <a:lstStyle/>
          <a:p>
            <a:r>
              <a:rPr lang="en-US" dirty="0"/>
              <a:t>People can get a </a:t>
            </a:r>
            <a:r>
              <a:rPr lang="en-US" dirty="0" err="1"/>
              <a:t>tickborne</a:t>
            </a:r>
            <a:r>
              <a:rPr lang="en-US" dirty="0"/>
              <a:t> disease when they are bitten by a tick that is infected with a disease agent</a:t>
            </a:r>
          </a:p>
          <a:p>
            <a:r>
              <a:rPr lang="en-US" dirty="0"/>
              <a:t>The number of people getting </a:t>
            </a:r>
            <a:r>
              <a:rPr lang="en-US" dirty="0" err="1"/>
              <a:t>tickborne</a:t>
            </a:r>
            <a:r>
              <a:rPr lang="en-US" dirty="0"/>
              <a:t> diseases is increasing throughout the United States, including Minnesota</a:t>
            </a:r>
          </a:p>
          <a:p>
            <a:r>
              <a:rPr lang="en-US" dirty="0"/>
              <a:t>Personal protection methods can help keep you safe from tick bites and </a:t>
            </a:r>
            <a:r>
              <a:rPr lang="en-US" dirty="0" err="1"/>
              <a:t>tickborne</a:t>
            </a:r>
            <a:r>
              <a:rPr lang="en-US" dirty="0"/>
              <a:t> diseases while enjoying healthy outdoor activities</a:t>
            </a:r>
          </a:p>
        </p:txBody>
      </p:sp>
    </p:spTree>
    <p:extLst>
      <p:ext uri="{BB962C8B-B14F-4D97-AF65-F5344CB8AC3E}">
        <p14:creationId xmlns:p14="http://schemas.microsoft.com/office/powerpoint/2010/main" val="283170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a:bodyPr>
          <a:lstStyle/>
          <a:p>
            <a:pPr algn="ctr"/>
            <a:r>
              <a:rPr lang="en-US" sz="4800" b="1" dirty="0"/>
              <a:t>Other Emerging Pathogens?</a:t>
            </a:r>
          </a:p>
        </p:txBody>
      </p:sp>
      <p:sp>
        <p:nvSpPr>
          <p:cNvPr id="378884" name="Rectangle 4"/>
          <p:cNvSpPr>
            <a:spLocks noGrp="1" noChangeArrowheads="1"/>
          </p:cNvSpPr>
          <p:nvPr>
            <p:ph idx="1"/>
          </p:nvPr>
        </p:nvSpPr>
        <p:spPr/>
        <p:txBody>
          <a:bodyPr>
            <a:noAutofit/>
          </a:bodyPr>
          <a:lstStyle/>
          <a:p>
            <a:r>
              <a:rPr lang="en-US" sz="2800" dirty="0"/>
              <a:t>Powassan virus</a:t>
            </a:r>
          </a:p>
          <a:p>
            <a:r>
              <a:rPr lang="en-US" sz="2800" i="1" dirty="0"/>
              <a:t>Ehrlichia </a:t>
            </a:r>
            <a:r>
              <a:rPr lang="en-US" sz="2800" i="1" dirty="0" err="1"/>
              <a:t>muris</a:t>
            </a:r>
            <a:r>
              <a:rPr lang="en-US" sz="2800" i="1" dirty="0"/>
              <a:t> </a:t>
            </a:r>
            <a:r>
              <a:rPr lang="en-US" sz="2800" i="1" dirty="0" err="1"/>
              <a:t>eauclairensis</a:t>
            </a:r>
            <a:endParaRPr lang="en-US" sz="2800" i="1" dirty="0"/>
          </a:p>
          <a:p>
            <a:r>
              <a:rPr lang="en-US" sz="2800" i="1" dirty="0"/>
              <a:t>Borrelia </a:t>
            </a:r>
            <a:r>
              <a:rPr lang="en-US" sz="2800" i="1" dirty="0" err="1"/>
              <a:t>mayonii</a:t>
            </a:r>
            <a:endParaRPr lang="en-US" sz="2800" i="1" dirty="0"/>
          </a:p>
          <a:p>
            <a:r>
              <a:rPr lang="en-US" altLang="en-US" sz="2800" i="1" dirty="0"/>
              <a:t>Borrelia</a:t>
            </a:r>
            <a:r>
              <a:rPr lang="en-US" altLang="en-US" sz="2800" i="1" baseline="0" dirty="0"/>
              <a:t> miyamotoi </a:t>
            </a:r>
            <a:endParaRPr lang="en-US" sz="2800" i="1" dirty="0"/>
          </a:p>
          <a:p>
            <a:r>
              <a:rPr lang="en-US" sz="2800" i="1" dirty="0"/>
              <a:t>Rickettsia </a:t>
            </a:r>
            <a:r>
              <a:rPr lang="en-US" sz="2800" i="1" dirty="0" err="1"/>
              <a:t>rickettsii</a:t>
            </a:r>
            <a:r>
              <a:rPr lang="en-US" sz="2800" i="1" dirty="0"/>
              <a:t> </a:t>
            </a:r>
          </a:p>
          <a:p>
            <a:r>
              <a:rPr lang="en-US" sz="2800" i="1" dirty="0" err="1"/>
              <a:t>Francisella</a:t>
            </a:r>
            <a:r>
              <a:rPr lang="en-US" sz="2800" i="1" dirty="0"/>
              <a:t> </a:t>
            </a:r>
            <a:r>
              <a:rPr lang="en-US" sz="2800" i="1" dirty="0" err="1"/>
              <a:t>tularensis</a:t>
            </a:r>
            <a:r>
              <a:rPr lang="en-US" sz="2800" i="1" dirty="0"/>
              <a:t> </a:t>
            </a:r>
          </a:p>
        </p:txBody>
      </p:sp>
    </p:spTree>
    <p:extLst>
      <p:ext uri="{BB962C8B-B14F-4D97-AF65-F5344CB8AC3E}">
        <p14:creationId xmlns:p14="http://schemas.microsoft.com/office/powerpoint/2010/main" val="360703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Protect Yourself from Tickborne Diseases</a:t>
            </a:r>
          </a:p>
        </p:txBody>
      </p:sp>
      <p:sp>
        <p:nvSpPr>
          <p:cNvPr id="3" name="Content Placeholder 2"/>
          <p:cNvSpPr>
            <a:spLocks noGrp="1"/>
          </p:cNvSpPr>
          <p:nvPr>
            <p:ph idx="1"/>
          </p:nvPr>
        </p:nvSpPr>
        <p:spPr>
          <a:xfrm>
            <a:off x="182879" y="1312233"/>
            <a:ext cx="10996686" cy="5374640"/>
          </a:xfrm>
        </p:spPr>
        <p:txBody>
          <a:bodyPr>
            <a:noAutofit/>
          </a:bodyPr>
          <a:lstStyle/>
          <a:p>
            <a:pPr marL="0" indent="0">
              <a:buNone/>
            </a:pPr>
            <a:r>
              <a:rPr lang="en-US" altLang="en-US" sz="2000" b="1" dirty="0">
                <a:solidFill>
                  <a:srgbClr val="002060"/>
                </a:solidFill>
              </a:rPr>
              <a:t>1) Know when and where you’re at risk</a:t>
            </a:r>
          </a:p>
          <a:p>
            <a:pPr lvl="1"/>
            <a:r>
              <a:rPr lang="en-US" altLang="en-US" sz="2000" dirty="0"/>
              <a:t>Primarily mid-May through mid-July</a:t>
            </a:r>
          </a:p>
          <a:p>
            <a:pPr lvl="1"/>
            <a:r>
              <a:rPr lang="en-US" altLang="en-US" sz="2000" dirty="0"/>
              <a:t>Wooded and brushy areas – Blacklegged tick</a:t>
            </a:r>
          </a:p>
          <a:p>
            <a:pPr lvl="1"/>
            <a:r>
              <a:rPr lang="en-US" altLang="en-US" sz="2000" dirty="0"/>
              <a:t>Grassy or wooded areas – American dog tick</a:t>
            </a:r>
          </a:p>
          <a:p>
            <a:pPr marL="0" indent="0">
              <a:buNone/>
            </a:pPr>
            <a:r>
              <a:rPr lang="en-US" altLang="en-US" sz="2000" b="1" dirty="0">
                <a:solidFill>
                  <a:srgbClr val="002060"/>
                </a:solidFill>
              </a:rPr>
              <a:t>2) Wear EPA-registered bug spray</a:t>
            </a:r>
          </a:p>
          <a:p>
            <a:pPr lvl="1"/>
            <a:r>
              <a:rPr lang="en-US" altLang="en-US" sz="2000" dirty="0">
                <a:solidFill>
                  <a:srgbClr val="002060"/>
                </a:solidFill>
              </a:rPr>
              <a:t>DEET 20-30% on skin or clothing</a:t>
            </a:r>
          </a:p>
          <a:p>
            <a:pPr lvl="1"/>
            <a:r>
              <a:rPr lang="en-US" altLang="en-US" sz="2000" dirty="0">
                <a:solidFill>
                  <a:srgbClr val="002060"/>
                </a:solidFill>
              </a:rPr>
              <a:t>Permethrin 0.5% on clothing</a:t>
            </a:r>
          </a:p>
          <a:p>
            <a:pPr marL="0" indent="0">
              <a:buNone/>
            </a:pPr>
            <a:r>
              <a:rPr lang="en-US" altLang="en-US" sz="2000" b="1" dirty="0">
                <a:solidFill>
                  <a:srgbClr val="002060"/>
                </a:solidFill>
              </a:rPr>
              <a:t>3) </a:t>
            </a:r>
            <a:r>
              <a:rPr lang="en-US" altLang="en-US" sz="2000" b="1" dirty="0"/>
              <a:t>Check yourself for ticks </a:t>
            </a:r>
          </a:p>
          <a:p>
            <a:pPr lvl="1"/>
            <a:r>
              <a:rPr lang="en-US" altLang="en-US" sz="2000" dirty="0"/>
              <a:t>Undress and shower after being outdoors</a:t>
            </a:r>
          </a:p>
          <a:p>
            <a:pPr lvl="1"/>
            <a:r>
              <a:rPr lang="en-US" altLang="en-US" sz="2000" dirty="0"/>
              <a:t>Check at least once a day</a:t>
            </a:r>
          </a:p>
          <a:p>
            <a:pPr lvl="1"/>
            <a:r>
              <a:rPr lang="en-US" altLang="en-US" sz="2000" dirty="0"/>
              <a:t>Remove ticks ASAP!</a:t>
            </a:r>
          </a:p>
        </p:txBody>
      </p:sp>
      <p:pic>
        <p:nvPicPr>
          <p:cNvPr id="6" name="Picture 5" descr="Screen Clipping from the MDH Mosquitoborne Disease Prevention webpage, highlighting a video on &quot;How to choose and use bug spray&quot;." title="How to choose and use bug spray">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20809" r="2555"/>
          <a:stretch/>
        </p:blipFill>
        <p:spPr>
          <a:xfrm>
            <a:off x="7024195" y="3820160"/>
            <a:ext cx="4984926" cy="2866713"/>
          </a:xfrm>
          <a:prstGeom prst="rect">
            <a:avLst/>
          </a:prstGeom>
          <a:ln>
            <a:solidFill>
              <a:srgbClr val="000000"/>
            </a:solidFill>
          </a:ln>
        </p:spPr>
      </p:pic>
    </p:spTree>
    <p:extLst>
      <p:ext uri="{BB962C8B-B14F-4D97-AF65-F5344CB8AC3E}">
        <p14:creationId xmlns:p14="http://schemas.microsoft.com/office/powerpoint/2010/main" val="174780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How to Remove a Tick</a:t>
            </a:r>
          </a:p>
        </p:txBody>
      </p:sp>
      <p:pic>
        <p:nvPicPr>
          <p:cNvPr id="4" name="Content Placeholder 3" descr="Screen Clipping from the MDH Tickborne Disease Prevention webpage highlighting a video on how to &quot;Remove a tick in 3 steps&quot;." title="Remove a tick in 3 steps">
            <a:hlinkClick r:id="rId3"/>
            <a:extLst>
              <a:ext uri="{FF2B5EF4-FFF2-40B4-BE49-F238E27FC236}">
                <a16:creationId xmlns:a16="http://schemas.microsoft.com/office/drawing/2014/main" id="{6FB5505B-C343-B518-0A91-8478ACC98D6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33906" y="1601369"/>
            <a:ext cx="4924187" cy="5104231"/>
          </a:xfrm>
          <a:prstGeom prst="rect">
            <a:avLst/>
          </a:prstGeom>
          <a:ln>
            <a:solidFill>
              <a:srgbClr val="000000"/>
            </a:solidFill>
          </a:ln>
        </p:spPr>
      </p:pic>
    </p:spTree>
    <p:extLst>
      <p:ext uri="{BB962C8B-B14F-4D97-AF65-F5344CB8AC3E}">
        <p14:creationId xmlns:p14="http://schemas.microsoft.com/office/powerpoint/2010/main" val="137507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47A2-9308-671F-DC86-C3AA52A42962}"/>
              </a:ext>
            </a:extLst>
          </p:cNvPr>
          <p:cNvSpPr>
            <a:spLocks noGrp="1"/>
          </p:cNvSpPr>
          <p:nvPr>
            <p:ph type="title"/>
          </p:nvPr>
        </p:nvSpPr>
        <p:spPr/>
        <p:txBody>
          <a:bodyPr>
            <a:normAutofit fontScale="90000"/>
          </a:bodyPr>
          <a:lstStyle/>
          <a:p>
            <a:pPr algn="ctr"/>
            <a:r>
              <a:rPr lang="en-US" b="1" dirty="0"/>
              <a:t>Tick Bite Prevention:</a:t>
            </a:r>
            <a:br>
              <a:rPr lang="en-US" b="1" dirty="0"/>
            </a:br>
            <a:r>
              <a:rPr lang="en-US" b="1" dirty="0"/>
              <a:t>Integrate tick control methods around you too</a:t>
            </a:r>
            <a:endParaRPr lang="en-US" dirty="0"/>
          </a:p>
        </p:txBody>
      </p:sp>
      <p:sp>
        <p:nvSpPr>
          <p:cNvPr id="3" name="Content Placeholder 2">
            <a:extLst>
              <a:ext uri="{FF2B5EF4-FFF2-40B4-BE49-F238E27FC236}">
                <a16:creationId xmlns:a16="http://schemas.microsoft.com/office/drawing/2014/main" id="{E514603B-2A80-8BCB-ACB0-A257AF2E067A}"/>
              </a:ext>
            </a:extLst>
          </p:cNvPr>
          <p:cNvSpPr>
            <a:spLocks noGrp="1"/>
          </p:cNvSpPr>
          <p:nvPr>
            <p:ph type="body" sz="quarter" idx="15"/>
          </p:nvPr>
        </p:nvSpPr>
        <p:spPr>
          <a:xfrm>
            <a:off x="581719" y="1845130"/>
            <a:ext cx="5159299" cy="4860470"/>
          </a:xfrm>
        </p:spPr>
        <p:txBody>
          <a:bodyPr>
            <a:normAutofit/>
          </a:bodyPr>
          <a:lstStyle/>
          <a:p>
            <a:pPr marL="457200" indent="-457200" algn="l">
              <a:spcBef>
                <a:spcPts val="600"/>
              </a:spcBef>
              <a:spcAft>
                <a:spcPts val="600"/>
              </a:spcAft>
              <a:buFont typeface="Arial" panose="020B0604020202020204" pitchFamily="34" charset="0"/>
              <a:buChar char="•"/>
            </a:pPr>
            <a:r>
              <a:rPr lang="en-US" sz="2800" dirty="0"/>
              <a:t>Tumble dry clothing on high for ≥ 6 (dry) - 60 (wet) minutes</a:t>
            </a:r>
          </a:p>
          <a:p>
            <a:pPr marL="457200" indent="-457200" algn="l">
              <a:spcBef>
                <a:spcPts val="600"/>
              </a:spcBef>
              <a:spcAft>
                <a:spcPts val="600"/>
              </a:spcAft>
              <a:buFont typeface="Arial" panose="020B0604020202020204" pitchFamily="34" charset="0"/>
              <a:buChar char="•"/>
            </a:pPr>
            <a:r>
              <a:rPr lang="en-US" sz="2800" dirty="0"/>
              <a:t>Keep lawn and trails mowed short</a:t>
            </a:r>
          </a:p>
          <a:p>
            <a:pPr marL="457200" indent="-457200" algn="l">
              <a:spcBef>
                <a:spcPts val="600"/>
              </a:spcBef>
              <a:spcAft>
                <a:spcPts val="600"/>
              </a:spcAft>
              <a:buFont typeface="Arial" panose="020B0604020202020204" pitchFamily="34" charset="0"/>
              <a:buChar char="•"/>
            </a:pPr>
            <a:r>
              <a:rPr lang="en-US" sz="2800" dirty="0"/>
              <a:t>Remove leaf litter and brush</a:t>
            </a:r>
          </a:p>
          <a:p>
            <a:pPr marL="457200" indent="-457200" algn="l">
              <a:spcBef>
                <a:spcPts val="600"/>
              </a:spcBef>
              <a:spcAft>
                <a:spcPts val="600"/>
              </a:spcAft>
              <a:buFont typeface="Arial" panose="020B0604020202020204" pitchFamily="34" charset="0"/>
              <a:buChar char="•"/>
            </a:pPr>
            <a:r>
              <a:rPr lang="en-US" sz="2800" dirty="0"/>
              <a:t>Create a barrier between your yard and woods</a:t>
            </a:r>
          </a:p>
          <a:p>
            <a:pPr marL="457200" indent="-457200" algn="l">
              <a:spcBef>
                <a:spcPts val="600"/>
              </a:spcBef>
              <a:spcAft>
                <a:spcPts val="600"/>
              </a:spcAft>
              <a:buFont typeface="Arial" panose="020B0604020202020204" pitchFamily="34" charset="0"/>
              <a:buChar char="•"/>
            </a:pPr>
            <a:r>
              <a:rPr lang="en-US" sz="2800" dirty="0"/>
              <a:t>Talk with your vet about tick preventatives for your pets</a:t>
            </a:r>
          </a:p>
        </p:txBody>
      </p:sp>
      <p:pic>
        <p:nvPicPr>
          <p:cNvPr id="16" name="Picture 2" descr="This image demonstrates a typical residential property with a 3 foot wide barrier separating the yard (tick safe zone) from wooded habitat (tick zone)." title="Tick Safe Zone">
            <a:extLst>
              <a:ext uri="{FF2B5EF4-FFF2-40B4-BE49-F238E27FC236}">
                <a16:creationId xmlns:a16="http://schemas.microsoft.com/office/drawing/2014/main" id="{82A4A0F6-7558-2566-E906-AA5D0645B945}"/>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t="11547" b="11547"/>
          <a:stretch>
            <a:fillRect/>
          </a:stretch>
        </p:blipFill>
        <p:spPr bwMode="auto">
          <a:xfrm>
            <a:off x="7748588" y="1608138"/>
            <a:ext cx="4221162" cy="235902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 name="Content Placeholder 2" descr="Dog in pile of leaves&#10;">
            <a:extLst>
              <a:ext uri="{FF2B5EF4-FFF2-40B4-BE49-F238E27FC236}">
                <a16:creationId xmlns:a16="http://schemas.microsoft.com/office/drawing/2014/main" id="{DAF3A36B-C84D-E7FA-216E-611051C5CBD6}"/>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t="13055" b="13055"/>
          <a:stretch>
            <a:fillRect/>
          </a:stretch>
        </p:blipFill>
        <p:spPr>
          <a:xfrm>
            <a:off x="7772400" y="4346575"/>
            <a:ext cx="4219575" cy="2359025"/>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967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Be Aware of Tickborne Disease Symptoms</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p:txBody>
          <a:bodyPr/>
          <a:lstStyle/>
          <a:p>
            <a:pPr marL="0" indent="0">
              <a:buNone/>
            </a:pPr>
            <a:r>
              <a:rPr lang="en-US" sz="2800" b="1" dirty="0"/>
              <a:t>Contact your doctor if you notice:</a:t>
            </a:r>
          </a:p>
          <a:p>
            <a:r>
              <a:rPr lang="en-US" sz="2800" dirty="0"/>
              <a:t>Rash</a:t>
            </a:r>
          </a:p>
          <a:p>
            <a:r>
              <a:rPr lang="en-US" sz="2800" dirty="0"/>
              <a:t>Fever</a:t>
            </a:r>
          </a:p>
          <a:p>
            <a:r>
              <a:rPr lang="en-US" sz="2800" dirty="0"/>
              <a:t>Headache</a:t>
            </a:r>
          </a:p>
          <a:p>
            <a:r>
              <a:rPr lang="en-US" sz="2800" dirty="0"/>
              <a:t>Fatigue</a:t>
            </a:r>
          </a:p>
          <a:p>
            <a:r>
              <a:rPr lang="en-US" sz="2800" dirty="0"/>
              <a:t>Muscle or joint aches</a:t>
            </a:r>
          </a:p>
        </p:txBody>
      </p:sp>
      <p:pic>
        <p:nvPicPr>
          <p:cNvPr id="4" name="Content Placeholder 4" title="Bulls-eye rash on arm">
            <a:extLst>
              <a:ext uri="{FF2B5EF4-FFF2-40B4-BE49-F238E27FC236}">
                <a16:creationId xmlns:a16="http://schemas.microsoft.com/office/drawing/2014/main" id="{59BF40F9-CA6F-D802-DF48-7E42A77F30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3" t="23770" r="6360" b="9776"/>
          <a:stretch/>
        </p:blipFill>
        <p:spPr>
          <a:xfrm>
            <a:off x="7158048" y="2446539"/>
            <a:ext cx="2900352" cy="3307405"/>
          </a:xfrm>
          <a:prstGeom prst="rect">
            <a:avLst/>
          </a:prstGeom>
          <a:ln w="1905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3920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field of green plants&#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24" b="7824"/>
          <a:stretch>
            <a:fillRect/>
          </a:stretch>
        </p:blipFill>
        <p:spPr>
          <a:xfrm>
            <a:off x="0" y="0"/>
            <a:ext cx="12192000" cy="6858000"/>
          </a:xfrm>
        </p:spPr>
      </p:pic>
      <p:sp>
        <p:nvSpPr>
          <p:cNvPr id="3" name="Title 2"/>
          <p:cNvSpPr>
            <a:spLocks noGrp="1"/>
          </p:cNvSpPr>
          <p:nvPr>
            <p:ph type="title"/>
          </p:nvPr>
        </p:nvSpPr>
        <p:spPr>
          <a:xfrm>
            <a:off x="3246625" y="1603290"/>
            <a:ext cx="5698750" cy="3651419"/>
          </a:xfrm>
          <a:prstGeom prst="ellipse">
            <a:avLst/>
          </a:prstGeom>
        </p:spPr>
        <p:txBody>
          <a:bodyPr/>
          <a:lstStyle/>
          <a:p>
            <a:pPr>
              <a:spcAft>
                <a:spcPts val="1800"/>
              </a:spcAft>
            </a:pPr>
            <a:r>
              <a:rPr lang="en-US" sz="6000" b="1" dirty="0"/>
              <a:t>Thank You!</a:t>
            </a:r>
            <a:br>
              <a:rPr lang="en-US" dirty="0"/>
            </a:br>
            <a:r>
              <a:rPr lang="en-US" sz="2000" dirty="0"/>
              <a:t>Vectorborne Diseases Unit</a:t>
            </a:r>
            <a:br>
              <a:rPr lang="en-US" sz="2000" dirty="0"/>
            </a:br>
            <a:r>
              <a:rPr lang="en-US" sz="2000" dirty="0"/>
              <a:t>651-201-5414</a:t>
            </a:r>
            <a:br>
              <a:rPr lang="en-US" sz="2000" dirty="0"/>
            </a:br>
            <a:r>
              <a:rPr lang="en-US" sz="2000" dirty="0"/>
              <a:t>health.bugbites@state.mn.us </a:t>
            </a:r>
            <a:br>
              <a:rPr lang="en-US" sz="2000" dirty="0"/>
            </a:br>
            <a:r>
              <a:rPr lang="en-US" sz="2000" dirty="0"/>
              <a:t>www.health.state.mn.us/ticks </a:t>
            </a:r>
            <a:br>
              <a:rPr lang="en-US" sz="3600" dirty="0"/>
            </a:br>
            <a:endParaRPr lang="en-US" dirty="0"/>
          </a:p>
        </p:txBody>
      </p:sp>
      <p:pic>
        <p:nvPicPr>
          <p:cNvPr id="6" name="MN.IT Services Logo" descr="Minnesota Department of Healt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540" y="4084320"/>
            <a:ext cx="3719145" cy="533832"/>
          </a:xfrm>
          <a:prstGeom prst="rect">
            <a:avLst/>
          </a:prstGeom>
        </p:spPr>
      </p:pic>
    </p:spTree>
    <p:extLst>
      <p:ext uri="{BB962C8B-B14F-4D97-AF65-F5344CB8AC3E}">
        <p14:creationId xmlns:p14="http://schemas.microsoft.com/office/powerpoint/2010/main" val="374715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Goals of Presentation</a:t>
            </a:r>
          </a:p>
        </p:txBody>
      </p:sp>
      <p:sp>
        <p:nvSpPr>
          <p:cNvPr id="3" name="Content Placeholder 2"/>
          <p:cNvSpPr>
            <a:spLocks noGrp="1"/>
          </p:cNvSpPr>
          <p:nvPr>
            <p:ph idx="1"/>
          </p:nvPr>
        </p:nvSpPr>
        <p:spPr/>
        <p:txBody>
          <a:bodyPr>
            <a:normAutofit fontScale="92500" lnSpcReduction="10000"/>
          </a:bodyPr>
          <a:lstStyle/>
          <a:p>
            <a:r>
              <a:rPr lang="en-US" altLang="en-US" sz="2800" dirty="0"/>
              <a:t>Be able to recognize ticks of public health concern in MN</a:t>
            </a:r>
          </a:p>
          <a:p>
            <a:r>
              <a:rPr lang="en-US" altLang="en-US" sz="2800" dirty="0"/>
              <a:t>Be aware of </a:t>
            </a:r>
            <a:r>
              <a:rPr lang="en-US" altLang="en-US" sz="2800" dirty="0" err="1"/>
              <a:t>tickborne</a:t>
            </a:r>
            <a:r>
              <a:rPr lang="en-US" altLang="en-US" sz="2800" dirty="0"/>
              <a:t> diseases</a:t>
            </a:r>
          </a:p>
          <a:p>
            <a:r>
              <a:rPr lang="en-US" altLang="en-US" sz="2800" dirty="0"/>
              <a:t>Recognize basic signs and symptoms </a:t>
            </a:r>
          </a:p>
          <a:p>
            <a:r>
              <a:rPr lang="en-US" altLang="en-US" sz="2800" dirty="0"/>
              <a:t>Seek early diagnosis and treatment</a:t>
            </a:r>
          </a:p>
          <a:p>
            <a:r>
              <a:rPr lang="en-US" altLang="en-US" sz="2800" dirty="0"/>
              <a:t>Know when and where </a:t>
            </a:r>
            <a:r>
              <a:rPr lang="en-US" altLang="en-US" sz="2800" dirty="0" err="1"/>
              <a:t>tickborne</a:t>
            </a:r>
            <a:r>
              <a:rPr lang="en-US" altLang="en-US" sz="2800" dirty="0"/>
              <a:t> disease risk is highest</a:t>
            </a:r>
          </a:p>
          <a:p>
            <a:r>
              <a:rPr lang="en-US" altLang="en-US" sz="2800" dirty="0"/>
              <a:t>Practice prevention methods</a:t>
            </a:r>
          </a:p>
          <a:p>
            <a:r>
              <a:rPr lang="en-US" altLang="en-US" sz="2800" dirty="0"/>
              <a:t>Know who to contact for more information</a:t>
            </a:r>
          </a:p>
        </p:txBody>
      </p:sp>
    </p:spTree>
    <p:extLst>
      <p:ext uri="{BB962C8B-B14F-4D97-AF65-F5344CB8AC3E}">
        <p14:creationId xmlns:p14="http://schemas.microsoft.com/office/powerpoint/2010/main" val="42389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Ticks of Public Health Concern in Minnesota</a:t>
            </a:r>
          </a:p>
        </p:txBody>
      </p:sp>
      <p:sp>
        <p:nvSpPr>
          <p:cNvPr id="22" name="Text Placeholder 5"/>
          <p:cNvSpPr>
            <a:spLocks noGrp="1"/>
          </p:cNvSpPr>
          <p:nvPr>
            <p:ph type="body" sz="quarter" idx="15"/>
          </p:nvPr>
        </p:nvSpPr>
        <p:spPr>
          <a:xfrm>
            <a:off x="6305351" y="1486056"/>
            <a:ext cx="3712695" cy="1623853"/>
          </a:xfrm>
        </p:spPr>
        <p:txBody>
          <a:bodyPr anchor="ctr">
            <a:noAutofit/>
          </a:bodyPr>
          <a:lstStyle/>
          <a:p>
            <a:pPr algn="l"/>
            <a:r>
              <a:rPr lang="en-US" sz="2400" b="1" dirty="0">
                <a:latin typeface="Calibri" panose="020F0502020204030204" pitchFamily="34" charset="0"/>
                <a:cs typeface="Calibri" panose="020F0502020204030204" pitchFamily="34" charset="0"/>
              </a:rPr>
              <a:t>Blacklegged (Deer) Tick</a:t>
            </a:r>
          </a:p>
          <a:p>
            <a:pPr marL="342900" indent="-342900" algn="l">
              <a:spcAft>
                <a:spcPts val="0"/>
              </a:spcAft>
              <a:buClr>
                <a:srgbClr val="003865"/>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Lyme disease</a:t>
            </a:r>
          </a:p>
          <a:p>
            <a:pPr marL="342900" indent="-342900" algn="l">
              <a:spcAft>
                <a:spcPts val="0"/>
              </a:spcAft>
              <a:buClr>
                <a:srgbClr val="003865"/>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Anaplasmosis</a:t>
            </a:r>
          </a:p>
          <a:p>
            <a:pPr marL="342900" indent="-342900" algn="l">
              <a:spcAft>
                <a:spcPts val="0"/>
              </a:spcAft>
              <a:buClr>
                <a:srgbClr val="003865"/>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Babesiosis</a:t>
            </a:r>
          </a:p>
        </p:txBody>
      </p:sp>
      <p:sp>
        <p:nvSpPr>
          <p:cNvPr id="19" name="Text Placeholder 3"/>
          <p:cNvSpPr>
            <a:spLocks noGrp="1"/>
          </p:cNvSpPr>
          <p:nvPr>
            <p:ph type="body" sz="quarter" idx="17"/>
          </p:nvPr>
        </p:nvSpPr>
        <p:spPr>
          <a:xfrm>
            <a:off x="8786503" y="1707884"/>
            <a:ext cx="2542477" cy="1623852"/>
          </a:xfrm>
        </p:spPr>
        <p:txBody>
          <a:bodyPr numCol="1" anchor="ctr">
            <a:normAutofit/>
          </a:bodyPr>
          <a:lstStyle/>
          <a:p>
            <a:pPr marL="342900" indent="-342900" algn="l">
              <a:spcAft>
                <a:spcPts val="0"/>
              </a:spcAft>
              <a:buClr>
                <a:srgbClr val="003865"/>
              </a:buClr>
              <a:buFont typeface="Wingdings" panose="05000000000000000000" pitchFamily="2" charset="2"/>
              <a:buChar char="§"/>
              <a:defRPr/>
            </a:pPr>
            <a:r>
              <a:rPr lang="en-US" sz="2400" dirty="0">
                <a:cs typeface="Calibri Light" panose="020F0302020204030204" pitchFamily="34" charset="0"/>
              </a:rPr>
              <a:t>Ehrlichiosis</a:t>
            </a:r>
          </a:p>
          <a:p>
            <a:pPr marL="342900" indent="-342900" algn="l">
              <a:spcAft>
                <a:spcPts val="0"/>
              </a:spcAft>
              <a:buClr>
                <a:srgbClr val="003865"/>
              </a:buClr>
              <a:buFont typeface="Wingdings" panose="05000000000000000000" pitchFamily="2" charset="2"/>
              <a:buChar char="§"/>
              <a:defRPr/>
            </a:pPr>
            <a:r>
              <a:rPr lang="en-US" sz="2400" dirty="0">
                <a:cs typeface="Calibri Light" panose="020F0302020204030204" pitchFamily="34" charset="0"/>
              </a:rPr>
              <a:t>Powassan virus</a:t>
            </a:r>
          </a:p>
          <a:p>
            <a:pPr marL="342900" indent="-342900" algn="l">
              <a:spcAft>
                <a:spcPts val="0"/>
              </a:spcAft>
              <a:buClr>
                <a:srgbClr val="003865"/>
              </a:buClr>
              <a:buFont typeface="Wingdings" panose="05000000000000000000" pitchFamily="2" charset="2"/>
              <a:buChar char="§"/>
              <a:defRPr/>
            </a:pPr>
            <a:r>
              <a:rPr lang="en-US" sz="2400" dirty="0">
                <a:cs typeface="Calibri Light" panose="020F0302020204030204" pitchFamily="34" charset="0"/>
              </a:rPr>
              <a:t>Relapsing fever </a:t>
            </a:r>
          </a:p>
        </p:txBody>
      </p:sp>
      <p:pic>
        <p:nvPicPr>
          <p:cNvPr id="21" name="Picture 3" descr="Map of blacklegged tick distribution range in United States&#10;&#10;This map shows that the blacklegged tick is found along the east coast, southeastern, and upper midwest regions of the United States." title="Map of blacklegged tick distribution range in United States"/>
          <p:cNvPicPr>
            <a:picLocks noChangeAspect="1" noChangeArrowheads="1"/>
          </p:cNvPicPr>
          <p:nvPr/>
        </p:nvPicPr>
        <p:blipFill rotWithShape="1">
          <a:blip r:embed="rId3">
            <a:extLst>
              <a:ext uri="{28A0092B-C50C-407E-A947-70E740481C1C}">
                <a14:useLocalDpi xmlns:a14="http://schemas.microsoft.com/office/drawing/2010/main" val="0"/>
              </a:ext>
            </a:extLst>
          </a:blip>
          <a:srcRect t="268" b="712"/>
          <a:stretch/>
        </p:blipFill>
        <p:spPr bwMode="auto">
          <a:xfrm>
            <a:off x="1489222" y="1509533"/>
            <a:ext cx="2679691" cy="167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Blacklegged (Deer) Tick" title="Blacklegged (Deer) Tick"/>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17786" r="17786"/>
          <a:stretch/>
        </p:blipFill>
        <p:spPr bwMode="auto">
          <a:xfrm>
            <a:off x="4209993" y="1509533"/>
            <a:ext cx="1676658" cy="1676658"/>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4" name="Text Placeholder 7"/>
          <p:cNvSpPr>
            <a:spLocks noGrp="1"/>
          </p:cNvSpPr>
          <p:nvPr>
            <p:ph type="body" sz="quarter" idx="19"/>
          </p:nvPr>
        </p:nvSpPr>
        <p:spPr>
          <a:xfrm>
            <a:off x="6305351" y="3331736"/>
            <a:ext cx="4569478" cy="1623852"/>
          </a:xfrm>
        </p:spPr>
        <p:txBody>
          <a:bodyPr anchor="ctr">
            <a:noAutofit/>
          </a:bodyPr>
          <a:lstStyle/>
          <a:p>
            <a:pPr algn="l"/>
            <a:r>
              <a:rPr lang="en-US" sz="2400" b="1" dirty="0">
                <a:latin typeface="Calibri" panose="020F0502020204030204" pitchFamily="34" charset="0"/>
                <a:cs typeface="Calibri" panose="020F0502020204030204" pitchFamily="34" charset="0"/>
              </a:rPr>
              <a:t>American Dog (Wood) Tick</a:t>
            </a:r>
          </a:p>
          <a:p>
            <a:pPr marL="342900" indent="-342900" algn="l">
              <a:spcAft>
                <a:spcPts val="0"/>
              </a:spcAft>
              <a:buClr>
                <a:srgbClr val="003865"/>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Spotted Fever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Group bacteria</a:t>
            </a:r>
          </a:p>
          <a:p>
            <a:pPr marL="342900" indent="-342900" algn="l">
              <a:spcAft>
                <a:spcPts val="0"/>
              </a:spcAft>
              <a:buClr>
                <a:srgbClr val="003865"/>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Tularemia</a:t>
            </a:r>
          </a:p>
        </p:txBody>
      </p:sp>
      <p:pic>
        <p:nvPicPr>
          <p:cNvPr id="20" name="Picture 2" descr="This map shows that the American dog tick is found throughout several states of the United States, including all states east of the Rocky Mountains as well as several portions of California along the western coast." title="Map of American dog tick distribution range in United States"/>
          <p:cNvPicPr>
            <a:picLocks noChangeAspect="1" noChangeArrowheads="1"/>
          </p:cNvPicPr>
          <p:nvPr/>
        </p:nvPicPr>
        <p:blipFill rotWithShape="1">
          <a:blip r:embed="rId5">
            <a:extLst>
              <a:ext uri="{28A0092B-C50C-407E-A947-70E740481C1C}">
                <a14:useLocalDpi xmlns:a14="http://schemas.microsoft.com/office/drawing/2010/main" val="0"/>
              </a:ext>
            </a:extLst>
          </a:blip>
          <a:srcRect l="5854" t="3218" r="2593" b="2308"/>
          <a:stretch/>
        </p:blipFill>
        <p:spPr bwMode="auto">
          <a:xfrm>
            <a:off x="1479249" y="3290779"/>
            <a:ext cx="2689666" cy="167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descr="American Dog (Wood) Tick" title="American Dog (Wood) Tick"/>
          <p:cNvPicPr>
            <a:picLocks noGrp="1" noChangeAspect="1"/>
          </p:cNvPicPr>
          <p:nvPr>
            <p:ph type="pic" sz="quarter" idx="16"/>
          </p:nvPr>
        </p:nvPicPr>
        <p:blipFill rotWithShape="1">
          <a:blip r:embed="rId6" cstate="print">
            <a:extLst>
              <a:ext uri="{28A0092B-C50C-407E-A947-70E740481C1C}">
                <a14:useLocalDpi xmlns:a14="http://schemas.microsoft.com/office/drawing/2010/main" val="0"/>
              </a:ext>
            </a:extLst>
          </a:blip>
          <a:srcRect l="16026" r="16026"/>
          <a:stretch/>
        </p:blipFill>
        <p:spPr bwMode="auto">
          <a:xfrm>
            <a:off x="4209993" y="3298216"/>
            <a:ext cx="1676658" cy="1676658"/>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00C497F-38D3-7CF9-6C82-5F5507E7457E}"/>
              </a:ext>
            </a:extLst>
          </p:cNvPr>
          <p:cNvSpPr>
            <a:spLocks noGrp="1"/>
          </p:cNvSpPr>
          <p:nvPr>
            <p:ph type="body" sz="quarter" idx="21"/>
          </p:nvPr>
        </p:nvSpPr>
        <p:spPr>
          <a:xfrm>
            <a:off x="6244026" y="5436995"/>
            <a:ext cx="2542477" cy="1627838"/>
          </a:xfrm>
        </p:spPr>
        <p:txBody>
          <a:bodyPr>
            <a:normAutofit/>
          </a:bodyPr>
          <a:lstStyle/>
          <a:p>
            <a:pPr algn="l"/>
            <a:r>
              <a:rPr lang="en-US" sz="2400" b="1" dirty="0">
                <a:latin typeface="Calibri" panose="020F0502020204030204" pitchFamily="34" charset="0"/>
                <a:cs typeface="Calibri" panose="020F0502020204030204" pitchFamily="34" charset="0"/>
              </a:rPr>
              <a:t>Lone Star Tick</a:t>
            </a:r>
          </a:p>
          <a:p>
            <a:pPr marL="342900" indent="-342900" algn="l">
              <a:spcAft>
                <a:spcPts val="0"/>
              </a:spcAft>
              <a:buClr>
                <a:srgbClr val="003865"/>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Ehrlichiosis</a:t>
            </a:r>
          </a:p>
          <a:p>
            <a:pPr marL="342900" indent="-342900" algn="l">
              <a:spcAft>
                <a:spcPts val="0"/>
              </a:spcAft>
              <a:buClr>
                <a:srgbClr val="003865"/>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Tularemia</a:t>
            </a:r>
          </a:p>
        </p:txBody>
      </p:sp>
      <p:pic>
        <p:nvPicPr>
          <p:cNvPr id="23" name="Picture 4" descr="This map shows that the lone star tick is found in a limited range of the southeastern United States, extending as far northwest as Iowa and northeast into the southern portion of Maine." title="Map of lone star tick distribution range in United States"/>
          <p:cNvPicPr>
            <a:picLocks noChangeAspect="1" noChangeArrowheads="1"/>
          </p:cNvPicPr>
          <p:nvPr/>
        </p:nvPicPr>
        <p:blipFill rotWithShape="1">
          <a:blip r:embed="rId7">
            <a:extLst>
              <a:ext uri="{28A0092B-C50C-407E-A947-70E740481C1C}">
                <a14:useLocalDpi xmlns:a14="http://schemas.microsoft.com/office/drawing/2010/main" val="0"/>
              </a:ext>
            </a:extLst>
          </a:blip>
          <a:srcRect t="-359" b="555"/>
          <a:stretch/>
        </p:blipFill>
        <p:spPr bwMode="auto">
          <a:xfrm>
            <a:off x="1483612" y="5072027"/>
            <a:ext cx="2685305" cy="168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Lone Star Tick" title="Lone Star Tick"/>
          <p:cNvPicPr>
            <a:picLocks noGrp="1" noChangeAspect="1"/>
          </p:cNvPicPr>
          <p:nvPr>
            <p:ph type="pic" sz="quarter" idx="18"/>
          </p:nvPr>
        </p:nvPicPr>
        <p:blipFill rotWithShape="1">
          <a:blip r:embed="rId8" cstate="print">
            <a:extLst>
              <a:ext uri="{28A0092B-C50C-407E-A947-70E740481C1C}">
                <a14:useLocalDpi xmlns:a14="http://schemas.microsoft.com/office/drawing/2010/main" val="0"/>
              </a:ext>
            </a:extLst>
          </a:blip>
          <a:srcRect l="15526" r="15526"/>
          <a:stretch/>
        </p:blipFill>
        <p:spPr bwMode="auto">
          <a:xfrm>
            <a:off x="4209993" y="5092934"/>
            <a:ext cx="1676659" cy="1676659"/>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cxnSp>
        <p:nvCxnSpPr>
          <p:cNvPr id="18" name="Straight Connector 17" descr="Line&#10;&#10;Line">
            <a:extLst>
              <a:ext uri="{C183D7F6-B498-43B3-948B-1728B52AA6E4}">
                <adec:decorative xmlns:adec="http://schemas.microsoft.com/office/drawing/2017/decorative" val="0"/>
              </a:ext>
            </a:extLst>
          </p:cNvPr>
          <p:cNvCxnSpPr/>
          <p:nvPr/>
        </p:nvCxnSpPr>
        <p:spPr>
          <a:xfrm>
            <a:off x="57197" y="1286616"/>
            <a:ext cx="12059544" cy="2012"/>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798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Blacklegged Tick Life Cycle</a:t>
            </a:r>
          </a:p>
        </p:txBody>
      </p:sp>
      <p:sp>
        <p:nvSpPr>
          <p:cNvPr id="4" name="Date Placeholder 3"/>
          <p:cNvSpPr>
            <a:spLocks noGrp="1"/>
          </p:cNvSpPr>
          <p:nvPr>
            <p:ph type="dt" sz="half" idx="10"/>
          </p:nvPr>
        </p:nvSpPr>
        <p:spPr/>
        <p:txBody>
          <a:bodyPr/>
          <a:lstStyle/>
          <a:p>
            <a:fld id="{824D5D47-1752-4D84-8BFB-C2F71A34C932}" type="datetime1">
              <a:rPr lang="en-US" smtClean="0"/>
              <a:t>5/8/2024</a:t>
            </a:fld>
            <a:endParaRPr lang="en-US" dirty="0"/>
          </a:p>
        </p:txBody>
      </p:sp>
      <p:pic>
        <p:nvPicPr>
          <p:cNvPr id="3" name="Picture 2" descr="Blacklegged ticks live for about two years. Spring of their first year, eggs hatch into larvae and prefer to feed on blood from small mammals, like mice have one feeding then molt into nymphs and rest until spring. &#10;Spring second year, nymphs take second feeding. Will feed on small or large mammals. If the nymph is infected with a disease it could spread to a human or animal that it feeds on.&#10;Nymphs who have a meal will age to adult and feed on large mammals. The females feed, mate, lay eggs, and then die.&#10;"/>
          <p:cNvPicPr>
            <a:picLocks noChangeAspect="1"/>
          </p:cNvPicPr>
          <p:nvPr/>
        </p:nvPicPr>
        <p:blipFill>
          <a:blip r:embed="rId3"/>
          <a:stretch>
            <a:fillRect/>
          </a:stretch>
        </p:blipFill>
        <p:spPr>
          <a:xfrm>
            <a:off x="121920" y="1467566"/>
            <a:ext cx="11948160" cy="5263829"/>
          </a:xfrm>
          <a:prstGeom prst="rect">
            <a:avLst/>
          </a:prstGeom>
        </p:spPr>
      </p:pic>
    </p:spTree>
    <p:extLst>
      <p:ext uri="{BB962C8B-B14F-4D97-AF65-F5344CB8AC3E}">
        <p14:creationId xmlns:p14="http://schemas.microsoft.com/office/powerpoint/2010/main" val="100487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descr="ticks in Larva, Nymph and adult stages and size in comparison to dime."/>
          <p:cNvPicPr>
            <a:picLocks noChangeAspect="1" noChangeArrowheads="1"/>
          </p:cNvPicPr>
          <p:nvPr/>
        </p:nvPicPr>
        <p:blipFill rotWithShape="1">
          <a:blip r:embed="rId3">
            <a:extLst>
              <a:ext uri="{28A0092B-C50C-407E-A947-70E740481C1C}">
                <a14:useLocalDpi xmlns:a14="http://schemas.microsoft.com/office/drawing/2010/main" val="0"/>
              </a:ext>
            </a:extLst>
          </a:blip>
          <a:srcRect t="2520" b="7990"/>
          <a:stretch/>
        </p:blipFill>
        <p:spPr bwMode="auto">
          <a:xfrm>
            <a:off x="1578418" y="1509334"/>
            <a:ext cx="8752356" cy="527993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title"/>
          </p:nvPr>
        </p:nvSpPr>
        <p:spPr>
          <a:xfrm>
            <a:off x="838201" y="132824"/>
            <a:ext cx="10515600" cy="1030209"/>
          </a:xfrm>
        </p:spPr>
        <p:txBody>
          <a:bodyPr>
            <a:normAutofit/>
          </a:bodyPr>
          <a:lstStyle/>
          <a:p>
            <a:pPr algn="ctr"/>
            <a:r>
              <a:rPr lang="en-US" b="1" dirty="0"/>
              <a:t>Blacklegged Tick Life Stages</a:t>
            </a:r>
            <a:endParaRPr lang="en-US" b="1" i="1" dirty="0"/>
          </a:p>
        </p:txBody>
      </p:sp>
      <p:sp>
        <p:nvSpPr>
          <p:cNvPr id="2" name="TextBox 1"/>
          <p:cNvSpPr txBox="1"/>
          <p:nvPr/>
        </p:nvSpPr>
        <p:spPr>
          <a:xfrm>
            <a:off x="5954596" y="2705274"/>
            <a:ext cx="908843" cy="338554"/>
          </a:xfrm>
          <a:prstGeom prst="rect">
            <a:avLst/>
          </a:prstGeom>
          <a:noFill/>
        </p:spPr>
        <p:txBody>
          <a:bodyPr wrap="square" rtlCol="0">
            <a:spAutoFit/>
          </a:bodyPr>
          <a:lstStyle/>
          <a:p>
            <a:r>
              <a:rPr lang="en-US" sz="1600" b="1" dirty="0"/>
              <a:t>Nymph</a:t>
            </a:r>
          </a:p>
        </p:txBody>
      </p:sp>
      <p:sp>
        <p:nvSpPr>
          <p:cNvPr id="3" name="TextBox 2"/>
          <p:cNvSpPr txBox="1"/>
          <p:nvPr/>
        </p:nvSpPr>
        <p:spPr>
          <a:xfrm>
            <a:off x="8730574" y="5271811"/>
            <a:ext cx="1600200" cy="338554"/>
          </a:xfrm>
          <a:prstGeom prst="rect">
            <a:avLst/>
          </a:prstGeom>
          <a:noFill/>
        </p:spPr>
        <p:txBody>
          <a:bodyPr wrap="square" rtlCol="0">
            <a:spAutoFit/>
          </a:bodyPr>
          <a:lstStyle/>
          <a:p>
            <a:r>
              <a:rPr lang="en-US" sz="1600" b="1" dirty="0"/>
              <a:t>Adult (female)</a:t>
            </a:r>
          </a:p>
        </p:txBody>
      </p:sp>
      <p:sp>
        <p:nvSpPr>
          <p:cNvPr id="4" name="TextBox 3"/>
          <p:cNvSpPr txBox="1"/>
          <p:nvPr/>
        </p:nvSpPr>
        <p:spPr>
          <a:xfrm>
            <a:off x="5560102" y="6142327"/>
            <a:ext cx="788988" cy="338554"/>
          </a:xfrm>
          <a:prstGeom prst="rect">
            <a:avLst/>
          </a:prstGeom>
          <a:noFill/>
        </p:spPr>
        <p:txBody>
          <a:bodyPr wrap="square" rtlCol="0">
            <a:spAutoFit/>
          </a:bodyPr>
          <a:lstStyle/>
          <a:p>
            <a:r>
              <a:rPr lang="en-US" sz="1600" b="1" dirty="0"/>
              <a:t>Larva</a:t>
            </a:r>
            <a:endParaRPr lang="en-US" b="1" dirty="0"/>
          </a:p>
        </p:txBody>
      </p:sp>
    </p:spTree>
    <p:extLst>
      <p:ext uri="{BB962C8B-B14F-4D97-AF65-F5344CB8AC3E}">
        <p14:creationId xmlns:p14="http://schemas.microsoft.com/office/powerpoint/2010/main" val="419299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6804-FD02-FCA7-228F-F26D05E22B53}"/>
              </a:ext>
            </a:extLst>
          </p:cNvPr>
          <p:cNvSpPr>
            <a:spLocks noGrp="1"/>
          </p:cNvSpPr>
          <p:nvPr>
            <p:ph type="title"/>
          </p:nvPr>
        </p:nvSpPr>
        <p:spPr/>
        <p:txBody>
          <a:bodyPr/>
          <a:lstStyle/>
          <a:p>
            <a:pPr algn="ctr"/>
            <a:r>
              <a:rPr lang="en-US" b="1" dirty="0"/>
              <a:t>Engorged Adult Female Blacklegged Tick</a:t>
            </a:r>
          </a:p>
        </p:txBody>
      </p:sp>
      <p:pic>
        <p:nvPicPr>
          <p:cNvPr id="7" name="Content Placeholder 11" descr="This photo shows an engorged adult female blacklegged tick who has been feeding for at least a few days." title="Engorged adult female blacklegged tick">
            <a:extLst>
              <a:ext uri="{FF2B5EF4-FFF2-40B4-BE49-F238E27FC236}">
                <a16:creationId xmlns:a16="http://schemas.microsoft.com/office/drawing/2014/main" id="{74351FF4-675B-F9A5-BAA7-7F3542EF3600}"/>
              </a:ext>
            </a:extLst>
          </p:cNvPr>
          <p:cNvPicPr>
            <a:picLocks noGrp="1" noChangeAspect="1"/>
          </p:cNvPicPr>
          <p:nvPr>
            <p:ph idx="1"/>
          </p:nvPr>
        </p:nvPicPr>
        <p:blipFill>
          <a:blip r:embed="rId3"/>
          <a:stretch>
            <a:fillRect/>
          </a:stretch>
        </p:blipFill>
        <p:spPr>
          <a:xfrm>
            <a:off x="3254641" y="1770541"/>
            <a:ext cx="5682717" cy="435133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3451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normAutofit/>
          </a:bodyPr>
          <a:lstStyle/>
          <a:p>
            <a:pPr algn="ctr"/>
            <a:r>
              <a:rPr lang="en-US" b="1" dirty="0"/>
              <a:t>Blacklegged Tick Questing</a:t>
            </a:r>
          </a:p>
        </p:txBody>
      </p:sp>
      <p:sp>
        <p:nvSpPr>
          <p:cNvPr id="28677" name="Rectangle 5"/>
          <p:cNvSpPr>
            <a:spLocks noGrp="1" noChangeArrowheads="1"/>
          </p:cNvSpPr>
          <p:nvPr>
            <p:ph idx="1"/>
          </p:nvPr>
        </p:nvSpPr>
        <p:spPr>
          <a:xfrm>
            <a:off x="838200" y="1825625"/>
            <a:ext cx="5562600" cy="4351338"/>
          </a:xfrm>
        </p:spPr>
        <p:txBody>
          <a:bodyPr>
            <a:noAutofit/>
          </a:bodyPr>
          <a:lstStyle/>
          <a:p>
            <a:pPr>
              <a:spcBef>
                <a:spcPts val="0"/>
              </a:spcBef>
              <a:spcAft>
                <a:spcPts val="600"/>
              </a:spcAft>
            </a:pPr>
            <a:r>
              <a:rPr lang="en-US" sz="2800" dirty="0"/>
              <a:t>Searches for a host from the tips of low-lying vegetation</a:t>
            </a:r>
          </a:p>
          <a:p>
            <a:pPr>
              <a:spcBef>
                <a:spcPts val="0"/>
              </a:spcBef>
              <a:spcAft>
                <a:spcPts val="600"/>
              </a:spcAft>
            </a:pPr>
            <a:r>
              <a:rPr lang="en-US" sz="2800" dirty="0"/>
              <a:t>Sense body chemicals and other cues from potential hosts, like heat, moisture, and vibrations</a:t>
            </a:r>
          </a:p>
          <a:p>
            <a:pPr>
              <a:spcBef>
                <a:spcPts val="0"/>
              </a:spcBef>
              <a:spcAft>
                <a:spcPts val="600"/>
              </a:spcAft>
            </a:pPr>
            <a:r>
              <a:rPr lang="en-US" sz="2800" dirty="0"/>
              <a:t>Climbs onto a person or animal near ground level and then finds a place to attach</a:t>
            </a:r>
          </a:p>
        </p:txBody>
      </p:sp>
      <p:pic>
        <p:nvPicPr>
          <p:cNvPr id="3" name="Picture 2" descr="tick climbing on a blade of grass"/>
          <p:cNvPicPr>
            <a:picLocks noChangeAspect="1"/>
          </p:cNvPicPr>
          <p:nvPr/>
        </p:nvPicPr>
        <p:blipFill rotWithShape="1">
          <a:blip r:embed="rId3">
            <a:extLst>
              <a:ext uri="{28A0092B-C50C-407E-A947-70E740481C1C}">
                <a14:useLocalDpi xmlns:a14="http://schemas.microsoft.com/office/drawing/2010/main" val="0"/>
              </a:ext>
            </a:extLst>
          </a:blip>
          <a:srcRect l="6083" r="26645"/>
          <a:stretch/>
        </p:blipFill>
        <p:spPr>
          <a:xfrm>
            <a:off x="6681119" y="1825625"/>
            <a:ext cx="4672681" cy="3913346"/>
          </a:xfrm>
          <a:prstGeom prst="rect">
            <a:avLst/>
          </a:prstGeom>
        </p:spPr>
      </p:pic>
    </p:spTree>
    <p:extLst>
      <p:ext uri="{BB962C8B-B14F-4D97-AF65-F5344CB8AC3E}">
        <p14:creationId xmlns:p14="http://schemas.microsoft.com/office/powerpoint/2010/main" val="370891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A286-2B5B-21A3-144E-D1F701AD10E7}"/>
              </a:ext>
            </a:extLst>
          </p:cNvPr>
          <p:cNvSpPr>
            <a:spLocks noGrp="1"/>
          </p:cNvSpPr>
          <p:nvPr>
            <p:ph type="title"/>
          </p:nvPr>
        </p:nvSpPr>
        <p:spPr/>
        <p:txBody>
          <a:bodyPr/>
          <a:lstStyle/>
          <a:p>
            <a:pPr algn="ctr"/>
            <a:r>
              <a:rPr lang="en-US" b="1" dirty="0"/>
              <a:t>Blacklegged Ticks Do NOT…</a:t>
            </a:r>
            <a:endParaRPr lang="en-US" dirty="0"/>
          </a:p>
        </p:txBody>
      </p:sp>
      <p:sp>
        <p:nvSpPr>
          <p:cNvPr id="4" name="Text Placeholder 3">
            <a:extLst>
              <a:ext uri="{FF2B5EF4-FFF2-40B4-BE49-F238E27FC236}">
                <a16:creationId xmlns:a16="http://schemas.microsoft.com/office/drawing/2014/main" id="{E4BB1CBE-F56E-8C58-60DD-388481B66CDA}"/>
              </a:ext>
            </a:extLst>
          </p:cNvPr>
          <p:cNvSpPr>
            <a:spLocks noGrp="1"/>
          </p:cNvSpPr>
          <p:nvPr>
            <p:ph type="body" sz="quarter" idx="15"/>
          </p:nvPr>
        </p:nvSpPr>
        <p:spPr>
          <a:xfrm>
            <a:off x="264219" y="1576546"/>
            <a:ext cx="5831781" cy="2639854"/>
          </a:xfrm>
        </p:spPr>
        <p:txBody>
          <a:bodyPr>
            <a:noAutofit/>
          </a:bodyPr>
          <a:lstStyle/>
          <a:p>
            <a:pPr marL="342900" indent="-342900" algn="l">
              <a:buClr>
                <a:srgbClr val="003865"/>
              </a:buClr>
              <a:buFont typeface="Arial" panose="020B0604020202020204" pitchFamily="34" charset="0"/>
              <a:buChar char="•"/>
              <a:defRPr/>
            </a:pPr>
            <a:r>
              <a:rPr lang="en-US" sz="2800" dirty="0">
                <a:solidFill>
                  <a:srgbClr val="003865"/>
                </a:solidFill>
              </a:rPr>
              <a:t>Jump</a:t>
            </a:r>
          </a:p>
          <a:p>
            <a:pPr marL="342900" indent="-342900" algn="l">
              <a:buClr>
                <a:srgbClr val="003865"/>
              </a:buClr>
              <a:buFont typeface="Arial" panose="020B0604020202020204" pitchFamily="34" charset="0"/>
              <a:buChar char="•"/>
              <a:defRPr/>
            </a:pPr>
            <a:r>
              <a:rPr lang="en-US" sz="2800" dirty="0">
                <a:solidFill>
                  <a:srgbClr val="003865"/>
                </a:solidFill>
              </a:rPr>
              <a:t>Fly or glide through the air</a:t>
            </a:r>
          </a:p>
          <a:p>
            <a:pPr marL="342900" indent="-342900" algn="l">
              <a:buClr>
                <a:srgbClr val="003865"/>
              </a:buClr>
              <a:buFont typeface="Arial" panose="020B0604020202020204" pitchFamily="34" charset="0"/>
              <a:buChar char="•"/>
              <a:defRPr/>
            </a:pPr>
            <a:r>
              <a:rPr lang="en-US" sz="2800" dirty="0">
                <a:solidFill>
                  <a:srgbClr val="003865"/>
                </a:solidFill>
              </a:rPr>
              <a:t>Fall from treetops or high branches</a:t>
            </a:r>
          </a:p>
          <a:p>
            <a:pPr marL="342900" indent="-342900" algn="l">
              <a:buClr>
                <a:srgbClr val="003865"/>
              </a:buClr>
              <a:buFont typeface="Arial" panose="020B0604020202020204" pitchFamily="34" charset="0"/>
              <a:buChar char="•"/>
              <a:defRPr/>
            </a:pPr>
            <a:r>
              <a:rPr lang="en-US" sz="2800" dirty="0">
                <a:solidFill>
                  <a:srgbClr val="003865"/>
                </a:solidFill>
              </a:rPr>
              <a:t>See</a:t>
            </a:r>
          </a:p>
        </p:txBody>
      </p:sp>
      <p:pic>
        <p:nvPicPr>
          <p:cNvPr id="15" name="Picture Placeholder 14" descr="Tick on leaves">
            <a:extLst>
              <a:ext uri="{FF2B5EF4-FFF2-40B4-BE49-F238E27FC236}">
                <a16:creationId xmlns:a16="http://schemas.microsoft.com/office/drawing/2014/main" id="{58811AB9-5142-96F7-812A-5FE489D1CC9A}"/>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3301" b="3301"/>
          <a:stretch>
            <a:fillRect/>
          </a:stretch>
        </p:blipFill>
        <p:spPr>
          <a:xfrm>
            <a:off x="3276599" y="3797300"/>
            <a:ext cx="4017793" cy="2500313"/>
          </a:xfrm>
          <a:prstGeom prst="rect">
            <a:avLst/>
          </a:prstGeom>
        </p:spPr>
      </p:pic>
      <p:pic>
        <p:nvPicPr>
          <p:cNvPr id="16" name="Picture Placeholder 15" descr="Tick on branch">
            <a:extLst>
              <a:ext uri="{FF2B5EF4-FFF2-40B4-BE49-F238E27FC236}">
                <a16:creationId xmlns:a16="http://schemas.microsoft.com/office/drawing/2014/main" id="{4DC4E304-59BD-9779-06D0-066CC0AA8FBB}"/>
              </a:ext>
            </a:extLst>
          </p:cNvPr>
          <p:cNvPicPr>
            <a:picLocks noGrp="1" noChangeAspect="1"/>
          </p:cNvPicPr>
          <p:nvPr>
            <p:ph type="pic" sz="quarter" idx="20"/>
          </p:nvPr>
        </p:nvPicPr>
        <p:blipFill rotWithShape="1">
          <a:blip r:embed="rId4" cstate="print">
            <a:extLst>
              <a:ext uri="{28A0092B-C50C-407E-A947-70E740481C1C}">
                <a14:useLocalDpi xmlns:a14="http://schemas.microsoft.com/office/drawing/2010/main" val="0"/>
              </a:ext>
            </a:extLst>
          </a:blip>
          <a:srcRect t="12640" b="12640"/>
          <a:stretch/>
        </p:blipFill>
        <p:spPr>
          <a:xfrm>
            <a:off x="7556500" y="1576546"/>
            <a:ext cx="4212272" cy="4721067"/>
          </a:xfrm>
          <a:prstGeom prst="rect">
            <a:avLst/>
          </a:prstGeom>
        </p:spPr>
      </p:pic>
    </p:spTree>
    <p:extLst>
      <p:ext uri="{BB962C8B-B14F-4D97-AF65-F5344CB8AC3E}">
        <p14:creationId xmlns:p14="http://schemas.microsoft.com/office/powerpoint/2010/main" val="3633177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cks &amp;amp; Tickborne Diseases of Minnesota&amp;quot;&quot;/&gt;&lt;property id=&quot;20307&quot; value=&quot;256&quot;/&gt;&lt;/object&gt;&lt;object type=&quot;3&quot; unique_id=&quot;10004&quot;&gt;&lt;property id=&quot;20148&quot; value=&quot;5&quot;/&gt;&lt;property id=&quot;20300&quot; value=&quot;Slide 2 - &amp;quot;What is a tickborne disease and why should you care about it?&amp;quot;&quot;/&gt;&lt;property id=&quot;20307&quot; value=&quot;258&quot;/&gt;&lt;/object&gt;&lt;object type=&quot;3&quot; unique_id=&quot;10005&quot;&gt;&lt;property id=&quot;20148&quot; value=&quot;5&quot;/&gt;&lt;property id=&quot;20300&quot; value=&quot;Slide 3 - &amp;quot;Goals of Presentation&amp;quot;&quot;/&gt;&lt;property id=&quot;20307&quot; value=&quot;259&quot;/&gt;&lt;/object&gt;&lt;object type=&quot;3&quot; unique_id=&quot;10006&quot;&gt;&lt;property id=&quot;20148&quot; value=&quot;5&quot;/&gt;&lt;property id=&quot;20300&quot; value=&quot;Slide 4 - &amp;quot;3 Main Ticks of Public Health Concern in Minnesota&amp;quot;&quot;/&gt;&lt;property id=&quot;20307&quot; value=&quot;261&quot;/&gt;&lt;/object&gt;&lt;object type=&quot;3&quot; unique_id=&quot;10007&quot;&gt;&lt;property id=&quot;20148&quot; value=&quot;5&quot;/&gt;&lt;property id=&quot;20300&quot; value=&quot;Slide 5 - &amp;quot;Tick Life Stages&amp;quot;&quot;/&gt;&lt;property id=&quot;20307&quot; value=&quot;260&quot;/&gt;&lt;/object&gt;&lt;object type=&quot;3&quot; unique_id=&quot;10008&quot;&gt;&lt;property id=&quot;20148&quot; value=&quot;5&quot;/&gt;&lt;property id=&quot;20300&quot; value=&quot;Slide 6 - &amp;quot;Blacklegged Tick Life Cycle&amp;quot;&quot;/&gt;&lt;property id=&quot;20307&quot; value=&quot;262&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 - &amp;quot;Engorged Adult Female Blacklegged Tick&amp;quot;&quot;/&gt;&lt;property id=&quot;20307&quot; value=&quot;263&quot;/&gt;&lt;/object&gt;&lt;object type=&quot;3&quot; unique_id=&quot;10011&quot;&gt;&lt;property id=&quot;20148&quot; value=&quot;5&quot;/&gt;&lt;property id=&quot;20300&quot; value=&quot;Slide 9 - &amp;quot;Questing&amp;quot;&quot;/&gt;&lt;property id=&quot;20307&quot; value=&quot;265&quot;/&gt;&lt;/object&gt;&lt;object type=&quot;3&quot; unique_id=&quot;10012&quot;&gt;&lt;property id=&quot;20148&quot; value=&quot;5&quot;/&gt;&lt;property id=&quot;20300&quot; value=&quot;Slide 10 - &amp;quot;Blacklegged Tick Habitat&amp;quot;&quot;/&gt;&lt;property id=&quot;20307&quot; value=&quot;266&quot;/&gt;&lt;/object&gt;&lt;object type=&quot;3&quot; unique_id=&quot;10013&quot;&gt;&lt;property id=&quot;20148&quot; value=&quot;5&quot;/&gt;&lt;property id=&quot;20300&quot; value=&quot;Slide 11 - &amp;quot;Tickborne Disease Risk in Minnesota&amp;quot;&quot;/&gt;&lt;property id=&quot;20307&quot; value=&quot;267&quot;/&gt;&lt;/object&gt;&lt;object type=&quot;3&quot; unique_id=&quot;10014&quot;&gt;&lt;property id=&quot;20148&quot; value=&quot;5&quot;/&gt;&lt;property id=&quot;20300&quot; value=&quot;Slide 12 - &amp;quot;Distribution of Blacklegged Tick Populations by County in Minnesota&amp;quot;&quot;/&gt;&lt;property id=&quot;20307&quot; value=&quot;283&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 - &amp;quot;What are the symptoms of a tickborne disease?&amp;quot;&quot;/&gt;&lt;property id=&quot;20307&quot; value=&quot;270&quot;/&gt;&lt;/object&gt;&lt;object type=&quot;3&quot; unique_id=&quot;10018&quot;&gt;&lt;property id=&quot;20148&quot; value=&quot;5&quot;/&gt;&lt;property id=&quot;20300&quot; value=&quot;Slide 16 - &amp;quot;How are tickborne diseases diagnosed?&amp;quot;&quot;/&gt;&lt;property id=&quot;20307&quot; value=&quot;271&quot;/&gt;&lt;/object&gt;&lt;object type=&quot;3&quot; unique_id=&quot;10019&quot;&gt;&lt;property id=&quot;20148&quot; value=&quot;5&quot;/&gt;&lt;property id=&quot;20300&quot; value=&quot;Slide 17 - &amp;quot;Are tickborne diseases treatable?&amp;quot;&quot;/&gt;&lt;property id=&quot;20307&quot; value=&quot;272&quot;/&gt;&lt;/object&gt;&lt;object type=&quot;3&quot; unique_id=&quot;10020&quot;&gt;&lt;property id=&quot;20148&quot; value=&quot;5&quot;/&gt;&lt;property id=&quot;20300&quot; value=&quot;Slide 18 - &amp;quot;Lyme Disease&amp;quot;&quot;/&gt;&lt;property id=&quot;20307&quot; value=&quot;273&quot;/&gt;&lt;/object&gt;&lt;object type=&quot;3&quot; unique_id=&quot;10021&quot;&gt;&lt;property id=&quot;20148&quot; value=&quot;5&quot;/&gt;&lt;property id=&quot;20300&quot; value=&quot;Slide 19 - &amp;quot;Anaplasmosis&amp;quot;&quot;/&gt;&lt;property id=&quot;20307&quot; value=&quot;274&quot;/&gt;&lt;/object&gt;&lt;object type=&quot;3&quot; unique_id=&quot;10022&quot;&gt;&lt;property id=&quot;20148&quot; value=&quot;5&quot;/&gt;&lt;property id=&quot;20300&quot; value=&quot;Slide 20 - &amp;quot;Babesiosis&amp;quot;&quot;/&gt;&lt;property id=&quot;20307&quot; value=&quot;275&quot;/&gt;&lt;/object&gt;&lt;object type=&quot;3&quot; unique_id=&quot;10023&quot;&gt;&lt;property id=&quot;20148&quot; value=&quot;5&quot;/&gt;&lt;property id=&quot;20300&quot; value=&quot;Slide 21 - &amp;quot;Rare/Emerging Tickborne Disease Agents in Minnesota&amp;quot;&quot;/&gt;&lt;property id=&quot;20307&quot; value=&quot;276&quot;/&gt;&lt;/object&gt;&lt;object type=&quot;3&quot; unique_id=&quot;10024&quot;&gt;&lt;property id=&quot;20148&quot; value=&quot;5&quot;/&gt;&lt;property id=&quot;20300&quot; value=&quot;Slide 22 - &amp;quot;Protect Yourself from Tickborne Diseases&amp;quot;&quot;/&gt;&lt;property id=&quot;20307&quot; value=&quot;277&quot;/&gt;&lt;/object&gt;&lt;object type=&quot;3&quot; unique_id=&quot;10025&quot;&gt;&lt;property id=&quot;20148&quot; value=&quot;5&quot;/&gt;&lt;property id=&quot;20300&quot; value=&quot;Slide 23 - &amp;quot;How to Remove a Tick&amp;quot;&quot;/&gt;&lt;property id=&quot;20307&quot; value=&quot;281&quot;/&gt;&lt;/object&gt;&lt;object type=&quot;3&quot; unique_id=&quot;10026&quot;&gt;&lt;property id=&quot;20148&quot; value=&quot;5&quot;/&gt;&lt;property id=&quot;20300&quot; value=&quot;Slide 24 - &amp;quot;Other Tick Prevention Methods&amp;quot;&quot;/&gt;&lt;property id=&quot;20307&quot; value=&quot;278&quot;/&gt;&lt;/object&gt;&lt;object type=&quot;3&quot; unique_id=&quot;10027&quot;&gt;&lt;property id=&quot;20148&quot; value=&quot;5&quot;/&gt;&lt;property id=&quot;20300&quot; value=&quot;Slide 25 - &amp;quot;Be Aware of Tickborne Disease Symptoms&amp;quot;&quot;/&gt;&lt;property id=&quot;20307&quot; value=&quot;279&quot;/&gt;&lt;/object&gt;&lt;object type=&quot;3&quot; unique_id=&quot;10028&quot;&gt;&lt;property id=&quot;20148&quot; value=&quot;5&quot;/&gt;&lt;property id=&quot;20300&quot; value=&quot;Slide 26 - &amp;quot;Thank You!&amp;quot;&quot;/&gt;&lt;property id=&quot;20307&quot; value=&quot;282&quot;/&gt;&lt;/object&gt;&lt;/object&gt;&lt;object type=&quot;8&quot; unique_id=&quot;10056&quot;&gt;&lt;/object&gt;&lt;/object&gt;&lt;/database&gt;"/>
  <p:tag name="MMPROD_NEXTUNIQUEID" val="10009"/>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a340cd5a-8d85-4c94-8b3b-dcb04460a05d"/>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4.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610</TotalTime>
  <Words>7427</Words>
  <Application>Microsoft Office PowerPoint</Application>
  <PresentationFormat>Widescreen</PresentationFormat>
  <Paragraphs>670</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NeueHaasGroteskText Std</vt:lpstr>
      <vt:lpstr>Open Sans</vt:lpstr>
      <vt:lpstr>Wingdings</vt:lpstr>
      <vt:lpstr>MN.IT</vt:lpstr>
      <vt:lpstr>Ticks &amp; Tickborne Diseases of Minnesota</vt:lpstr>
      <vt:lpstr>What is a tickborne disease and why should you care about it?</vt:lpstr>
      <vt:lpstr>Goals of Presentation</vt:lpstr>
      <vt:lpstr>Ticks of Public Health Concern in Minnesota</vt:lpstr>
      <vt:lpstr>Blacklegged Tick Life Cycle</vt:lpstr>
      <vt:lpstr>Blacklegged Tick Life Stages</vt:lpstr>
      <vt:lpstr>Engorged Adult Female Blacklegged Tick</vt:lpstr>
      <vt:lpstr>Blacklegged Tick Questing</vt:lpstr>
      <vt:lpstr>Blacklegged Ticks Do NOT…</vt:lpstr>
      <vt:lpstr>Blacklegged Tick Habitat</vt:lpstr>
      <vt:lpstr>Tickborne Disease Risk in Minnesota</vt:lpstr>
      <vt:lpstr>Distribution of Blacklegged Tick Populations by County in Minnesota</vt:lpstr>
      <vt:lpstr>Reported Tickborne Disease Cases in Minnesota,  1996-2022</vt:lpstr>
      <vt:lpstr>What are the symptoms of a tickborne disease?</vt:lpstr>
      <vt:lpstr>How are tickborne diseases diagnosed?</vt:lpstr>
      <vt:lpstr>Are tickborne diseases treatable?</vt:lpstr>
      <vt:lpstr>Lyme Disease</vt:lpstr>
      <vt:lpstr>Anaplasmosis</vt:lpstr>
      <vt:lpstr>Babesiosis</vt:lpstr>
      <vt:lpstr>Other Emerging Pathogens?</vt:lpstr>
      <vt:lpstr>Protect Yourself from Tickborne Diseases</vt:lpstr>
      <vt:lpstr>How to Remove a Tick</vt:lpstr>
      <vt:lpstr>Tick Bite Prevention: Integrate tick control methods around you too</vt:lpstr>
      <vt:lpstr>Be Aware of Tickborne Disease Symptoms</vt:lpstr>
      <vt:lpstr>Thank You! Vectorborne Diseases Unit 651-201-5414 health.bugbites@state.mn.us  www.health.state.mn.us/ticks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Ticks &amp; Tickborne Diseases of Minnesota</dc:title>
  <dc:subject>Ticks &amp; Tickborne Diseases of Minnesota</dc:subject>
  <dc:creator>Minnesota Department of Health</dc:creator>
  <cp:keywords/>
  <dc:description>Version 1.1, Released 8-2016</dc:description>
  <cp:lastModifiedBy>Hill, Katie (She/Her/Hers) (MDH)</cp:lastModifiedBy>
  <cp:revision>104</cp:revision>
  <dcterms:created xsi:type="dcterms:W3CDTF">2018-02-14T16:53:40Z</dcterms:created>
  <dcterms:modified xsi:type="dcterms:W3CDTF">2024-05-08T20:04:01Z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