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308" r:id="rId25"/>
    <p:sldId id="309" r:id="rId26"/>
    <p:sldId id="280" r:id="rId27"/>
    <p:sldId id="284" r:id="rId28"/>
    <p:sldId id="281" r:id="rId29"/>
    <p:sldId id="282" r:id="rId30"/>
    <p:sldId id="283" r:id="rId31"/>
    <p:sldId id="285" r:id="rId32"/>
    <p:sldId id="286" r:id="rId33"/>
    <p:sldId id="287" r:id="rId34"/>
    <p:sldId id="310" r:id="rId35"/>
    <p:sldId id="288" r:id="rId36"/>
    <p:sldId id="289" r:id="rId37"/>
    <p:sldId id="290" r:id="rId38"/>
    <p:sldId id="291" r:id="rId39"/>
    <p:sldId id="293" r:id="rId40"/>
    <p:sldId id="292" r:id="rId41"/>
    <p:sldId id="294" r:id="rId42"/>
    <p:sldId id="295" r:id="rId43"/>
    <p:sldId id="296" r:id="rId44"/>
    <p:sldId id="297" r:id="rId45"/>
    <p:sldId id="298" r:id="rId46"/>
    <p:sldId id="299" r:id="rId47"/>
    <p:sldId id="300" r:id="rId48"/>
    <p:sldId id="301" r:id="rId49"/>
    <p:sldId id="311" r:id="rId50"/>
    <p:sldId id="303" r:id="rId51"/>
    <p:sldId id="312" r:id="rId52"/>
    <p:sldId id="304" r:id="rId53"/>
    <p:sldId id="305" r:id="rId54"/>
    <p:sldId id="306" r:id="rId55"/>
    <p:sldId id="307" r:id="rId56"/>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71" d="100"/>
          <a:sy n="71" d="100"/>
        </p:scale>
        <p:origin x="-1522" y="389"/>
      </p:cViewPr>
      <p:guideLst>
        <p:guide orient="horz" pos="2880"/>
        <p:guide pos="216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0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86A91E-C0C9-4694-B50D-D471FC978928}" type="datetimeFigureOut">
              <a:rPr lang="en-US" smtClean="0"/>
              <a:t>4/19/2013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1941824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86A91E-C0C9-4694-B50D-D471FC978928}" type="datetimeFigureOut">
              <a:rPr lang="en-US" smtClean="0"/>
              <a:t>4/19/2013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136317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86A91E-C0C9-4694-B50D-D471FC978928}" type="datetimeFigureOut">
              <a:rPr lang="en-US" smtClean="0"/>
              <a:t>4/19/2013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476303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86A91E-C0C9-4694-B50D-D471FC978928}" type="datetimeFigureOut">
              <a:rPr lang="en-US" smtClean="0"/>
              <a:t>4/19/2013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72603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86A91E-C0C9-4694-B50D-D471FC978928}" type="datetimeFigureOut">
              <a:rPr lang="en-US" smtClean="0"/>
              <a:t>4/19/2013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2268954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86A91E-C0C9-4694-B50D-D471FC978928}" type="datetimeFigureOut">
              <a:rPr lang="en-US" smtClean="0"/>
              <a:t>4/19/2013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2052274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86A91E-C0C9-4694-B50D-D471FC978928}" type="datetimeFigureOut">
              <a:rPr lang="en-US" smtClean="0"/>
              <a:t>4/19/2013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2471030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86A91E-C0C9-4694-B50D-D471FC978928}" type="datetimeFigureOut">
              <a:rPr lang="en-US" smtClean="0"/>
              <a:t>4/19/2013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1223844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86A91E-C0C9-4694-B50D-D471FC978928}" type="datetimeFigureOut">
              <a:rPr lang="en-US" smtClean="0"/>
              <a:t>4/19/2013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3810528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86A91E-C0C9-4694-B50D-D471FC978928}" type="datetimeFigureOut">
              <a:rPr lang="en-US" smtClean="0"/>
              <a:t>4/19/2013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344888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86A91E-C0C9-4694-B50D-D471FC978928}" type="datetimeFigureOut">
              <a:rPr lang="en-US" smtClean="0"/>
              <a:t>4/19/2013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4386D9-8835-4B8C-A939-39D721B20A36}" type="slidenum">
              <a:rPr lang="en-US" smtClean="0"/>
              <a:t>‹#›</a:t>
            </a:fld>
            <a:endParaRPr lang="en-US"/>
          </a:p>
        </p:txBody>
      </p:sp>
    </p:spTree>
    <p:extLst>
      <p:ext uri="{BB962C8B-B14F-4D97-AF65-F5344CB8AC3E}">
        <p14:creationId xmlns:p14="http://schemas.microsoft.com/office/powerpoint/2010/main" val="247399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6786A91E-C0C9-4694-B50D-D471FC978928}" type="datetimeFigureOut">
              <a:rPr lang="en-US" smtClean="0"/>
              <a:t>4/19/2013</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524386D9-8835-4B8C-A939-39D721B20A36}" type="slidenum">
              <a:rPr lang="en-US" smtClean="0"/>
              <a:t>‹#›</a:t>
            </a:fld>
            <a:endParaRPr lang="en-US"/>
          </a:p>
        </p:txBody>
      </p:sp>
    </p:spTree>
    <p:extLst>
      <p:ext uri="{BB962C8B-B14F-4D97-AF65-F5344CB8AC3E}">
        <p14:creationId xmlns:p14="http://schemas.microsoft.com/office/powerpoint/2010/main" val="25396508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oleObject" Target="../embeddings/oleObject2.bin"/><Relationship Id="rId7" Type="http://schemas.openxmlformats.org/officeDocument/2006/relationships/package" Target="../embeddings/Microsoft_Word_Document3.docx"/><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3.emf"/><Relationship Id="rId4" Type="http://schemas.openxmlformats.org/officeDocument/2006/relationships/package" Target="../embeddings/Microsoft_Word_Document2.docx"/></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5.emf"/><Relationship Id="rId4" Type="http://schemas.openxmlformats.org/officeDocument/2006/relationships/package" Target="../embeddings/Microsoft_Word_Document4.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6.emf"/><Relationship Id="rId4" Type="http://schemas.openxmlformats.org/officeDocument/2006/relationships/package" Target="../embeddings/Microsoft_Word_Document5.docx"/></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Document1.docx"/></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8.jpeg"/><Relationship Id="rId5" Type="http://schemas.openxmlformats.org/officeDocument/2006/relationships/image" Target="../media/image57.emf"/><Relationship Id="rId4" Type="http://schemas.openxmlformats.org/officeDocument/2006/relationships/package" Target="../embeddings/Microsoft_Word_Document6.docx"/></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60.jpeg"/><Relationship Id="rId5" Type="http://schemas.openxmlformats.org/officeDocument/2006/relationships/image" Target="../media/image59.emf"/><Relationship Id="rId4" Type="http://schemas.openxmlformats.org/officeDocument/2006/relationships/package" Target="../embeddings/Microsoft_Word_Document7.docx"/></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65.emf"/><Relationship Id="rId4" Type="http://schemas.openxmlformats.org/officeDocument/2006/relationships/package" Target="../embeddings/Microsoft_Word_Document8.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66.emf"/><Relationship Id="rId4" Type="http://schemas.openxmlformats.org/officeDocument/2006/relationships/package" Target="../embeddings/Microsoft_Word_Document9.docx"/></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67.emf"/><Relationship Id="rId4" Type="http://schemas.openxmlformats.org/officeDocument/2006/relationships/package" Target="../embeddings/Microsoft_Word_Document10.docx"/></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3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3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3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3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88.emf"/><Relationship Id="rId4" Type="http://schemas.openxmlformats.org/officeDocument/2006/relationships/package" Target="../embeddings/Microsoft_Word_Document11.docx"/></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89.emf"/><Relationship Id="rId4" Type="http://schemas.openxmlformats.org/officeDocument/2006/relationships/package" Target="../embeddings/Microsoft_Word_Document12.docx"/></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90.emf"/><Relationship Id="rId4" Type="http://schemas.openxmlformats.org/officeDocument/2006/relationships/package" Target="../embeddings/Microsoft_Word_Document13.docx"/></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91.emf"/><Relationship Id="rId4" Type="http://schemas.openxmlformats.org/officeDocument/2006/relationships/package" Target="../embeddings/Microsoft_Word_Document14.docx"/></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92.emf"/><Relationship Id="rId4" Type="http://schemas.openxmlformats.org/officeDocument/2006/relationships/package" Target="../embeddings/Microsoft_Word_Document15.docx"/></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93.emf"/><Relationship Id="rId4" Type="http://schemas.openxmlformats.org/officeDocument/2006/relationships/package" Target="../embeddings/Microsoft_Word_Document16.docx"/></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94.emf"/><Relationship Id="rId4" Type="http://schemas.openxmlformats.org/officeDocument/2006/relationships/package" Target="../embeddings/Microsoft_Word_Document17.docx"/></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95.emf"/><Relationship Id="rId4" Type="http://schemas.openxmlformats.org/officeDocument/2006/relationships/package" Target="../embeddings/Microsoft_Word_Document18.docx"/></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96.emf"/><Relationship Id="rId4" Type="http://schemas.openxmlformats.org/officeDocument/2006/relationships/package" Target="../embeddings/Microsoft_Word_Document19.docx"/></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97.emf"/><Relationship Id="rId4" Type="http://schemas.openxmlformats.org/officeDocument/2006/relationships/package" Target="../embeddings/Microsoft_Word_Document20.docx"/></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98.emf"/><Relationship Id="rId4" Type="http://schemas.openxmlformats.org/officeDocument/2006/relationships/package" Target="../embeddings/Microsoft_Word_Document21.docx"/></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image" Target="../media/image99.emf"/><Relationship Id="rId4" Type="http://schemas.openxmlformats.org/officeDocument/2006/relationships/package" Target="../embeddings/Microsoft_Word_Document22.docx"/></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image" Target="../media/image100.emf"/><Relationship Id="rId4" Type="http://schemas.openxmlformats.org/officeDocument/2006/relationships/package" Target="../embeddings/Microsoft_Word_Document23.docx"/></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image" Target="../media/image101.emf"/><Relationship Id="rId4" Type="http://schemas.openxmlformats.org/officeDocument/2006/relationships/package" Target="../embeddings/Microsoft_Word_Document24.docx"/></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image" Target="../media/image102.emf"/><Relationship Id="rId4" Type="http://schemas.openxmlformats.org/officeDocument/2006/relationships/package" Target="../embeddings/Microsoft_Word_Document25.docx"/></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103.emf"/><Relationship Id="rId4" Type="http://schemas.openxmlformats.org/officeDocument/2006/relationships/package" Target="../embeddings/Microsoft_Word_Document26.docx"/></Relationships>
</file>

<file path=ppt/slides/_rels/slide5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9625" y="3528369"/>
            <a:ext cx="4492228" cy="134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243" name="Group 2"/>
          <p:cNvGrpSpPr>
            <a:grpSpLocks/>
          </p:cNvGrpSpPr>
          <p:nvPr/>
        </p:nvGrpSpPr>
        <p:grpSpPr bwMode="auto">
          <a:xfrm>
            <a:off x="141685" y="903817"/>
            <a:ext cx="6531769" cy="2131483"/>
            <a:chOff x="188686" y="678540"/>
            <a:chExt cx="8708571" cy="1598382"/>
          </a:xfrm>
        </p:grpSpPr>
        <p:sp>
          <p:nvSpPr>
            <p:cNvPr id="10246" name="Rectangle 2"/>
            <p:cNvSpPr>
              <a:spLocks noChangeArrowheads="1"/>
            </p:cNvSpPr>
            <p:nvPr/>
          </p:nvSpPr>
          <p:spPr bwMode="auto">
            <a:xfrm>
              <a:off x="188686" y="678540"/>
              <a:ext cx="8708571"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4000" b="1"/>
                <a:t>Speak Up for Safety</a:t>
              </a:r>
              <a:endParaRPr lang="en-US" sz="4000" b="1">
                <a:latin typeface="Times New Roman" pitchFamily="18" charset="0"/>
              </a:endParaRPr>
            </a:p>
          </p:txBody>
        </p:sp>
        <p:sp>
          <p:nvSpPr>
            <p:cNvPr id="10247" name="Line 264"/>
            <p:cNvSpPr>
              <a:spLocks noChangeShapeType="1"/>
            </p:cNvSpPr>
            <p:nvPr/>
          </p:nvSpPr>
          <p:spPr bwMode="auto">
            <a:xfrm>
              <a:off x="687612" y="2276922"/>
              <a:ext cx="7886700" cy="0"/>
            </a:xfrm>
            <a:prstGeom prst="line">
              <a:avLst/>
            </a:prstGeom>
            <a:noFill/>
            <a:ln w="76200" cmpd="tri">
              <a:solidFill>
                <a:srgbClr val="008000"/>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grpSp>
      <p:sp>
        <p:nvSpPr>
          <p:cNvPr id="10244" name="Rectangle 5"/>
          <p:cNvSpPr txBox="1">
            <a:spLocks noChangeArrowheads="1"/>
          </p:cNvSpPr>
          <p:nvPr/>
        </p:nvSpPr>
        <p:spPr bwMode="auto">
          <a:xfrm>
            <a:off x="1950244" y="7543800"/>
            <a:ext cx="480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lnSpc>
                <a:spcPct val="80000"/>
              </a:lnSpc>
              <a:spcBef>
                <a:spcPct val="20000"/>
              </a:spcBef>
            </a:pPr>
            <a:r>
              <a:rPr lang="en-US" sz="2800" b="1">
                <a:latin typeface="Tahoma" pitchFamily="34" charset="0"/>
              </a:rPr>
              <a:t>Dr. Susan Strauss</a:t>
            </a:r>
          </a:p>
          <a:p>
            <a:pPr algn="r">
              <a:lnSpc>
                <a:spcPct val="80000"/>
              </a:lnSpc>
              <a:spcBef>
                <a:spcPct val="20000"/>
              </a:spcBef>
            </a:pPr>
            <a:r>
              <a:rPr lang="en-US" sz="2800" b="1">
                <a:latin typeface="Tahoma" pitchFamily="34" charset="0"/>
              </a:rPr>
              <a:t>Harassment &amp; Bullying Consultant</a:t>
            </a:r>
          </a:p>
        </p:txBody>
      </p:sp>
      <p:sp>
        <p:nvSpPr>
          <p:cNvPr id="10245" name="TextBox 6"/>
          <p:cNvSpPr txBox="1">
            <a:spLocks noChangeArrowheads="1"/>
          </p:cNvSpPr>
          <p:nvPr/>
        </p:nvSpPr>
        <p:spPr bwMode="auto">
          <a:xfrm>
            <a:off x="2400299" y="5175251"/>
            <a:ext cx="33873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dirty="0"/>
              <a:t>November 9, 2012</a:t>
            </a:r>
          </a:p>
        </p:txBody>
      </p:sp>
    </p:spTree>
    <p:extLst>
      <p:ext uri="{BB962C8B-B14F-4D97-AF65-F5344CB8AC3E}">
        <p14:creationId xmlns:p14="http://schemas.microsoft.com/office/powerpoint/2010/main" val="3842258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733550"/>
            <a:ext cx="5410200" cy="40576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10</a:t>
            </a:fld>
            <a:endParaRPr lang="en-US" dirty="0"/>
          </a:p>
        </p:txBody>
      </p:sp>
    </p:spTree>
    <p:extLst>
      <p:ext uri="{BB962C8B-B14F-4D97-AF65-F5344CB8AC3E}">
        <p14:creationId xmlns:p14="http://schemas.microsoft.com/office/powerpoint/2010/main" val="874056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920540231"/>
              </p:ext>
            </p:extLst>
          </p:nvPr>
        </p:nvGraphicFramePr>
        <p:xfrm>
          <a:off x="450850" y="533400"/>
          <a:ext cx="5956300" cy="5957888"/>
        </p:xfrm>
        <a:graphic>
          <a:graphicData uri="http://schemas.openxmlformats.org/presentationml/2006/ole">
            <mc:AlternateContent xmlns:mc="http://schemas.openxmlformats.org/markup-compatibility/2006">
              <mc:Choice xmlns:v="urn:schemas-microsoft-com:vml" Requires="v">
                <p:oleObj spid="_x0000_s9247" name="Document" r:id="rId4" imgW="5956042" imgH="5957254" progId="Word.Document.12">
                  <p:embed/>
                </p:oleObj>
              </mc:Choice>
              <mc:Fallback>
                <p:oleObj name="Document" r:id="rId4" imgW="5956042" imgH="5957254" progId="Word.Document.12">
                  <p:embed/>
                  <p:pic>
                    <p:nvPicPr>
                      <p:cNvPr id="0" name=""/>
                      <p:cNvPicPr/>
                      <p:nvPr/>
                    </p:nvPicPr>
                    <p:blipFill>
                      <a:blip r:embed="rId5"/>
                      <a:stretch>
                        <a:fillRect/>
                      </a:stretch>
                    </p:blipFill>
                    <p:spPr>
                      <a:xfrm>
                        <a:off x="450850" y="533400"/>
                        <a:ext cx="5956300" cy="5957888"/>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23995551"/>
              </p:ext>
            </p:extLst>
          </p:nvPr>
        </p:nvGraphicFramePr>
        <p:xfrm>
          <a:off x="533400" y="7924800"/>
          <a:ext cx="5956300" cy="473075"/>
        </p:xfrm>
        <a:graphic>
          <a:graphicData uri="http://schemas.openxmlformats.org/presentationml/2006/ole">
            <mc:AlternateContent xmlns:mc="http://schemas.openxmlformats.org/markup-compatibility/2006">
              <mc:Choice xmlns:v="urn:schemas-microsoft-com:vml" Requires="v">
                <p:oleObj spid="_x0000_s9248" name="Document" r:id="rId7" imgW="5956042" imgH="473284" progId="Word.Document.12">
                  <p:embed/>
                </p:oleObj>
              </mc:Choice>
              <mc:Fallback>
                <p:oleObj name="Document" r:id="rId7" imgW="5956042" imgH="473284" progId="Word.Document.12">
                  <p:embed/>
                  <p:pic>
                    <p:nvPicPr>
                      <p:cNvPr id="0" name=""/>
                      <p:cNvPicPr/>
                      <p:nvPr/>
                    </p:nvPicPr>
                    <p:blipFill>
                      <a:blip r:embed="rId8"/>
                      <a:stretch>
                        <a:fillRect/>
                      </a:stretch>
                    </p:blipFill>
                    <p:spPr>
                      <a:xfrm>
                        <a:off x="533400" y="7924800"/>
                        <a:ext cx="5956300" cy="473075"/>
                      </a:xfrm>
                      <a:prstGeom prst="rect">
                        <a:avLst/>
                      </a:prstGeom>
                    </p:spPr>
                  </p:pic>
                </p:oleObj>
              </mc:Fallback>
            </mc:AlternateContent>
          </a:graphicData>
        </a:graphic>
      </p:graphicFrame>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11</a:t>
            </a:fld>
            <a:endParaRPr lang="en-US" dirty="0"/>
          </a:p>
        </p:txBody>
      </p:sp>
    </p:spTree>
    <p:extLst>
      <p:ext uri="{BB962C8B-B14F-4D97-AF65-F5344CB8AC3E}">
        <p14:creationId xmlns:p14="http://schemas.microsoft.com/office/powerpoint/2010/main" val="153941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613194655"/>
              </p:ext>
            </p:extLst>
          </p:nvPr>
        </p:nvGraphicFramePr>
        <p:xfrm>
          <a:off x="450850" y="423863"/>
          <a:ext cx="5867400" cy="8188325"/>
        </p:xfrm>
        <a:graphic>
          <a:graphicData uri="http://schemas.openxmlformats.org/presentationml/2006/ole">
            <mc:AlternateContent xmlns:mc="http://schemas.openxmlformats.org/markup-compatibility/2006">
              <mc:Choice xmlns:v="urn:schemas-microsoft-com:vml" Requires="v">
                <p:oleObj spid="_x0000_s13328" name="Document" r:id="rId4" imgW="5956042" imgH="8286241" progId="Word.Document.12">
                  <p:embed/>
                </p:oleObj>
              </mc:Choice>
              <mc:Fallback>
                <p:oleObj name="Document" r:id="rId4" imgW="5956042" imgH="8286241" progId="Word.Document.12">
                  <p:embed/>
                  <p:pic>
                    <p:nvPicPr>
                      <p:cNvPr id="0" name=""/>
                      <p:cNvPicPr/>
                      <p:nvPr/>
                    </p:nvPicPr>
                    <p:blipFill>
                      <a:blip r:embed="rId5"/>
                      <a:stretch>
                        <a:fillRect/>
                      </a:stretch>
                    </p:blipFill>
                    <p:spPr>
                      <a:xfrm>
                        <a:off x="450850" y="423863"/>
                        <a:ext cx="5867400" cy="8188325"/>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12</a:t>
            </a:fld>
            <a:endParaRPr lang="en-US" dirty="0"/>
          </a:p>
        </p:txBody>
      </p:sp>
    </p:spTree>
    <p:extLst>
      <p:ext uri="{BB962C8B-B14F-4D97-AF65-F5344CB8AC3E}">
        <p14:creationId xmlns:p14="http://schemas.microsoft.com/office/powerpoint/2010/main" val="1519177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874849765"/>
              </p:ext>
            </p:extLst>
          </p:nvPr>
        </p:nvGraphicFramePr>
        <p:xfrm>
          <a:off x="279400" y="76200"/>
          <a:ext cx="6299200" cy="8378825"/>
        </p:xfrm>
        <a:graphic>
          <a:graphicData uri="http://schemas.openxmlformats.org/presentationml/2006/ole">
            <mc:AlternateContent xmlns:mc="http://schemas.openxmlformats.org/markup-compatibility/2006">
              <mc:Choice xmlns:v="urn:schemas-microsoft-com:vml" Requires="v">
                <p:oleObj spid="_x0000_s14352" name="Document" r:id="rId4" imgW="6299841" imgH="8379098" progId="Word.Document.12">
                  <p:embed/>
                </p:oleObj>
              </mc:Choice>
              <mc:Fallback>
                <p:oleObj name="Document" r:id="rId4" imgW="6299841" imgH="8379098" progId="Word.Document.12">
                  <p:embed/>
                  <p:pic>
                    <p:nvPicPr>
                      <p:cNvPr id="0" name=""/>
                      <p:cNvPicPr/>
                      <p:nvPr/>
                    </p:nvPicPr>
                    <p:blipFill>
                      <a:blip r:embed="rId5"/>
                      <a:stretch>
                        <a:fillRect/>
                      </a:stretch>
                    </p:blipFill>
                    <p:spPr>
                      <a:xfrm>
                        <a:off x="279400" y="76200"/>
                        <a:ext cx="6299200" cy="8378825"/>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13</a:t>
            </a:fld>
            <a:endParaRPr lang="en-US" dirty="0"/>
          </a:p>
        </p:txBody>
      </p:sp>
    </p:spTree>
    <p:extLst>
      <p:ext uri="{BB962C8B-B14F-4D97-AF65-F5344CB8AC3E}">
        <p14:creationId xmlns:p14="http://schemas.microsoft.com/office/powerpoint/2010/main" val="829992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9718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5867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14</a:t>
            </a:fld>
            <a:endParaRPr lang="en-US" dirty="0"/>
          </a:p>
        </p:txBody>
      </p:sp>
    </p:spTree>
    <p:extLst>
      <p:ext uri="{BB962C8B-B14F-4D97-AF65-F5344CB8AC3E}">
        <p14:creationId xmlns:p14="http://schemas.microsoft.com/office/powerpoint/2010/main" val="1081141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
            <a:ext cx="350520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028950"/>
            <a:ext cx="3276600" cy="245745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715000"/>
            <a:ext cx="350520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15</a:t>
            </a:fld>
            <a:endParaRPr lang="en-US" dirty="0"/>
          </a:p>
        </p:txBody>
      </p:sp>
    </p:spTree>
    <p:extLst>
      <p:ext uri="{BB962C8B-B14F-4D97-AF65-F5344CB8AC3E}">
        <p14:creationId xmlns:p14="http://schemas.microsoft.com/office/powerpoint/2010/main" val="2966341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3505200" cy="26289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09900"/>
            <a:ext cx="350520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5791200"/>
            <a:ext cx="3505200" cy="2609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16</a:t>
            </a:fld>
            <a:endParaRPr lang="en-US" dirty="0"/>
          </a:p>
        </p:txBody>
      </p:sp>
    </p:spTree>
    <p:extLst>
      <p:ext uri="{BB962C8B-B14F-4D97-AF65-F5344CB8AC3E}">
        <p14:creationId xmlns:p14="http://schemas.microsoft.com/office/powerpoint/2010/main" val="1387004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0" y="29718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715000"/>
            <a:ext cx="34290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17</a:t>
            </a:fld>
            <a:endParaRPr lang="en-US" dirty="0"/>
          </a:p>
        </p:txBody>
      </p:sp>
    </p:spTree>
    <p:extLst>
      <p:ext uri="{BB962C8B-B14F-4D97-AF65-F5344CB8AC3E}">
        <p14:creationId xmlns:p14="http://schemas.microsoft.com/office/powerpoint/2010/main" val="1573417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28600"/>
            <a:ext cx="3352800" cy="2514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895600"/>
            <a:ext cx="3352800" cy="24841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638800"/>
            <a:ext cx="3352800" cy="24841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18</a:t>
            </a:fld>
            <a:endParaRPr lang="en-US" dirty="0"/>
          </a:p>
        </p:txBody>
      </p:sp>
    </p:spTree>
    <p:extLst>
      <p:ext uri="{BB962C8B-B14F-4D97-AF65-F5344CB8AC3E}">
        <p14:creationId xmlns:p14="http://schemas.microsoft.com/office/powerpoint/2010/main" val="649657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971800"/>
            <a:ext cx="3276600" cy="2457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5715000"/>
            <a:ext cx="3429000" cy="25504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19</a:t>
            </a:fld>
            <a:endParaRPr lang="en-US" dirty="0"/>
          </a:p>
        </p:txBody>
      </p:sp>
    </p:spTree>
    <p:extLst>
      <p:ext uri="{BB962C8B-B14F-4D97-AF65-F5344CB8AC3E}">
        <p14:creationId xmlns:p14="http://schemas.microsoft.com/office/powerpoint/2010/main" val="3299109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167144608"/>
              </p:ext>
            </p:extLst>
          </p:nvPr>
        </p:nvGraphicFramePr>
        <p:xfrm>
          <a:off x="681038" y="1127125"/>
          <a:ext cx="5497512" cy="6891338"/>
        </p:xfrm>
        <a:graphic>
          <a:graphicData uri="http://schemas.openxmlformats.org/presentationml/2006/ole">
            <mc:AlternateContent xmlns:mc="http://schemas.openxmlformats.org/markup-compatibility/2006">
              <mc:Choice xmlns:v="urn:schemas-microsoft-com:vml" Requires="v">
                <p:oleObj spid="_x0000_s3093" name="Document" r:id="rId4" imgW="5497885" imgH="6891224" progId="Word.Document.12">
                  <p:embed/>
                </p:oleObj>
              </mc:Choice>
              <mc:Fallback>
                <p:oleObj name="Document" r:id="rId4" imgW="5497885" imgH="6891224" progId="Word.Document.12">
                  <p:embed/>
                  <p:pic>
                    <p:nvPicPr>
                      <p:cNvPr id="0" name=""/>
                      <p:cNvPicPr/>
                      <p:nvPr/>
                    </p:nvPicPr>
                    <p:blipFill>
                      <a:blip r:embed="rId5"/>
                      <a:stretch>
                        <a:fillRect/>
                      </a:stretch>
                    </p:blipFill>
                    <p:spPr>
                      <a:xfrm>
                        <a:off x="681038" y="1127125"/>
                        <a:ext cx="5497512" cy="6891338"/>
                      </a:xfrm>
                      <a:prstGeom prst="rect">
                        <a:avLst/>
                      </a:prstGeom>
                    </p:spPr>
                  </p:pic>
                </p:oleObj>
              </mc:Fallback>
            </mc:AlternateContent>
          </a:graphicData>
        </a:graphic>
      </p:graphicFrame>
      <p:sp>
        <p:nvSpPr>
          <p:cNvPr id="3" name="Rectangle 12"/>
          <p:cNvSpPr>
            <a:spLocks noChangeArrowheads="1"/>
          </p:cNvSpPr>
          <p:nvPr/>
        </p:nvSpPr>
        <p:spPr bwMode="auto">
          <a:xfrm>
            <a:off x="595313" y="8332787"/>
            <a:ext cx="5576887" cy="582613"/>
          </a:xfrm>
          <a:prstGeom prst="rect">
            <a:avLst/>
          </a:prstGeom>
          <a:noFill/>
          <a:ln w="9525">
            <a:noFill/>
            <a:miter lim="800000"/>
            <a:headEnd/>
            <a:tailEnd/>
          </a:ln>
        </p:spPr>
        <p:txBody>
          <a:bodyPr anchor="ctr">
            <a:spAutoFit/>
          </a:bodyPr>
          <a:lstStyle/>
          <a:p>
            <a:pPr algn="ctr" eaLnBrk="0" hangingPunct="0"/>
            <a:r>
              <a:rPr lang="en-US" sz="800" dirty="0">
                <a:latin typeface="Tahoma" pitchFamily="34" charset="0"/>
              </a:rPr>
              <a:t>Copyright © </a:t>
            </a:r>
            <a:r>
              <a:rPr lang="en-US" sz="800" dirty="0" smtClean="0">
                <a:latin typeface="Tahoma" pitchFamily="34" charset="0"/>
              </a:rPr>
              <a:t>2012 </a:t>
            </a:r>
            <a:r>
              <a:rPr lang="en-US" sz="800" dirty="0">
                <a:latin typeface="Tahoma" pitchFamily="34" charset="0"/>
              </a:rPr>
              <a:t>by Strauss Consulting.  </a:t>
            </a:r>
          </a:p>
          <a:p>
            <a:pPr algn="ctr" eaLnBrk="0" hangingPunct="0"/>
            <a:r>
              <a:rPr lang="en-US" sz="800" dirty="0">
                <a:latin typeface="Tahoma" pitchFamily="34" charset="0"/>
              </a:rPr>
              <a:t>All rights reserved.  No part of this publication may be reproduced or transmitted in any form or by any means, electronic or mechanical, including photocopying, recording, or any information storage and retrieval system, without permission in writing from the Author</a:t>
            </a:r>
            <a:r>
              <a:rPr lang="en-US" sz="800" b="1" dirty="0">
                <a:latin typeface="Tahoma" pitchFamily="34" charset="0"/>
              </a:rPr>
              <a:t> </a:t>
            </a:r>
          </a:p>
        </p:txBody>
      </p:sp>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a:t>
            </a:fld>
            <a:endParaRPr lang="en-US" dirty="0"/>
          </a:p>
        </p:txBody>
      </p:sp>
    </p:spTree>
    <p:extLst>
      <p:ext uri="{BB962C8B-B14F-4D97-AF65-F5344CB8AC3E}">
        <p14:creationId xmlns:p14="http://schemas.microsoft.com/office/powerpoint/2010/main" val="1338616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04800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73405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20</a:t>
            </a:fld>
            <a:endParaRPr lang="en-US" dirty="0"/>
          </a:p>
        </p:txBody>
      </p:sp>
    </p:spTree>
    <p:extLst>
      <p:ext uri="{BB962C8B-B14F-4D97-AF65-F5344CB8AC3E}">
        <p14:creationId xmlns:p14="http://schemas.microsoft.com/office/powerpoint/2010/main" val="2617481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
            <a:ext cx="3556000" cy="2667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971800"/>
            <a:ext cx="3571240" cy="26517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791200"/>
            <a:ext cx="3556000" cy="26517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2"/>
          <p:cNvSpPr>
            <a:spLocks noChangeArrowheads="1"/>
          </p:cNvSpPr>
          <p:nvPr/>
        </p:nvSpPr>
        <p:spPr bwMode="auto">
          <a:xfrm>
            <a:off x="595313" y="8485187"/>
            <a:ext cx="5576887" cy="582613"/>
          </a:xfrm>
          <a:prstGeom prst="rect">
            <a:avLst/>
          </a:prstGeom>
          <a:noFill/>
          <a:ln w="9525">
            <a:noFill/>
            <a:miter lim="800000"/>
            <a:headEnd/>
            <a:tailEnd/>
          </a:ln>
        </p:spPr>
        <p:txBody>
          <a:bodyPr anchor="ctr">
            <a:spAutoFit/>
          </a:bodyPr>
          <a:lstStyle/>
          <a:p>
            <a:pPr algn="ctr" eaLnBrk="0" hangingPunct="0"/>
            <a:r>
              <a:rPr lang="en-US" sz="800" dirty="0">
                <a:latin typeface="Tahoma" pitchFamily="34" charset="0"/>
              </a:rPr>
              <a:t>Copyright © </a:t>
            </a:r>
            <a:r>
              <a:rPr lang="en-US" sz="800" dirty="0" smtClean="0">
                <a:latin typeface="Tahoma" pitchFamily="34" charset="0"/>
              </a:rPr>
              <a:t>2012 </a:t>
            </a:r>
            <a:r>
              <a:rPr lang="en-US" sz="800" dirty="0">
                <a:latin typeface="Tahoma" pitchFamily="34" charset="0"/>
              </a:rPr>
              <a:t>by Strauss Consulting.  </a:t>
            </a:r>
          </a:p>
          <a:p>
            <a:pPr algn="ctr" eaLnBrk="0" hangingPunct="0"/>
            <a:r>
              <a:rPr lang="en-US" sz="800" dirty="0">
                <a:latin typeface="Tahoma" pitchFamily="34" charset="0"/>
              </a:rPr>
              <a:t>All rights reserved.  No part of this publication may be reproduced or transmitted in any form or by any means, electronic or mechanical, including photocopying, recording, or any information storage and retrieval system, without permission in writing from the Author</a:t>
            </a:r>
            <a:r>
              <a:rPr lang="en-US" sz="800" b="1" dirty="0">
                <a:latin typeface="Tahoma" pitchFamily="34" charset="0"/>
              </a:rPr>
              <a:t> </a:t>
            </a:r>
          </a:p>
        </p:txBody>
      </p:sp>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21</a:t>
            </a:fld>
            <a:endParaRPr lang="en-US" dirty="0"/>
          </a:p>
        </p:txBody>
      </p:sp>
    </p:spTree>
    <p:extLst>
      <p:ext uri="{BB962C8B-B14F-4D97-AF65-F5344CB8AC3E}">
        <p14:creationId xmlns:p14="http://schemas.microsoft.com/office/powerpoint/2010/main" val="1677122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0480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588645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22</a:t>
            </a:fld>
            <a:endParaRPr lang="en-US" dirty="0"/>
          </a:p>
        </p:txBody>
      </p:sp>
    </p:spTree>
    <p:extLst>
      <p:ext uri="{BB962C8B-B14F-4D97-AF65-F5344CB8AC3E}">
        <p14:creationId xmlns:p14="http://schemas.microsoft.com/office/powerpoint/2010/main" val="3406080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350520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048000"/>
            <a:ext cx="3505200" cy="26441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340" y="5867400"/>
            <a:ext cx="3347720" cy="251079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23</a:t>
            </a:fld>
            <a:endParaRPr lang="en-US" dirty="0"/>
          </a:p>
        </p:txBody>
      </p:sp>
    </p:spTree>
    <p:extLst>
      <p:ext uri="{BB962C8B-B14F-4D97-AF65-F5344CB8AC3E}">
        <p14:creationId xmlns:p14="http://schemas.microsoft.com/office/powerpoint/2010/main" val="37093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698500" y="1250950"/>
          <a:ext cx="5389563" cy="6521450"/>
        </p:xfrm>
        <a:graphic>
          <a:graphicData uri="http://schemas.openxmlformats.org/presentationml/2006/ole">
            <mc:AlternateContent xmlns:mc="http://schemas.openxmlformats.org/markup-compatibility/2006">
              <mc:Choice xmlns:v="urn:schemas-microsoft-com:vml" Requires="v">
                <p:oleObj spid="_x0000_s51210" name="Document" r:id="rId4" imgW="5486328" imgH="6633972" progId="Word.Document.12">
                  <p:embed/>
                </p:oleObj>
              </mc:Choice>
              <mc:Fallback>
                <p:oleObj name="Document" r:id="rId4" imgW="5486328" imgH="6633972"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500" y="1250950"/>
                        <a:ext cx="5389563" cy="652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75" name="Picture 3"/>
          <p:cNvPicPr>
            <a:picLocks noChangeAspect="1" noChangeArrowheads="1"/>
          </p:cNvPicPr>
          <p:nvPr/>
        </p:nvPicPr>
        <p:blipFill>
          <a:blip r:embed="rId6" cstate="print"/>
          <a:srcRect/>
          <a:stretch>
            <a:fillRect/>
          </a:stretch>
        </p:blipFill>
        <p:spPr bwMode="auto">
          <a:xfrm>
            <a:off x="381000" y="304800"/>
            <a:ext cx="6059488" cy="677863"/>
          </a:xfrm>
          <a:prstGeom prst="rect">
            <a:avLst/>
          </a:prstGeom>
          <a:noFill/>
          <a:ln w="9525">
            <a:noFill/>
            <a:miter lim="800000"/>
            <a:headEnd/>
            <a:tailEnd/>
          </a:ln>
        </p:spPr>
      </p:pic>
      <p:sp>
        <p:nvSpPr>
          <p:cNvPr id="5" name="Rectangle 6"/>
          <p:cNvSpPr>
            <a:spLocks noGrp="1" noChangeArrowheads="1"/>
          </p:cNvSpPr>
          <p:nvPr>
            <p:ph type="sldNum" sz="quarter" idx="12"/>
          </p:nvPr>
        </p:nvSpPr>
        <p:spPr>
          <a:xfrm>
            <a:off x="4914900" y="8326438"/>
            <a:ext cx="1600200" cy="635000"/>
          </a:xfrm>
        </p:spPr>
        <p:txBody>
          <a:bodyPr/>
          <a:lstStyle/>
          <a:p>
            <a:pPr>
              <a:defRPr/>
            </a:pPr>
            <a:fld id="{019A64C7-6F77-43E5-A82E-F078EA20F8D0}" type="slidenum">
              <a:rPr lang="en-US"/>
              <a:pPr>
                <a:defRPr/>
              </a:pPr>
              <a:t>24</a:t>
            </a:fld>
            <a:endParaRPr lang="en-US" dirty="0"/>
          </a:p>
        </p:txBody>
      </p:sp>
      <p:sp>
        <p:nvSpPr>
          <p:cNvPr id="6" name="Rectangle 12"/>
          <p:cNvSpPr>
            <a:spLocks noChangeArrowheads="1"/>
          </p:cNvSpPr>
          <p:nvPr/>
        </p:nvSpPr>
        <p:spPr bwMode="auto">
          <a:xfrm>
            <a:off x="595313" y="8516371"/>
            <a:ext cx="5576887" cy="215444"/>
          </a:xfrm>
          <a:prstGeom prst="rect">
            <a:avLst/>
          </a:prstGeom>
          <a:noFill/>
          <a:ln w="9525">
            <a:noFill/>
            <a:miter lim="800000"/>
            <a:headEnd/>
            <a:tailEnd/>
          </a:ln>
        </p:spPr>
        <p:txBody>
          <a:bodyPr anchor="ctr">
            <a:spAutoFit/>
          </a:bodyPr>
          <a:lstStyle/>
          <a:p>
            <a:pPr algn="ctr" eaLnBrk="0" hangingPunct="0"/>
            <a:r>
              <a:rPr lang="en-US" sz="800" dirty="0" smtClean="0">
                <a:latin typeface="Tahoma" pitchFamily="34" charset="0"/>
              </a:rPr>
              <a:t>or</a:t>
            </a:r>
            <a:r>
              <a:rPr lang="en-US" sz="800" b="1" dirty="0" smtClean="0">
                <a:latin typeface="Tahoma" pitchFamily="34" charset="0"/>
              </a:rPr>
              <a:t> </a:t>
            </a:r>
            <a:endParaRPr lang="en-US" sz="800" b="1" dirty="0">
              <a:latin typeface="Tahoma" pitchFamily="34" charset="0"/>
            </a:endParaRPr>
          </a:p>
        </p:txBody>
      </p:sp>
    </p:spTree>
    <p:extLst>
      <p:ext uri="{BB962C8B-B14F-4D97-AF65-F5344CB8AC3E}">
        <p14:creationId xmlns:p14="http://schemas.microsoft.com/office/powerpoint/2010/main" val="2067525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533400" y="1752600"/>
          <a:ext cx="5943600" cy="2546350"/>
        </p:xfrm>
        <a:graphic>
          <a:graphicData uri="http://schemas.openxmlformats.org/presentationml/2006/ole">
            <mc:AlternateContent xmlns:mc="http://schemas.openxmlformats.org/markup-compatibility/2006">
              <mc:Choice xmlns:v="urn:schemas-microsoft-com:vml" Requires="v">
                <p:oleObj spid="_x0000_s52233" name="Document" r:id="rId4" imgW="5943689" imgH="2546032" progId="Word.Document.12">
                  <p:embed/>
                </p:oleObj>
              </mc:Choice>
              <mc:Fallback>
                <p:oleObj name="Document" r:id="rId4" imgW="5943689" imgH="2546032"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752600"/>
                        <a:ext cx="5943600" cy="254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099" name="Picture 3"/>
          <p:cNvPicPr>
            <a:picLocks noChangeAspect="1" noChangeArrowheads="1"/>
          </p:cNvPicPr>
          <p:nvPr/>
        </p:nvPicPr>
        <p:blipFill>
          <a:blip r:embed="rId6" cstate="print"/>
          <a:srcRect/>
          <a:stretch>
            <a:fillRect/>
          </a:stretch>
        </p:blipFill>
        <p:spPr bwMode="auto">
          <a:xfrm>
            <a:off x="609600" y="609600"/>
            <a:ext cx="5776913" cy="677863"/>
          </a:xfrm>
          <a:prstGeom prst="rect">
            <a:avLst/>
          </a:prstGeom>
          <a:noFill/>
          <a:ln w="9525">
            <a:noFill/>
            <a:miter lim="800000"/>
            <a:headEnd/>
            <a:tailEnd/>
          </a:ln>
        </p:spPr>
      </p:pic>
      <p:sp>
        <p:nvSpPr>
          <p:cNvPr id="5" name="Rectangle 6"/>
          <p:cNvSpPr>
            <a:spLocks noGrp="1" noChangeArrowheads="1"/>
          </p:cNvSpPr>
          <p:nvPr>
            <p:ph type="sldNum" sz="quarter" idx="12"/>
          </p:nvPr>
        </p:nvSpPr>
        <p:spPr>
          <a:xfrm>
            <a:off x="4914900" y="8326438"/>
            <a:ext cx="1600200" cy="635000"/>
          </a:xfrm>
        </p:spPr>
        <p:txBody>
          <a:bodyPr/>
          <a:lstStyle/>
          <a:p>
            <a:pPr>
              <a:defRPr/>
            </a:pPr>
            <a:fld id="{6F1EFDE8-4A7D-4D6D-AE78-B4B7CFF291CD}" type="slidenum">
              <a:rPr lang="en-US"/>
              <a:pPr>
                <a:defRPr/>
              </a:pPr>
              <a:t>25</a:t>
            </a:fld>
            <a:endParaRPr lang="en-US" dirty="0"/>
          </a:p>
        </p:txBody>
      </p:sp>
    </p:spTree>
    <p:extLst>
      <p:ext uri="{BB962C8B-B14F-4D97-AF65-F5344CB8AC3E}">
        <p14:creationId xmlns:p14="http://schemas.microsoft.com/office/powerpoint/2010/main" val="28416952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a:stretch>
            <a:fillRect/>
          </a:stretch>
        </p:blipFill>
        <p:spPr bwMode="auto">
          <a:xfrm>
            <a:off x="809629" y="1584325"/>
            <a:ext cx="5249863" cy="5973763"/>
          </a:xfrm>
          <a:prstGeom prst="rect">
            <a:avLst/>
          </a:prstGeom>
          <a:noFill/>
          <a:ln w="9525">
            <a:noFill/>
            <a:miter lim="800000"/>
            <a:headEnd/>
            <a:tailEnd/>
          </a:ln>
        </p:spPr>
      </p:pic>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26</a:t>
            </a:fld>
            <a:endParaRPr lang="en-US" dirty="0"/>
          </a:p>
        </p:txBody>
      </p:sp>
      <p:sp>
        <p:nvSpPr>
          <p:cNvPr id="7" name="Rectangle 2"/>
          <p:cNvSpPr>
            <a:spLocks noChangeArrowheads="1"/>
          </p:cNvSpPr>
          <p:nvPr/>
        </p:nvSpPr>
        <p:spPr bwMode="auto">
          <a:xfrm>
            <a:off x="533400" y="310515"/>
            <a:ext cx="5867400" cy="886397"/>
          </a:xfrm>
          <a:prstGeom prst="rect">
            <a:avLst/>
          </a:prstGeom>
          <a:noFill/>
          <a:ln w="9525">
            <a:noFill/>
            <a:miter lim="800000"/>
            <a:headEnd/>
            <a:tailEnd/>
          </a:ln>
        </p:spPr>
        <p:txBody>
          <a:bodyPr wrap="square" lIns="0" tIns="0" rIns="0" bIns="0">
            <a:spAutoFit/>
          </a:bodyPr>
          <a:lstStyle/>
          <a:p>
            <a:pPr algn="ctr" eaLnBrk="0" hangingPunct="0">
              <a:lnSpc>
                <a:spcPct val="80000"/>
              </a:lnSpc>
            </a:pPr>
            <a:r>
              <a:rPr lang="en-US" sz="3600" b="1" dirty="0">
                <a:latin typeface="Tahoma" pitchFamily="34" charset="0"/>
              </a:rPr>
              <a:t>Why Targets Don’t Confront the Offender</a:t>
            </a:r>
          </a:p>
        </p:txBody>
      </p:sp>
      <p:sp>
        <p:nvSpPr>
          <p:cNvPr id="8" name="Line 8"/>
          <p:cNvSpPr>
            <a:spLocks noChangeShapeType="1"/>
          </p:cNvSpPr>
          <p:nvPr/>
        </p:nvSpPr>
        <p:spPr bwMode="auto">
          <a:xfrm>
            <a:off x="586273" y="1371600"/>
            <a:ext cx="5747658" cy="0"/>
          </a:xfrm>
          <a:prstGeom prst="line">
            <a:avLst/>
          </a:prstGeom>
          <a:noFill/>
          <a:ln w="76200" cmpd="tri">
            <a:solidFill>
              <a:srgbClr val="008000"/>
            </a:solidFill>
            <a:round/>
            <a:headEnd/>
            <a:tailEnd/>
          </a:ln>
        </p:spPr>
        <p:txBody>
          <a:bodyPr/>
          <a:lstStyle/>
          <a:p>
            <a:endParaRPr lang="en-US"/>
          </a:p>
        </p:txBody>
      </p:sp>
    </p:spTree>
    <p:extLst>
      <p:ext uri="{BB962C8B-B14F-4D97-AF65-F5344CB8AC3E}">
        <p14:creationId xmlns:p14="http://schemas.microsoft.com/office/powerpoint/2010/main" val="3375070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4320" y="2971800"/>
            <a:ext cx="3637280" cy="2727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5791200"/>
            <a:ext cx="3622040" cy="2727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52400"/>
            <a:ext cx="3637280" cy="2727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27</a:t>
            </a:fld>
            <a:endParaRPr lang="en-US" dirty="0"/>
          </a:p>
        </p:txBody>
      </p:sp>
    </p:spTree>
    <p:extLst>
      <p:ext uri="{BB962C8B-B14F-4D97-AF65-F5344CB8AC3E}">
        <p14:creationId xmlns:p14="http://schemas.microsoft.com/office/powerpoint/2010/main" val="24500941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2565288722"/>
              </p:ext>
            </p:extLst>
          </p:nvPr>
        </p:nvGraphicFramePr>
        <p:xfrm>
          <a:off x="450850" y="152400"/>
          <a:ext cx="5956300" cy="8329612"/>
        </p:xfrm>
        <a:graphic>
          <a:graphicData uri="http://schemas.openxmlformats.org/presentationml/2006/ole">
            <mc:AlternateContent xmlns:mc="http://schemas.openxmlformats.org/markup-compatibility/2006">
              <mc:Choice xmlns:v="urn:schemas-microsoft-com:vml" Requires="v">
                <p:oleObj spid="_x0000_s24591" name="Document" r:id="rId4" imgW="5956042" imgH="8583168" progId="Word.Document.12">
                  <p:embed/>
                </p:oleObj>
              </mc:Choice>
              <mc:Fallback>
                <p:oleObj name="Document" r:id="rId4" imgW="5956042" imgH="8583168" progId="Word.Document.12">
                  <p:embed/>
                  <p:pic>
                    <p:nvPicPr>
                      <p:cNvPr id="0" name=""/>
                      <p:cNvPicPr/>
                      <p:nvPr/>
                    </p:nvPicPr>
                    <p:blipFill>
                      <a:blip r:embed="rId5"/>
                      <a:stretch>
                        <a:fillRect/>
                      </a:stretch>
                    </p:blipFill>
                    <p:spPr>
                      <a:xfrm>
                        <a:off x="450850" y="152400"/>
                        <a:ext cx="5956300" cy="8329612"/>
                      </a:xfrm>
                      <a:prstGeom prst="rect">
                        <a:avLst/>
                      </a:prstGeom>
                    </p:spPr>
                  </p:pic>
                </p:oleObj>
              </mc:Fallback>
            </mc:AlternateContent>
          </a:graphicData>
        </a:graphic>
      </p:graphicFrame>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28</a:t>
            </a:fld>
            <a:endParaRPr lang="en-US" dirty="0"/>
          </a:p>
        </p:txBody>
      </p:sp>
    </p:spTree>
    <p:extLst>
      <p:ext uri="{BB962C8B-B14F-4D97-AF65-F5344CB8AC3E}">
        <p14:creationId xmlns:p14="http://schemas.microsoft.com/office/powerpoint/2010/main" val="112531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4154974931"/>
              </p:ext>
            </p:extLst>
          </p:nvPr>
        </p:nvGraphicFramePr>
        <p:xfrm>
          <a:off x="450850" y="76200"/>
          <a:ext cx="5956300" cy="8358188"/>
        </p:xfrm>
        <a:graphic>
          <a:graphicData uri="http://schemas.openxmlformats.org/presentationml/2006/ole">
            <mc:AlternateContent xmlns:mc="http://schemas.openxmlformats.org/markup-compatibility/2006">
              <mc:Choice xmlns:v="urn:schemas-microsoft-com:vml" Requires="v">
                <p:oleObj spid="_x0000_s25614" name="Document" r:id="rId4" imgW="5956042" imgH="8694381" progId="Word.Document.12">
                  <p:embed/>
                </p:oleObj>
              </mc:Choice>
              <mc:Fallback>
                <p:oleObj name="Document" r:id="rId4" imgW="5956042" imgH="8694381" progId="Word.Document.12">
                  <p:embed/>
                  <p:pic>
                    <p:nvPicPr>
                      <p:cNvPr id="0" name=""/>
                      <p:cNvPicPr/>
                      <p:nvPr/>
                    </p:nvPicPr>
                    <p:blipFill>
                      <a:blip r:embed="rId5"/>
                      <a:stretch>
                        <a:fillRect/>
                      </a:stretch>
                    </p:blipFill>
                    <p:spPr>
                      <a:xfrm>
                        <a:off x="450850" y="76200"/>
                        <a:ext cx="5956300" cy="8358188"/>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29</a:t>
            </a:fld>
            <a:endParaRPr lang="en-US" dirty="0"/>
          </a:p>
        </p:txBody>
      </p:sp>
    </p:spTree>
    <p:extLst>
      <p:ext uri="{BB962C8B-B14F-4D97-AF65-F5344CB8AC3E}">
        <p14:creationId xmlns:p14="http://schemas.microsoft.com/office/powerpoint/2010/main" val="405402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descr="http://makmakmak.files.wordpress.com/2010/05/fam_masks_bio_surgical_10pkg-26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66" y="567267"/>
            <a:ext cx="6827043" cy="857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AutoShape 2" descr="Description: GMISS_logo"/>
          <p:cNvSpPr>
            <a:spLocks noChangeAspect="1" noChangeArrowheads="1"/>
          </p:cNvSpPr>
          <p:nvPr/>
        </p:nvSpPr>
        <p:spPr bwMode="auto">
          <a:xfrm>
            <a:off x="30957" y="-823384"/>
            <a:ext cx="3650456"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 name="Rectangle 4"/>
          <p:cNvSpPr/>
          <p:nvPr/>
        </p:nvSpPr>
        <p:spPr>
          <a:xfrm>
            <a:off x="342900" y="1524001"/>
            <a:ext cx="6115050" cy="6370975"/>
          </a:xfrm>
          <a:prstGeom prst="rect">
            <a:avLst/>
          </a:prstGeom>
        </p:spPr>
        <p:txBody>
          <a:bodyPr>
            <a:spAutoFit/>
          </a:bodyPr>
          <a:lstStyle/>
          <a:p>
            <a:pPr marL="285750" indent="-285750">
              <a:buClr>
                <a:srgbClr val="C00000"/>
              </a:buClr>
              <a:buFont typeface="Wingdings" pitchFamily="2" charset="2"/>
              <a:buChar char="v"/>
              <a:defRPr/>
            </a:pPr>
            <a:r>
              <a:rPr lang="en-US" sz="2400" b="1" dirty="0"/>
              <a:t>To discuss the </a:t>
            </a:r>
            <a:r>
              <a:rPr lang="en-US" sz="2400" b="1" i="1" dirty="0"/>
              <a:t>current state </a:t>
            </a:r>
            <a:r>
              <a:rPr lang="en-US" sz="2400" b="1" dirty="0"/>
              <a:t>and </a:t>
            </a:r>
            <a:r>
              <a:rPr lang="en-US" sz="2400" b="1" i="1" dirty="0"/>
              <a:t>future state </a:t>
            </a:r>
            <a:r>
              <a:rPr lang="en-US" sz="2400" b="1" dirty="0"/>
              <a:t>of the perioperative and </a:t>
            </a:r>
            <a:r>
              <a:rPr lang="en-US" sz="2400" b="1" dirty="0" err="1"/>
              <a:t>perianesthesia</a:t>
            </a:r>
            <a:r>
              <a:rPr lang="en-US" sz="2400" b="1" dirty="0"/>
              <a:t> care environment as it relates to patient and staff safety</a:t>
            </a:r>
          </a:p>
          <a:p>
            <a:pPr>
              <a:buClr>
                <a:srgbClr val="C00000"/>
              </a:buClr>
              <a:defRPr/>
            </a:pPr>
            <a:r>
              <a:rPr lang="en-US" sz="2400" b="1" dirty="0"/>
              <a:t> </a:t>
            </a:r>
          </a:p>
          <a:p>
            <a:pPr marL="285750" indent="-285750">
              <a:buClr>
                <a:srgbClr val="C00000"/>
              </a:buClr>
              <a:buFont typeface="Wingdings" pitchFamily="2" charset="2"/>
              <a:buChar char="v"/>
              <a:defRPr/>
            </a:pPr>
            <a:r>
              <a:rPr lang="en-US" sz="2400" b="1" dirty="0"/>
              <a:t>To identify tools and techniques to move from the current state to the future state resulting in enhanced patient and staff safety</a:t>
            </a:r>
          </a:p>
          <a:p>
            <a:pPr>
              <a:buClr>
                <a:srgbClr val="C00000"/>
              </a:buClr>
              <a:defRPr/>
            </a:pPr>
            <a:r>
              <a:rPr lang="en-US" sz="2400" b="1" dirty="0"/>
              <a:t> </a:t>
            </a:r>
          </a:p>
          <a:p>
            <a:pPr marL="285750" indent="-285750">
              <a:buClr>
                <a:srgbClr val="C00000"/>
              </a:buClr>
              <a:buFont typeface="Wingdings" pitchFamily="2" charset="2"/>
              <a:buChar char="v"/>
              <a:defRPr/>
            </a:pPr>
            <a:r>
              <a:rPr lang="en-US" sz="2400" b="1" dirty="0"/>
              <a:t>To explore effective communication as an essential tool to enhance patient and staff safety in the perioperative and </a:t>
            </a:r>
            <a:r>
              <a:rPr lang="en-US" sz="2400" b="1" dirty="0" err="1"/>
              <a:t>perianesthesia</a:t>
            </a:r>
            <a:r>
              <a:rPr lang="en-US" sz="2400" b="1" dirty="0"/>
              <a:t> environment </a:t>
            </a:r>
          </a:p>
          <a:p>
            <a:pPr>
              <a:buClr>
                <a:srgbClr val="C00000"/>
              </a:buClr>
              <a:defRPr/>
            </a:pPr>
            <a:r>
              <a:rPr lang="en-US" sz="2400" b="1" dirty="0"/>
              <a:t> </a:t>
            </a:r>
          </a:p>
          <a:p>
            <a:pPr marL="285750" indent="-285750">
              <a:buClr>
                <a:srgbClr val="C00000"/>
              </a:buClr>
              <a:buFont typeface="Wingdings" pitchFamily="2" charset="2"/>
              <a:buChar char="v"/>
              <a:defRPr/>
            </a:pPr>
            <a:r>
              <a:rPr lang="en-US" sz="2400" b="1" dirty="0"/>
              <a:t>To practice 5 “speak-up” and assertive communication techniques</a:t>
            </a:r>
          </a:p>
        </p:txBody>
      </p:sp>
      <p:sp>
        <p:nvSpPr>
          <p:cNvPr id="11269" name="Rectangle 2"/>
          <p:cNvSpPr>
            <a:spLocks noChangeArrowheads="1"/>
          </p:cNvSpPr>
          <p:nvPr/>
        </p:nvSpPr>
        <p:spPr bwMode="auto">
          <a:xfrm>
            <a:off x="742950" y="-203200"/>
            <a:ext cx="5372100" cy="165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4000" b="1">
                <a:latin typeface="Tahoma" pitchFamily="34" charset="0"/>
              </a:rPr>
              <a:t>Objectives</a:t>
            </a:r>
            <a:endParaRPr lang="en-US" sz="4000">
              <a:latin typeface="Times New Roman" pitchFamily="18" charset="0"/>
            </a:endParaRPr>
          </a:p>
        </p:txBody>
      </p:sp>
      <p:sp>
        <p:nvSpPr>
          <p:cNvPr id="11270" name="Line 9"/>
          <p:cNvSpPr>
            <a:spLocks noChangeShapeType="1"/>
          </p:cNvSpPr>
          <p:nvPr/>
        </p:nvSpPr>
        <p:spPr bwMode="auto">
          <a:xfrm>
            <a:off x="571500" y="1117600"/>
            <a:ext cx="5657850" cy="0"/>
          </a:xfrm>
          <a:prstGeom prst="line">
            <a:avLst/>
          </a:prstGeom>
          <a:noFill/>
          <a:ln w="76200" cmpd="tri">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a:t>
            </a:fld>
            <a:endParaRPr lang="en-US" dirty="0"/>
          </a:p>
        </p:txBody>
      </p:sp>
    </p:spTree>
    <p:extLst>
      <p:ext uri="{BB962C8B-B14F-4D97-AF65-F5344CB8AC3E}">
        <p14:creationId xmlns:p14="http://schemas.microsoft.com/office/powerpoint/2010/main" val="3515931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dissolve">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535314721"/>
              </p:ext>
            </p:extLst>
          </p:nvPr>
        </p:nvGraphicFramePr>
        <p:xfrm>
          <a:off x="450850" y="685800"/>
          <a:ext cx="5956300" cy="5307012"/>
        </p:xfrm>
        <a:graphic>
          <a:graphicData uri="http://schemas.openxmlformats.org/presentationml/2006/ole">
            <mc:AlternateContent xmlns:mc="http://schemas.openxmlformats.org/markup-compatibility/2006">
              <mc:Choice xmlns:v="urn:schemas-microsoft-com:vml" Requires="v">
                <p:oleObj spid="_x0000_s26638" name="Document" r:id="rId4" imgW="5956042" imgH="5307254" progId="Word.Document.12">
                  <p:embed/>
                </p:oleObj>
              </mc:Choice>
              <mc:Fallback>
                <p:oleObj name="Document" r:id="rId4" imgW="5956042" imgH="5307254" progId="Word.Document.12">
                  <p:embed/>
                  <p:pic>
                    <p:nvPicPr>
                      <p:cNvPr id="0" name=""/>
                      <p:cNvPicPr/>
                      <p:nvPr/>
                    </p:nvPicPr>
                    <p:blipFill>
                      <a:blip r:embed="rId5"/>
                      <a:stretch>
                        <a:fillRect/>
                      </a:stretch>
                    </p:blipFill>
                    <p:spPr>
                      <a:xfrm>
                        <a:off x="450850" y="685800"/>
                        <a:ext cx="5956300" cy="5307012"/>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30</a:t>
            </a:fld>
            <a:endParaRPr lang="en-US" dirty="0"/>
          </a:p>
        </p:txBody>
      </p:sp>
    </p:spTree>
    <p:extLst>
      <p:ext uri="{BB962C8B-B14F-4D97-AF65-F5344CB8AC3E}">
        <p14:creationId xmlns:p14="http://schemas.microsoft.com/office/powerpoint/2010/main" val="33169732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9718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7960" y="5791200"/>
            <a:ext cx="3672840" cy="2727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31</a:t>
            </a:fld>
            <a:endParaRPr lang="en-US" dirty="0"/>
          </a:p>
        </p:txBody>
      </p:sp>
    </p:spTree>
    <p:extLst>
      <p:ext uri="{BB962C8B-B14F-4D97-AF65-F5344CB8AC3E}">
        <p14:creationId xmlns:p14="http://schemas.microsoft.com/office/powerpoint/2010/main" val="32706934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358140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048000"/>
            <a:ext cx="3352800" cy="25006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715000"/>
            <a:ext cx="3429000" cy="25646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32</a:t>
            </a:fld>
            <a:endParaRPr lang="en-US" dirty="0"/>
          </a:p>
        </p:txBody>
      </p:sp>
    </p:spTree>
    <p:extLst>
      <p:ext uri="{BB962C8B-B14F-4D97-AF65-F5344CB8AC3E}">
        <p14:creationId xmlns:p14="http://schemas.microsoft.com/office/powerpoint/2010/main" val="2649337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43000"/>
            <a:ext cx="358140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4554071"/>
            <a:ext cx="358140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33</a:t>
            </a:fld>
            <a:endParaRPr lang="en-US" dirty="0"/>
          </a:p>
        </p:txBody>
      </p:sp>
    </p:spTree>
    <p:extLst>
      <p:ext uri="{BB962C8B-B14F-4D97-AF65-F5344CB8AC3E}">
        <p14:creationId xmlns:p14="http://schemas.microsoft.com/office/powerpoint/2010/main" val="11555211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7391400" cy="784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34</a:t>
            </a:fld>
            <a:endParaRPr lang="en-US" dirty="0"/>
          </a:p>
        </p:txBody>
      </p:sp>
    </p:spTree>
    <p:extLst>
      <p:ext uri="{BB962C8B-B14F-4D97-AF65-F5344CB8AC3E}">
        <p14:creationId xmlns:p14="http://schemas.microsoft.com/office/powerpoint/2010/main" val="1768008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9718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2106" y="5791200"/>
            <a:ext cx="3557254" cy="26939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35</a:t>
            </a:fld>
            <a:endParaRPr lang="en-US" dirty="0"/>
          </a:p>
        </p:txBody>
      </p:sp>
    </p:spTree>
    <p:extLst>
      <p:ext uri="{BB962C8B-B14F-4D97-AF65-F5344CB8AC3E}">
        <p14:creationId xmlns:p14="http://schemas.microsoft.com/office/powerpoint/2010/main" val="2113552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952750"/>
            <a:ext cx="356616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8440" y="5715000"/>
            <a:ext cx="356616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 y="150495"/>
            <a:ext cx="3550920" cy="26689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36</a:t>
            </a:fld>
            <a:endParaRPr lang="en-US" dirty="0"/>
          </a:p>
        </p:txBody>
      </p:sp>
    </p:spTree>
    <p:extLst>
      <p:ext uri="{BB962C8B-B14F-4D97-AF65-F5344CB8AC3E}">
        <p14:creationId xmlns:p14="http://schemas.microsoft.com/office/powerpoint/2010/main" val="19058721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9718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5867400"/>
            <a:ext cx="3505200" cy="2639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37</a:t>
            </a:fld>
            <a:endParaRPr lang="en-US" dirty="0"/>
          </a:p>
        </p:txBody>
      </p:sp>
    </p:spTree>
    <p:extLst>
      <p:ext uri="{BB962C8B-B14F-4D97-AF65-F5344CB8AC3E}">
        <p14:creationId xmlns:p14="http://schemas.microsoft.com/office/powerpoint/2010/main" val="2331711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810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200400"/>
            <a:ext cx="3454400" cy="25603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12"/>
          <p:cNvSpPr>
            <a:spLocks noChangeArrowheads="1"/>
          </p:cNvSpPr>
          <p:nvPr/>
        </p:nvSpPr>
        <p:spPr bwMode="auto">
          <a:xfrm>
            <a:off x="595313" y="8485187"/>
            <a:ext cx="5576887" cy="582613"/>
          </a:xfrm>
          <a:prstGeom prst="rect">
            <a:avLst/>
          </a:prstGeom>
          <a:noFill/>
          <a:ln w="9525">
            <a:noFill/>
            <a:miter lim="800000"/>
            <a:headEnd/>
            <a:tailEnd/>
          </a:ln>
        </p:spPr>
        <p:txBody>
          <a:bodyPr anchor="ctr">
            <a:spAutoFit/>
          </a:bodyPr>
          <a:lstStyle/>
          <a:p>
            <a:pPr algn="ctr" eaLnBrk="0" hangingPunct="0"/>
            <a:r>
              <a:rPr lang="en-US" sz="800" dirty="0">
                <a:latin typeface="Tahoma" pitchFamily="34" charset="0"/>
              </a:rPr>
              <a:t>Copyright © </a:t>
            </a:r>
            <a:r>
              <a:rPr lang="en-US" sz="800" dirty="0" smtClean="0">
                <a:latin typeface="Tahoma" pitchFamily="34" charset="0"/>
              </a:rPr>
              <a:t>2012 </a:t>
            </a:r>
            <a:r>
              <a:rPr lang="en-US" sz="800" dirty="0">
                <a:latin typeface="Tahoma" pitchFamily="34" charset="0"/>
              </a:rPr>
              <a:t>by Strauss Consulting.  </a:t>
            </a:r>
          </a:p>
          <a:p>
            <a:pPr algn="ctr" eaLnBrk="0" hangingPunct="0"/>
            <a:r>
              <a:rPr lang="en-US" sz="800" dirty="0">
                <a:latin typeface="Tahoma" pitchFamily="34" charset="0"/>
              </a:rPr>
              <a:t>All rights reserved.  No part of this publication may be reproduced or transmitted in any form or by any means, electronic or mechanical, including photocopying, recording, or any information storage and retrieval system, without permission in writing from the Author</a:t>
            </a:r>
            <a:r>
              <a:rPr lang="en-US" sz="800" b="1" dirty="0">
                <a:latin typeface="Tahoma" pitchFamily="34" charset="0"/>
              </a:rPr>
              <a:t> </a:t>
            </a:r>
          </a:p>
        </p:txBody>
      </p:sp>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38</a:t>
            </a:fld>
            <a:endParaRPr lang="en-US" dirty="0"/>
          </a:p>
        </p:txBody>
      </p:sp>
    </p:spTree>
    <p:extLst>
      <p:ext uri="{BB962C8B-B14F-4D97-AF65-F5344CB8AC3E}">
        <p14:creationId xmlns:p14="http://schemas.microsoft.com/office/powerpoint/2010/main" val="21366873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3101534027"/>
              </p:ext>
            </p:extLst>
          </p:nvPr>
        </p:nvGraphicFramePr>
        <p:xfrm>
          <a:off x="393700" y="369888"/>
          <a:ext cx="6070600" cy="5649912"/>
        </p:xfrm>
        <a:graphic>
          <a:graphicData uri="http://schemas.openxmlformats.org/presentationml/2006/ole">
            <mc:AlternateContent xmlns:mc="http://schemas.openxmlformats.org/markup-compatibility/2006">
              <mc:Choice xmlns:v="urn:schemas-microsoft-com:vml" Requires="v">
                <p:oleObj spid="_x0000_s49163" name="Document" r:id="rId4" imgW="6070762" imgH="5649890" progId="Word.Document.12">
                  <p:embed/>
                </p:oleObj>
              </mc:Choice>
              <mc:Fallback>
                <p:oleObj name="Document" r:id="rId4" imgW="6070762" imgH="5649890" progId="Word.Document.12">
                  <p:embed/>
                  <p:pic>
                    <p:nvPicPr>
                      <p:cNvPr id="0" name=""/>
                      <p:cNvPicPr/>
                      <p:nvPr/>
                    </p:nvPicPr>
                    <p:blipFill>
                      <a:blip r:embed="rId5"/>
                      <a:stretch>
                        <a:fillRect/>
                      </a:stretch>
                    </p:blipFill>
                    <p:spPr>
                      <a:xfrm>
                        <a:off x="393700" y="369888"/>
                        <a:ext cx="6070600" cy="5649912"/>
                      </a:xfrm>
                      <a:prstGeom prst="rect">
                        <a:avLst/>
                      </a:prstGeom>
                    </p:spPr>
                  </p:pic>
                </p:oleObj>
              </mc:Fallback>
            </mc:AlternateContent>
          </a:graphicData>
        </a:graphic>
      </p:graphicFrame>
      <p:sp>
        <p:nvSpPr>
          <p:cNvPr id="5"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39</a:t>
            </a:fld>
            <a:endParaRPr lang="en-US" dirty="0"/>
          </a:p>
        </p:txBody>
      </p:sp>
    </p:spTree>
    <p:extLst>
      <p:ext uri="{BB962C8B-B14F-4D97-AF65-F5344CB8AC3E}">
        <p14:creationId xmlns:p14="http://schemas.microsoft.com/office/powerpoint/2010/main" val="3748136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
            <a:ext cx="350520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895600"/>
            <a:ext cx="3505200" cy="2667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1280" y="5638800"/>
            <a:ext cx="3474720" cy="2667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a:t>
            </a:fld>
            <a:endParaRPr lang="en-US" dirty="0"/>
          </a:p>
        </p:txBody>
      </p:sp>
    </p:spTree>
    <p:extLst>
      <p:ext uri="{BB962C8B-B14F-4D97-AF65-F5344CB8AC3E}">
        <p14:creationId xmlns:p14="http://schemas.microsoft.com/office/powerpoint/2010/main" val="2827904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587979795"/>
              </p:ext>
            </p:extLst>
          </p:nvPr>
        </p:nvGraphicFramePr>
        <p:xfrm>
          <a:off x="219075" y="314325"/>
          <a:ext cx="6318250" cy="8405813"/>
        </p:xfrm>
        <a:graphic>
          <a:graphicData uri="http://schemas.openxmlformats.org/presentationml/2006/ole">
            <mc:AlternateContent xmlns:mc="http://schemas.openxmlformats.org/markup-compatibility/2006">
              <mc:Choice xmlns:v="urn:schemas-microsoft-com:vml" Requires="v">
                <p:oleObj spid="_x0000_s34830" name="Document" r:id="rId4" imgW="6414199" imgH="8506867" progId="Word.Document.12">
                  <p:embed/>
                </p:oleObj>
              </mc:Choice>
              <mc:Fallback>
                <p:oleObj name="Document" r:id="rId4" imgW="6414199" imgH="8506867" progId="Word.Document.12">
                  <p:embed/>
                  <p:pic>
                    <p:nvPicPr>
                      <p:cNvPr id="0" name=""/>
                      <p:cNvPicPr/>
                      <p:nvPr/>
                    </p:nvPicPr>
                    <p:blipFill>
                      <a:blip r:embed="rId5"/>
                      <a:stretch>
                        <a:fillRect/>
                      </a:stretch>
                    </p:blipFill>
                    <p:spPr>
                      <a:xfrm>
                        <a:off x="219075" y="314325"/>
                        <a:ext cx="6318250" cy="8405813"/>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40</a:t>
            </a:fld>
            <a:endParaRPr lang="en-US" dirty="0"/>
          </a:p>
        </p:txBody>
      </p:sp>
    </p:spTree>
    <p:extLst>
      <p:ext uri="{BB962C8B-B14F-4D97-AF65-F5344CB8AC3E}">
        <p14:creationId xmlns:p14="http://schemas.microsoft.com/office/powerpoint/2010/main" val="1486035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255587296"/>
              </p:ext>
            </p:extLst>
          </p:nvPr>
        </p:nvGraphicFramePr>
        <p:xfrm>
          <a:off x="450850" y="703263"/>
          <a:ext cx="5956300" cy="7739062"/>
        </p:xfrm>
        <a:graphic>
          <a:graphicData uri="http://schemas.openxmlformats.org/presentationml/2006/ole">
            <mc:AlternateContent xmlns:mc="http://schemas.openxmlformats.org/markup-compatibility/2006">
              <mc:Choice xmlns:v="urn:schemas-microsoft-com:vml" Requires="v">
                <p:oleObj spid="_x0000_s35854" name="Document" r:id="rId4" imgW="5956042" imgH="7738816" progId="Word.Document.12">
                  <p:embed/>
                </p:oleObj>
              </mc:Choice>
              <mc:Fallback>
                <p:oleObj name="Document" r:id="rId4" imgW="5956042" imgH="7738816" progId="Word.Document.12">
                  <p:embed/>
                  <p:pic>
                    <p:nvPicPr>
                      <p:cNvPr id="0" name=""/>
                      <p:cNvPicPr/>
                      <p:nvPr/>
                    </p:nvPicPr>
                    <p:blipFill>
                      <a:blip r:embed="rId5"/>
                      <a:stretch>
                        <a:fillRect/>
                      </a:stretch>
                    </p:blipFill>
                    <p:spPr>
                      <a:xfrm>
                        <a:off x="450850" y="703263"/>
                        <a:ext cx="5956300" cy="7739062"/>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41</a:t>
            </a:fld>
            <a:endParaRPr lang="en-US" dirty="0"/>
          </a:p>
        </p:txBody>
      </p:sp>
    </p:spTree>
    <p:extLst>
      <p:ext uri="{BB962C8B-B14F-4D97-AF65-F5344CB8AC3E}">
        <p14:creationId xmlns:p14="http://schemas.microsoft.com/office/powerpoint/2010/main" val="3485731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670065690"/>
              </p:ext>
            </p:extLst>
          </p:nvPr>
        </p:nvGraphicFramePr>
        <p:xfrm>
          <a:off x="450850" y="381000"/>
          <a:ext cx="5956300" cy="8104188"/>
        </p:xfrm>
        <a:graphic>
          <a:graphicData uri="http://schemas.openxmlformats.org/presentationml/2006/ole">
            <mc:AlternateContent xmlns:mc="http://schemas.openxmlformats.org/markup-compatibility/2006">
              <mc:Choice xmlns:v="urn:schemas-microsoft-com:vml" Requires="v">
                <p:oleObj spid="_x0000_s36878" name="Document" r:id="rId4" imgW="5956042" imgH="8103766" progId="Word.Document.12">
                  <p:embed/>
                </p:oleObj>
              </mc:Choice>
              <mc:Fallback>
                <p:oleObj name="Document" r:id="rId4" imgW="5956042" imgH="8103766" progId="Word.Document.12">
                  <p:embed/>
                  <p:pic>
                    <p:nvPicPr>
                      <p:cNvPr id="0" name=""/>
                      <p:cNvPicPr/>
                      <p:nvPr/>
                    </p:nvPicPr>
                    <p:blipFill>
                      <a:blip r:embed="rId5"/>
                      <a:stretch>
                        <a:fillRect/>
                      </a:stretch>
                    </p:blipFill>
                    <p:spPr>
                      <a:xfrm>
                        <a:off x="450850" y="381000"/>
                        <a:ext cx="5956300" cy="8104188"/>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42</a:t>
            </a:fld>
            <a:endParaRPr lang="en-US" dirty="0"/>
          </a:p>
        </p:txBody>
      </p:sp>
    </p:spTree>
    <p:extLst>
      <p:ext uri="{BB962C8B-B14F-4D97-AF65-F5344CB8AC3E}">
        <p14:creationId xmlns:p14="http://schemas.microsoft.com/office/powerpoint/2010/main" val="28286306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478508134"/>
              </p:ext>
            </p:extLst>
          </p:nvPr>
        </p:nvGraphicFramePr>
        <p:xfrm>
          <a:off x="315913" y="381000"/>
          <a:ext cx="6226175" cy="7810500"/>
        </p:xfrm>
        <a:graphic>
          <a:graphicData uri="http://schemas.openxmlformats.org/presentationml/2006/ole">
            <mc:AlternateContent xmlns:mc="http://schemas.openxmlformats.org/markup-compatibility/2006">
              <mc:Choice xmlns:v="urn:schemas-microsoft-com:vml" Requires="v">
                <p:oleObj spid="_x0000_s37902" name="Document" r:id="rId4" imgW="6226968" imgH="7810798" progId="Word.Document.12">
                  <p:embed/>
                </p:oleObj>
              </mc:Choice>
              <mc:Fallback>
                <p:oleObj name="Document" r:id="rId4" imgW="6226968" imgH="7810798" progId="Word.Document.12">
                  <p:embed/>
                  <p:pic>
                    <p:nvPicPr>
                      <p:cNvPr id="0" name=""/>
                      <p:cNvPicPr/>
                      <p:nvPr/>
                    </p:nvPicPr>
                    <p:blipFill>
                      <a:blip r:embed="rId5"/>
                      <a:stretch>
                        <a:fillRect/>
                      </a:stretch>
                    </p:blipFill>
                    <p:spPr>
                      <a:xfrm>
                        <a:off x="315913" y="381000"/>
                        <a:ext cx="6226175" cy="7810500"/>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43</a:t>
            </a:fld>
            <a:endParaRPr lang="en-US" dirty="0"/>
          </a:p>
        </p:txBody>
      </p:sp>
    </p:spTree>
    <p:extLst>
      <p:ext uri="{BB962C8B-B14F-4D97-AF65-F5344CB8AC3E}">
        <p14:creationId xmlns:p14="http://schemas.microsoft.com/office/powerpoint/2010/main" val="1843988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762427099"/>
              </p:ext>
            </p:extLst>
          </p:nvPr>
        </p:nvGraphicFramePr>
        <p:xfrm>
          <a:off x="355600" y="831850"/>
          <a:ext cx="6059488" cy="6919913"/>
        </p:xfrm>
        <a:graphic>
          <a:graphicData uri="http://schemas.openxmlformats.org/presentationml/2006/ole">
            <mc:AlternateContent xmlns:mc="http://schemas.openxmlformats.org/markup-compatibility/2006">
              <mc:Choice xmlns:v="urn:schemas-microsoft-com:vml" Requires="v">
                <p:oleObj spid="_x0000_s38926" name="Document" r:id="rId4" imgW="6146881" imgH="7003157" progId="Word.Document.12">
                  <p:embed/>
                </p:oleObj>
              </mc:Choice>
              <mc:Fallback>
                <p:oleObj name="Document" r:id="rId4" imgW="6146881" imgH="7003157" progId="Word.Document.12">
                  <p:embed/>
                  <p:pic>
                    <p:nvPicPr>
                      <p:cNvPr id="0" name=""/>
                      <p:cNvPicPr/>
                      <p:nvPr/>
                    </p:nvPicPr>
                    <p:blipFill>
                      <a:blip r:embed="rId5"/>
                      <a:stretch>
                        <a:fillRect/>
                      </a:stretch>
                    </p:blipFill>
                    <p:spPr>
                      <a:xfrm>
                        <a:off x="355600" y="831850"/>
                        <a:ext cx="6059488" cy="6919913"/>
                      </a:xfrm>
                      <a:prstGeom prst="rect">
                        <a:avLst/>
                      </a:prstGeom>
                    </p:spPr>
                  </p:pic>
                </p:oleObj>
              </mc:Fallback>
            </mc:AlternateContent>
          </a:graphicData>
        </a:graphic>
      </p:graphicFrame>
      <p:sp>
        <p:nvSpPr>
          <p:cNvPr id="3" name="Rectangle 12"/>
          <p:cNvSpPr>
            <a:spLocks noChangeArrowheads="1"/>
          </p:cNvSpPr>
          <p:nvPr/>
        </p:nvSpPr>
        <p:spPr bwMode="auto">
          <a:xfrm>
            <a:off x="595313" y="8485187"/>
            <a:ext cx="5576887" cy="582613"/>
          </a:xfrm>
          <a:prstGeom prst="rect">
            <a:avLst/>
          </a:prstGeom>
          <a:noFill/>
          <a:ln w="9525">
            <a:noFill/>
            <a:miter lim="800000"/>
            <a:headEnd/>
            <a:tailEnd/>
          </a:ln>
        </p:spPr>
        <p:txBody>
          <a:bodyPr anchor="ctr">
            <a:spAutoFit/>
          </a:bodyPr>
          <a:lstStyle/>
          <a:p>
            <a:pPr algn="ctr" eaLnBrk="0" hangingPunct="0"/>
            <a:r>
              <a:rPr lang="en-US" sz="800" dirty="0">
                <a:latin typeface="Tahoma" pitchFamily="34" charset="0"/>
              </a:rPr>
              <a:t>Copyright © </a:t>
            </a:r>
            <a:r>
              <a:rPr lang="en-US" sz="800" dirty="0" smtClean="0">
                <a:latin typeface="Tahoma" pitchFamily="34" charset="0"/>
              </a:rPr>
              <a:t>2012 </a:t>
            </a:r>
            <a:r>
              <a:rPr lang="en-US" sz="800" dirty="0">
                <a:latin typeface="Tahoma" pitchFamily="34" charset="0"/>
              </a:rPr>
              <a:t>by Strauss Consulting.  </a:t>
            </a:r>
          </a:p>
          <a:p>
            <a:pPr algn="ctr" eaLnBrk="0" hangingPunct="0"/>
            <a:r>
              <a:rPr lang="en-US" sz="800" dirty="0">
                <a:latin typeface="Tahoma" pitchFamily="34" charset="0"/>
              </a:rPr>
              <a:t>All rights reserved.  No part of this publication may be reproduced or transmitted in any form or by any means, electronic or mechanical, including photocopying, recording, or any information storage and retrieval system, without permission in writing from the Author</a:t>
            </a:r>
            <a:r>
              <a:rPr lang="en-US" sz="800" b="1" dirty="0">
                <a:latin typeface="Tahoma" pitchFamily="34" charset="0"/>
              </a:rPr>
              <a:t> </a:t>
            </a:r>
          </a:p>
        </p:txBody>
      </p:sp>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44</a:t>
            </a:fld>
            <a:endParaRPr lang="en-US" dirty="0"/>
          </a:p>
        </p:txBody>
      </p:sp>
    </p:spTree>
    <p:extLst>
      <p:ext uri="{BB962C8B-B14F-4D97-AF65-F5344CB8AC3E}">
        <p14:creationId xmlns:p14="http://schemas.microsoft.com/office/powerpoint/2010/main" val="25923676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947589992"/>
              </p:ext>
            </p:extLst>
          </p:nvPr>
        </p:nvGraphicFramePr>
        <p:xfrm>
          <a:off x="379413" y="355600"/>
          <a:ext cx="6100762" cy="6731000"/>
        </p:xfrm>
        <a:graphic>
          <a:graphicData uri="http://schemas.openxmlformats.org/presentationml/2006/ole">
            <mc:AlternateContent xmlns:mc="http://schemas.openxmlformats.org/markup-compatibility/2006">
              <mc:Choice xmlns:v="urn:schemas-microsoft-com:vml" Requires="v">
                <p:oleObj spid="_x0000_s39950" name="Document" r:id="rId4" imgW="6099983" imgH="6730344" progId="Word.Document.12">
                  <p:embed/>
                </p:oleObj>
              </mc:Choice>
              <mc:Fallback>
                <p:oleObj name="Document" r:id="rId4" imgW="6099983" imgH="6730344" progId="Word.Document.12">
                  <p:embed/>
                  <p:pic>
                    <p:nvPicPr>
                      <p:cNvPr id="0" name=""/>
                      <p:cNvPicPr/>
                      <p:nvPr/>
                    </p:nvPicPr>
                    <p:blipFill>
                      <a:blip r:embed="rId5"/>
                      <a:stretch>
                        <a:fillRect/>
                      </a:stretch>
                    </p:blipFill>
                    <p:spPr>
                      <a:xfrm>
                        <a:off x="379413" y="355600"/>
                        <a:ext cx="6100762" cy="6731000"/>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45</a:t>
            </a:fld>
            <a:endParaRPr lang="en-US" dirty="0"/>
          </a:p>
        </p:txBody>
      </p:sp>
    </p:spTree>
    <p:extLst>
      <p:ext uri="{BB962C8B-B14F-4D97-AF65-F5344CB8AC3E}">
        <p14:creationId xmlns:p14="http://schemas.microsoft.com/office/powerpoint/2010/main" val="31790138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779026234"/>
              </p:ext>
            </p:extLst>
          </p:nvPr>
        </p:nvGraphicFramePr>
        <p:xfrm>
          <a:off x="419100" y="280988"/>
          <a:ext cx="6019800" cy="8582025"/>
        </p:xfrm>
        <a:graphic>
          <a:graphicData uri="http://schemas.openxmlformats.org/presentationml/2006/ole">
            <mc:AlternateContent xmlns:mc="http://schemas.openxmlformats.org/markup-compatibility/2006">
              <mc:Choice xmlns:v="urn:schemas-microsoft-com:vml" Requires="v">
                <p:oleObj spid="_x0000_s40974" name="Document" r:id="rId4" imgW="6019174" imgH="8579929" progId="Word.Document.12">
                  <p:embed/>
                </p:oleObj>
              </mc:Choice>
              <mc:Fallback>
                <p:oleObj name="Document" r:id="rId4" imgW="6019174" imgH="8579929" progId="Word.Document.12">
                  <p:embed/>
                  <p:pic>
                    <p:nvPicPr>
                      <p:cNvPr id="0" name=""/>
                      <p:cNvPicPr/>
                      <p:nvPr/>
                    </p:nvPicPr>
                    <p:blipFill>
                      <a:blip r:embed="rId5"/>
                      <a:stretch>
                        <a:fillRect/>
                      </a:stretch>
                    </p:blipFill>
                    <p:spPr>
                      <a:xfrm>
                        <a:off x="419100" y="280988"/>
                        <a:ext cx="6019800" cy="8582025"/>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46</a:t>
            </a:fld>
            <a:endParaRPr lang="en-US" dirty="0"/>
          </a:p>
        </p:txBody>
      </p:sp>
    </p:spTree>
    <p:extLst>
      <p:ext uri="{BB962C8B-B14F-4D97-AF65-F5344CB8AC3E}">
        <p14:creationId xmlns:p14="http://schemas.microsoft.com/office/powerpoint/2010/main" val="7992452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894840046"/>
              </p:ext>
            </p:extLst>
          </p:nvPr>
        </p:nvGraphicFramePr>
        <p:xfrm>
          <a:off x="450850" y="246063"/>
          <a:ext cx="5867400" cy="8556625"/>
        </p:xfrm>
        <a:graphic>
          <a:graphicData uri="http://schemas.openxmlformats.org/presentationml/2006/ole">
            <mc:AlternateContent xmlns:mc="http://schemas.openxmlformats.org/markup-compatibility/2006">
              <mc:Choice xmlns:v="urn:schemas-microsoft-com:vml" Requires="v">
                <p:oleObj spid="_x0000_s41998" name="Document" r:id="rId4" imgW="5956042" imgH="8652991" progId="Word.Document.12">
                  <p:embed/>
                </p:oleObj>
              </mc:Choice>
              <mc:Fallback>
                <p:oleObj name="Document" r:id="rId4" imgW="5956042" imgH="8652991" progId="Word.Document.12">
                  <p:embed/>
                  <p:pic>
                    <p:nvPicPr>
                      <p:cNvPr id="0" name=""/>
                      <p:cNvPicPr/>
                      <p:nvPr/>
                    </p:nvPicPr>
                    <p:blipFill>
                      <a:blip r:embed="rId5"/>
                      <a:stretch>
                        <a:fillRect/>
                      </a:stretch>
                    </p:blipFill>
                    <p:spPr>
                      <a:xfrm>
                        <a:off x="450850" y="246063"/>
                        <a:ext cx="5867400" cy="8556625"/>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47</a:t>
            </a:fld>
            <a:endParaRPr lang="en-US" dirty="0"/>
          </a:p>
        </p:txBody>
      </p:sp>
    </p:spTree>
    <p:extLst>
      <p:ext uri="{BB962C8B-B14F-4D97-AF65-F5344CB8AC3E}">
        <p14:creationId xmlns:p14="http://schemas.microsoft.com/office/powerpoint/2010/main" val="27081279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819369281"/>
              </p:ext>
            </p:extLst>
          </p:nvPr>
        </p:nvGraphicFramePr>
        <p:xfrm>
          <a:off x="450850" y="371475"/>
          <a:ext cx="5956300" cy="8402638"/>
        </p:xfrm>
        <a:graphic>
          <a:graphicData uri="http://schemas.openxmlformats.org/presentationml/2006/ole">
            <mc:AlternateContent xmlns:mc="http://schemas.openxmlformats.org/markup-compatibility/2006">
              <mc:Choice xmlns:v="urn:schemas-microsoft-com:vml" Requires="v">
                <p:oleObj spid="_x0000_s43021" name="Document" r:id="rId4" imgW="5956042" imgH="8400693" progId="Word.Document.12">
                  <p:embed/>
                </p:oleObj>
              </mc:Choice>
              <mc:Fallback>
                <p:oleObj name="Document" r:id="rId4" imgW="5956042" imgH="8400693" progId="Word.Document.12">
                  <p:embed/>
                  <p:pic>
                    <p:nvPicPr>
                      <p:cNvPr id="0" name=""/>
                      <p:cNvPicPr/>
                      <p:nvPr/>
                    </p:nvPicPr>
                    <p:blipFill>
                      <a:blip r:embed="rId5"/>
                      <a:stretch>
                        <a:fillRect/>
                      </a:stretch>
                    </p:blipFill>
                    <p:spPr>
                      <a:xfrm>
                        <a:off x="450850" y="371475"/>
                        <a:ext cx="5956300" cy="8402638"/>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48</a:t>
            </a:fld>
            <a:endParaRPr lang="en-US" dirty="0"/>
          </a:p>
        </p:txBody>
      </p:sp>
    </p:spTree>
    <p:extLst>
      <p:ext uri="{BB962C8B-B14F-4D97-AF65-F5344CB8AC3E}">
        <p14:creationId xmlns:p14="http://schemas.microsoft.com/office/powerpoint/2010/main" val="17365684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922132128"/>
              </p:ext>
            </p:extLst>
          </p:nvPr>
        </p:nvGraphicFramePr>
        <p:xfrm>
          <a:off x="265113" y="304800"/>
          <a:ext cx="6329362" cy="6773862"/>
        </p:xfrm>
        <a:graphic>
          <a:graphicData uri="http://schemas.openxmlformats.org/presentationml/2006/ole">
            <mc:AlternateContent xmlns:mc="http://schemas.openxmlformats.org/markup-compatibility/2006">
              <mc:Choice xmlns:v="urn:schemas-microsoft-com:vml" Requires="v">
                <p:oleObj spid="_x0000_s54280" name="Document" r:id="rId4" imgW="6329062" imgH="6773893" progId="Word.Document.12">
                  <p:embed/>
                </p:oleObj>
              </mc:Choice>
              <mc:Fallback>
                <p:oleObj name="Document" r:id="rId4" imgW="6329062" imgH="6773893" progId="Word.Document.12">
                  <p:embed/>
                  <p:pic>
                    <p:nvPicPr>
                      <p:cNvPr id="0" name=""/>
                      <p:cNvPicPr/>
                      <p:nvPr/>
                    </p:nvPicPr>
                    <p:blipFill>
                      <a:blip r:embed="rId5"/>
                      <a:stretch>
                        <a:fillRect/>
                      </a:stretch>
                    </p:blipFill>
                    <p:spPr>
                      <a:xfrm>
                        <a:off x="265113" y="304800"/>
                        <a:ext cx="6329362" cy="6773862"/>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49</a:t>
            </a:fld>
            <a:endParaRPr lang="en-US" dirty="0"/>
          </a:p>
        </p:txBody>
      </p:sp>
    </p:spTree>
    <p:extLst>
      <p:ext uri="{BB962C8B-B14F-4D97-AF65-F5344CB8AC3E}">
        <p14:creationId xmlns:p14="http://schemas.microsoft.com/office/powerpoint/2010/main" val="457381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
            <a:ext cx="3657600" cy="274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971800"/>
            <a:ext cx="3657600" cy="2697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73405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a:t>
            </a:fld>
            <a:endParaRPr lang="en-US" dirty="0"/>
          </a:p>
        </p:txBody>
      </p:sp>
    </p:spTree>
    <p:extLst>
      <p:ext uri="{BB962C8B-B14F-4D97-AF65-F5344CB8AC3E}">
        <p14:creationId xmlns:p14="http://schemas.microsoft.com/office/powerpoint/2010/main" val="19062109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038659412"/>
              </p:ext>
            </p:extLst>
          </p:nvPr>
        </p:nvGraphicFramePr>
        <p:xfrm>
          <a:off x="368300" y="382588"/>
          <a:ext cx="6046788" cy="7888287"/>
        </p:xfrm>
        <a:graphic>
          <a:graphicData uri="http://schemas.openxmlformats.org/presentationml/2006/ole">
            <mc:AlternateContent xmlns:mc="http://schemas.openxmlformats.org/markup-compatibility/2006">
              <mc:Choice xmlns:v="urn:schemas-microsoft-com:vml" Requires="v">
                <p:oleObj spid="_x0000_s45069" name="Document" r:id="rId4" imgW="6133533" imgH="7982116" progId="Word.Document.12">
                  <p:embed/>
                </p:oleObj>
              </mc:Choice>
              <mc:Fallback>
                <p:oleObj name="Document" r:id="rId4" imgW="6133533" imgH="7982116" progId="Word.Document.12">
                  <p:embed/>
                  <p:pic>
                    <p:nvPicPr>
                      <p:cNvPr id="0" name=""/>
                      <p:cNvPicPr/>
                      <p:nvPr/>
                    </p:nvPicPr>
                    <p:blipFill>
                      <a:blip r:embed="rId5"/>
                      <a:stretch>
                        <a:fillRect/>
                      </a:stretch>
                    </p:blipFill>
                    <p:spPr>
                      <a:xfrm>
                        <a:off x="368300" y="382588"/>
                        <a:ext cx="6046788" cy="7888287"/>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50</a:t>
            </a:fld>
            <a:endParaRPr lang="en-US" dirty="0"/>
          </a:p>
        </p:txBody>
      </p:sp>
    </p:spTree>
    <p:extLst>
      <p:ext uri="{BB962C8B-B14F-4D97-AF65-F5344CB8AC3E}">
        <p14:creationId xmlns:p14="http://schemas.microsoft.com/office/powerpoint/2010/main" val="41997308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190265409"/>
              </p:ext>
            </p:extLst>
          </p:nvPr>
        </p:nvGraphicFramePr>
        <p:xfrm>
          <a:off x="425450" y="457200"/>
          <a:ext cx="6007100" cy="6692900"/>
        </p:xfrm>
        <a:graphic>
          <a:graphicData uri="http://schemas.openxmlformats.org/presentationml/2006/ole">
            <mc:AlternateContent xmlns:mc="http://schemas.openxmlformats.org/markup-compatibility/2006">
              <mc:Choice xmlns:v="urn:schemas-microsoft-com:vml" Requires="v">
                <p:oleObj spid="_x0000_s55302" name="Document" r:id="rId4" imgW="6007630" imgH="6692553" progId="Word.Document.12">
                  <p:embed/>
                </p:oleObj>
              </mc:Choice>
              <mc:Fallback>
                <p:oleObj name="Document" r:id="rId4" imgW="6007630" imgH="6692553" progId="Word.Document.12">
                  <p:embed/>
                  <p:pic>
                    <p:nvPicPr>
                      <p:cNvPr id="0" name=""/>
                      <p:cNvPicPr/>
                      <p:nvPr/>
                    </p:nvPicPr>
                    <p:blipFill>
                      <a:blip r:embed="rId5"/>
                      <a:stretch>
                        <a:fillRect/>
                      </a:stretch>
                    </p:blipFill>
                    <p:spPr>
                      <a:xfrm>
                        <a:off x="425450" y="457200"/>
                        <a:ext cx="6007100" cy="6692900"/>
                      </a:xfrm>
                      <a:prstGeom prst="rect">
                        <a:avLst/>
                      </a:prstGeom>
                    </p:spPr>
                  </p:pic>
                </p:oleObj>
              </mc:Fallback>
            </mc:AlternateContent>
          </a:graphicData>
        </a:graphic>
      </p:graphicFrame>
      <p:sp>
        <p:nvSpPr>
          <p:cNvPr id="3"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51</a:t>
            </a:fld>
            <a:endParaRPr lang="en-US" dirty="0"/>
          </a:p>
        </p:txBody>
      </p:sp>
    </p:spTree>
    <p:extLst>
      <p:ext uri="{BB962C8B-B14F-4D97-AF65-F5344CB8AC3E}">
        <p14:creationId xmlns:p14="http://schemas.microsoft.com/office/powerpoint/2010/main" val="26925947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306239674"/>
              </p:ext>
            </p:extLst>
          </p:nvPr>
        </p:nvGraphicFramePr>
        <p:xfrm>
          <a:off x="450850" y="342900"/>
          <a:ext cx="5956300" cy="8459788"/>
        </p:xfrm>
        <a:graphic>
          <a:graphicData uri="http://schemas.openxmlformats.org/presentationml/2006/ole">
            <mc:AlternateContent xmlns:mc="http://schemas.openxmlformats.org/markup-compatibility/2006">
              <mc:Choice xmlns:v="urn:schemas-microsoft-com:vml" Requires="v">
                <p:oleObj spid="_x0000_s46091" name="Document" r:id="rId4" imgW="5956042" imgH="8459718" progId="Word.Document.12">
                  <p:embed/>
                </p:oleObj>
              </mc:Choice>
              <mc:Fallback>
                <p:oleObj name="Document" r:id="rId4" imgW="5956042" imgH="8459718" progId="Word.Document.12">
                  <p:embed/>
                  <p:pic>
                    <p:nvPicPr>
                      <p:cNvPr id="0" name=""/>
                      <p:cNvPicPr/>
                      <p:nvPr/>
                    </p:nvPicPr>
                    <p:blipFill>
                      <a:blip r:embed="rId5"/>
                      <a:stretch>
                        <a:fillRect/>
                      </a:stretch>
                    </p:blipFill>
                    <p:spPr>
                      <a:xfrm>
                        <a:off x="450850" y="342900"/>
                        <a:ext cx="5956300" cy="8459788"/>
                      </a:xfrm>
                      <a:prstGeom prst="rect">
                        <a:avLst/>
                      </a:prstGeom>
                    </p:spPr>
                  </p:pic>
                </p:oleObj>
              </mc:Fallback>
            </mc:AlternateContent>
          </a:graphicData>
        </a:graphic>
      </p:graphicFrame>
      <p:sp>
        <p:nvSpPr>
          <p:cNvPr id="3"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52</a:t>
            </a:fld>
            <a:endParaRPr lang="en-US" dirty="0"/>
          </a:p>
        </p:txBody>
      </p:sp>
    </p:spTree>
    <p:extLst>
      <p:ext uri="{BB962C8B-B14F-4D97-AF65-F5344CB8AC3E}">
        <p14:creationId xmlns:p14="http://schemas.microsoft.com/office/powerpoint/2010/main" val="18356761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929217466"/>
              </p:ext>
            </p:extLst>
          </p:nvPr>
        </p:nvGraphicFramePr>
        <p:xfrm>
          <a:off x="450850" y="152400"/>
          <a:ext cx="5956300" cy="8356600"/>
        </p:xfrm>
        <a:graphic>
          <a:graphicData uri="http://schemas.openxmlformats.org/presentationml/2006/ole">
            <mc:AlternateContent xmlns:mc="http://schemas.openxmlformats.org/markup-compatibility/2006">
              <mc:Choice xmlns:v="urn:schemas-microsoft-com:vml" Requires="v">
                <p:oleObj spid="_x0000_s47116" name="Document" r:id="rId4" imgW="5956042" imgH="8356064" progId="Word.Document.12">
                  <p:embed/>
                </p:oleObj>
              </mc:Choice>
              <mc:Fallback>
                <p:oleObj name="Document" r:id="rId4" imgW="5956042" imgH="8356064" progId="Word.Document.12">
                  <p:embed/>
                  <p:pic>
                    <p:nvPicPr>
                      <p:cNvPr id="0" name=""/>
                      <p:cNvPicPr/>
                      <p:nvPr/>
                    </p:nvPicPr>
                    <p:blipFill>
                      <a:blip r:embed="rId5"/>
                      <a:stretch>
                        <a:fillRect/>
                      </a:stretch>
                    </p:blipFill>
                    <p:spPr>
                      <a:xfrm>
                        <a:off x="450850" y="152400"/>
                        <a:ext cx="5956300" cy="8356600"/>
                      </a:xfrm>
                      <a:prstGeom prst="rect">
                        <a:avLst/>
                      </a:prstGeom>
                    </p:spPr>
                  </p:pic>
                </p:oleObj>
              </mc:Fallback>
            </mc:AlternateContent>
          </a:graphicData>
        </a:graphic>
      </p:graphicFrame>
    </p:spTree>
    <p:extLst>
      <p:ext uri="{BB962C8B-B14F-4D97-AF65-F5344CB8AC3E}">
        <p14:creationId xmlns:p14="http://schemas.microsoft.com/office/powerpoint/2010/main" val="24503055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4169081211"/>
              </p:ext>
            </p:extLst>
          </p:nvPr>
        </p:nvGraphicFramePr>
        <p:xfrm>
          <a:off x="450850" y="533400"/>
          <a:ext cx="5956300" cy="1927225"/>
        </p:xfrm>
        <a:graphic>
          <a:graphicData uri="http://schemas.openxmlformats.org/presentationml/2006/ole">
            <mc:AlternateContent xmlns:mc="http://schemas.openxmlformats.org/markup-compatibility/2006">
              <mc:Choice xmlns:v="urn:schemas-microsoft-com:vml" Requires="v">
                <p:oleObj spid="_x0000_s50187" name="Document" r:id="rId4" imgW="5956042" imgH="1927326" progId="Word.Document.12">
                  <p:embed/>
                </p:oleObj>
              </mc:Choice>
              <mc:Fallback>
                <p:oleObj name="Document" r:id="rId4" imgW="5956042" imgH="1927326" progId="Word.Document.12">
                  <p:embed/>
                  <p:pic>
                    <p:nvPicPr>
                      <p:cNvPr id="0" name=""/>
                      <p:cNvPicPr/>
                      <p:nvPr/>
                    </p:nvPicPr>
                    <p:blipFill>
                      <a:blip r:embed="rId5"/>
                      <a:stretch>
                        <a:fillRect/>
                      </a:stretch>
                    </p:blipFill>
                    <p:spPr>
                      <a:xfrm>
                        <a:off x="450850" y="533400"/>
                        <a:ext cx="5956300" cy="1927225"/>
                      </a:xfrm>
                      <a:prstGeom prst="rect">
                        <a:avLst/>
                      </a:prstGeom>
                    </p:spPr>
                  </p:pic>
                </p:oleObj>
              </mc:Fallback>
            </mc:AlternateContent>
          </a:graphicData>
        </a:graphic>
      </p:graphicFrame>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54</a:t>
            </a:fld>
            <a:endParaRPr lang="en-US" dirty="0"/>
          </a:p>
        </p:txBody>
      </p:sp>
    </p:spTree>
    <p:extLst>
      <p:ext uri="{BB962C8B-B14F-4D97-AF65-F5344CB8AC3E}">
        <p14:creationId xmlns:p14="http://schemas.microsoft.com/office/powerpoint/2010/main" val="3220657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857500"/>
            <a:ext cx="45720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55</a:t>
            </a:fld>
            <a:endParaRPr lang="en-US" dirty="0"/>
          </a:p>
        </p:txBody>
      </p:sp>
    </p:spTree>
    <p:extLst>
      <p:ext uri="{BB962C8B-B14F-4D97-AF65-F5344CB8AC3E}">
        <p14:creationId xmlns:p14="http://schemas.microsoft.com/office/powerpoint/2010/main" val="1554638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
            <a:ext cx="358140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971800"/>
            <a:ext cx="3581400" cy="2686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5715000"/>
            <a:ext cx="3550920" cy="2655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2"/>
          <p:cNvSpPr>
            <a:spLocks noChangeArrowheads="1"/>
          </p:cNvSpPr>
          <p:nvPr/>
        </p:nvSpPr>
        <p:spPr bwMode="auto">
          <a:xfrm>
            <a:off x="595313" y="8668771"/>
            <a:ext cx="5576887" cy="215444"/>
          </a:xfrm>
          <a:prstGeom prst="rect">
            <a:avLst/>
          </a:prstGeom>
          <a:noFill/>
          <a:ln w="9525">
            <a:noFill/>
            <a:miter lim="800000"/>
            <a:headEnd/>
            <a:tailEnd/>
          </a:ln>
        </p:spPr>
        <p:txBody>
          <a:bodyPr anchor="ctr">
            <a:spAutoFit/>
          </a:bodyPr>
          <a:lstStyle/>
          <a:p>
            <a:pPr algn="ctr" eaLnBrk="0" hangingPunct="0"/>
            <a:r>
              <a:rPr lang="en-US" sz="800" dirty="0" smtClean="0">
                <a:latin typeface="Tahoma" pitchFamily="34" charset="0"/>
              </a:rPr>
              <a:t>r</a:t>
            </a:r>
            <a:r>
              <a:rPr lang="en-US" sz="800" b="1" dirty="0" smtClean="0">
                <a:latin typeface="Tahoma" pitchFamily="34" charset="0"/>
              </a:rPr>
              <a:t> </a:t>
            </a:r>
            <a:endParaRPr lang="en-US" sz="800" b="1" dirty="0">
              <a:latin typeface="Tahoma" pitchFamily="34" charset="0"/>
            </a:endParaRPr>
          </a:p>
        </p:txBody>
      </p:sp>
      <p:sp>
        <p:nvSpPr>
          <p:cNvPr id="6"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6</a:t>
            </a:fld>
            <a:endParaRPr lang="en-US" dirty="0"/>
          </a:p>
        </p:txBody>
      </p:sp>
    </p:spTree>
    <p:extLst>
      <p:ext uri="{BB962C8B-B14F-4D97-AF65-F5344CB8AC3E}">
        <p14:creationId xmlns:p14="http://schemas.microsoft.com/office/powerpoint/2010/main" val="3091464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04800"/>
            <a:ext cx="3352800" cy="2514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048000"/>
            <a:ext cx="3383280" cy="25146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715000"/>
            <a:ext cx="3556000" cy="2667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7</a:t>
            </a:fld>
            <a:endParaRPr lang="en-US" dirty="0"/>
          </a:p>
        </p:txBody>
      </p:sp>
    </p:spTree>
    <p:extLst>
      <p:ext uri="{BB962C8B-B14F-4D97-AF65-F5344CB8AC3E}">
        <p14:creationId xmlns:p14="http://schemas.microsoft.com/office/powerpoint/2010/main" val="2642226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
            <a:ext cx="3556000" cy="26670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971800"/>
            <a:ext cx="3556000" cy="26670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57912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8</a:t>
            </a:fld>
            <a:endParaRPr lang="en-US" dirty="0"/>
          </a:p>
        </p:txBody>
      </p:sp>
    </p:spTree>
    <p:extLst>
      <p:ext uri="{BB962C8B-B14F-4D97-AF65-F5344CB8AC3E}">
        <p14:creationId xmlns:p14="http://schemas.microsoft.com/office/powerpoint/2010/main" val="1674647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4800"/>
            <a:ext cx="3454400" cy="2590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3048000"/>
            <a:ext cx="3454400" cy="25908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8900" y="5791200"/>
            <a:ext cx="3429000"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Grp="1" noChangeArrowheads="1"/>
          </p:cNvSpPr>
          <p:nvPr>
            <p:ph type="sldNum" sz="quarter" idx="12"/>
          </p:nvPr>
        </p:nvSpPr>
        <p:spPr>
          <a:xfrm>
            <a:off x="4914900" y="8326439"/>
            <a:ext cx="1600200" cy="635000"/>
          </a:xfrm>
        </p:spPr>
        <p:txBody>
          <a:bodyPr/>
          <a:lstStyle/>
          <a:p>
            <a:pPr>
              <a:defRPr/>
            </a:pPr>
            <a:fld id="{BCF361E6-F81D-4E6F-BFE8-24E1C4472CBE}" type="slidenum">
              <a:rPr lang="en-US"/>
              <a:pPr>
                <a:defRPr/>
              </a:pPr>
              <a:t>9</a:t>
            </a:fld>
            <a:endParaRPr lang="en-US" dirty="0"/>
          </a:p>
        </p:txBody>
      </p:sp>
    </p:spTree>
    <p:extLst>
      <p:ext uri="{BB962C8B-B14F-4D97-AF65-F5344CB8AC3E}">
        <p14:creationId xmlns:p14="http://schemas.microsoft.com/office/powerpoint/2010/main" val="1489298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TotalTime>
  <Words>313</Words>
  <Application>Microsoft Office PowerPoint</Application>
  <PresentationFormat>On-screen Show (4:3)</PresentationFormat>
  <Paragraphs>76</Paragraphs>
  <Slides>55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57"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Best Buy Co.,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 Cloud Speak Up Conference Presentation</dc:title>
  <dc:subject>St. Cloud Speak Up Conference Presentation</dc:subject>
  <dc:creator>Johnson, Barbara (HR)</dc:creator>
  <cp:lastModifiedBy>State IT</cp:lastModifiedBy>
  <cp:revision>27</cp:revision>
  <dcterms:created xsi:type="dcterms:W3CDTF">2012-10-29T13:41:07Z</dcterms:created>
  <dcterms:modified xsi:type="dcterms:W3CDTF">2013-04-19T15:58:05Z</dcterms:modified>
</cp:coreProperties>
</file>