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0" r:id="rId5"/>
  </p:sldMasterIdLst>
  <p:notesMasterIdLst>
    <p:notesMasterId r:id="rId15"/>
  </p:notesMasterIdLst>
  <p:handoutMasterIdLst>
    <p:handoutMasterId r:id="rId16"/>
  </p:handoutMasterIdLst>
  <p:sldIdLst>
    <p:sldId id="363" r:id="rId6"/>
    <p:sldId id="256" r:id="rId7"/>
    <p:sldId id="295" r:id="rId8"/>
    <p:sldId id="296" r:id="rId9"/>
    <p:sldId id="297" r:id="rId10"/>
    <p:sldId id="298" r:id="rId11"/>
    <p:sldId id="305" r:id="rId12"/>
    <p:sldId id="335" r:id="rId13"/>
    <p:sldId id="293"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427B"/>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1/22/2024</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230C-8258-4529-832A-6A8AA1D5C3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a:p>
        </p:txBody>
      </p:sp>
    </p:spTree>
    <p:extLst>
      <p:ext uri="{BB962C8B-B14F-4D97-AF65-F5344CB8AC3E}">
        <p14:creationId xmlns:p14="http://schemas.microsoft.com/office/powerpoint/2010/main" val="30028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a:p>
        </p:txBody>
      </p:sp>
    </p:spTree>
    <p:extLst>
      <p:ext uri="{BB962C8B-B14F-4D97-AF65-F5344CB8AC3E}">
        <p14:creationId xmlns:p14="http://schemas.microsoft.com/office/powerpoint/2010/main" val="297059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a:p>
        </p:txBody>
      </p:sp>
    </p:spTree>
    <p:extLst>
      <p:ext uri="{BB962C8B-B14F-4D97-AF65-F5344CB8AC3E}">
        <p14:creationId xmlns:p14="http://schemas.microsoft.com/office/powerpoint/2010/main" val="158075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a:p>
        </p:txBody>
      </p:sp>
    </p:spTree>
    <p:extLst>
      <p:ext uri="{BB962C8B-B14F-4D97-AF65-F5344CB8AC3E}">
        <p14:creationId xmlns:p14="http://schemas.microsoft.com/office/powerpoint/2010/main" val="34400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a:p>
        </p:txBody>
      </p:sp>
    </p:spTree>
    <p:extLst>
      <p:ext uri="{BB962C8B-B14F-4D97-AF65-F5344CB8AC3E}">
        <p14:creationId xmlns:p14="http://schemas.microsoft.com/office/powerpoint/2010/main" val="285486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25000">
              <a:schemeClr val="tx2"/>
            </a:gs>
            <a:gs pos="100000">
              <a:srgbClr val="133E68"/>
            </a:gs>
          </a:gsLst>
          <a:lin ang="10800000" scaled="1"/>
          <a:tileRect/>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4" name="Picture 3" descr="Minnesota Department of Health">
            <a:extLst>
              <a:ext uri="{FF2B5EF4-FFF2-40B4-BE49-F238E27FC236}">
                <a16:creationId xmlns:a16="http://schemas.microsoft.com/office/drawing/2014/main" id="{BE3A48D1-5BF7-B477-F52F-A650A8D26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pic>
        <p:nvPicPr>
          <p:cNvPr id="5" name="Picture 4" descr="CDC Project Firstline">
            <a:extLst>
              <a:ext uri="{FF2B5EF4-FFF2-40B4-BE49-F238E27FC236}">
                <a16:creationId xmlns:a16="http://schemas.microsoft.com/office/drawing/2014/main" id="{E55D0238-550F-BE7A-633B-D302D80BEA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9" name="Picture 5" descr="An ER nurse stands by a patients's bed; a face shield hangs off a monitor; an overflowing dirty linens bag is in the background">
            <a:extLst>
              <a:ext uri="{FF2B5EF4-FFF2-40B4-BE49-F238E27FC236}">
                <a16:creationId xmlns:a16="http://schemas.microsoft.com/office/drawing/2014/main" id="{D802137D-7D25-585F-9ED9-4922CD63802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6973" t="2337" b="13679"/>
          <a:stretch/>
        </p:blipFill>
        <p:spPr bwMode="auto">
          <a:xfrm>
            <a:off x="6577244" y="478970"/>
            <a:ext cx="7010400" cy="70394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ontent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4629" y="217461"/>
            <a:ext cx="4964376" cy="1135000"/>
          </a:xfrm>
        </p:spPr>
        <p:txBody>
          <a:bodyPr anchor="t">
            <a:noAutofit/>
          </a:bodyPr>
          <a:lstStyle>
            <a:lvl1pPr algn="l">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4629" y="1494971"/>
            <a:ext cx="4964376" cy="2888343"/>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64FA19AF-F11F-9F3C-771B-0B955FDA5F52}"/>
              </a:ext>
            </a:extLst>
          </p:cNvPr>
          <p:cNvSpPr>
            <a:spLocks noGrp="1"/>
          </p:cNvSpPr>
          <p:nvPr>
            <p:ph type="body" sz="quarter" idx="10"/>
          </p:nvPr>
        </p:nvSpPr>
        <p:spPr>
          <a:xfrm>
            <a:off x="6734629" y="4630057"/>
            <a:ext cx="4964376" cy="1502456"/>
          </a:xfrm>
        </p:spPr>
        <p:txBody>
          <a:bodyPr/>
          <a:lstStyle>
            <a:lvl1pPr marL="0" indent="0">
              <a:buNone/>
              <a:defRPr sz="2400" b="1">
                <a:solidFill>
                  <a:schemeClr val="accent6"/>
                </a:solidFill>
                <a:latin typeface="Avenir LT Std 55 Roman"/>
              </a:defRPr>
            </a:lvl1pPr>
            <a:lvl2pPr>
              <a:defRPr>
                <a:solidFill>
                  <a:schemeClr val="accent6"/>
                </a:solidFill>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242068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ontent Slide">
    <p:bg>
      <p:bgPr>
        <a:solidFill>
          <a:schemeClr val="accent4"/>
        </a:solidFill>
        <a:effectLst/>
      </p:bgPr>
    </p:bg>
    <p:spTree>
      <p:nvGrpSpPr>
        <p:cNvPr id="1" name=""/>
        <p:cNvGrpSpPr/>
        <p:nvPr/>
      </p:nvGrpSpPr>
      <p:grpSpPr>
        <a:xfrm>
          <a:off x="0" y="0"/>
          <a:ext cx="0" cy="0"/>
          <a:chOff x="0" y="0"/>
          <a:chExt cx="0" cy="0"/>
        </a:xfrm>
      </p:grpSpPr>
      <p:pic>
        <p:nvPicPr>
          <p:cNvPr id="4" name="Picture 4" descr="Germs">
            <a:extLst>
              <a:ext uri="{FF2B5EF4-FFF2-40B4-BE49-F238E27FC236}">
                <a16:creationId xmlns:a16="http://schemas.microsoft.com/office/drawing/2014/main" id="{9C788CDF-8D2B-E982-A3B1-F661385BDB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8734" y="1406688"/>
            <a:ext cx="5643266" cy="1691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CAE742-9DE8-C5A3-C83C-0A171B4FC234}"/>
              </a:ext>
            </a:extLst>
          </p:cNvPr>
          <p:cNvSpPr/>
          <p:nvPr userDrawn="1"/>
        </p:nvSpPr>
        <p:spPr>
          <a:xfrm>
            <a:off x="6548734" y="2641600"/>
            <a:ext cx="5643266" cy="421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548734" y="144891"/>
            <a:ext cx="5570770" cy="1135000"/>
          </a:xfrm>
        </p:spPr>
        <p:txBody>
          <a:bodyPr anchor="ctr">
            <a:noAutofit/>
          </a:bodyPr>
          <a:lstStyle>
            <a:lvl1pPr algn="ctr">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082971" y="3760008"/>
            <a:ext cx="4616034" cy="2684332"/>
          </a:xfrm>
        </p:spPr>
        <p:txBody>
          <a:bodyPr/>
          <a:lstStyle>
            <a:lvl1pPr marL="0" indent="0" algn="l">
              <a:buNone/>
              <a:defRPr sz="2400" b="0">
                <a:solidFill>
                  <a:schemeClr val="tx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Rounded Corners 6">
            <a:extLst>
              <a:ext uri="{FF2B5EF4-FFF2-40B4-BE49-F238E27FC236}">
                <a16:creationId xmlns:a16="http://schemas.microsoft.com/office/drawing/2014/main" id="{951831C5-D2C5-6B97-A4F4-812A1DF996BB}"/>
              </a:ext>
            </a:extLst>
          </p:cNvPr>
          <p:cNvSpPr/>
          <p:nvPr userDrawn="1"/>
        </p:nvSpPr>
        <p:spPr>
          <a:xfrm>
            <a:off x="10118590" y="2769071"/>
            <a:ext cx="2000914" cy="605013"/>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8" name="Text Placeholder 15">
            <a:extLst>
              <a:ext uri="{FF2B5EF4-FFF2-40B4-BE49-F238E27FC236}">
                <a16:creationId xmlns:a16="http://schemas.microsoft.com/office/drawing/2014/main" id="{C8D4627D-65A5-CA2C-7B33-7CD48FC7C77E}"/>
              </a:ext>
            </a:extLst>
          </p:cNvPr>
          <p:cNvSpPr>
            <a:spLocks noGrp="1"/>
          </p:cNvSpPr>
          <p:nvPr>
            <p:ph type="body" sz="quarter" idx="10"/>
          </p:nvPr>
        </p:nvSpPr>
        <p:spPr>
          <a:xfrm>
            <a:off x="10072913" y="2831923"/>
            <a:ext cx="1978095"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375149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2AF4C21-DE52-04AB-A729-47003E231DD3}"/>
              </a:ext>
              <a:ext uri="{C183D7F6-B498-43B3-948B-1728B52AA6E4}">
                <adec:decorative xmlns:adec="http://schemas.microsoft.com/office/drawing/2017/decorative" val="1"/>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a:extLst>
              <a:ext uri="{FF2B5EF4-FFF2-40B4-BE49-F238E27FC236}">
                <a16:creationId xmlns:a16="http://schemas.microsoft.com/office/drawing/2014/main" id="{5E501977-A7F2-9D76-AACB-3B0ABA5F00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a:extLst>
              <a:ext uri="{FF2B5EF4-FFF2-40B4-BE49-F238E27FC236}">
                <a16:creationId xmlns:a16="http://schemas.microsoft.com/office/drawing/2014/main" id="{70848516-2EF9-AD17-3097-8B91BE03770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a:extLst>
              <a:ext uri="{FF2B5EF4-FFF2-40B4-BE49-F238E27FC236}">
                <a16:creationId xmlns:a16="http://schemas.microsoft.com/office/drawing/2014/main" id="{A84B7D44-2AC6-58B7-F729-A30DD52C15E3}"/>
              </a:ext>
              <a:ext uri="{C183D7F6-B498-43B3-948B-1728B52AA6E4}">
                <adec:decorative xmlns:adec="http://schemas.microsoft.com/office/drawing/2017/decorative" val="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B3E10B-128A-D862-B460-EF38BDA3B62E}"/>
              </a:ext>
              <a:ext uri="{C183D7F6-B498-43B3-948B-1728B52AA6E4}">
                <adec:decorative xmlns:adec="http://schemas.microsoft.com/office/drawing/2017/decorative" val="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1A37AD4-F916-F6A9-1C0E-C9CE37CFEB7A}"/>
              </a:ext>
              <a:ext uri="{C183D7F6-B498-43B3-948B-1728B52AA6E4}">
                <adec:decorative xmlns:adec="http://schemas.microsoft.com/office/drawing/2017/decorative" val="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36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25000">
              <a:schemeClr val="tx2"/>
            </a:gs>
            <a:gs pos="100000">
              <a:srgbClr val="133E68"/>
            </a:gs>
          </a:gsLst>
          <a:lin ang="10800000" scaled="1"/>
          <a:tileRect/>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4" name="Picture 3" descr="Minnesota Department of Health">
            <a:extLst>
              <a:ext uri="{FF2B5EF4-FFF2-40B4-BE49-F238E27FC236}">
                <a16:creationId xmlns:a16="http://schemas.microsoft.com/office/drawing/2014/main" id="{BE3A48D1-5BF7-B477-F52F-A650A8D26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pic>
        <p:nvPicPr>
          <p:cNvPr id="5" name="Picture 4" descr="CDC Project Firstline">
            <a:extLst>
              <a:ext uri="{FF2B5EF4-FFF2-40B4-BE49-F238E27FC236}">
                <a16:creationId xmlns:a16="http://schemas.microsoft.com/office/drawing/2014/main" id="{E55D0238-550F-BE7A-633B-D302D80BEA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6" name="Picture 5">
            <a:extLst>
              <a:ext uri="{FF2B5EF4-FFF2-40B4-BE49-F238E27FC236}">
                <a16:creationId xmlns:a16="http://schemas.microsoft.com/office/drawing/2014/main" id="{05C57479-53C2-6106-B4AA-A65722061C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3756" r="3756"/>
          <a:stretch/>
        </p:blipFill>
        <p:spPr bwMode="auto">
          <a:xfrm>
            <a:off x="6362700" y="769499"/>
            <a:ext cx="7200899" cy="68005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8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5736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4" name="TextBox 3">
            <a:extLst>
              <a:ext uri="{FF2B5EF4-FFF2-40B4-BE49-F238E27FC236}">
                <a16:creationId xmlns:a16="http://schemas.microsoft.com/office/drawing/2014/main" id="{5A3CB39F-26F9-B504-8FE1-DF8AF26D586E}"/>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chemeClr val="tx2"/>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¿Qué está mal con esta imagen? Estación de enfermería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pic>
        <p:nvPicPr>
          <p:cNvPr id="5" name="Picture 4" descr="Minnesota Department of Health">
            <a:extLst>
              <a:ext uri="{FF2B5EF4-FFF2-40B4-BE49-F238E27FC236}">
                <a16:creationId xmlns:a16="http://schemas.microsoft.com/office/drawing/2014/main" id="{580F15DB-7D7A-B627-7B1C-48B59CE2F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28680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459474" y="269669"/>
            <a:ext cx="5636526" cy="1076532"/>
          </a:xfrm>
        </p:spPr>
        <p:txBody>
          <a:bodyPr anchor="ctr">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5258" y="1498600"/>
            <a:ext cx="5240742" cy="4368799"/>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4" name="TextBox 3">
            <a:extLst>
              <a:ext uri="{FF2B5EF4-FFF2-40B4-BE49-F238E27FC236}">
                <a16:creationId xmlns:a16="http://schemas.microsoft.com/office/drawing/2014/main" id="{11E98499-D4D8-E953-A135-B2A2B9EEEB50}"/>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¿Qué está mal con esta imagen? Estación de enfermería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pic>
        <p:nvPicPr>
          <p:cNvPr id="5" name="Picture 4" descr="Minnesota Department of Health">
            <a:extLst>
              <a:ext uri="{FF2B5EF4-FFF2-40B4-BE49-F238E27FC236}">
                <a16:creationId xmlns:a16="http://schemas.microsoft.com/office/drawing/2014/main" id="{66BD6D8D-275B-B313-C77D-A0085DABF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395006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1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25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287857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a:t>Click to edit master title style</a:t>
            </a:r>
          </a:p>
        </p:txBody>
      </p:sp>
      <p:sp>
        <p:nvSpPr>
          <p:cNvPr id="3" name="TextBox 2">
            <a:extLst>
              <a:ext uri="{FF2B5EF4-FFF2-40B4-BE49-F238E27FC236}">
                <a16:creationId xmlns:a16="http://schemas.microsoft.com/office/drawing/2014/main" id="{5D3114BA-95D2-66A5-38EB-6B94DF2A6285}"/>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Emergency Room</a:t>
            </a:r>
          </a:p>
        </p:txBody>
      </p:sp>
    </p:spTree>
    <p:extLst>
      <p:ext uri="{BB962C8B-B14F-4D97-AF65-F5344CB8AC3E}">
        <p14:creationId xmlns:p14="http://schemas.microsoft.com/office/powerpoint/2010/main" val="600914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79F784-D0E5-33C6-6C09-5575F91BC984}"/>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¿Qué está mal con esta imagen? Estación de enfermería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pic>
        <p:nvPicPr>
          <p:cNvPr id="5" name="Picture 4" descr="Minnesota Department of Health">
            <a:extLst>
              <a:ext uri="{FF2B5EF4-FFF2-40B4-BE49-F238E27FC236}">
                <a16:creationId xmlns:a16="http://schemas.microsoft.com/office/drawing/2014/main" id="{30CDCE34-81C5-0EB3-5CE6-916401F57B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333803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4077474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Content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988300" y="217461"/>
            <a:ext cx="3710704" cy="1135000"/>
          </a:xfrm>
        </p:spPr>
        <p:txBody>
          <a:bodyPr anchor="t">
            <a:noAutofit/>
          </a:bodyPr>
          <a:lstStyle>
            <a:lvl1pPr algn="l">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988300" y="1494971"/>
            <a:ext cx="3710704" cy="2888343"/>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64FA19AF-F11F-9F3C-771B-0B955FDA5F52}"/>
              </a:ext>
            </a:extLst>
          </p:cNvPr>
          <p:cNvSpPr>
            <a:spLocks noGrp="1"/>
          </p:cNvSpPr>
          <p:nvPr>
            <p:ph type="body" sz="quarter" idx="10"/>
          </p:nvPr>
        </p:nvSpPr>
        <p:spPr>
          <a:xfrm>
            <a:off x="7988300" y="4630057"/>
            <a:ext cx="3710704" cy="1502456"/>
          </a:xfrm>
        </p:spPr>
        <p:txBody>
          <a:bodyPr/>
          <a:lstStyle>
            <a:lvl1pPr marL="0" indent="0">
              <a:buNone/>
              <a:defRPr sz="2400" b="1">
                <a:solidFill>
                  <a:schemeClr val="accent6"/>
                </a:solidFill>
                <a:latin typeface="Avenir LT Std 55 Roman"/>
              </a:defRPr>
            </a:lvl1pPr>
            <a:lvl2pPr>
              <a:defRPr>
                <a:solidFill>
                  <a:schemeClr val="accent6"/>
                </a:solidFill>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92400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Content Slide">
    <p:bg>
      <p:bgPr>
        <a:solidFill>
          <a:schemeClr val="accent4"/>
        </a:solidFill>
        <a:effectLst/>
      </p:bgPr>
    </p:bg>
    <p:spTree>
      <p:nvGrpSpPr>
        <p:cNvPr id="1" name=""/>
        <p:cNvGrpSpPr/>
        <p:nvPr/>
      </p:nvGrpSpPr>
      <p:grpSpPr>
        <a:xfrm>
          <a:off x="0" y="0"/>
          <a:ext cx="0" cy="0"/>
          <a:chOff x="0" y="0"/>
          <a:chExt cx="0" cy="0"/>
        </a:xfrm>
      </p:grpSpPr>
      <p:pic>
        <p:nvPicPr>
          <p:cNvPr id="3074" name="Picture 2" descr="Comida parcialmente consumida en el escritorio">
            <a:extLst>
              <a:ext uri="{FF2B5EF4-FFF2-40B4-BE49-F238E27FC236}">
                <a16:creationId xmlns:a16="http://schemas.microsoft.com/office/drawing/2014/main" id="{67CA8BF6-E25C-82C1-C86F-07F4945EE3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 y="0"/>
            <a:ext cx="7854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erms">
            <a:extLst>
              <a:ext uri="{FF2B5EF4-FFF2-40B4-BE49-F238E27FC236}">
                <a16:creationId xmlns:a16="http://schemas.microsoft.com/office/drawing/2014/main" id="{9C788CDF-8D2B-E982-A3B1-F661385BDB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4578" y="1406688"/>
            <a:ext cx="4337422" cy="1691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CAE742-9DE8-C5A3-C83C-0A171B4FC234}"/>
              </a:ext>
            </a:extLst>
          </p:cNvPr>
          <p:cNvSpPr/>
          <p:nvPr userDrawn="1"/>
        </p:nvSpPr>
        <p:spPr>
          <a:xfrm>
            <a:off x="7854578" y="2641600"/>
            <a:ext cx="4337422" cy="421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8020175" y="176527"/>
            <a:ext cx="4030832" cy="1135000"/>
          </a:xfrm>
        </p:spPr>
        <p:txBody>
          <a:bodyPr anchor="ctr">
            <a:noAutofit/>
          </a:bodyPr>
          <a:lstStyle>
            <a:lvl1pPr algn="ctr">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8020175" y="3539815"/>
            <a:ext cx="4030833" cy="3318184"/>
          </a:xfrm>
        </p:spPr>
        <p:txBody>
          <a:bodyPr/>
          <a:lstStyle>
            <a:lvl1pPr marL="0" indent="0" algn="l">
              <a:buNone/>
              <a:defRPr sz="2400" b="0">
                <a:solidFill>
                  <a:schemeClr val="tx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Rounded Corners 6">
            <a:extLst>
              <a:ext uri="{FF2B5EF4-FFF2-40B4-BE49-F238E27FC236}">
                <a16:creationId xmlns:a16="http://schemas.microsoft.com/office/drawing/2014/main" id="{951831C5-D2C5-6B97-A4F4-812A1DF996BB}"/>
              </a:ext>
            </a:extLst>
          </p:cNvPr>
          <p:cNvSpPr/>
          <p:nvPr userDrawn="1"/>
        </p:nvSpPr>
        <p:spPr>
          <a:xfrm>
            <a:off x="10118590" y="2769071"/>
            <a:ext cx="2000914" cy="605013"/>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8" name="Text Placeholder 15">
            <a:extLst>
              <a:ext uri="{FF2B5EF4-FFF2-40B4-BE49-F238E27FC236}">
                <a16:creationId xmlns:a16="http://schemas.microsoft.com/office/drawing/2014/main" id="{C8D4627D-65A5-CA2C-7B33-7CD48FC7C77E}"/>
              </a:ext>
            </a:extLst>
          </p:cNvPr>
          <p:cNvSpPr>
            <a:spLocks noGrp="1"/>
          </p:cNvSpPr>
          <p:nvPr>
            <p:ph type="body" sz="quarter" idx="10"/>
          </p:nvPr>
        </p:nvSpPr>
        <p:spPr>
          <a:xfrm>
            <a:off x="10072913" y="2831923"/>
            <a:ext cx="1978095"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4227479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2AF4C21-DE52-04AB-A729-47003E231DD3}"/>
              </a:ext>
              <a:ext uri="{C183D7F6-B498-43B3-948B-1728B52AA6E4}">
                <adec:decorative xmlns:adec="http://schemas.microsoft.com/office/drawing/2017/decorative" val="1"/>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a:extLst>
              <a:ext uri="{FF2B5EF4-FFF2-40B4-BE49-F238E27FC236}">
                <a16:creationId xmlns:a16="http://schemas.microsoft.com/office/drawing/2014/main" id="{5E501977-A7F2-9D76-AACB-3B0ABA5F00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a:extLst>
              <a:ext uri="{FF2B5EF4-FFF2-40B4-BE49-F238E27FC236}">
                <a16:creationId xmlns:a16="http://schemas.microsoft.com/office/drawing/2014/main" id="{70848516-2EF9-AD17-3097-8B91BE03770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a:extLst>
              <a:ext uri="{FF2B5EF4-FFF2-40B4-BE49-F238E27FC236}">
                <a16:creationId xmlns:a16="http://schemas.microsoft.com/office/drawing/2014/main" id="{A84B7D44-2AC6-58B7-F729-A30DD52C15E3}"/>
              </a:ext>
              <a:ext uri="{C183D7F6-B498-43B3-948B-1728B52AA6E4}">
                <adec:decorative xmlns:adec="http://schemas.microsoft.com/office/drawing/2017/decorative" val="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B3E10B-128A-D862-B460-EF38BDA3B62E}"/>
              </a:ext>
              <a:ext uri="{C183D7F6-B498-43B3-948B-1728B52AA6E4}">
                <adec:decorative xmlns:adec="http://schemas.microsoft.com/office/drawing/2017/decorative" val="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1A37AD4-F916-F6A9-1C0E-C9CE37CFEB7A}"/>
              </a:ext>
              <a:ext uri="{C183D7F6-B498-43B3-948B-1728B52AA6E4}">
                <adec:decorative xmlns:adec="http://schemas.microsoft.com/office/drawing/2017/decorative" val="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1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305494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4" name="TextBox 3">
            <a:extLst>
              <a:ext uri="{FF2B5EF4-FFF2-40B4-BE49-F238E27FC236}">
                <a16:creationId xmlns:a16="http://schemas.microsoft.com/office/drawing/2014/main" id="{5A3CB39F-26F9-B504-8FE1-DF8AF26D586E}"/>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chemeClr val="tx2"/>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pic>
        <p:nvPicPr>
          <p:cNvPr id="5" name="Picture 4" descr="Minnesota Department of Health">
            <a:extLst>
              <a:ext uri="{FF2B5EF4-FFF2-40B4-BE49-F238E27FC236}">
                <a16:creationId xmlns:a16="http://schemas.microsoft.com/office/drawing/2014/main" id="{1B1E53FB-3B42-A128-5B3E-5D0A549DA2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459474" y="269669"/>
            <a:ext cx="5636526" cy="1076532"/>
          </a:xfrm>
        </p:spPr>
        <p:txBody>
          <a:bodyPr anchor="ctr">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5258" y="1498600"/>
            <a:ext cx="5240742" cy="4368799"/>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4" name="TextBox 3">
            <a:extLst>
              <a:ext uri="{FF2B5EF4-FFF2-40B4-BE49-F238E27FC236}">
                <a16:creationId xmlns:a16="http://schemas.microsoft.com/office/drawing/2014/main" id="{11E98499-D4D8-E953-A135-B2A2B9EEEB50}"/>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pic>
        <p:nvPicPr>
          <p:cNvPr id="5" name="Picture 4" descr="Minnesota Department of Health">
            <a:extLst>
              <a:ext uri="{FF2B5EF4-FFF2-40B4-BE49-F238E27FC236}">
                <a16:creationId xmlns:a16="http://schemas.microsoft.com/office/drawing/2014/main" id="{66BD6D8D-275B-B313-C77D-A0085DABF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53211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2ECCD2AB-BDB3-33E6-4D9A-1A2AFAA587FD}"/>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F09679D-0B2A-3B36-6D1E-EF32986ADD48}"/>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4" name="TextBox 3">
            <a:extLst>
              <a:ext uri="{FF2B5EF4-FFF2-40B4-BE49-F238E27FC236}">
                <a16:creationId xmlns:a16="http://schemas.microsoft.com/office/drawing/2014/main" id="{E3EA1DD0-8CF6-D4DE-510F-31E177F60F2E}"/>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13781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79F784-D0E5-33C6-6C09-5575F91BC984}"/>
              </a:ext>
              <a:ext uri="{C183D7F6-B498-43B3-948B-1728B52AA6E4}">
                <adec:decorative xmlns:adec="http://schemas.microsoft.com/office/drawing/2017/decorative" val="1"/>
              </a:ext>
            </a:extLst>
          </p:cNvPr>
          <p:cNvSpPr txBox="1"/>
          <p:nvPr userDrawn="1"/>
        </p:nvSpPr>
        <p:spPr>
          <a:xfrm>
            <a:off x="2805176" y="6449088"/>
            <a:ext cx="8271039"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295914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a:ln>
                  <a:noFill/>
                </a:ln>
                <a:solidFill>
                  <a:schemeClr val="bg1"/>
                </a:solidFill>
                <a:effectLst/>
                <a:uLnTx/>
                <a:uFillTx/>
                <a:latin typeface="Century Gothic"/>
                <a:ea typeface="+mn-ea"/>
                <a:cs typeface="+mn-cs"/>
              </a:rPr>
              <a:t> </a:t>
            </a:r>
            <a:r>
              <a:rPr kumimoji="0" lang="en-US" sz="1200" b="0" i="0" u="none" strike="noStrike" kern="1200" cap="none" spc="0" normalizeH="0" baseline="0" noProof="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a:ln>
                  <a:noFill/>
                </a:ln>
                <a:solidFill>
                  <a:schemeClr val="bg1"/>
                </a:solidFill>
                <a:effectLst/>
                <a:uLnTx/>
                <a:uFillTx/>
                <a:latin typeface="Century Gothic"/>
                <a:ea typeface="+mn-ea"/>
                <a:cs typeface="+mn-cs"/>
              </a:rPr>
              <a:t> | </a:t>
            </a:r>
            <a:r>
              <a:rPr kumimoji="0" lang="es-ES" sz="1200" b="0" i="0" u="none" strike="noStrike" kern="1200" cap="none" spc="0" normalizeH="0" baseline="0" noProof="0">
                <a:ln>
                  <a:noFill/>
                </a:ln>
                <a:solidFill>
                  <a:schemeClr val="bg1"/>
                </a:solidFill>
                <a:effectLst/>
                <a:uLnTx/>
                <a:uFillTx/>
                <a:latin typeface="Century Gothic"/>
                <a:ea typeface="+mn-ea"/>
                <a:cs typeface="+mn-cs"/>
              </a:rPr>
              <a:t>¿Qué está mal con esta imagen? Sala de emergencias</a:t>
            </a: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pic>
        <p:nvPicPr>
          <p:cNvPr id="4" name="Picture 3" descr="Minnesota Department of Health">
            <a:extLst>
              <a:ext uri="{FF2B5EF4-FFF2-40B4-BE49-F238E27FC236}">
                <a16:creationId xmlns:a16="http://schemas.microsoft.com/office/drawing/2014/main" id="{D672BF4B-C88B-F5E8-5199-1A7BBFF6AA3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87" r:id="rId4"/>
    <p:sldLayoutId id="2147483666" r:id="rId5"/>
    <p:sldLayoutId id="2147483678" r:id="rId6"/>
    <p:sldLayoutId id="2147483683" r:id="rId7"/>
    <p:sldLayoutId id="2147483674" r:id="rId8"/>
    <p:sldLayoutId id="2147483684" r:id="rId9"/>
    <p:sldLayoutId id="2147483685" r:id="rId10"/>
    <p:sldLayoutId id="2147483686" r:id="rId11"/>
    <p:sldLayoutId id="2147483688" r:id="rId12"/>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Recursos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a:t>
            </a:r>
            <a:r>
              <a:rPr kumimoji="0" lang="en-US" sz="1200" b="0" i="0" u="none" strike="noStrike" kern="1200" cap="none" spc="0" normalizeH="0" baseline="0" noProof="0" dirty="0" err="1">
                <a:ln>
                  <a:noFill/>
                </a:ln>
                <a:solidFill>
                  <a:schemeClr val="bg1"/>
                </a:solidFill>
                <a:effectLst/>
                <a:uLnTx/>
                <a:uFillTx/>
                <a:latin typeface="Century Gothic"/>
                <a:ea typeface="+mn-ea"/>
                <a:cs typeface="+mn-cs"/>
              </a:rPr>
              <a:t>interactivos</a:t>
            </a:r>
            <a:r>
              <a:rPr kumimoji="0" lang="en-US" sz="1200" b="0" i="0" u="none" strike="noStrike" kern="1200" cap="none" spc="0" normalizeH="0" baseline="0" noProof="0" dirty="0">
                <a:ln>
                  <a:noFill/>
                </a:ln>
                <a:solidFill>
                  <a:schemeClr val="bg1"/>
                </a:solidFill>
                <a:effectLst/>
                <a:uLnTx/>
                <a:uFillTx/>
                <a:latin typeface="Century Gothic"/>
                <a:ea typeface="+mn-ea"/>
                <a:cs typeface="+mn-cs"/>
              </a:rPr>
              <a:t> | </a:t>
            </a:r>
            <a:r>
              <a:rPr kumimoji="0" lang="es-ES" sz="1200" b="0" i="0" u="none" strike="noStrike" kern="1200" cap="none" spc="0" normalizeH="0" baseline="0" noProof="0" dirty="0">
                <a:ln>
                  <a:noFill/>
                </a:ln>
                <a:solidFill>
                  <a:schemeClr val="bg1"/>
                </a:solidFill>
                <a:effectLst/>
                <a:uLnTx/>
                <a:uFillTx/>
                <a:latin typeface="Century Gothic"/>
                <a:ea typeface="+mn-ea"/>
                <a:cs typeface="+mn-cs"/>
              </a:rPr>
              <a:t>¿Qué está mal con esta imagen? Estación de enfermería</a:t>
            </a:r>
            <a:endParaRPr kumimoji="0" lang="en-US" sz="12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pic>
        <p:nvPicPr>
          <p:cNvPr id="4" name="Picture 3" descr="Minnesota Department of Health">
            <a:extLst>
              <a:ext uri="{FF2B5EF4-FFF2-40B4-BE49-F238E27FC236}">
                <a16:creationId xmlns:a16="http://schemas.microsoft.com/office/drawing/2014/main" id="{E8D7CF2E-AD77-72F4-BDB2-098D995279E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39837148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twitter.com/CDC_Firstline"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facebook.com/CDCProjectFirstlin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twitter.com/mnhealth/" TargetMode="External"/><Relationship Id="rId11" Type="http://schemas.openxmlformats.org/officeDocument/2006/relationships/hyperlink" Target="https://www.cdc.gov/infectioncontrol/projectfirstline/index.html" TargetMode="External"/><Relationship Id="rId5" Type="http://schemas.openxmlformats.org/officeDocument/2006/relationships/hyperlink" Target="https://www.facebook.com/mnhealth/" TargetMode="External"/><Relationship Id="rId10" Type="http://schemas.openxmlformats.org/officeDocument/2006/relationships/hyperlink" Target="https://www.cdc.gov/infectioncontrol/projectfirstline/healthcare/interactive-Emergency-Room.html"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infectioncontrol/projectfirstline/healthcare/interactive.html" TargetMode="External"/><Relationship Id="rId14" Type="http://schemas.openxmlformats.org/officeDocument/2006/relationships/hyperlink" Target="https://tools.cdc.gov/campaignproxyservice/subscriptions.aspx?topic_id=USCDC_2104"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err="1"/>
              <a:t>Notas</a:t>
            </a:r>
            <a:r>
              <a:rPr lang="en-US" dirty="0"/>
              <a:t> del </a:t>
            </a:r>
            <a:r>
              <a:rPr lang="en-US" dirty="0" err="1"/>
              <a:t>Presentador</a:t>
            </a:r>
            <a:endParaRPr lang="en-US" dirty="0"/>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562480"/>
            <a:ext cx="10741173" cy="4339555"/>
          </a:xfrm>
        </p:spPr>
        <p:txBody>
          <a:bodyPr/>
          <a:lstStyle/>
          <a:p>
            <a:r>
              <a:rPr lang="en-US" sz="1800" dirty="0" err="1">
                <a:solidFill>
                  <a:schemeClr val="tx1"/>
                </a:solidFill>
              </a:rPr>
              <a:t>Ponga</a:t>
            </a:r>
            <a:r>
              <a:rPr lang="en-US" sz="1800" dirty="0">
                <a:solidFill>
                  <a:schemeClr val="tx1"/>
                </a:solidFill>
              </a:rPr>
              <a:t> la </a:t>
            </a:r>
            <a:r>
              <a:rPr lang="en-US" sz="1800" dirty="0" err="1">
                <a:solidFill>
                  <a:schemeClr val="tx1"/>
                </a:solidFill>
              </a:rPr>
              <a:t>presentación</a:t>
            </a:r>
            <a:r>
              <a:rPr lang="en-US" sz="1800" dirty="0">
                <a:solidFill>
                  <a:schemeClr val="tx1"/>
                </a:solidFill>
              </a:rPr>
              <a:t> de las </a:t>
            </a:r>
            <a:r>
              <a:rPr lang="en-US" sz="1800" dirty="0" err="1">
                <a:solidFill>
                  <a:schemeClr val="tx1"/>
                </a:solidFill>
              </a:rPr>
              <a:t>diapositivas</a:t>
            </a:r>
            <a:r>
              <a:rPr lang="en-US" sz="1800" dirty="0">
                <a:solidFill>
                  <a:schemeClr val="tx1"/>
                </a:solidFill>
              </a:rPr>
              <a:t> </a:t>
            </a:r>
            <a:r>
              <a:rPr lang="en-US" sz="1800" dirty="0" err="1">
                <a:solidFill>
                  <a:schemeClr val="tx1"/>
                </a:solidFill>
              </a:rPr>
              <a:t>en</a:t>
            </a:r>
            <a:r>
              <a:rPr lang="en-US" sz="1800" dirty="0">
                <a:solidFill>
                  <a:schemeClr val="tx1"/>
                </a:solidFill>
              </a:rPr>
              <a:t> “Modo </a:t>
            </a:r>
            <a:r>
              <a:rPr lang="en-US" sz="1800" dirty="0" err="1">
                <a:solidFill>
                  <a:schemeClr val="tx1"/>
                </a:solidFill>
              </a:rPr>
              <a:t>Presentación</a:t>
            </a:r>
            <a:r>
              <a:rPr lang="en-US" sz="1800" dirty="0">
                <a:solidFill>
                  <a:schemeClr val="tx1"/>
                </a:solidFill>
              </a:rPr>
              <a:t>” </a:t>
            </a:r>
          </a:p>
          <a:p>
            <a:pPr lvl="1"/>
            <a:r>
              <a:rPr lang="en-US" sz="1600" dirty="0" err="1">
                <a:solidFill>
                  <a:schemeClr val="tx1"/>
                </a:solidFill>
              </a:rPr>
              <a:t>Presentación</a:t>
            </a:r>
            <a:r>
              <a:rPr lang="en-US" sz="1600" dirty="0">
                <a:solidFill>
                  <a:schemeClr val="tx1"/>
                </a:solidFill>
              </a:rPr>
              <a:t> de las </a:t>
            </a:r>
            <a:r>
              <a:rPr lang="en-US" sz="1600" dirty="0" err="1">
                <a:solidFill>
                  <a:schemeClr val="tx1"/>
                </a:solidFill>
              </a:rPr>
              <a:t>diapositivas</a:t>
            </a:r>
            <a:r>
              <a:rPr lang="en-US" sz="1600" dirty="0">
                <a:solidFill>
                  <a:schemeClr val="tx1"/>
                </a:solidFill>
              </a:rPr>
              <a:t> &gt; </a:t>
            </a:r>
            <a:r>
              <a:rPr lang="en-US" sz="1600" dirty="0" err="1">
                <a:solidFill>
                  <a:schemeClr val="tx1"/>
                </a:solidFill>
              </a:rPr>
              <a:t>Desde</a:t>
            </a:r>
            <a:r>
              <a:rPr lang="en-US" sz="1600" dirty="0">
                <a:solidFill>
                  <a:schemeClr val="tx1"/>
                </a:solidFill>
              </a:rPr>
              <a:t> </a:t>
            </a:r>
            <a:r>
              <a:rPr lang="en-US" sz="1600" dirty="0" err="1">
                <a:solidFill>
                  <a:schemeClr val="tx1"/>
                </a:solidFill>
              </a:rPr>
              <a:t>el</a:t>
            </a:r>
            <a:r>
              <a:rPr lang="en-US" sz="1600" dirty="0">
                <a:solidFill>
                  <a:schemeClr val="tx1"/>
                </a:solidFill>
              </a:rPr>
              <a:t> principio</a:t>
            </a:r>
          </a:p>
          <a:p>
            <a:r>
              <a:rPr lang="en-US" sz="1800" dirty="0" err="1">
                <a:solidFill>
                  <a:schemeClr val="tx1"/>
                </a:solidFill>
              </a:rPr>
              <a:t>Navegue</a:t>
            </a:r>
            <a:r>
              <a:rPr lang="en-US" sz="1800" dirty="0">
                <a:solidFill>
                  <a:schemeClr val="tx1"/>
                </a:solidFill>
              </a:rPr>
              <a:t> </a:t>
            </a:r>
            <a:r>
              <a:rPr lang="en-US" sz="1800" dirty="0" err="1">
                <a:solidFill>
                  <a:schemeClr val="tx1"/>
                </a:solidFill>
              </a:rPr>
              <a:t>usando</a:t>
            </a:r>
            <a:r>
              <a:rPr lang="en-US" sz="1800" dirty="0">
                <a:solidFill>
                  <a:schemeClr val="tx1"/>
                </a:solidFill>
              </a:rPr>
              <a:t> </a:t>
            </a:r>
            <a:r>
              <a:rPr lang="en-US" sz="1800" dirty="0" err="1">
                <a:solidFill>
                  <a:schemeClr val="tx1"/>
                </a:solidFill>
              </a:rPr>
              <a:t>los</a:t>
            </a:r>
            <a:r>
              <a:rPr lang="en-US" sz="1800" dirty="0">
                <a:solidFill>
                  <a:schemeClr val="tx1"/>
                </a:solidFill>
              </a:rPr>
              <a:t> “</a:t>
            </a:r>
            <a:r>
              <a:rPr lang="en-US" sz="1800" dirty="0" err="1">
                <a:solidFill>
                  <a:schemeClr val="tx1"/>
                </a:solidFill>
              </a:rPr>
              <a:t>áreas</a:t>
            </a:r>
            <a:r>
              <a:rPr lang="en-US" sz="1800" dirty="0">
                <a:solidFill>
                  <a:schemeClr val="tx1"/>
                </a:solidFill>
              </a:rPr>
              <a:t> (</a:t>
            </a:r>
            <a:r>
              <a:rPr lang="en-US" sz="1800" dirty="0" err="1">
                <a:solidFill>
                  <a:schemeClr val="tx1"/>
                </a:solidFill>
              </a:rPr>
              <a:t>imágenes</a:t>
            </a:r>
            <a:r>
              <a:rPr lang="en-US" sz="1800" dirty="0">
                <a:solidFill>
                  <a:schemeClr val="tx1"/>
                </a:solidFill>
              </a:rPr>
              <a:t>) </a:t>
            </a:r>
            <a:r>
              <a:rPr lang="en-US" sz="1800" dirty="0" err="1">
                <a:solidFill>
                  <a:schemeClr val="tx1"/>
                </a:solidFill>
              </a:rPr>
              <a:t>resaltadas</a:t>
            </a:r>
            <a:r>
              <a:rPr lang="en-US" sz="1800" dirty="0">
                <a:solidFill>
                  <a:schemeClr val="tx1"/>
                </a:solidFill>
              </a:rPr>
              <a:t>” con </a:t>
            </a:r>
            <a:r>
              <a:rPr lang="en-US" sz="1800" dirty="0" err="1">
                <a:solidFill>
                  <a:schemeClr val="tx1"/>
                </a:solidFill>
              </a:rPr>
              <a:t>hipervínculos</a:t>
            </a:r>
            <a:r>
              <a:rPr lang="en-US" sz="1800" dirty="0">
                <a:solidFill>
                  <a:schemeClr val="tx1"/>
                </a:solidFill>
              </a:rPr>
              <a:t> y </a:t>
            </a:r>
            <a:r>
              <a:rPr lang="en-US" sz="1800" dirty="0" err="1">
                <a:solidFill>
                  <a:schemeClr val="tx1"/>
                </a:solidFill>
              </a:rPr>
              <a:t>los</a:t>
            </a:r>
            <a:r>
              <a:rPr lang="en-US" sz="1800" dirty="0">
                <a:solidFill>
                  <a:schemeClr val="tx1"/>
                </a:solidFill>
              </a:rPr>
              <a:t> </a:t>
            </a:r>
            <a:r>
              <a:rPr lang="en-US" sz="1800" dirty="0" err="1">
                <a:solidFill>
                  <a:schemeClr val="tx1"/>
                </a:solidFill>
              </a:rPr>
              <a:t>botones</a:t>
            </a:r>
            <a:r>
              <a:rPr lang="en-US" sz="1800" dirty="0">
                <a:solidFill>
                  <a:schemeClr val="tx1"/>
                </a:solidFill>
              </a:rPr>
              <a:t> </a:t>
            </a:r>
            <a:r>
              <a:rPr lang="en-US" sz="1800" dirty="0" err="1">
                <a:solidFill>
                  <a:schemeClr val="tx1"/>
                </a:solidFill>
              </a:rPr>
              <a:t>morados</a:t>
            </a:r>
            <a:endParaRPr lang="en-US" sz="1800" dirty="0">
              <a:solidFill>
                <a:schemeClr val="tx1"/>
              </a:solidFill>
            </a:endParaRPr>
          </a:p>
          <a:p>
            <a:pPr lvl="1"/>
            <a:r>
              <a:rPr lang="en-US" sz="1600" dirty="0" err="1">
                <a:solidFill>
                  <a:schemeClr val="tx1"/>
                </a:solidFill>
              </a:rPr>
              <a:t>Desaplace</a:t>
            </a:r>
            <a:r>
              <a:rPr lang="en-US" sz="1600" dirty="0">
                <a:solidFill>
                  <a:schemeClr val="tx1"/>
                </a:solidFill>
              </a:rPr>
              <a:t> </a:t>
            </a:r>
            <a:r>
              <a:rPr lang="en-US" sz="1600" dirty="0" err="1">
                <a:solidFill>
                  <a:schemeClr val="tx1"/>
                </a:solidFill>
              </a:rPr>
              <a:t>el</a:t>
            </a:r>
            <a:r>
              <a:rPr lang="en-US" sz="1600" dirty="0">
                <a:solidFill>
                  <a:schemeClr val="tx1"/>
                </a:solidFill>
              </a:rPr>
              <a:t> cursor y </a:t>
            </a:r>
            <a:r>
              <a:rPr lang="en-US" sz="1600" dirty="0" err="1">
                <a:solidFill>
                  <a:schemeClr val="tx1"/>
                </a:solidFill>
              </a:rPr>
              <a:t>haga</a:t>
            </a:r>
            <a:r>
              <a:rPr lang="en-US" sz="1600" dirty="0">
                <a:solidFill>
                  <a:schemeClr val="tx1"/>
                </a:solidFill>
              </a:rPr>
              <a:t> </a:t>
            </a:r>
            <a:r>
              <a:rPr lang="en-US" sz="1600" dirty="0" err="1">
                <a:solidFill>
                  <a:schemeClr val="tx1"/>
                </a:solidFill>
              </a:rPr>
              <a:t>clic</a:t>
            </a:r>
            <a:r>
              <a:rPr lang="en-US" sz="1600" dirty="0">
                <a:solidFill>
                  <a:schemeClr val="tx1"/>
                </a:solidFill>
              </a:rPr>
              <a:t> </a:t>
            </a:r>
            <a:r>
              <a:rPr lang="en-US" sz="1600" dirty="0" err="1">
                <a:solidFill>
                  <a:schemeClr val="tx1"/>
                </a:solidFill>
              </a:rPr>
              <a:t>en</a:t>
            </a:r>
            <a:r>
              <a:rPr lang="en-US" sz="1600" dirty="0">
                <a:solidFill>
                  <a:schemeClr val="tx1"/>
                </a:solidFill>
              </a:rPr>
              <a:t> un “</a:t>
            </a:r>
            <a:r>
              <a:rPr lang="en-US" sz="1600" dirty="0" err="1">
                <a:solidFill>
                  <a:schemeClr val="tx1"/>
                </a:solidFill>
              </a:rPr>
              <a:t>área</a:t>
            </a:r>
            <a:r>
              <a:rPr lang="en-US" sz="1600" dirty="0">
                <a:solidFill>
                  <a:schemeClr val="tx1"/>
                </a:solidFill>
              </a:rPr>
              <a:t> </a:t>
            </a:r>
            <a:r>
              <a:rPr lang="en-US" sz="1600" dirty="0" err="1">
                <a:solidFill>
                  <a:schemeClr val="tx1"/>
                </a:solidFill>
              </a:rPr>
              <a:t>resaltada</a:t>
            </a:r>
            <a:r>
              <a:rPr lang="en-US" sz="1600" dirty="0">
                <a:solidFill>
                  <a:schemeClr val="tx1"/>
                </a:solidFill>
              </a:rPr>
              <a:t>” para </a:t>
            </a:r>
            <a:r>
              <a:rPr lang="en-US" sz="1600" dirty="0" err="1">
                <a:solidFill>
                  <a:schemeClr val="tx1"/>
                </a:solidFill>
              </a:rPr>
              <a:t>avanzar</a:t>
            </a:r>
            <a:r>
              <a:rPr lang="en-US" sz="1600" dirty="0">
                <a:solidFill>
                  <a:schemeClr val="tx1"/>
                </a:solidFill>
              </a:rPr>
              <a:t> a la </a:t>
            </a:r>
            <a:r>
              <a:rPr lang="en-US" sz="1600" dirty="0" err="1">
                <a:solidFill>
                  <a:schemeClr val="tx1"/>
                </a:solidFill>
              </a:rPr>
              <a:t>diapositiva</a:t>
            </a:r>
            <a:r>
              <a:rPr lang="en-US" sz="1600" dirty="0">
                <a:solidFill>
                  <a:schemeClr val="tx1"/>
                </a:solidFill>
              </a:rPr>
              <a:t> de ese </a:t>
            </a:r>
            <a:r>
              <a:rPr lang="en-US" sz="1600" dirty="0" err="1">
                <a:solidFill>
                  <a:schemeClr val="tx1"/>
                </a:solidFill>
              </a:rPr>
              <a:t>problema</a:t>
            </a:r>
            <a:endParaRPr lang="en-US" sz="1600" dirty="0">
              <a:solidFill>
                <a:schemeClr val="tx1"/>
              </a:solidFill>
            </a:endParaRPr>
          </a:p>
          <a:p>
            <a:pPr lvl="1"/>
            <a:r>
              <a:rPr lang="en-US" sz="1600" dirty="0">
                <a:solidFill>
                  <a:schemeClr val="tx1"/>
                </a:solidFill>
              </a:rPr>
              <a:t>En </a:t>
            </a:r>
            <a:r>
              <a:rPr lang="en-US" sz="1600" dirty="0" err="1">
                <a:solidFill>
                  <a:schemeClr val="tx1"/>
                </a:solidFill>
              </a:rPr>
              <a:t>cada</a:t>
            </a:r>
            <a:r>
              <a:rPr lang="en-US" sz="1600" dirty="0">
                <a:solidFill>
                  <a:schemeClr val="tx1"/>
                </a:solidFill>
              </a:rPr>
              <a:t> </a:t>
            </a:r>
            <a:r>
              <a:rPr lang="en-US" sz="1600" dirty="0" err="1">
                <a:solidFill>
                  <a:schemeClr val="tx1"/>
                </a:solidFill>
              </a:rPr>
              <a:t>diapositiva</a:t>
            </a:r>
            <a:r>
              <a:rPr lang="en-US" sz="1600" dirty="0">
                <a:solidFill>
                  <a:schemeClr val="tx1"/>
                </a:solidFill>
              </a:rPr>
              <a:t> que </a:t>
            </a:r>
            <a:r>
              <a:rPr lang="en-US" sz="1600" dirty="0" err="1">
                <a:solidFill>
                  <a:schemeClr val="tx1"/>
                </a:solidFill>
              </a:rPr>
              <a:t>muestra</a:t>
            </a:r>
            <a:r>
              <a:rPr lang="en-US" sz="1600" dirty="0">
                <a:solidFill>
                  <a:schemeClr val="tx1"/>
                </a:solidFill>
              </a:rPr>
              <a:t> </a:t>
            </a:r>
            <a:r>
              <a:rPr lang="en-US" sz="1600" dirty="0" err="1">
                <a:solidFill>
                  <a:schemeClr val="tx1"/>
                </a:solidFill>
              </a:rPr>
              <a:t>el</a:t>
            </a:r>
            <a:r>
              <a:rPr lang="en-US" sz="1600" dirty="0">
                <a:solidFill>
                  <a:schemeClr val="tx1"/>
                </a:solidFill>
              </a:rPr>
              <a:t> </a:t>
            </a:r>
            <a:r>
              <a:rPr lang="en-US" sz="1600" dirty="0" err="1">
                <a:solidFill>
                  <a:schemeClr val="tx1"/>
                </a:solidFill>
              </a:rPr>
              <a:t>problema</a:t>
            </a:r>
            <a:endParaRPr lang="en-US" sz="1600" dirty="0">
              <a:solidFill>
                <a:schemeClr val="tx1"/>
              </a:solidFill>
            </a:endParaRPr>
          </a:p>
          <a:p>
            <a:pPr lvl="2"/>
            <a:r>
              <a:rPr lang="en-US" sz="1600" dirty="0" err="1">
                <a:solidFill>
                  <a:schemeClr val="tx1"/>
                </a:solidFill>
              </a:rPr>
              <a:t>Haga</a:t>
            </a:r>
            <a:r>
              <a:rPr lang="en-US" sz="1600" dirty="0">
                <a:solidFill>
                  <a:schemeClr val="tx1"/>
                </a:solidFill>
              </a:rPr>
              <a:t> </a:t>
            </a:r>
            <a:r>
              <a:rPr lang="en-US" sz="1600" dirty="0" err="1">
                <a:solidFill>
                  <a:schemeClr val="tx1"/>
                </a:solidFill>
              </a:rPr>
              <a:t>clic</a:t>
            </a:r>
            <a:r>
              <a:rPr lang="en-US" sz="1600" dirty="0">
                <a:solidFill>
                  <a:schemeClr val="tx1"/>
                </a:solidFill>
              </a:rPr>
              <a:t> </a:t>
            </a:r>
            <a:r>
              <a:rPr lang="en-US" sz="1600" dirty="0" err="1">
                <a:solidFill>
                  <a:schemeClr val="tx1"/>
                </a:solidFill>
              </a:rPr>
              <a:t>nuevamente</a:t>
            </a:r>
            <a:r>
              <a:rPr lang="en-US" sz="1600" dirty="0">
                <a:solidFill>
                  <a:schemeClr val="tx1"/>
                </a:solidFill>
              </a:rPr>
              <a:t> para </a:t>
            </a:r>
            <a:r>
              <a:rPr lang="en-US" sz="1600" dirty="0" err="1">
                <a:solidFill>
                  <a:schemeClr val="tx1"/>
                </a:solidFill>
              </a:rPr>
              <a:t>mostrar</a:t>
            </a:r>
            <a:r>
              <a:rPr lang="en-US" sz="1600" dirty="0">
                <a:solidFill>
                  <a:schemeClr val="tx1"/>
                </a:solidFill>
              </a:rPr>
              <a:t> </a:t>
            </a:r>
            <a:r>
              <a:rPr lang="en-US" sz="1600" dirty="0" err="1">
                <a:solidFill>
                  <a:schemeClr val="tx1"/>
                </a:solidFill>
              </a:rPr>
              <a:t>el</a:t>
            </a:r>
            <a:r>
              <a:rPr lang="en-US" sz="1600" dirty="0">
                <a:solidFill>
                  <a:schemeClr val="tx1"/>
                </a:solidFill>
              </a:rPr>
              <a:t> </a:t>
            </a:r>
            <a:r>
              <a:rPr lang="en-US" sz="1600" dirty="0" err="1">
                <a:solidFill>
                  <a:schemeClr val="tx1"/>
                </a:solidFill>
              </a:rPr>
              <a:t>cuadro</a:t>
            </a:r>
            <a:r>
              <a:rPr lang="en-US" sz="1600" dirty="0">
                <a:solidFill>
                  <a:schemeClr val="tx1"/>
                </a:solidFill>
              </a:rPr>
              <a:t> de </a:t>
            </a:r>
            <a:r>
              <a:rPr lang="en-US" sz="1600" dirty="0" err="1">
                <a:solidFill>
                  <a:schemeClr val="tx1"/>
                </a:solidFill>
              </a:rPr>
              <a:t>texto</a:t>
            </a:r>
            <a:endParaRPr lang="en-US" sz="1600" dirty="0">
              <a:solidFill>
                <a:schemeClr val="tx1"/>
              </a:solidFill>
            </a:endParaRPr>
          </a:p>
          <a:p>
            <a:pPr lvl="2"/>
            <a:r>
              <a:rPr lang="en-US" sz="1600" dirty="0" err="1">
                <a:solidFill>
                  <a:schemeClr val="tx1"/>
                </a:solidFill>
              </a:rPr>
              <a:t>Haga</a:t>
            </a:r>
            <a:r>
              <a:rPr lang="en-US" sz="1600" dirty="0">
                <a:solidFill>
                  <a:schemeClr val="tx1"/>
                </a:solidFill>
              </a:rPr>
              <a:t> </a:t>
            </a:r>
            <a:r>
              <a:rPr lang="en-US" sz="1600" dirty="0" err="1">
                <a:solidFill>
                  <a:schemeClr val="tx1"/>
                </a:solidFill>
              </a:rPr>
              <a:t>clic</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el</a:t>
            </a:r>
            <a:r>
              <a:rPr lang="en-US" sz="1600" dirty="0">
                <a:solidFill>
                  <a:schemeClr val="tx1"/>
                </a:solidFill>
              </a:rPr>
              <a:t> </a:t>
            </a:r>
            <a:r>
              <a:rPr lang="en-US" sz="1600" dirty="0" err="1">
                <a:solidFill>
                  <a:schemeClr val="tx1"/>
                </a:solidFill>
              </a:rPr>
              <a:t>botón</a:t>
            </a:r>
            <a:r>
              <a:rPr lang="en-US" sz="1600" dirty="0">
                <a:solidFill>
                  <a:schemeClr val="tx1"/>
                </a:solidFill>
              </a:rPr>
              <a:t> “</a:t>
            </a:r>
            <a:r>
              <a:rPr lang="en-US" sz="1600" dirty="0" err="1">
                <a:solidFill>
                  <a:schemeClr val="tx1"/>
                </a:solidFill>
              </a:rPr>
              <a:t>Siguiente</a:t>
            </a:r>
            <a:r>
              <a:rPr lang="en-US" sz="1600" dirty="0">
                <a:solidFill>
                  <a:schemeClr val="tx1"/>
                </a:solidFill>
              </a:rPr>
              <a:t>” para </a:t>
            </a:r>
            <a:r>
              <a:rPr lang="en-US" sz="1600" dirty="0" err="1">
                <a:solidFill>
                  <a:schemeClr val="tx1"/>
                </a:solidFill>
              </a:rPr>
              <a:t>volver</a:t>
            </a:r>
            <a:r>
              <a:rPr lang="en-US" sz="1600" dirty="0">
                <a:solidFill>
                  <a:schemeClr val="tx1"/>
                </a:solidFill>
              </a:rPr>
              <a:t> a la </a:t>
            </a:r>
            <a:r>
              <a:rPr lang="en-US" sz="1600" dirty="0" err="1">
                <a:solidFill>
                  <a:schemeClr val="tx1"/>
                </a:solidFill>
              </a:rPr>
              <a:t>diapositiva</a:t>
            </a:r>
            <a:r>
              <a:rPr lang="en-US" sz="1600" dirty="0">
                <a:solidFill>
                  <a:schemeClr val="tx1"/>
                </a:solidFill>
              </a:rPr>
              <a:t> de la imagen principal</a:t>
            </a:r>
          </a:p>
          <a:p>
            <a:pPr lvl="1"/>
            <a:r>
              <a:rPr lang="en-US" sz="1600" dirty="0" err="1">
                <a:solidFill>
                  <a:schemeClr val="tx1"/>
                </a:solidFill>
              </a:rPr>
              <a:t>Haga</a:t>
            </a:r>
            <a:r>
              <a:rPr lang="en-US" sz="1600" dirty="0">
                <a:solidFill>
                  <a:schemeClr val="tx1"/>
                </a:solidFill>
              </a:rPr>
              <a:t> </a:t>
            </a:r>
            <a:r>
              <a:rPr lang="en-US" sz="1600" dirty="0" err="1">
                <a:solidFill>
                  <a:schemeClr val="tx1"/>
                </a:solidFill>
              </a:rPr>
              <a:t>clic</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el</a:t>
            </a:r>
            <a:r>
              <a:rPr lang="en-US" sz="1600" dirty="0">
                <a:solidFill>
                  <a:schemeClr val="tx1"/>
                </a:solidFill>
              </a:rPr>
              <a:t> </a:t>
            </a:r>
            <a:r>
              <a:rPr lang="en-US" sz="1600" dirty="0" err="1">
                <a:solidFill>
                  <a:schemeClr val="tx1"/>
                </a:solidFill>
              </a:rPr>
              <a:t>botón</a:t>
            </a:r>
            <a:r>
              <a:rPr lang="en-US" sz="1600" dirty="0">
                <a:solidFill>
                  <a:schemeClr val="tx1"/>
                </a:solidFill>
              </a:rPr>
              <a:t> “</a:t>
            </a:r>
            <a:r>
              <a:rPr lang="en-US" sz="1600" dirty="0" err="1">
                <a:solidFill>
                  <a:schemeClr val="tx1"/>
                </a:solidFill>
              </a:rPr>
              <a:t>Finalizar</a:t>
            </a:r>
            <a:r>
              <a:rPr lang="en-US" sz="1600" dirty="0">
                <a:solidFill>
                  <a:schemeClr val="tx1"/>
                </a:solidFill>
              </a:rPr>
              <a:t>” para </a:t>
            </a:r>
            <a:r>
              <a:rPr lang="en-US" sz="1600" dirty="0" err="1">
                <a:solidFill>
                  <a:schemeClr val="tx1"/>
                </a:solidFill>
              </a:rPr>
              <a:t>avanzar</a:t>
            </a:r>
            <a:r>
              <a:rPr lang="en-US" sz="1600" dirty="0">
                <a:solidFill>
                  <a:schemeClr val="tx1"/>
                </a:solidFill>
              </a:rPr>
              <a:t> a la </a:t>
            </a:r>
            <a:r>
              <a:rPr lang="en-US" sz="1600" dirty="0" err="1">
                <a:solidFill>
                  <a:schemeClr val="tx1"/>
                </a:solidFill>
              </a:rPr>
              <a:t>diapositiva</a:t>
            </a:r>
            <a:r>
              <a:rPr lang="en-US" sz="1600" dirty="0">
                <a:solidFill>
                  <a:schemeClr val="tx1"/>
                </a:solidFill>
              </a:rPr>
              <a:t> de </a:t>
            </a:r>
            <a:r>
              <a:rPr lang="en-US" sz="1600" dirty="0" err="1">
                <a:solidFill>
                  <a:schemeClr val="tx1"/>
                </a:solidFill>
              </a:rPr>
              <a:t>reflexión</a:t>
            </a:r>
            <a:endParaRPr lang="en-US" sz="1800" dirty="0">
              <a:solidFill>
                <a:schemeClr val="tx1"/>
              </a:solidFill>
            </a:endParaRPr>
          </a:p>
          <a:p>
            <a:r>
              <a:rPr lang="en-US" sz="1800" dirty="0">
                <a:solidFill>
                  <a:schemeClr val="tx1"/>
                </a:solidFill>
              </a:rPr>
              <a:t>Por favor, no </a:t>
            </a:r>
            <a:r>
              <a:rPr lang="en-US" sz="1800" dirty="0" err="1">
                <a:solidFill>
                  <a:schemeClr val="tx1"/>
                </a:solidFill>
              </a:rPr>
              <a:t>realice</a:t>
            </a:r>
            <a:r>
              <a:rPr lang="en-US" sz="1800" dirty="0">
                <a:solidFill>
                  <a:schemeClr val="tx1"/>
                </a:solidFill>
              </a:rPr>
              <a:t> </a:t>
            </a:r>
            <a:r>
              <a:rPr lang="en-US" sz="1800" dirty="0" err="1">
                <a:solidFill>
                  <a:schemeClr val="tx1"/>
                </a:solidFill>
              </a:rPr>
              <a:t>ninguna</a:t>
            </a:r>
            <a:r>
              <a:rPr lang="en-US" sz="1800" dirty="0">
                <a:solidFill>
                  <a:schemeClr val="tx1"/>
                </a:solidFill>
              </a:rPr>
              <a:t> </a:t>
            </a:r>
            <a:r>
              <a:rPr lang="en-US" sz="1800" dirty="0" err="1">
                <a:solidFill>
                  <a:schemeClr val="tx1"/>
                </a:solidFill>
              </a:rPr>
              <a:t>edición</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esta</a:t>
            </a:r>
            <a:r>
              <a:rPr lang="en-US" sz="1800" dirty="0">
                <a:solidFill>
                  <a:schemeClr val="tx1"/>
                </a:solidFill>
              </a:rPr>
              <a:t> </a:t>
            </a:r>
            <a:r>
              <a:rPr lang="en-US" sz="1800" dirty="0" err="1">
                <a:solidFill>
                  <a:schemeClr val="tx1"/>
                </a:solidFill>
              </a:rPr>
              <a:t>presentación</a:t>
            </a:r>
            <a:endParaRPr lang="en-US" sz="1800" dirty="0">
              <a:solidFill>
                <a:schemeClr val="tx1"/>
              </a:solidFill>
            </a:endParaRPr>
          </a:p>
          <a:p>
            <a:endParaRPr lang="en-US" dirty="0"/>
          </a:p>
        </p:txBody>
      </p:sp>
    </p:spTree>
    <p:extLst>
      <p:ext uri="{BB962C8B-B14F-4D97-AF65-F5344CB8AC3E}">
        <p14:creationId xmlns:p14="http://schemas.microsoft.com/office/powerpoint/2010/main" val="29468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s-ES" dirty="0"/>
              <a:t>¿Qué está mal con esta imagen? </a:t>
            </a:r>
            <a:br>
              <a:rPr lang="es-ES" dirty="0"/>
            </a:br>
            <a:r>
              <a:rPr lang="es-ES" dirty="0"/>
              <a:t>Sala de emergencias</a:t>
            </a:r>
            <a:endParaRPr lang="en-US" dirty="0"/>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a:t>Table Talk with MDH Project Firstline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802296"/>
            <a:ext cx="3613150" cy="522465"/>
          </a:xfrm>
        </p:spPr>
        <p:txBody>
          <a:bodyPr/>
          <a:lstStyle/>
          <a:p>
            <a:r>
              <a:rPr lang="en-US" err="1"/>
              <a:t>Recursos</a:t>
            </a:r>
            <a:r>
              <a:rPr lang="en-US"/>
              <a:t> </a:t>
            </a:r>
            <a:r>
              <a:rPr lang="en-US" err="1"/>
              <a:t>interactivos</a:t>
            </a:r>
            <a:endParaRPr lang="en-US"/>
          </a:p>
        </p:txBody>
      </p:sp>
    </p:spTree>
    <p:custDataLst>
      <p:tags r:id="rId1"/>
    </p:custDataLst>
    <p:extLst>
      <p:ext uri="{BB962C8B-B14F-4D97-AF65-F5344CB8AC3E}">
        <p14:creationId xmlns:p14="http://schemas.microsoft.com/office/powerpoint/2010/main" val="27321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3AE00F-F9AD-B0D6-B2FD-844FE9AA654E}"/>
              </a:ext>
              <a:ext uri="{C183D7F6-B498-43B3-948B-1728B52AA6E4}">
                <adec:decorative xmlns:adec="http://schemas.microsoft.com/office/drawing/2017/decorative" val="1"/>
              </a:ext>
            </a:extLst>
          </p:cNvPr>
          <p:cNvSpPr/>
          <p:nvPr/>
        </p:nvSpPr>
        <p:spPr>
          <a:xfrm>
            <a:off x="8285003" y="6117651"/>
            <a:ext cx="2000914" cy="502096"/>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s-ES"/>
              <a:t>¿Qué está mal</a:t>
            </a:r>
            <a:br>
              <a:rPr lang="es-ES"/>
            </a:br>
            <a:r>
              <a:rPr lang="es-ES"/>
              <a:t>en esta foto?</a:t>
            </a:r>
            <a:endParaRPr lang="en-US"/>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a:xfrm>
            <a:off x="6734629" y="1292879"/>
            <a:ext cx="5182550" cy="3009297"/>
          </a:xfrm>
        </p:spPr>
        <p:txBody>
          <a:bodyPr/>
          <a:lstStyle/>
          <a:p>
            <a:r>
              <a:rPr lang="es-ES"/>
              <a:t>Los trabajadores de la salud deben estar especialmente conscientes de dónde se encuentran los microbios y cómo pueden propagarse a las superficies y a las personas.</a:t>
            </a:r>
          </a:p>
          <a:p>
            <a:r>
              <a:rPr lang="es-ES"/>
              <a:t>Podemos ayudar a detener las infecciones cuando reconocemos el riesgo de propagación de los microbios.</a:t>
            </a:r>
            <a:endParaRPr lang="en-US"/>
          </a:p>
        </p:txBody>
      </p:sp>
      <p:sp>
        <p:nvSpPr>
          <p:cNvPr id="7" name="Text Placeholder 6">
            <a:extLst>
              <a:ext uri="{FF2B5EF4-FFF2-40B4-BE49-F238E27FC236}">
                <a16:creationId xmlns:a16="http://schemas.microsoft.com/office/drawing/2014/main" id="{DB668B08-026F-5588-CDB4-DCD53401370A}"/>
              </a:ext>
            </a:extLst>
          </p:cNvPr>
          <p:cNvSpPr>
            <a:spLocks noGrp="1"/>
          </p:cNvSpPr>
          <p:nvPr>
            <p:ph type="body" sz="quarter" idx="10"/>
          </p:nvPr>
        </p:nvSpPr>
        <p:spPr>
          <a:xfrm>
            <a:off x="6734629" y="4414792"/>
            <a:ext cx="5182551" cy="1076755"/>
          </a:xfrm>
        </p:spPr>
        <p:txBody>
          <a:bodyPr/>
          <a:lstStyle/>
          <a:p>
            <a:r>
              <a:rPr lang="es-ES"/>
              <a:t>En esta imagen de un departamento de urgencias, seleccione tres problemas que deben solucionarse para reducir la propagación de microbios.</a:t>
            </a:r>
            <a:endParaRPr lang="en-US"/>
          </a:p>
        </p:txBody>
      </p:sp>
      <p:sp>
        <p:nvSpPr>
          <p:cNvPr id="3" name="Text Placeholder 15">
            <a:extLst>
              <a:ext uri="{FF2B5EF4-FFF2-40B4-BE49-F238E27FC236}">
                <a16:creationId xmlns:a16="http://schemas.microsoft.com/office/drawing/2014/main" id="{28D46938-E639-FF46-D299-7861C0D075C4}"/>
              </a:ext>
            </a:extLst>
          </p:cNvPr>
          <p:cNvSpPr txBox="1">
            <a:spLocks/>
          </p:cNvSpPr>
          <p:nvPr/>
        </p:nvSpPr>
        <p:spPr>
          <a:xfrm>
            <a:off x="8285506" y="6149129"/>
            <a:ext cx="1978095" cy="491410"/>
          </a:xfrm>
          <a:prstGeom prst="rect">
            <a:avLst/>
          </a:prstGeom>
        </p:spPr>
        <p:txBody>
          <a:bodyPr vert="horz" lIns="91440" tIns="45720" rIns="91440" bIns="45720" rtlCol="0">
            <a:noAutofit/>
          </a:bodyPr>
          <a:lstStyle>
            <a:lvl1pPr marL="0" indent="0" algn="ctr" defTabSz="914400" rtl="0" eaLnBrk="1" latinLnBrk="0" hangingPunct="1">
              <a:lnSpc>
                <a:spcPct val="95000"/>
              </a:lnSpc>
              <a:spcBef>
                <a:spcPts val="1200"/>
              </a:spcBef>
              <a:buFont typeface="Arial" panose="020B0604020202020204" pitchFamily="34" charset="0"/>
              <a:buNone/>
              <a:defRPr sz="2400" b="1" kern="1200">
                <a:solidFill>
                  <a:schemeClr val="bg1"/>
                </a:solidFill>
                <a:latin typeface="Avenir LT Std 55 Roman"/>
                <a:ea typeface="+mn-ea"/>
                <a:cs typeface="+mn-cs"/>
              </a:defRPr>
            </a:lvl1pPr>
            <a:lvl2pPr marL="457200" indent="0" algn="ctr" defTabSz="914400" rtl="0" eaLnBrk="1" latinLnBrk="0" hangingPunct="1">
              <a:lnSpc>
                <a:spcPct val="95000"/>
              </a:lnSpc>
              <a:spcBef>
                <a:spcPts val="500"/>
              </a:spcBef>
              <a:buClrTx/>
              <a:buSzPct val="90000"/>
              <a:buFont typeface="Wingdings" panose="05000000000000000000" pitchFamily="2" charset="2"/>
              <a:buNone/>
              <a:defRPr sz="2400" b="1" kern="1200">
                <a:solidFill>
                  <a:schemeClr val="accent4"/>
                </a:solidFill>
                <a:latin typeface="Century Gothic" panose="020B0502020202020204" pitchFamily="34" charset="0"/>
                <a:ea typeface="+mn-ea"/>
                <a:cs typeface="+mn-cs"/>
              </a:defRPr>
            </a:lvl2pPr>
            <a:lvl3pPr marL="914400" indent="0" algn="ctr" defTabSz="914400" rtl="0" eaLnBrk="1" latinLnBrk="0" hangingPunct="1">
              <a:lnSpc>
                <a:spcPct val="95000"/>
              </a:lnSpc>
              <a:spcBef>
                <a:spcPts val="500"/>
              </a:spcBef>
              <a:buFont typeface="Courier New" panose="02070309020205020404" pitchFamily="49" charset="0"/>
              <a:buNone/>
              <a:defRPr sz="2000" b="1" kern="1200">
                <a:solidFill>
                  <a:schemeClr val="accent4"/>
                </a:solidFill>
                <a:latin typeface="Century Gothic" panose="020B0502020202020204" pitchFamily="34" charset="0"/>
                <a:ea typeface="+mn-ea"/>
                <a:cs typeface="+mn-cs"/>
              </a:defRPr>
            </a:lvl3pPr>
            <a:lvl4pPr marL="1371600" indent="0" algn="ctr" defTabSz="914400" rtl="0" eaLnBrk="1" latinLnBrk="0" hangingPunct="1">
              <a:lnSpc>
                <a:spcPct val="95000"/>
              </a:lnSpc>
              <a:spcBef>
                <a:spcPts val="500"/>
              </a:spcBef>
              <a:buFont typeface="Century Gothic" panose="020B0502020202020204" pitchFamily="34" charset="0"/>
              <a:buNone/>
              <a:defRPr sz="1800" b="1" kern="1200">
                <a:solidFill>
                  <a:schemeClr val="accent4"/>
                </a:solidFill>
                <a:latin typeface="Century Gothic" panose="020B0502020202020204" pitchFamily="34" charset="0"/>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800" b="1"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err="1">
                <a:uFill>
                  <a:solidFill>
                    <a:srgbClr val="52427B"/>
                  </a:solidFill>
                </a:uFill>
                <a:hlinkClick r:id="rId3" action="ppaction://hlinksldjump">
                  <a:extLst>
                    <a:ext uri="{A12FA001-AC4F-418D-AE19-62706E023703}">
                      <ahyp:hlinkClr xmlns:ahyp="http://schemas.microsoft.com/office/drawing/2018/hyperlinkcolor" val="tx"/>
                    </a:ext>
                  </a:extLst>
                </a:hlinkClick>
              </a:rPr>
              <a:t>Finalizar</a:t>
            </a:r>
            <a:endParaRPr lang="en-US" u="sng" dirty="0">
              <a:uFill>
                <a:solidFill>
                  <a:srgbClr val="52427B"/>
                </a:solidFill>
              </a:uFill>
            </a:endParaRPr>
          </a:p>
        </p:txBody>
      </p:sp>
      <p:pic>
        <p:nvPicPr>
          <p:cNvPr id="1029" name="Picture 5" descr="An ER nurse stands by a patients's bed; a face shield hangs off a monitor; an overflowing dirty linens bag is in the background">
            <a:extLst>
              <a:ext uri="{FF2B5EF4-FFF2-40B4-BE49-F238E27FC236}">
                <a16:creationId xmlns:a16="http://schemas.microsoft.com/office/drawing/2014/main" id="{23017061-DB36-0A99-2B72-EA2C2FE6CC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32"/>
          <a:stretch/>
        </p:blipFill>
        <p:spPr bwMode="auto">
          <a:xfrm>
            <a:off x="-101601" y="0"/>
            <a:ext cx="665033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rId5" action="ppaction://hlinksldjump"/>
            <a:extLst>
              <a:ext uri="{FF2B5EF4-FFF2-40B4-BE49-F238E27FC236}">
                <a16:creationId xmlns:a16="http://schemas.microsoft.com/office/drawing/2014/main" id="{20326B84-696B-3A1F-7F2E-F9F2232D3F02}"/>
              </a:ext>
              <a:ext uri="{C183D7F6-B498-43B3-948B-1728B52AA6E4}">
                <adec:decorative xmlns:adec="http://schemas.microsoft.com/office/drawing/2017/decorative" val="1"/>
              </a:ext>
            </a:extLst>
          </p:cNvPr>
          <p:cNvSpPr/>
          <p:nvPr/>
        </p:nvSpPr>
        <p:spPr>
          <a:xfrm>
            <a:off x="223610" y="660405"/>
            <a:ext cx="2824390" cy="2547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action="ppaction://hlinksldjump"/>
            <a:extLst>
              <a:ext uri="{FF2B5EF4-FFF2-40B4-BE49-F238E27FC236}">
                <a16:creationId xmlns:a16="http://schemas.microsoft.com/office/drawing/2014/main" id="{EA42CD1B-C554-FDBF-83CE-F22460FFBA54}"/>
              </a:ext>
              <a:ext uri="{C183D7F6-B498-43B3-948B-1728B52AA6E4}">
                <adec:decorative xmlns:adec="http://schemas.microsoft.com/office/drawing/2017/decorative" val="1"/>
              </a:ext>
            </a:extLst>
          </p:cNvPr>
          <p:cNvSpPr/>
          <p:nvPr/>
        </p:nvSpPr>
        <p:spPr>
          <a:xfrm>
            <a:off x="3373211" y="217461"/>
            <a:ext cx="2365830" cy="1814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action="ppaction://hlinksldjump"/>
            <a:extLst>
              <a:ext uri="{FF2B5EF4-FFF2-40B4-BE49-F238E27FC236}">
                <a16:creationId xmlns:a16="http://schemas.microsoft.com/office/drawing/2014/main" id="{FBCF9138-154F-F89A-75DF-F6CA3798ECA6}"/>
              </a:ext>
              <a:ext uri="{C183D7F6-B498-43B3-948B-1728B52AA6E4}">
                <adec:decorative xmlns:adec="http://schemas.microsoft.com/office/drawing/2017/decorative" val="1"/>
              </a:ext>
            </a:extLst>
          </p:cNvPr>
          <p:cNvSpPr/>
          <p:nvPr/>
        </p:nvSpPr>
        <p:spPr>
          <a:xfrm>
            <a:off x="4913085" y="2793747"/>
            <a:ext cx="1635649" cy="1814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4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Bolsa de </a:t>
            </a:r>
            <a:r>
              <a:rPr lang="en-US" err="1"/>
              <a:t>ropa</a:t>
            </a:r>
            <a:r>
              <a:rPr lang="en-US"/>
              <a:t> de </a:t>
            </a:r>
            <a:r>
              <a:rPr lang="en-US" err="1"/>
              <a:t>cama</a:t>
            </a:r>
            <a:r>
              <a:rPr lang="en-US"/>
              <a:t> </a:t>
            </a:r>
            <a:r>
              <a:rPr lang="en-US" err="1"/>
              <a:t>sucia</a:t>
            </a:r>
            <a:r>
              <a:rPr lang="en-US"/>
              <a:t> </a:t>
            </a:r>
            <a:r>
              <a:rPr lang="en-US" err="1"/>
              <a:t>desbordada</a:t>
            </a:r>
            <a:endParaRPr lang="en-US"/>
          </a:p>
        </p:txBody>
      </p:sp>
      <p:pic>
        <p:nvPicPr>
          <p:cNvPr id="2053" name="Picture 5" descr="Dirty Linens">
            <a:extLst>
              <a:ext uri="{FF2B5EF4-FFF2-40B4-BE49-F238E27FC236}">
                <a16:creationId xmlns:a16="http://schemas.microsoft.com/office/drawing/2014/main" id="{8FBF54C9-981A-95FD-B5B5-D06BDF24E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579" y="1191079"/>
            <a:ext cx="151447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n ER nurse stands by a patients's bed; a face shield hangs off a monitor; an overflowing dirty linens bag is in the background">
            <a:extLst>
              <a:ext uri="{FF2B5EF4-FFF2-40B4-BE49-F238E27FC236}">
                <a16:creationId xmlns:a16="http://schemas.microsoft.com/office/drawing/2014/main" id="{23017061-DB36-0A99-2B72-EA2C2FE6CC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32"/>
          <a:stretch/>
        </p:blipFill>
        <p:spPr bwMode="auto">
          <a:xfrm>
            <a:off x="-101601" y="0"/>
            <a:ext cx="66503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rectangle highlights overflowing dirty linens bag">
            <a:extLst>
              <a:ext uri="{FF2B5EF4-FFF2-40B4-BE49-F238E27FC236}">
                <a16:creationId xmlns:a16="http://schemas.microsoft.com/office/drawing/2014/main" id="{043CE61D-8FE1-6C95-6BD5-FB41E5AFA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539" y="2369645"/>
            <a:ext cx="2460965" cy="28669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dirty linens">
            <a:extLst>
              <a:ext uri="{FF2B5EF4-FFF2-40B4-BE49-F238E27FC236}">
                <a16:creationId xmlns:a16="http://schemas.microsoft.com/office/drawing/2014/main" id="{411C565D-1CB4-ACE8-B626-5CF11EAF9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920" y="4329970"/>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a:xfrm>
            <a:off x="10119093" y="2831923"/>
            <a:ext cx="1978095" cy="592137"/>
          </a:xfrm>
        </p:spPr>
        <p:txBody>
          <a:bodyPr/>
          <a:lstStyle/>
          <a:p>
            <a:r>
              <a:rPr lang="en-US" u="sng" dirty="0" err="1">
                <a:uFill>
                  <a:solidFill>
                    <a:srgbClr val="52427B"/>
                  </a:solidFill>
                </a:uFill>
                <a:hlinkClick r:id="rId7" action="ppaction://hlinksldjump">
                  <a:extLst>
                    <a:ext uri="{A12FA001-AC4F-418D-AE19-62706E023703}">
                      <ahyp:hlinkClr xmlns:ahyp="http://schemas.microsoft.com/office/drawing/2018/hyperlinkcolor" val="tx"/>
                    </a:ext>
                  </a:extLst>
                </a:hlinkClick>
              </a:rPr>
              <a:t>Siguiente</a:t>
            </a:r>
            <a:endParaRPr lang="en-US" u="sng" dirty="0">
              <a:uFill>
                <a:solidFill>
                  <a:srgbClr val="52427B"/>
                </a:solidFill>
              </a:uFill>
            </a:endParaRPr>
          </a:p>
        </p:txBody>
      </p:sp>
      <p:sp>
        <p:nvSpPr>
          <p:cNvPr id="13" name="Rectangle 12">
            <a:extLst>
              <a:ext uri="{FF2B5EF4-FFF2-40B4-BE49-F238E27FC236}">
                <a16:creationId xmlns:a16="http://schemas.microsoft.com/office/drawing/2014/main" id="{67062A5D-3644-8D89-87B4-F8943E21AF09}"/>
              </a:ext>
              <a:ext uri="{C183D7F6-B498-43B3-948B-1728B52AA6E4}">
                <adec:decorative xmlns:adec="http://schemas.microsoft.com/office/drawing/2017/decorative" val="1"/>
              </a:ext>
            </a:extLst>
          </p:cNvPr>
          <p:cNvSpPr/>
          <p:nvPr/>
        </p:nvSpPr>
        <p:spPr>
          <a:xfrm>
            <a:off x="6548734" y="2641600"/>
            <a:ext cx="533798" cy="4071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a:xfrm>
            <a:off x="6850100" y="3524916"/>
            <a:ext cx="5200908" cy="2684332"/>
          </a:xfrm>
        </p:spPr>
        <p:txBody>
          <a:bodyPr/>
          <a:lstStyle/>
          <a:p>
            <a:r>
              <a:rPr lang="es-ES"/>
              <a:t>La ropa de cama usada está cubierta de microbios y debe depositarse siempre en una bolsa o contenedor marcado.</a:t>
            </a:r>
          </a:p>
          <a:p>
            <a:r>
              <a:rPr lang="es-ES"/>
              <a:t>Tómese el tiempo necesario para asegurarse que la ropa blanca está completamente dentro del contenedor, donde nadie la tocará y propagará los microbios.</a:t>
            </a:r>
            <a:endParaRPr lang="en-US"/>
          </a:p>
        </p:txBody>
      </p:sp>
    </p:spTree>
    <p:extLst>
      <p:ext uri="{BB962C8B-B14F-4D97-AF65-F5344CB8AC3E}">
        <p14:creationId xmlns:p14="http://schemas.microsoft.com/office/powerpoint/2010/main" val="4028081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s-ES"/>
              <a:t>Colgar el EPP en una computadora</a:t>
            </a:r>
            <a:endParaRPr lang="en-US"/>
          </a:p>
        </p:txBody>
      </p:sp>
      <p:pic>
        <p:nvPicPr>
          <p:cNvPr id="4098" name="Picture 2" descr="Face shield">
            <a:extLst>
              <a:ext uri="{FF2B5EF4-FFF2-40B4-BE49-F238E27FC236}">
                <a16:creationId xmlns:a16="http://schemas.microsoft.com/office/drawing/2014/main" id="{20A6473F-CDA2-A5D5-33D2-9C2B623E7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428" y="1571809"/>
            <a:ext cx="2596874" cy="226771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a:xfrm>
            <a:off x="6888098" y="3689652"/>
            <a:ext cx="4999101" cy="2684332"/>
          </a:xfrm>
        </p:spPr>
        <p:txBody>
          <a:bodyPr/>
          <a:lstStyle/>
          <a:p>
            <a:r>
              <a:rPr lang="es-ES"/>
              <a:t>Los EPP limpios deben almacenarse de forma que sea evidente que están limpios, por ejemplo, en un contenedor etiquetado o en una zona claramente identificada. Los EPP usados tienen microbios y deben tirarse o, si son reutilizables, limpiarse y guardarse.</a:t>
            </a:r>
            <a:endParaRPr lang="en-US"/>
          </a:p>
        </p:txBody>
      </p:sp>
      <p:pic>
        <p:nvPicPr>
          <p:cNvPr id="1029" name="Picture 5" descr="An ER nurse stands by a patients's bed; a face shield hangs off a monitor; an overflowing dirty linens bag is in the background">
            <a:extLst>
              <a:ext uri="{FF2B5EF4-FFF2-40B4-BE49-F238E27FC236}">
                <a16:creationId xmlns:a16="http://schemas.microsoft.com/office/drawing/2014/main" id="{23017061-DB36-0A99-2B72-EA2C2FE6CC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32"/>
          <a:stretch/>
        </p:blipFill>
        <p:spPr bwMode="auto">
          <a:xfrm>
            <a:off x="-101601" y="0"/>
            <a:ext cx="66503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rectangle highlights face shield hanging on a computer monitor">
            <a:extLst>
              <a:ext uri="{FF2B5EF4-FFF2-40B4-BE49-F238E27FC236}">
                <a16:creationId xmlns:a16="http://schemas.microsoft.com/office/drawing/2014/main" id="{043CE61D-8FE1-6C95-6BD5-FB41E5AFA7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06" y="269123"/>
            <a:ext cx="2882952" cy="33585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face shield">
            <a:extLst>
              <a:ext uri="{FF2B5EF4-FFF2-40B4-BE49-F238E27FC236}">
                <a16:creationId xmlns:a16="http://schemas.microsoft.com/office/drawing/2014/main" id="{411C565D-1CB4-ACE8-B626-5CF11EAF9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146" y="2730324"/>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a:xfrm>
            <a:off x="10119093" y="2831923"/>
            <a:ext cx="1978095" cy="592137"/>
          </a:xfrm>
        </p:spPr>
        <p:txBody>
          <a:bodyPr/>
          <a:lstStyle/>
          <a:p>
            <a:r>
              <a:rPr lang="en-US" u="sng" err="1">
                <a:uFill>
                  <a:solidFill>
                    <a:srgbClr val="52427B"/>
                  </a:solidFill>
                </a:uFill>
                <a:hlinkClick r:id="rId7" action="ppaction://hlinksldjump">
                  <a:extLst>
                    <a:ext uri="{A12FA001-AC4F-418D-AE19-62706E023703}">
                      <ahyp:hlinkClr xmlns:ahyp="http://schemas.microsoft.com/office/drawing/2018/hyperlinkcolor" val="tx"/>
                    </a:ext>
                  </a:extLst>
                </a:hlinkClick>
              </a:rPr>
              <a:t>Siguiente</a:t>
            </a:r>
            <a:endParaRPr lang="en-US" u="sng">
              <a:uFill>
                <a:solidFill>
                  <a:srgbClr val="52427B"/>
                </a:solidFill>
              </a:uFill>
            </a:endParaRPr>
          </a:p>
        </p:txBody>
      </p:sp>
    </p:spTree>
    <p:extLst>
      <p:ext uri="{BB962C8B-B14F-4D97-AF65-F5344CB8AC3E}">
        <p14:creationId xmlns:p14="http://schemas.microsoft.com/office/powerpoint/2010/main" val="3004317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s-ES"/>
              <a:t>No llevar una mascarilla sobre la boca y la nariz</a:t>
            </a:r>
            <a:endParaRPr lang="en-US"/>
          </a:p>
        </p:txBody>
      </p:sp>
      <p:pic>
        <p:nvPicPr>
          <p:cNvPr id="5121" name="Picture 1" descr="Nurse wearing face mask">
            <a:extLst>
              <a:ext uri="{FF2B5EF4-FFF2-40B4-BE49-F238E27FC236}">
                <a16:creationId xmlns:a16="http://schemas.microsoft.com/office/drawing/2014/main" id="{72AD05AF-0828-3F98-0341-966D2911E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269" y="1545698"/>
            <a:ext cx="2255101" cy="1847878"/>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a:xfrm>
            <a:off x="6850100" y="3528492"/>
            <a:ext cx="4968037" cy="2684332"/>
          </a:xfrm>
        </p:spPr>
        <p:txBody>
          <a:bodyPr/>
          <a:lstStyle/>
          <a:p>
            <a:r>
              <a:rPr lang="es-ES"/>
              <a:t>Algunos microbios pueden propagarse a través de las gotitas respiratorias que las personas producen al respirar. Cuando se utiliza una mascarilla para el control de la fuente, es importante que la mascarilla cubra tanto la boca como la nariz para evitar que las gotitas respiratorias lleguen a otras personas.</a:t>
            </a:r>
            <a:endParaRPr lang="en-US"/>
          </a:p>
        </p:txBody>
      </p:sp>
      <p:pic>
        <p:nvPicPr>
          <p:cNvPr id="1029" name="Picture 5" descr="An ER nurse stands by a patients's bed; a face shield hangs off a monitor; an overflowing dirty linens bag is in the background">
            <a:extLst>
              <a:ext uri="{FF2B5EF4-FFF2-40B4-BE49-F238E27FC236}">
                <a16:creationId xmlns:a16="http://schemas.microsoft.com/office/drawing/2014/main" id="{23017061-DB36-0A99-2B72-EA2C2FE6CC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32"/>
          <a:stretch/>
        </p:blipFill>
        <p:spPr bwMode="auto">
          <a:xfrm>
            <a:off x="-101601" y="0"/>
            <a:ext cx="66503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rectangle highlights nurse's face mask, which is pulled below the nose">
            <a:extLst>
              <a:ext uri="{FF2B5EF4-FFF2-40B4-BE49-F238E27FC236}">
                <a16:creationId xmlns:a16="http://schemas.microsoft.com/office/drawing/2014/main" id="{043CE61D-8FE1-6C95-6BD5-FB41E5AFA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06" y="-188687"/>
            <a:ext cx="2882952" cy="29599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face mask">
            <a:extLst>
              <a:ext uri="{FF2B5EF4-FFF2-40B4-BE49-F238E27FC236}">
                <a16:creationId xmlns:a16="http://schemas.microsoft.com/office/drawing/2014/main" id="{411C565D-1CB4-ACE8-B626-5CF11EAF9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746" y="2019126"/>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a:xfrm>
            <a:off x="10119093" y="2831923"/>
            <a:ext cx="1978095" cy="592137"/>
          </a:xfrm>
        </p:spPr>
        <p:txBody>
          <a:bodyPr/>
          <a:lstStyle/>
          <a:p>
            <a:r>
              <a:rPr lang="en-US" u="sng" dirty="0" err="1">
                <a:uFill>
                  <a:solidFill>
                    <a:srgbClr val="52427B"/>
                  </a:solidFill>
                </a:uFill>
                <a:hlinkClick r:id="rId6" action="ppaction://hlinksldjump">
                  <a:extLst>
                    <a:ext uri="{A12FA001-AC4F-418D-AE19-62706E023703}">
                      <ahyp:hlinkClr xmlns:ahyp="http://schemas.microsoft.com/office/drawing/2018/hyperlinkcolor" val="tx"/>
                    </a:ext>
                  </a:extLst>
                </a:hlinkClick>
              </a:rPr>
              <a:t>Siguiente</a:t>
            </a:r>
            <a:endParaRPr lang="en-US" u="sng" dirty="0">
              <a:uFill>
                <a:solidFill>
                  <a:srgbClr val="52427B"/>
                </a:solidFill>
              </a:uFill>
            </a:endParaRPr>
          </a:p>
        </p:txBody>
      </p:sp>
    </p:spTree>
    <p:extLst>
      <p:ext uri="{BB962C8B-B14F-4D97-AF65-F5344CB8AC3E}">
        <p14:creationId xmlns:p14="http://schemas.microsoft.com/office/powerpoint/2010/main" val="2815532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52956-DDF9-6B48-3A1C-234349C23156}"/>
              </a:ext>
            </a:extLst>
          </p:cNvPr>
          <p:cNvSpPr>
            <a:spLocks noGrp="1"/>
          </p:cNvSpPr>
          <p:nvPr>
            <p:ph type="title"/>
          </p:nvPr>
        </p:nvSpPr>
        <p:spPr/>
        <p:txBody>
          <a:bodyPr/>
          <a:lstStyle/>
          <a:p>
            <a:r>
              <a:rPr lang="es-ES" dirty="0"/>
              <a:t>Reflexión</a:t>
            </a:r>
          </a:p>
        </p:txBody>
      </p:sp>
      <p:sp>
        <p:nvSpPr>
          <p:cNvPr id="6" name="Content Placeholder 5">
            <a:extLst>
              <a:ext uri="{FF2B5EF4-FFF2-40B4-BE49-F238E27FC236}">
                <a16:creationId xmlns:a16="http://schemas.microsoft.com/office/drawing/2014/main" id="{5799998C-6F52-E0FC-2C2A-8156F0C09B26}"/>
              </a:ext>
            </a:extLst>
          </p:cNvPr>
          <p:cNvSpPr>
            <a:spLocks noGrp="1"/>
          </p:cNvSpPr>
          <p:nvPr>
            <p:ph idx="1"/>
          </p:nvPr>
        </p:nvSpPr>
        <p:spPr/>
        <p:txBody>
          <a:bodyPr/>
          <a:lstStyle/>
          <a:p>
            <a:pPr marL="0" indent="0">
              <a:buNone/>
            </a:pPr>
            <a:r>
              <a:rPr lang="es-ES" sz="2400"/>
              <a:t>¡Bien hecho! Gracias por explorar este entorno de la atención médica e identificar los problemas de control de infecciones.</a:t>
            </a:r>
          </a:p>
          <a:p>
            <a:pPr marL="0" indent="0">
              <a:buNone/>
            </a:pPr>
            <a:r>
              <a:rPr lang="es-ES" sz="2400"/>
              <a:t>¿Se ha encontrado con ellos en su lugar de trabajo?</a:t>
            </a:r>
          </a:p>
          <a:p>
            <a:pPr marL="0" indent="0">
              <a:buNone/>
            </a:pPr>
            <a:r>
              <a:rPr lang="es-ES" sz="2400"/>
              <a:t>Si es así, ¿por qué cree que son tan comunes? ¿Qué podemos hacer para detenerlos?</a:t>
            </a:r>
            <a:endParaRPr lang="en-US" sz="2400"/>
          </a:p>
        </p:txBody>
      </p:sp>
    </p:spTree>
    <p:extLst>
      <p:ext uri="{BB962C8B-B14F-4D97-AF65-F5344CB8AC3E}">
        <p14:creationId xmlns:p14="http://schemas.microsoft.com/office/powerpoint/2010/main" val="39223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n-US" err="1"/>
              <a:t>Recursos</a:t>
            </a:r>
            <a:endParaRPr lang="en-US"/>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a:t>MDH Project Firstline </a:t>
            </a:r>
            <a:r>
              <a:rPr lang="en-US">
                <a:hlinkClick r:id="rId3"/>
              </a:rPr>
              <a:t>www.health.mn.gov/projectfirstline</a:t>
            </a:r>
            <a:r>
              <a:rPr lang="en-US"/>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a:hlinkClick r:id="rId4"/>
              </a:rPr>
              <a:t>Subscribe to MDH Project Firstline Mailing List </a:t>
            </a:r>
            <a:endParaRPr lang="en-US"/>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a:hlinkClick r:id="rId5"/>
              </a:rPr>
              <a:t>Minnesota Department of Health (@mnhealth)| Facebook</a:t>
            </a:r>
            <a:endParaRPr lang="en-US"/>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a:hlinkClick r:id="rId6"/>
              </a:rPr>
              <a:t>Minnesota Department of Health (@mnhealth)| Twitter</a:t>
            </a:r>
            <a:endParaRPr lang="en-US"/>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a:hlinkClick r:id="rId7"/>
              </a:rPr>
              <a:t>Minnesota Department of Health (@mnhealth) | LinkedIn</a:t>
            </a:r>
            <a:endParaRPr lang="en-US"/>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a:hlinkClick r:id="rId8"/>
              </a:rPr>
              <a:t>Minnesota Department of Health (@mnhealth)| Instagram</a:t>
            </a:r>
            <a:endParaRPr lang="en-US"/>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7208519" y="1577628"/>
            <a:ext cx="4833425" cy="4175760"/>
          </a:xfrm>
        </p:spPr>
        <p:txBody>
          <a:bodyPr/>
          <a:lstStyle/>
          <a:p>
            <a:pPr>
              <a:lnSpc>
                <a:spcPct val="100000"/>
              </a:lnSpc>
              <a:spcBef>
                <a:spcPts val="1800"/>
              </a:spcBef>
            </a:pPr>
            <a:r>
              <a:rPr lang="en-US" sz="1600">
                <a:hlinkClick r:id="rId9"/>
              </a:rPr>
              <a:t>CDC PFL Interactive Resources</a:t>
            </a:r>
            <a:endParaRPr lang="en-US" sz="1600"/>
          </a:p>
          <a:p>
            <a:pPr>
              <a:lnSpc>
                <a:spcPct val="100000"/>
              </a:lnSpc>
              <a:spcBef>
                <a:spcPts val="1800"/>
              </a:spcBef>
            </a:pPr>
            <a:r>
              <a:rPr lang="en-US" sz="1600">
                <a:hlinkClick r:id="rId10"/>
              </a:rPr>
              <a:t>CDC Interactive Resources: What’s Wrong with This Picture? Emergency Room </a:t>
            </a:r>
            <a:endParaRPr lang="en-US" sz="1600"/>
          </a:p>
          <a:p>
            <a:pPr>
              <a:lnSpc>
                <a:spcPct val="100000"/>
              </a:lnSpc>
              <a:spcBef>
                <a:spcPts val="1800"/>
              </a:spcBef>
            </a:pPr>
            <a:r>
              <a:rPr lang="en-US" sz="1600">
                <a:hlinkClick r:id="rId11"/>
              </a:rPr>
              <a:t>CDC Project Firstline (cdc.gov)</a:t>
            </a:r>
            <a:r>
              <a:rPr lang="en-US" sz="1600"/>
              <a:t> | </a:t>
            </a:r>
            <a:r>
              <a:rPr lang="en-US" sz="1600">
                <a:hlinkClick r:id="rId12"/>
              </a:rPr>
              <a:t>Facebook</a:t>
            </a:r>
            <a:r>
              <a:rPr lang="en-US" sz="1600"/>
              <a:t> | </a:t>
            </a:r>
            <a:r>
              <a:rPr lang="en-US" sz="1600">
                <a:hlinkClick r:id="rId13"/>
              </a:rPr>
              <a:t>Twitter</a:t>
            </a:r>
            <a:r>
              <a:rPr lang="en-US" sz="1600"/>
              <a:t> </a:t>
            </a:r>
          </a:p>
          <a:p>
            <a:pPr>
              <a:lnSpc>
                <a:spcPct val="100000"/>
              </a:lnSpc>
              <a:spcBef>
                <a:spcPts val="1800"/>
              </a:spcBef>
            </a:pPr>
            <a:r>
              <a:rPr lang="en-US" sz="1600">
                <a:hlinkClick r:id="rId14"/>
              </a:rPr>
              <a:t>Subscribe to CDC Project Firstline e-mails </a:t>
            </a:r>
            <a:endParaRPr lang="en-US" sz="1600"/>
          </a:p>
          <a:p>
            <a:endParaRPr lang="en-US"/>
          </a:p>
        </p:txBody>
      </p:sp>
    </p:spTree>
    <p:extLst>
      <p:ext uri="{BB962C8B-B14F-4D97-AF65-F5344CB8AC3E}">
        <p14:creationId xmlns:p14="http://schemas.microsoft.com/office/powerpoint/2010/main" val="270799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n-US" err="1"/>
              <a:t>Preguntas</a:t>
            </a:r>
            <a:endParaRPr lang="en-US"/>
          </a:p>
        </p:txBody>
      </p:sp>
      <p:pic>
        <p:nvPicPr>
          <p:cNvPr id="3" name="Content Placeholder 4" descr="Scan Me QR code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808720" y="2476299"/>
            <a:ext cx="2292678" cy="2850563"/>
          </a:xfrm>
        </p:spPr>
      </p:pic>
    </p:spTree>
    <p:custDataLst>
      <p:tags r:id="rId1"/>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1_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1" ma:contentTypeDescription="Create a new document." ma:contentTypeScope="" ma:versionID="a0a8f747e0798b03fbcc94af342f86f5">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45dcc61a452d976d7559a3a23a61442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(She/Her/Hers) (MDH)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D6AC18-75FD-490B-B8E4-5486EBC9C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4a757-ef58-4719-9cd6-c9998935b06f"/>
    <ds:schemaRef ds:uri="53dcfa65-588a-4288-bff4-eca324ea3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3ADFE2-871E-4B4C-8E5D-40FED52F3057}">
  <ds:schemaRefs>
    <ds:schemaRef ds:uri="http://schemas.microsoft.com/office/2006/documentManagement/types"/>
    <ds:schemaRef ds:uri="53dcfa65-588a-4288-bff4-eca324ea375f"/>
    <ds:schemaRef ds:uri="2ff4a757-ef58-4719-9cd6-c9998935b06f"/>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B7F42F6-A547-4F92-9832-352DB115B51A}">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10</TotalTime>
  <Words>530</Words>
  <Application>Microsoft Office PowerPoint</Application>
  <PresentationFormat>Widescreen</PresentationFormat>
  <Paragraphs>51</Paragraphs>
  <Slides>9</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Avenir LT Std 55 Roman</vt:lpstr>
      <vt:lpstr>Calibri</vt:lpstr>
      <vt:lpstr>Century Gothic</vt:lpstr>
      <vt:lpstr>Courier New</vt:lpstr>
      <vt:lpstr>Wingdings</vt:lpstr>
      <vt:lpstr>13780_PFL_PPT_template_Avenir_2-26-21_DRAFT</vt:lpstr>
      <vt:lpstr>1_13780_PFL_PPT_template_Avenir_2-26-21_DRAFT</vt:lpstr>
      <vt:lpstr>Notas del Presentador</vt:lpstr>
      <vt:lpstr>¿Qué está mal con esta imagen?  Sala de emergencias</vt:lpstr>
      <vt:lpstr>¿Qué está mal en esta foto?</vt:lpstr>
      <vt:lpstr>Bolsa de ropa de cama sucia desbordada</vt:lpstr>
      <vt:lpstr>Colgar el EPP en una computadora</vt:lpstr>
      <vt:lpstr>No llevar una mascarilla sobre la boca y la nariz</vt:lpstr>
      <vt:lpstr>Reflexión</vt:lpstr>
      <vt:lpstr>Recursos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está mal con esta imagen? Sala de emergencias (Spanish)</dc:title>
  <dc:subject>¿Qué está mal con esta imagen? Sala de emergencias (Spanish)</dc:subject>
  <dc:creator>MDH Project Firstline;CDC Project Firstline</dc:creator>
  <cp:keywords>Germs, respiratory system, digestive system, blood, skin, infection control, reservoir</cp:keywords>
  <cp:lastModifiedBy>Hill, Katie (She/Her/Hers) (MDH)</cp:lastModifiedBy>
  <cp:revision>4</cp:revision>
  <dcterms:created xsi:type="dcterms:W3CDTF">2021-12-16T15:04:03Z</dcterms:created>
  <dcterms:modified xsi:type="dcterms:W3CDTF">2024-01-22T21:15:03Z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