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18"/>
  </p:notesMasterIdLst>
  <p:handoutMasterIdLst>
    <p:handoutMasterId r:id="rId19"/>
  </p:handoutMasterIdLst>
  <p:sldIdLst>
    <p:sldId id="362" r:id="rId5"/>
    <p:sldId id="256" r:id="rId6"/>
    <p:sldId id="259" r:id="rId7"/>
    <p:sldId id="276" r:id="rId8"/>
    <p:sldId id="299" r:id="rId9"/>
    <p:sldId id="296" r:id="rId10"/>
    <p:sldId id="300" r:id="rId11"/>
    <p:sldId id="304" r:id="rId12"/>
    <p:sldId id="302" r:id="rId13"/>
    <p:sldId id="305" r:id="rId14"/>
    <p:sldId id="273" r:id="rId15"/>
    <p:sldId id="335" r:id="rId16"/>
    <p:sldId id="293" r:id="rId17"/>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825E68-1BF0-01E6-336D-A5AC3515BC55}" name="Shogren, Julie" initials="SJ" userId="S::jshogren@rti.org::b8ac11d4-25b8-47fb-add8-e9c5ea412aae" providerId="AD"/>
  <p188:author id="{68F7316A-83AE-B7B2-A017-A7CEA47DD36A}" name="Rasmussen Foster, Laura" initials="RFL" userId="S::lrasmussen@rti.org::5ad58509-b95f-4bf5-82b0-3432a84b06de" providerId="AD"/>
  <p188:author id="{4076917F-F701-3904-A764-31C026BB234F}" name="Lambert, Shari" initials="LS" userId="S::sbl@rti.org::62ef8086-de81-4226-b645-762e6e5dfc71" providerId="AD"/>
  <p188:author id="{4651B3ED-E97F-DC54-F2AD-69C4BDAF89AB}" name="Rodriguez, Christina" initials="RC" userId="S::crodriguez@rti.org::2f401fdf-ae03-47d7-866c-72e20eb50d3f" providerId="AD"/>
  <p188:author id="{646F13F0-9777-50D9-7F3D-D8D8D6B98B52}" name="Romero, Veronica (Contractor)" initials="RV(" userId="S::vromero.contractor@rti.org::8cc2934a-0480-4763-9595-e1bb6ddfe42f" providerId="AD"/>
  <p188:author id="{6AF517FE-1A42-E547-5CAE-17E735C8E471}" name="Stadd, Jessie" initials="SJ" userId="S::jstadd@rti.org::44a9573f-fddc-4716-bc25-9dc365c692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smussen Foster, Laura" initials="RFL" lastIdx="7" clrIdx="0">
    <p:extLst>
      <p:ext uri="{19B8F6BF-5375-455C-9EA6-DF929625EA0E}">
        <p15:presenceInfo xmlns:p15="http://schemas.microsoft.com/office/powerpoint/2012/main" userId="S::lrasmussen@rti.org::5ad58509-b95f-4bf5-82b0-3432a84b06de" providerId="AD"/>
      </p:ext>
    </p:extLst>
  </p:cmAuthor>
  <p:cmAuthor id="2" name="Stadd, Jessie" initials="SJ" lastIdx="4" clrIdx="1">
    <p:extLst>
      <p:ext uri="{19B8F6BF-5375-455C-9EA6-DF929625EA0E}">
        <p15:presenceInfo xmlns:p15="http://schemas.microsoft.com/office/powerpoint/2012/main" userId="S::jstadd@rti.org::44a9573f-fddc-4716-bc25-9dc365c6924d" providerId="AD"/>
      </p:ext>
    </p:extLst>
  </p:cmAuthor>
  <p:cmAuthor id="3" name="Lambert, Shari" initials="LS" lastIdx="23" clrIdx="2">
    <p:extLst>
      <p:ext uri="{19B8F6BF-5375-455C-9EA6-DF929625EA0E}">
        <p15:presenceInfo xmlns:p15="http://schemas.microsoft.com/office/powerpoint/2012/main" userId="S::sbl@rti.org::62ef8086-de81-4226-b645-762e6e5dfc71" providerId="AD"/>
      </p:ext>
    </p:extLst>
  </p:cmAuthor>
  <p:cmAuthor id="4" name="Rodriguez, Christina" initials="RC" lastIdx="31" clrIdx="3">
    <p:extLst>
      <p:ext uri="{19B8F6BF-5375-455C-9EA6-DF929625EA0E}">
        <p15:presenceInfo xmlns:p15="http://schemas.microsoft.com/office/powerpoint/2012/main" userId="S::crodriguez@rti.org::2f401fdf-ae03-47d7-866c-72e20eb50d3f" providerId="AD"/>
      </p:ext>
    </p:extLst>
  </p:cmAuthor>
  <p:cmAuthor id="5" name="Shogren, Julie" initials="SJ" lastIdx="6" clrIdx="4">
    <p:extLst>
      <p:ext uri="{19B8F6BF-5375-455C-9EA6-DF929625EA0E}">
        <p15:presenceInfo xmlns:p15="http://schemas.microsoft.com/office/powerpoint/2012/main" userId="S::jshogren@rti.org::b8ac11d4-25b8-47fb-add8-e9c5ea412aae" providerId="AD"/>
      </p:ext>
    </p:extLst>
  </p:cmAuthor>
  <p:cmAuthor id="6" name="Davis, Dilsey" initials="DD" lastIdx="4" clrIdx="5">
    <p:extLst>
      <p:ext uri="{19B8F6BF-5375-455C-9EA6-DF929625EA0E}">
        <p15:presenceInfo xmlns:p15="http://schemas.microsoft.com/office/powerpoint/2012/main" userId="S::dmdavis@rti.org::1e93f9f0-59f1-4a82-bb40-b5dc06590d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2427B"/>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3" d="2"/>
        <a:sy n="3" d="2"/>
      </p:scale>
      <p:origin x="0" y="0"/>
    </p:cViewPr>
  </p:notesTextViewPr>
  <p:notesViewPr>
    <p:cSldViewPr snapToGrid="0">
      <p:cViewPr>
        <p:scale>
          <a:sx n="1" d="2"/>
          <a:sy n="1" d="2"/>
        </p:scale>
        <p:origin x="3403" y="41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A6A74D-45D5-46AD-B691-BBBBE49EE5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03C7BD-BD6D-46F3-B66E-839876A100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BA792E-85A3-4593-A2F8-E8FF9171A989}" type="datetimeFigureOut">
              <a:rPr lang="en-US" smtClean="0"/>
              <a:t>1/22/2024</a:t>
            </a:fld>
            <a:endParaRPr lang="en-US"/>
          </a:p>
        </p:txBody>
      </p:sp>
      <p:sp>
        <p:nvSpPr>
          <p:cNvPr id="4" name="Footer Placeholder 3">
            <a:extLst>
              <a:ext uri="{FF2B5EF4-FFF2-40B4-BE49-F238E27FC236}">
                <a16:creationId xmlns:a16="http://schemas.microsoft.com/office/drawing/2014/main" id="{917A0AEE-88BB-4753-8143-83F9798446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BC29EE-1C91-4C15-896C-D9A2350ED0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C74EC5-1E9D-4B62-B373-60161E8493A1}" type="slidenum">
              <a:rPr lang="en-US" smtClean="0"/>
              <a:t>‹#›</a:t>
            </a:fld>
            <a:endParaRPr lang="en-US"/>
          </a:p>
        </p:txBody>
      </p:sp>
    </p:spTree>
    <p:extLst>
      <p:ext uri="{BB962C8B-B14F-4D97-AF65-F5344CB8AC3E}">
        <p14:creationId xmlns:p14="http://schemas.microsoft.com/office/powerpoint/2010/main" val="3911438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CE1EB-4AC1-4CCA-9E7D-9D67868ABA72}"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230C-8258-4529-832A-6A8AA1D5C3BA}" type="slidenum">
              <a:rPr lang="en-US" smtClean="0"/>
              <a:t>‹#›</a:t>
            </a:fld>
            <a:endParaRPr lang="en-US"/>
          </a:p>
        </p:txBody>
      </p:sp>
    </p:spTree>
    <p:extLst>
      <p:ext uri="{BB962C8B-B14F-4D97-AF65-F5344CB8AC3E}">
        <p14:creationId xmlns:p14="http://schemas.microsoft.com/office/powerpoint/2010/main" val="238353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1</a:t>
            </a:fld>
            <a:endParaRPr lang="en-US"/>
          </a:p>
        </p:txBody>
      </p:sp>
    </p:spTree>
    <p:extLst>
      <p:ext uri="{BB962C8B-B14F-4D97-AF65-F5344CB8AC3E}">
        <p14:creationId xmlns:p14="http://schemas.microsoft.com/office/powerpoint/2010/main" val="2038657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2</a:t>
            </a:fld>
            <a:endParaRPr lang="en-US"/>
          </a:p>
        </p:txBody>
      </p:sp>
    </p:spTree>
    <p:extLst>
      <p:ext uri="{BB962C8B-B14F-4D97-AF65-F5344CB8AC3E}">
        <p14:creationId xmlns:p14="http://schemas.microsoft.com/office/powerpoint/2010/main" val="68372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0"/>
              </a:spcAft>
              <a:buFont typeface="Courier New" panose="02070309020205020404" pitchFamily="49" charset="0"/>
              <a:buNone/>
            </a:pP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3</a:t>
            </a:fld>
            <a:endParaRPr lang="en-US"/>
          </a:p>
        </p:txBody>
      </p:sp>
    </p:spTree>
    <p:extLst>
      <p:ext uri="{BB962C8B-B14F-4D97-AF65-F5344CB8AC3E}">
        <p14:creationId xmlns:p14="http://schemas.microsoft.com/office/powerpoint/2010/main" val="215113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4</a:t>
            </a:fld>
            <a:endParaRPr lang="en-US"/>
          </a:p>
        </p:txBody>
      </p:sp>
    </p:spTree>
    <p:extLst>
      <p:ext uri="{BB962C8B-B14F-4D97-AF65-F5344CB8AC3E}">
        <p14:creationId xmlns:p14="http://schemas.microsoft.com/office/powerpoint/2010/main" val="306593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5</a:t>
            </a:fld>
            <a:endParaRPr lang="en-US"/>
          </a:p>
        </p:txBody>
      </p:sp>
    </p:spTree>
    <p:extLst>
      <p:ext uri="{BB962C8B-B14F-4D97-AF65-F5344CB8AC3E}">
        <p14:creationId xmlns:p14="http://schemas.microsoft.com/office/powerpoint/2010/main" val="103357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7</a:t>
            </a:fld>
            <a:endParaRPr lang="en-US"/>
          </a:p>
        </p:txBody>
      </p:sp>
    </p:spTree>
    <p:extLst>
      <p:ext uri="{BB962C8B-B14F-4D97-AF65-F5344CB8AC3E}">
        <p14:creationId xmlns:p14="http://schemas.microsoft.com/office/powerpoint/2010/main" val="2667358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230C-8258-4529-832A-6A8AA1D5C3BA}" type="slidenum">
              <a:rPr lang="en-US" smtClean="0"/>
              <a:t>8</a:t>
            </a:fld>
            <a:endParaRPr lang="en-US"/>
          </a:p>
        </p:txBody>
      </p:sp>
    </p:spTree>
    <p:extLst>
      <p:ext uri="{BB962C8B-B14F-4D97-AF65-F5344CB8AC3E}">
        <p14:creationId xmlns:p14="http://schemas.microsoft.com/office/powerpoint/2010/main" val="2517690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12</a:t>
            </a:fld>
            <a:endParaRPr lang="en-US"/>
          </a:p>
        </p:txBody>
      </p:sp>
    </p:spTree>
    <p:extLst>
      <p:ext uri="{BB962C8B-B14F-4D97-AF65-F5344CB8AC3E}">
        <p14:creationId xmlns:p14="http://schemas.microsoft.com/office/powerpoint/2010/main" val="344009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13</a:t>
            </a:fld>
            <a:endParaRPr lang="en-US"/>
          </a:p>
        </p:txBody>
      </p:sp>
    </p:spTree>
    <p:extLst>
      <p:ext uri="{BB962C8B-B14F-4D97-AF65-F5344CB8AC3E}">
        <p14:creationId xmlns:p14="http://schemas.microsoft.com/office/powerpoint/2010/main" val="2854862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flip="none" rotWithShape="1">
          <a:gsLst>
            <a:gs pos="25000">
              <a:schemeClr val="tx2"/>
            </a:gs>
            <a:gs pos="100000">
              <a:srgbClr val="133E68"/>
            </a:gs>
          </a:gsLst>
          <a:lin ang="10800000" scaled="1"/>
          <a:tileRect/>
        </a:gra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714045" y="1709528"/>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673100" y="2744258"/>
            <a:ext cx="5877329" cy="2211409"/>
          </a:xfrm>
        </p:spPr>
        <p:txBody>
          <a:bodyPr anchor="t">
            <a:noAutofit/>
          </a:bodyPr>
          <a:lstStyle>
            <a:lvl1pPr algn="l">
              <a:spcBef>
                <a:spcPts val="0"/>
              </a:spcBef>
              <a:spcAft>
                <a:spcPts val="2400"/>
              </a:spcAft>
              <a:defRPr sz="40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4866446"/>
            <a:ext cx="6229350" cy="455670"/>
          </a:xfrm>
        </p:spPr>
        <p:txBody>
          <a:bodyPr/>
          <a:lstStyle>
            <a:lvl1pPr marL="0" indent="0" algn="l">
              <a:buNone/>
              <a:defRPr sz="2400" b="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687230" y="1772380"/>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
        <p:nvSpPr>
          <p:cNvPr id="18" name="Text Placeholder 17">
            <a:extLst>
              <a:ext uri="{FF2B5EF4-FFF2-40B4-BE49-F238E27FC236}">
                <a16:creationId xmlns:a16="http://schemas.microsoft.com/office/drawing/2014/main" id="{E49D6F2C-E55B-4823-82A7-788BB0E9BA09}"/>
              </a:ext>
            </a:extLst>
          </p:cNvPr>
          <p:cNvSpPr>
            <a:spLocks noGrp="1"/>
          </p:cNvSpPr>
          <p:nvPr>
            <p:ph type="body" sz="quarter" idx="11" hasCustomPrompt="1"/>
          </p:nvPr>
        </p:nvSpPr>
        <p:spPr>
          <a:xfrm>
            <a:off x="673100" y="616999"/>
            <a:ext cx="6229350" cy="712788"/>
          </a:xfrm>
        </p:spPr>
        <p:txBody>
          <a:bodyPr anchor="b"/>
          <a:lstStyle>
            <a:lvl1pPr marL="0" indent="0">
              <a:buNone/>
              <a:defRPr sz="2400" b="1" cap="none"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4" name="Picture 3" descr="Minnesota Department of Health">
            <a:extLst>
              <a:ext uri="{FF2B5EF4-FFF2-40B4-BE49-F238E27FC236}">
                <a16:creationId xmlns:a16="http://schemas.microsoft.com/office/drawing/2014/main" id="{BE3A48D1-5BF7-B477-F52F-A650A8D262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pic>
        <p:nvPicPr>
          <p:cNvPr id="5" name="Picture 4" descr="CDC Project Firstline">
            <a:extLst>
              <a:ext uri="{FF2B5EF4-FFF2-40B4-BE49-F238E27FC236}">
                <a16:creationId xmlns:a16="http://schemas.microsoft.com/office/drawing/2014/main" id="{E55D0238-550F-BE7A-633B-D302D80BEA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893" y="5967785"/>
            <a:ext cx="2161697" cy="811200"/>
          </a:xfrm>
          <a:prstGeom prst="rect">
            <a:avLst/>
          </a:prstGeom>
        </p:spPr>
      </p:pic>
      <p:pic>
        <p:nvPicPr>
          <p:cNvPr id="6" name="Picture 5" descr="Nurses station with multiple staff members and operational materials and equipment such as unit signage, computer, and phone">
            <a:extLst>
              <a:ext uri="{FF2B5EF4-FFF2-40B4-BE49-F238E27FC236}">
                <a16:creationId xmlns:a16="http://schemas.microsoft.com/office/drawing/2014/main" id="{05C57479-53C2-6106-B4AA-A65722061CED}"/>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088" r="7780" b="5754"/>
          <a:stretch/>
        </p:blipFill>
        <p:spPr bwMode="auto">
          <a:xfrm>
            <a:off x="6362700" y="769499"/>
            <a:ext cx="7200899" cy="680050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580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Content Slid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7988300" y="217461"/>
            <a:ext cx="3710704" cy="1135000"/>
          </a:xfrm>
        </p:spPr>
        <p:txBody>
          <a:bodyPr anchor="t">
            <a:noAutofit/>
          </a:bodyPr>
          <a:lstStyle>
            <a:lvl1pPr algn="l">
              <a:spcBef>
                <a:spcPts val="0"/>
              </a:spcBef>
              <a:spcAft>
                <a:spcPts val="2400"/>
              </a:spcAft>
              <a:defRPr sz="32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7988300" y="1494971"/>
            <a:ext cx="3710704" cy="2888343"/>
          </a:xfrm>
        </p:spPr>
        <p:txBody>
          <a:bodyPr/>
          <a:lstStyle>
            <a:lvl1pPr marL="0" indent="0" algn="l">
              <a:buNone/>
              <a:defRPr sz="2400" b="0">
                <a:solidFill>
                  <a:schemeClr val="bg1"/>
                </a:solidFill>
                <a:latin typeface="Avenir LT Std 55 Roma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 Placeholder 5">
            <a:extLst>
              <a:ext uri="{FF2B5EF4-FFF2-40B4-BE49-F238E27FC236}">
                <a16:creationId xmlns:a16="http://schemas.microsoft.com/office/drawing/2014/main" id="{64FA19AF-F11F-9F3C-771B-0B955FDA5F52}"/>
              </a:ext>
            </a:extLst>
          </p:cNvPr>
          <p:cNvSpPr>
            <a:spLocks noGrp="1"/>
          </p:cNvSpPr>
          <p:nvPr>
            <p:ph type="body" sz="quarter" idx="10"/>
          </p:nvPr>
        </p:nvSpPr>
        <p:spPr>
          <a:xfrm>
            <a:off x="7988300" y="4630057"/>
            <a:ext cx="3710704" cy="1502456"/>
          </a:xfrm>
        </p:spPr>
        <p:txBody>
          <a:bodyPr/>
          <a:lstStyle>
            <a:lvl1pPr marL="0" indent="0">
              <a:buNone/>
              <a:defRPr sz="2400" b="1">
                <a:solidFill>
                  <a:schemeClr val="accent6"/>
                </a:solidFill>
                <a:latin typeface="Avenir LT Std 55 Roman"/>
              </a:defRPr>
            </a:lvl1pPr>
            <a:lvl2pPr>
              <a:defRPr>
                <a:solidFill>
                  <a:schemeClr val="accent6"/>
                </a:solidFill>
              </a:defRPr>
            </a:lvl2pPr>
            <a:lvl3pPr>
              <a:defRPr>
                <a:solidFill>
                  <a:schemeClr val="accent6"/>
                </a:solidFill>
              </a:defRPr>
            </a:lvl3pPr>
            <a:lvl4pPr>
              <a:defRPr>
                <a:solidFill>
                  <a:schemeClr val="accent6"/>
                </a:solidFill>
              </a:defRPr>
            </a:lvl4pPr>
            <a:lvl5pPr marL="1828800" indent="0">
              <a:buNone/>
              <a:defRPr>
                <a:solidFill>
                  <a:schemeClr val="accent6"/>
                </a:solidFill>
              </a:defRPr>
            </a:lvl5pPr>
          </a:lstStyle>
          <a:p>
            <a:pPr lvl="0"/>
            <a:r>
              <a:rPr lang="en-US"/>
              <a:t>Click to edit Master text styles</a:t>
            </a:r>
          </a:p>
        </p:txBody>
      </p:sp>
    </p:spTree>
    <p:extLst>
      <p:ext uri="{BB962C8B-B14F-4D97-AF65-F5344CB8AC3E}">
        <p14:creationId xmlns:p14="http://schemas.microsoft.com/office/powerpoint/2010/main" val="2420688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Content Slide">
    <p:bg>
      <p:bgPr>
        <a:solidFill>
          <a:schemeClr val="accent4"/>
        </a:solidFill>
        <a:effectLst/>
      </p:bgPr>
    </p:bg>
    <p:spTree>
      <p:nvGrpSpPr>
        <p:cNvPr id="1" name=""/>
        <p:cNvGrpSpPr/>
        <p:nvPr/>
      </p:nvGrpSpPr>
      <p:grpSpPr>
        <a:xfrm>
          <a:off x="0" y="0"/>
          <a:ext cx="0" cy="0"/>
          <a:chOff x="0" y="0"/>
          <a:chExt cx="0" cy="0"/>
        </a:xfrm>
      </p:grpSpPr>
      <p:pic>
        <p:nvPicPr>
          <p:cNvPr id="4" name="Picture 4" descr="Germs">
            <a:extLst>
              <a:ext uri="{FF2B5EF4-FFF2-40B4-BE49-F238E27FC236}">
                <a16:creationId xmlns:a16="http://schemas.microsoft.com/office/drawing/2014/main" id="{9C788CDF-8D2B-E982-A3B1-F661385BDB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54578" y="1406688"/>
            <a:ext cx="4337422" cy="16913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5CAE742-9DE8-C5A3-C83C-0A171B4FC234}"/>
              </a:ext>
            </a:extLst>
          </p:cNvPr>
          <p:cNvSpPr/>
          <p:nvPr userDrawn="1"/>
        </p:nvSpPr>
        <p:spPr>
          <a:xfrm>
            <a:off x="7854578" y="2641600"/>
            <a:ext cx="4337422" cy="4216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8020175" y="176527"/>
            <a:ext cx="4030832" cy="1135000"/>
          </a:xfrm>
        </p:spPr>
        <p:txBody>
          <a:bodyPr anchor="ctr">
            <a:noAutofit/>
          </a:bodyPr>
          <a:lstStyle>
            <a:lvl1pPr algn="ctr">
              <a:spcBef>
                <a:spcPts val="0"/>
              </a:spcBef>
              <a:spcAft>
                <a:spcPts val="2400"/>
              </a:spcAft>
              <a:defRPr sz="32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8020175" y="3539815"/>
            <a:ext cx="4030833" cy="3318184"/>
          </a:xfrm>
        </p:spPr>
        <p:txBody>
          <a:bodyPr/>
          <a:lstStyle>
            <a:lvl1pPr marL="0" indent="0" algn="l">
              <a:buNone/>
              <a:defRPr sz="2400" b="0">
                <a:solidFill>
                  <a:schemeClr val="tx1"/>
                </a:solidFill>
                <a:latin typeface="Avenir LT Std 55 Roma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Rounded Corners 6">
            <a:extLst>
              <a:ext uri="{FF2B5EF4-FFF2-40B4-BE49-F238E27FC236}">
                <a16:creationId xmlns:a16="http://schemas.microsoft.com/office/drawing/2014/main" id="{951831C5-D2C5-6B97-A4F4-812A1DF996BB}"/>
              </a:ext>
            </a:extLst>
          </p:cNvPr>
          <p:cNvSpPr/>
          <p:nvPr userDrawn="1"/>
        </p:nvSpPr>
        <p:spPr>
          <a:xfrm>
            <a:off x="10118590" y="2769071"/>
            <a:ext cx="2000914" cy="605013"/>
          </a:xfrm>
          <a:prstGeom prst="roundRect">
            <a:avLst/>
          </a:prstGeom>
          <a:solidFill>
            <a:srgbClr val="524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8" name="Text Placeholder 15">
            <a:extLst>
              <a:ext uri="{FF2B5EF4-FFF2-40B4-BE49-F238E27FC236}">
                <a16:creationId xmlns:a16="http://schemas.microsoft.com/office/drawing/2014/main" id="{C8D4627D-65A5-CA2C-7B33-7CD48FC7C77E}"/>
              </a:ext>
            </a:extLst>
          </p:cNvPr>
          <p:cNvSpPr>
            <a:spLocks noGrp="1"/>
          </p:cNvSpPr>
          <p:nvPr>
            <p:ph type="body" sz="quarter" idx="10"/>
          </p:nvPr>
        </p:nvSpPr>
        <p:spPr>
          <a:xfrm>
            <a:off x="10072913" y="2831923"/>
            <a:ext cx="1978095" cy="592137"/>
          </a:xfrm>
        </p:spPr>
        <p:txBody>
          <a:bodyPr/>
          <a:lstStyle>
            <a:lvl1pPr marL="0" indent="0" algn="ctr">
              <a:buNone/>
              <a:defRPr sz="2400" b="1">
                <a:solidFill>
                  <a:schemeClr val="bg1"/>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pic>
        <p:nvPicPr>
          <p:cNvPr id="13" name="Picture 5" descr="Nurses station with multiple staff members and operational materials and equipment such as unit signage, computer, and phone">
            <a:extLst>
              <a:ext uri="{FF2B5EF4-FFF2-40B4-BE49-F238E27FC236}">
                <a16:creationId xmlns:a16="http://schemas.microsoft.com/office/drawing/2014/main" id="{2C09EA6E-69B3-E59A-F8A7-29B5F41D69D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785457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499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5EFE-322C-49C8-9D66-455432F065AC}"/>
              </a:ext>
            </a:extLst>
          </p:cNvPr>
          <p:cNvSpPr>
            <a:spLocks noGrp="1"/>
          </p:cNvSpPr>
          <p:nvPr>
            <p:ph type="title"/>
          </p:nvPr>
        </p:nvSpPr>
        <p:spPr>
          <a:xfrm>
            <a:off x="831850" y="1709738"/>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2D5304B-1AEE-4189-B142-1C2790A766E7}"/>
              </a:ext>
            </a:extLst>
          </p:cNvPr>
          <p:cNvSpPr>
            <a:spLocks noGrp="1"/>
          </p:cNvSpPr>
          <p:nvPr>
            <p:ph type="body" idx="1"/>
          </p:nvPr>
        </p:nvSpPr>
        <p:spPr>
          <a:xfrm>
            <a:off x="831850" y="4589463"/>
            <a:ext cx="10515600" cy="100451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71854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A2AF4C21-DE52-04AB-A729-47003E231DD3}"/>
              </a:ext>
              <a:ext uri="{C183D7F6-B498-43B3-948B-1728B52AA6E4}">
                <adec:decorative xmlns:adec="http://schemas.microsoft.com/office/drawing/2017/decorative" val="1"/>
              </a:ext>
            </a:extLst>
          </p:cNvPr>
          <p:cNvPicPr>
            <a:picLocks noChangeAspect="1" noChangeArrowheads="1"/>
          </p:cNvPicPr>
          <p:nvPr userDrawn="1"/>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305063" y="4499618"/>
            <a:ext cx="670034" cy="502920"/>
          </a:xfrm>
          <a:prstGeom prst="rect">
            <a:avLst/>
          </a:prstGeom>
          <a:noFill/>
          <a:extLst>
            <a:ext uri="{909E8E84-426E-40DD-AFC4-6F175D3DCCD1}">
              <a14:hiddenFill xmlns:a14="http://schemas.microsoft.com/office/drawing/2010/main">
                <a:solidFill>
                  <a:srgbClr val="FFFFFF"/>
                </a:solidFill>
              </a14:hiddenFill>
            </a:ext>
          </a:extLst>
        </p:spPr>
      </p:pic>
      <p:pic>
        <p:nvPicPr>
          <p:cNvPr id="27" name="Graphic 26">
            <a:extLst>
              <a:ext uri="{FF2B5EF4-FFF2-40B4-BE49-F238E27FC236}">
                <a16:creationId xmlns:a16="http://schemas.microsoft.com/office/drawing/2014/main" id="{5E501977-A7F2-9D76-AACB-3B0ABA5F00E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584" y="2155987"/>
            <a:ext cx="457200" cy="457200"/>
          </a:xfrm>
          <a:prstGeom prst="rect">
            <a:avLst/>
          </a:prstGeom>
        </p:spPr>
      </p:pic>
      <p:pic>
        <p:nvPicPr>
          <p:cNvPr id="25" name="Graphic 24">
            <a:extLst>
              <a:ext uri="{FF2B5EF4-FFF2-40B4-BE49-F238E27FC236}">
                <a16:creationId xmlns:a16="http://schemas.microsoft.com/office/drawing/2014/main" id="{70848516-2EF9-AD17-3097-8B91BE03770C}"/>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480" y="1576242"/>
            <a:ext cx="457200" cy="457200"/>
          </a:xfrm>
          <a:prstGeom prst="rect">
            <a:avLst/>
          </a:prstGeom>
        </p:spPr>
      </p:pic>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625269"/>
            <a:ext cx="9840038" cy="677270"/>
          </a:xfrm>
        </p:spPr>
        <p:txBody>
          <a:bodyPr anchor="b">
            <a:normAutofit/>
          </a:bodyPr>
          <a:lstStyle>
            <a:lvl1pPr>
              <a:defRPr sz="36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922710" y="1577628"/>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1478280"/>
            <a:ext cx="4569896" cy="4175760"/>
          </a:xfrm>
        </p:spPr>
        <p:txBody>
          <a:bodyPr/>
          <a:lstStyle>
            <a:lvl1pPr marL="0" indent="0">
              <a:buNone/>
              <a:defRPr sz="1200">
                <a:solidFill>
                  <a:schemeClr val="accent4"/>
                </a:solidFill>
              </a:defRPr>
            </a:lvl1pPr>
            <a:lvl2pPr marL="457200" indent="0">
              <a:buNone/>
              <a:defRPr sz="1200">
                <a:solidFill>
                  <a:schemeClr val="accent4"/>
                </a:solidFill>
              </a:defRPr>
            </a:lvl2pPr>
            <a:lvl3pPr marL="914400" indent="0">
              <a:buNone/>
              <a:defRPr sz="1200">
                <a:solidFill>
                  <a:schemeClr val="accent4"/>
                </a:solidFill>
              </a:defRPr>
            </a:lvl3pPr>
            <a:lvl4pPr marL="1371600" indent="0">
              <a:buNone/>
              <a:defRPr sz="1200">
                <a:solidFill>
                  <a:schemeClr val="accent4"/>
                </a:solidFill>
              </a:defRPr>
            </a:lvl4pPr>
            <a:lvl5pPr marL="1828800" indent="0">
              <a:buNone/>
              <a:defRPr sz="1200">
                <a:solidFill>
                  <a:schemeClr val="accent4"/>
                </a:solidFill>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2357FA59-4967-5A6D-A0AB-3AC0D6C3840E}"/>
              </a:ext>
            </a:extLst>
          </p:cNvPr>
          <p:cNvSpPr>
            <a:spLocks noGrp="1"/>
          </p:cNvSpPr>
          <p:nvPr>
            <p:ph idx="18"/>
          </p:nvPr>
        </p:nvSpPr>
        <p:spPr>
          <a:xfrm>
            <a:off x="918222" y="2163887"/>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0" name="Content Placeholder 2">
            <a:extLst>
              <a:ext uri="{FF2B5EF4-FFF2-40B4-BE49-F238E27FC236}">
                <a16:creationId xmlns:a16="http://schemas.microsoft.com/office/drawing/2014/main" id="{1F9E3666-5F1B-731C-F0C5-30CFC5413457}"/>
              </a:ext>
            </a:extLst>
          </p:cNvPr>
          <p:cNvSpPr>
            <a:spLocks noGrp="1"/>
          </p:cNvSpPr>
          <p:nvPr>
            <p:ph idx="19"/>
          </p:nvPr>
        </p:nvSpPr>
        <p:spPr>
          <a:xfrm>
            <a:off x="918222" y="2750146"/>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1" name="Content Placeholder 2">
            <a:extLst>
              <a:ext uri="{FF2B5EF4-FFF2-40B4-BE49-F238E27FC236}">
                <a16:creationId xmlns:a16="http://schemas.microsoft.com/office/drawing/2014/main" id="{FF247AC3-9D68-9706-E6D8-9452EFB20179}"/>
              </a:ext>
            </a:extLst>
          </p:cNvPr>
          <p:cNvSpPr>
            <a:spLocks noGrp="1"/>
          </p:cNvSpPr>
          <p:nvPr>
            <p:ph idx="20"/>
          </p:nvPr>
        </p:nvSpPr>
        <p:spPr>
          <a:xfrm>
            <a:off x="918222" y="3334509"/>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2" name="Content Placeholder 2">
            <a:extLst>
              <a:ext uri="{FF2B5EF4-FFF2-40B4-BE49-F238E27FC236}">
                <a16:creationId xmlns:a16="http://schemas.microsoft.com/office/drawing/2014/main" id="{3C96D949-576E-BAE8-58B8-CB9B4ED6973A}"/>
              </a:ext>
            </a:extLst>
          </p:cNvPr>
          <p:cNvSpPr>
            <a:spLocks noGrp="1"/>
          </p:cNvSpPr>
          <p:nvPr>
            <p:ph idx="21"/>
          </p:nvPr>
        </p:nvSpPr>
        <p:spPr>
          <a:xfrm>
            <a:off x="918222" y="3913470"/>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sp>
        <p:nvSpPr>
          <p:cNvPr id="23" name="Content Placeholder 2">
            <a:extLst>
              <a:ext uri="{FF2B5EF4-FFF2-40B4-BE49-F238E27FC236}">
                <a16:creationId xmlns:a16="http://schemas.microsoft.com/office/drawing/2014/main" id="{1587E9F7-40A0-DC06-80BA-66972C6E9CD7}"/>
              </a:ext>
            </a:extLst>
          </p:cNvPr>
          <p:cNvSpPr>
            <a:spLocks noGrp="1"/>
          </p:cNvSpPr>
          <p:nvPr>
            <p:ph idx="22"/>
          </p:nvPr>
        </p:nvSpPr>
        <p:spPr>
          <a:xfrm>
            <a:off x="918222" y="4516783"/>
            <a:ext cx="6035040" cy="457200"/>
          </a:xfrm>
        </p:spPr>
        <p:txBody>
          <a:bodyPr lIns="91440" anchor="ctr"/>
          <a:lstStyle>
            <a:lvl1pPr marL="0" indent="0">
              <a:buClr>
                <a:schemeClr val="accent4"/>
              </a:buClr>
              <a:buSzPct val="105000"/>
              <a:buFont typeface="Arial" panose="020B0604020202020204" pitchFamily="34" charset="0"/>
              <a:buNone/>
              <a:defRPr sz="16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p:txBody>
      </p:sp>
      <p:pic>
        <p:nvPicPr>
          <p:cNvPr id="1026" name="Picture 2">
            <a:extLst>
              <a:ext uri="{FF2B5EF4-FFF2-40B4-BE49-F238E27FC236}">
                <a16:creationId xmlns:a16="http://schemas.microsoft.com/office/drawing/2014/main" id="{A84B7D44-2AC6-58B7-F729-A30DD52C15E3}"/>
              </a:ext>
              <a:ext uri="{C183D7F6-B498-43B3-948B-1728B52AA6E4}">
                <adec:decorative xmlns:adec="http://schemas.microsoft.com/office/drawing/2017/decorative" val="1"/>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11480" y="274394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5B3E10B-128A-D862-B460-EF38BDA3B62E}"/>
              </a:ext>
              <a:ext uri="{C183D7F6-B498-43B3-948B-1728B52AA6E4}">
                <adec:decorative xmlns:adec="http://schemas.microsoft.com/office/drawing/2017/decorative" val="1"/>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11480" y="331818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1A37AD4-F916-F6A9-1C0E-C9CE37CFEB7A}"/>
              </a:ext>
              <a:ext uri="{C183D7F6-B498-43B3-948B-1728B52AA6E4}">
                <adec:decorative xmlns:adec="http://schemas.microsoft.com/office/drawing/2017/decorative" val="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11480" y="3913470"/>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090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Hid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accent4"/>
                </a:solidFill>
              </a:defRPr>
            </a:lvl1pPr>
            <a:lvl2pPr marL="800100" indent="-342900">
              <a:spcBef>
                <a:spcPts val="1200"/>
              </a:spcBef>
              <a:buFont typeface="Courier New" panose="02070309020205020404" pitchFamily="49" charset="0"/>
              <a:buChar char="o"/>
              <a:defRPr sz="2400">
                <a:solidFill>
                  <a:schemeClr val="accent4"/>
                </a:solidFill>
              </a:defRPr>
            </a:lvl2pPr>
            <a:lvl3pPr marL="1257300" indent="-342900">
              <a:spcBef>
                <a:spcPts val="1200"/>
              </a:spcBef>
              <a:buFont typeface="Wingdings" panose="05000000000000000000" pitchFamily="2" charset="2"/>
              <a:buChar char="§"/>
              <a:defRPr sz="24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a:t>Click to edit Master text styles</a:t>
            </a:r>
          </a:p>
          <a:p>
            <a:pPr lvl="1"/>
            <a:r>
              <a:rPr lang="en-US"/>
              <a:t>Second level</a:t>
            </a:r>
          </a:p>
          <a:p>
            <a:pPr lvl="2"/>
            <a:r>
              <a:rPr lang="en-US"/>
              <a:t>Third level</a:t>
            </a:r>
          </a:p>
        </p:txBody>
      </p:sp>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B263FA4-BB70-BB63-10F1-E9E36F89E82B}"/>
              </a:ext>
              <a:ext uri="{C183D7F6-B498-43B3-948B-1728B52AA6E4}">
                <adec:decorative xmlns:adec="http://schemas.microsoft.com/office/drawing/2017/decorative" val="1"/>
              </a:ext>
            </a:extLst>
          </p:cNvPr>
          <p:cNvSpPr txBox="1"/>
          <p:nvPr userDrawn="1"/>
        </p:nvSpPr>
        <p:spPr>
          <a:xfrm>
            <a:off x="4123112" y="6449088"/>
            <a:ext cx="7921105" cy="276999"/>
          </a:xfrm>
          <a:prstGeom prst="rect">
            <a:avLst/>
          </a:prstGeom>
          <a:solidFill>
            <a:srgbClr val="123E67"/>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bg1"/>
              </a:solidFill>
              <a:effectLst/>
              <a:uLnTx/>
              <a:uFillTx/>
              <a:latin typeface="Century Gothic"/>
              <a:ea typeface="+mn-ea"/>
              <a:cs typeface="+mn-cs"/>
            </a:endParaRPr>
          </a:p>
        </p:txBody>
      </p:sp>
    </p:spTree>
    <p:extLst>
      <p:ext uri="{BB962C8B-B14F-4D97-AF65-F5344CB8AC3E}">
        <p14:creationId xmlns:p14="http://schemas.microsoft.com/office/powerpoint/2010/main" val="69255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hasCustomPrompt="1"/>
          </p:nvPr>
        </p:nvSpPr>
        <p:spPr>
          <a:xfrm>
            <a:off x="838200" y="456489"/>
            <a:ext cx="10515600" cy="702457"/>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60091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4" y="2670143"/>
            <a:ext cx="5636527"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Box 21">
            <a:extLst>
              <a:ext uri="{FF2B5EF4-FFF2-40B4-BE49-F238E27FC236}">
                <a16:creationId xmlns:a16="http://schemas.microsoft.com/office/drawing/2014/main" id="{4B29A859-2A73-4349-B0CB-83077C6CBA5C}"/>
              </a:ext>
            </a:extLst>
          </p:cNvPr>
          <p:cNvSpPr txBox="1"/>
          <p:nvPr/>
        </p:nvSpPr>
        <p:spPr>
          <a:xfrm>
            <a:off x="3074670" y="6449088"/>
            <a:ext cx="8001544"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 Introduction to Reservoirs: Where Germs Live | Session 1: Body Reservoirs</a:t>
            </a:r>
          </a:p>
        </p:txBody>
      </p:sp>
      <p:sp>
        <p:nvSpPr>
          <p:cNvPr id="23" name="Slide Number Placeholder 5">
            <a:extLst>
              <a:ext uri="{FF2B5EF4-FFF2-40B4-BE49-F238E27FC236}">
                <a16:creationId xmlns:a16="http://schemas.microsoft.com/office/drawing/2014/main" id="{E6A7D95A-B3A9-4990-A841-80F7C9729FB7}"/>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pic>
        <p:nvPicPr>
          <p:cNvPr id="9" name="Picture 8" descr="Text&#10;&#10;Description automatically generated">
            <a:extLst>
              <a:ext uri="{FF2B5EF4-FFF2-40B4-BE49-F238E27FC236}">
                <a16:creationId xmlns:a16="http://schemas.microsoft.com/office/drawing/2014/main" id="{FE1E84F9-EC53-4749-AE0F-F75E5BF22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4" name="TextBox 3">
            <a:extLst>
              <a:ext uri="{FF2B5EF4-FFF2-40B4-BE49-F238E27FC236}">
                <a16:creationId xmlns:a16="http://schemas.microsoft.com/office/drawing/2014/main" id="{5A3CB39F-26F9-B504-8FE1-DF8AF26D586E}"/>
              </a:ext>
              <a:ext uri="{C183D7F6-B498-43B3-948B-1728B52AA6E4}">
                <adec:decorative xmlns:adec="http://schemas.microsoft.com/office/drawing/2017/decorative" val="1"/>
              </a:ext>
            </a:extLst>
          </p:cNvPr>
          <p:cNvSpPr txBox="1"/>
          <p:nvPr userDrawn="1"/>
        </p:nvSpPr>
        <p:spPr>
          <a:xfrm>
            <a:off x="4123113" y="6449088"/>
            <a:ext cx="6953102" cy="276999"/>
          </a:xfrm>
          <a:prstGeom prst="rect">
            <a:avLst/>
          </a:prstGeom>
          <a:solidFill>
            <a:schemeClr val="tx2"/>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Interactive Resources| What’s Wrong with this Picture: Nurses Station</a:t>
            </a:r>
          </a:p>
        </p:txBody>
      </p:sp>
      <p:pic>
        <p:nvPicPr>
          <p:cNvPr id="5" name="Picture 4" descr="Minnesota Department of Health">
            <a:extLst>
              <a:ext uri="{FF2B5EF4-FFF2-40B4-BE49-F238E27FC236}">
                <a16:creationId xmlns:a16="http://schemas.microsoft.com/office/drawing/2014/main" id="{580F15DB-7D7A-B627-7B1C-48B59CE2F9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42507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5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459474" y="269669"/>
            <a:ext cx="5636526" cy="1076532"/>
          </a:xfrm>
        </p:spPr>
        <p:txBody>
          <a:bodyPr anchor="ctr">
            <a:normAutofit/>
          </a:bodyPr>
          <a:lstStyle>
            <a:lvl1pPr>
              <a:defRPr sz="3600" cap="none">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5258" y="1498600"/>
            <a:ext cx="5240742" cy="4368799"/>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7D18B3E3-5FD9-48AB-83B0-C2461B8B0C64}"/>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pic>
        <p:nvPicPr>
          <p:cNvPr id="10" name="Picture 9" descr="Text&#10;&#10;Description automatically generated">
            <a:extLst>
              <a:ext uri="{FF2B5EF4-FFF2-40B4-BE49-F238E27FC236}">
                <a16:creationId xmlns:a16="http://schemas.microsoft.com/office/drawing/2014/main" id="{FC332090-8D34-40F5-8376-CBD289BD21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13" name="TextBox 12">
            <a:extLst>
              <a:ext uri="{FF2B5EF4-FFF2-40B4-BE49-F238E27FC236}">
                <a16:creationId xmlns:a16="http://schemas.microsoft.com/office/drawing/2014/main" id="{EC2DCDB9-9171-426F-AB56-4BB6A495C4CB}"/>
              </a:ext>
            </a:extLst>
          </p:cNvPr>
          <p:cNvSpPr txBox="1"/>
          <p:nvPr/>
        </p:nvSpPr>
        <p:spPr>
          <a:xfrm>
            <a:off x="2893483" y="6449088"/>
            <a:ext cx="8182731"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 Introduction to Reservoirs: Where Germs Live | Session 1: Body Reservoirs</a:t>
            </a:r>
          </a:p>
        </p:txBody>
      </p:sp>
      <p:sp>
        <p:nvSpPr>
          <p:cNvPr id="4" name="TextBox 3">
            <a:extLst>
              <a:ext uri="{FF2B5EF4-FFF2-40B4-BE49-F238E27FC236}">
                <a16:creationId xmlns:a16="http://schemas.microsoft.com/office/drawing/2014/main" id="{11E98499-D4D8-E953-A135-B2A2B9EEEB50}"/>
              </a:ext>
              <a:ext uri="{C183D7F6-B498-43B3-948B-1728B52AA6E4}">
                <adec:decorative xmlns:adec="http://schemas.microsoft.com/office/drawing/2017/decorative" val="1"/>
              </a:ext>
            </a:extLst>
          </p:cNvPr>
          <p:cNvSpPr txBox="1"/>
          <p:nvPr userDrawn="1"/>
        </p:nvSpPr>
        <p:spPr>
          <a:xfrm>
            <a:off x="4123113" y="6449088"/>
            <a:ext cx="6953102" cy="276999"/>
          </a:xfrm>
          <a:prstGeom prst="rect">
            <a:avLst/>
          </a:prstGeom>
          <a:solidFill>
            <a:srgbClr val="123E67"/>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Interactive Resources| What’s Wrong with this Picture: Nurses Station</a:t>
            </a:r>
          </a:p>
        </p:txBody>
      </p:sp>
      <p:pic>
        <p:nvPicPr>
          <p:cNvPr id="5" name="Picture 4" descr="Minnesota Department of Health">
            <a:extLst>
              <a:ext uri="{FF2B5EF4-FFF2-40B4-BE49-F238E27FC236}">
                <a16:creationId xmlns:a16="http://schemas.microsoft.com/office/drawing/2014/main" id="{66BD6D8D-275B-B313-C77D-A0085DABF6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4235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625269"/>
            <a:ext cx="9840038" cy="677270"/>
          </a:xfrm>
        </p:spPr>
        <p:txBody>
          <a:bodyPr anchor="b">
            <a:normAutofit/>
          </a:bodyPr>
          <a:lstStyle>
            <a:lvl1pPr>
              <a:defRPr sz="36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280160" y="1478280"/>
            <a:ext cx="5593080" cy="4175760"/>
          </a:xfrm>
        </p:spPr>
        <p:txBody>
          <a:bodyPr lIns="91440"/>
          <a:lstStyle>
            <a:lvl1pPr marL="0" indent="0">
              <a:buClr>
                <a:schemeClr val="accent4"/>
              </a:buClr>
              <a:buSzPct val="105000"/>
              <a:buFont typeface="Arial" panose="020B0604020202020204" pitchFamily="34" charset="0"/>
              <a:buNone/>
              <a:defRPr sz="20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1478280"/>
            <a:ext cx="4343400" cy="4175760"/>
          </a:xfrm>
        </p:spPr>
        <p:txBody>
          <a:bodyPr/>
          <a:lstStyle>
            <a:lvl1pPr>
              <a:defRPr sz="2000">
                <a:solidFill>
                  <a:schemeClr val="accent4"/>
                </a:solidFill>
              </a:defRPr>
            </a:lvl1pPr>
            <a:lvl2pPr>
              <a:defRPr sz="2000">
                <a:solidFill>
                  <a:schemeClr val="accent4"/>
                </a:solidFill>
              </a:defRPr>
            </a:lvl2pPr>
            <a:lvl3pP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6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accent4"/>
                </a:solidFill>
              </a:defRPr>
            </a:lvl1pPr>
            <a:lvl2pPr marL="800100" indent="-342900">
              <a:spcBef>
                <a:spcPts val="1200"/>
              </a:spcBef>
              <a:buFont typeface="Courier New" panose="02070309020205020404" pitchFamily="49" charset="0"/>
              <a:buChar char="o"/>
              <a:defRPr sz="2400">
                <a:solidFill>
                  <a:schemeClr val="accent4"/>
                </a:solidFill>
              </a:defRPr>
            </a:lvl2pPr>
            <a:lvl3pPr marL="1257300" indent="-342900">
              <a:spcBef>
                <a:spcPts val="1200"/>
              </a:spcBef>
              <a:buFont typeface="Wingdings" panose="05000000000000000000" pitchFamily="2" charset="2"/>
              <a:buChar char="§"/>
              <a:defRPr sz="24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a:t>Click to edit Master text styles</a:t>
            </a:r>
          </a:p>
          <a:p>
            <a:pPr lvl="1"/>
            <a:r>
              <a:rPr lang="en-US"/>
              <a:t>Second level</a:t>
            </a:r>
          </a:p>
          <a:p>
            <a:pPr lvl="2"/>
            <a:r>
              <a:rPr lang="en-US"/>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28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850605" y="633269"/>
            <a:ext cx="10356111" cy="929211"/>
          </a:xfrm>
        </p:spPr>
        <p:txBody>
          <a:bodyPr anchor="b">
            <a:noAutofit/>
          </a:bodyPr>
          <a:lstStyle>
            <a:lvl1pPr>
              <a:defRPr sz="3200" cap="none">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850605" y="1752563"/>
            <a:ext cx="10356111" cy="3055162"/>
          </a:xfrm>
        </p:spPr>
        <p:txBody>
          <a:bodyPr lIns="91440"/>
          <a:lstStyle>
            <a:lvl1pPr marL="342900" indent="-342900">
              <a:spcBef>
                <a:spcPts val="1200"/>
              </a:spcBef>
              <a:buClr>
                <a:schemeClr val="accent4"/>
              </a:buClr>
              <a:buSzPct val="105000"/>
              <a:buFontTx/>
              <a:buBlip>
                <a:blip r:embed="rId2">
                  <a:extLst>
                    <a:ext uri="{96DAC541-7B7A-43D3-8B79-37D633B846F1}">
                      <asvg:svgBlip xmlns:asvg="http://schemas.microsoft.com/office/drawing/2016/SVG/main" r:embed="rId3"/>
                    </a:ext>
                  </a:extLst>
                </a:blip>
              </a:buBlip>
              <a:defRPr sz="2400">
                <a:solidFill>
                  <a:schemeClr val="accent4"/>
                </a:solidFill>
              </a:defRPr>
            </a:lvl1pPr>
            <a:lvl2pPr marL="800100" indent="-342900">
              <a:spcBef>
                <a:spcPts val="1200"/>
              </a:spcBef>
              <a:buFont typeface="Courier New" panose="02070309020205020404" pitchFamily="49" charset="0"/>
              <a:buChar char="o"/>
              <a:defRPr sz="2400">
                <a:solidFill>
                  <a:schemeClr val="accent4"/>
                </a:solidFill>
              </a:defRPr>
            </a:lvl2pPr>
            <a:lvl3pPr marL="1257300" indent="-342900">
              <a:spcBef>
                <a:spcPts val="1200"/>
              </a:spcBef>
              <a:buFont typeface="Wingdings" panose="05000000000000000000" pitchFamily="2" charset="2"/>
              <a:buChar char="§"/>
              <a:defRPr sz="24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a:t>Click to edit Master text styles</a:t>
            </a:r>
          </a:p>
          <a:p>
            <a:pPr lvl="1"/>
            <a:r>
              <a:rPr lang="en-US"/>
              <a:t>Second level</a:t>
            </a:r>
          </a:p>
          <a:p>
            <a:pPr lvl="2"/>
            <a:r>
              <a:rPr lang="en-US"/>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Tree>
    <p:extLst>
      <p:ext uri="{BB962C8B-B14F-4D97-AF65-F5344CB8AC3E}">
        <p14:creationId xmlns:p14="http://schemas.microsoft.com/office/powerpoint/2010/main" val="137818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1257157"/>
            <a:ext cx="5800299" cy="568322"/>
          </a:xfrm>
        </p:spPr>
        <p:txBody>
          <a:bodyPr>
            <a:noAutofit/>
          </a:bodyPr>
          <a:lstStyle>
            <a:lvl1pPr>
              <a:defRPr sz="2800" cap="none">
                <a:solidFill>
                  <a:srgbClr val="0020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6" y="1986883"/>
            <a:ext cx="5800299" cy="3248056"/>
          </a:xfrm>
        </p:spPr>
        <p:txBody>
          <a:bodyPr/>
          <a:lstStyle>
            <a:lvl1pPr marL="228600" indent="-228600">
              <a:spcBef>
                <a:spcPts val="600"/>
              </a:spcBef>
              <a:buClr>
                <a:schemeClr val="accent4"/>
              </a:buClr>
              <a:buSzPct val="120000"/>
              <a:defRPr sz="2400">
                <a:solidFill>
                  <a:srgbClr val="002060"/>
                </a:solidFill>
              </a:defRPr>
            </a:lvl1pPr>
            <a:lvl2pPr marL="685800" indent="-228600">
              <a:spcBef>
                <a:spcPts val="600"/>
              </a:spcBef>
              <a:buClr>
                <a:schemeClr val="accent4"/>
              </a:buClr>
              <a:buSzPct val="80000"/>
              <a:buFont typeface="Courier New" panose="02070309020205020404" pitchFamily="49" charset="0"/>
              <a:buChar char="o"/>
              <a:defRPr sz="2400">
                <a:solidFill>
                  <a:srgbClr val="002060"/>
                </a:solidFill>
              </a:defRPr>
            </a:lvl2pPr>
            <a:lvl3pPr marL="1143000" indent="-228600">
              <a:spcBef>
                <a:spcPts val="600"/>
              </a:spcBef>
              <a:buFont typeface="Wingdings" panose="05000000000000000000" pitchFamily="2" charset="2"/>
              <a:buChar char="§"/>
              <a:defRPr sz="2400">
                <a:solidFill>
                  <a:srgbClr val="002060"/>
                </a:solidFill>
              </a:defRPr>
            </a:lvl3pPr>
            <a:lvl4pPr>
              <a:spcBef>
                <a:spcPts val="600"/>
              </a:spcBef>
              <a:buClr>
                <a:schemeClr val="accent4"/>
              </a:buClr>
              <a:defRPr sz="2400">
                <a:solidFill>
                  <a:srgbClr val="002060"/>
                </a:solidFill>
              </a:defRPr>
            </a:lvl4pPr>
            <a:lvl5pPr>
              <a:spcBef>
                <a:spcPts val="600"/>
              </a:spcBef>
              <a:buClr>
                <a:schemeClr val="accent4"/>
              </a:buClr>
              <a:defRPr sz="2400">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 name="Graphic 31">
            <a:extLst>
              <a:ext uri="{FF2B5EF4-FFF2-40B4-BE49-F238E27FC236}">
                <a16:creationId xmlns:a16="http://schemas.microsoft.com/office/drawing/2014/main" id="{F9E38471-E19F-4F2A-B932-9947CAF83CC5}"/>
              </a:ext>
            </a:extLst>
          </p:cNvPr>
          <p:cNvGrpSpPr/>
          <p:nvPr userDrawn="1"/>
        </p:nvGrpSpPr>
        <p:grpSpPr>
          <a:xfrm>
            <a:off x="8637993" y="2588202"/>
            <a:ext cx="2947520" cy="1910195"/>
            <a:chOff x="8564251" y="2410144"/>
            <a:chExt cx="2947520" cy="1910195"/>
          </a:xfrm>
          <a:effectLst>
            <a:outerShdw blurRad="330200" dist="203200" dir="2700000" algn="tl" rotWithShape="0">
              <a:prstClr val="black">
                <a:alpha val="40000"/>
              </a:prstClr>
            </a:outerShdw>
          </a:effectLst>
        </p:grpSpPr>
        <p:sp>
          <p:nvSpPr>
            <p:cNvPr id="18" name="Freeform: Shape 17">
              <a:extLst>
                <a:ext uri="{FF2B5EF4-FFF2-40B4-BE49-F238E27FC236}">
                  <a16:creationId xmlns:a16="http://schemas.microsoft.com/office/drawing/2014/main" id="{EA2A9D07-2053-4372-A795-43A4CDDF8EEB}"/>
                </a:ext>
              </a:extLst>
            </p:cNvPr>
            <p:cNvSpPr/>
            <p:nvPr/>
          </p:nvSpPr>
          <p:spPr>
            <a:xfrm>
              <a:off x="9392846" y="3384216"/>
              <a:ext cx="483873" cy="534475"/>
            </a:xfrm>
            <a:custGeom>
              <a:avLst/>
              <a:gdLst>
                <a:gd name="connsiteX0" fmla="*/ 151803 w 483873"/>
                <a:gd name="connsiteY0" fmla="*/ 0 h 534475"/>
                <a:gd name="connsiteX1" fmla="*/ 0 w 483873"/>
                <a:gd name="connsiteY1" fmla="*/ 433273 h 534475"/>
                <a:gd name="connsiteX2" fmla="*/ 22138 w 483873"/>
                <a:gd name="connsiteY2" fmla="*/ 534475 h 534475"/>
                <a:gd name="connsiteX3" fmla="*/ 483874 w 483873"/>
                <a:gd name="connsiteY3" fmla="*/ 183429 h 534475"/>
              </a:gdLst>
              <a:ahLst/>
              <a:cxnLst>
                <a:cxn ang="0">
                  <a:pos x="connsiteX0" y="connsiteY0"/>
                </a:cxn>
                <a:cxn ang="0">
                  <a:pos x="connsiteX1" y="connsiteY1"/>
                </a:cxn>
                <a:cxn ang="0">
                  <a:pos x="connsiteX2" y="connsiteY2"/>
                </a:cxn>
                <a:cxn ang="0">
                  <a:pos x="connsiteX3" y="connsiteY3"/>
                </a:cxn>
              </a:cxnLst>
              <a:rect l="l" t="t" r="r" b="b"/>
              <a:pathLst>
                <a:path w="483873" h="534475">
                  <a:moveTo>
                    <a:pt x="151803" y="0"/>
                  </a:moveTo>
                  <a:lnTo>
                    <a:pt x="0" y="433273"/>
                  </a:lnTo>
                  <a:lnTo>
                    <a:pt x="22138" y="534475"/>
                  </a:lnTo>
                  <a:lnTo>
                    <a:pt x="483874" y="183429"/>
                  </a:lnTo>
                  <a:close/>
                </a:path>
              </a:pathLst>
            </a:custGeom>
            <a:solidFill>
              <a:srgbClr val="E8AA55"/>
            </a:solidFill>
            <a:ln w="3161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32D5694-4AF4-4756-92CB-0E9661F0EB4F}"/>
                </a:ext>
              </a:extLst>
            </p:cNvPr>
            <p:cNvSpPr/>
            <p:nvPr/>
          </p:nvSpPr>
          <p:spPr>
            <a:xfrm>
              <a:off x="8564251" y="2410144"/>
              <a:ext cx="2947520" cy="1910195"/>
            </a:xfrm>
            <a:custGeom>
              <a:avLst/>
              <a:gdLst>
                <a:gd name="connsiteX0" fmla="*/ 0 w 2947520"/>
                <a:gd name="connsiteY0" fmla="*/ 338395 h 1910195"/>
                <a:gd name="connsiteX1" fmla="*/ 2172689 w 2947520"/>
                <a:gd name="connsiteY1" fmla="*/ 1910195 h 1910195"/>
                <a:gd name="connsiteX2" fmla="*/ 2947520 w 2947520"/>
                <a:gd name="connsiteY2" fmla="*/ 0 h 1910195"/>
              </a:gdLst>
              <a:ahLst/>
              <a:cxnLst>
                <a:cxn ang="0">
                  <a:pos x="connsiteX0" y="connsiteY0"/>
                </a:cxn>
                <a:cxn ang="0">
                  <a:pos x="connsiteX1" y="connsiteY1"/>
                </a:cxn>
                <a:cxn ang="0">
                  <a:pos x="connsiteX2" y="connsiteY2"/>
                </a:cxn>
              </a:cxnLst>
              <a:rect l="l" t="t" r="r" b="b"/>
              <a:pathLst>
                <a:path w="2947520" h="1910195">
                  <a:moveTo>
                    <a:pt x="0" y="338395"/>
                  </a:moveTo>
                  <a:lnTo>
                    <a:pt x="2172689" y="1910195"/>
                  </a:lnTo>
                  <a:lnTo>
                    <a:pt x="2947520" y="0"/>
                  </a:lnTo>
                  <a:close/>
                </a:path>
              </a:pathLst>
            </a:custGeom>
            <a:solidFill>
              <a:srgbClr val="F4D6AE"/>
            </a:solidFill>
            <a:ln w="3161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6983AB6-2033-46D1-93FF-B72E4CDD3966}"/>
                </a:ext>
              </a:extLst>
            </p:cNvPr>
            <p:cNvSpPr/>
            <p:nvPr/>
          </p:nvSpPr>
          <p:spPr>
            <a:xfrm>
              <a:off x="9187279" y="2410144"/>
              <a:ext cx="2324492" cy="1508548"/>
            </a:xfrm>
            <a:custGeom>
              <a:avLst/>
              <a:gdLst>
                <a:gd name="connsiteX0" fmla="*/ 0 w 2324492"/>
                <a:gd name="connsiteY0" fmla="*/ 787481 h 1508548"/>
                <a:gd name="connsiteX1" fmla="*/ 2324493 w 2324492"/>
                <a:gd name="connsiteY1" fmla="*/ 0 h 1508548"/>
                <a:gd name="connsiteX2" fmla="*/ 407972 w 2324492"/>
                <a:gd name="connsiteY2" fmla="*/ 1084763 h 1508548"/>
                <a:gd name="connsiteX3" fmla="*/ 227706 w 2324492"/>
                <a:gd name="connsiteY3" fmla="*/ 1508548 h 1508548"/>
              </a:gdLst>
              <a:ahLst/>
              <a:cxnLst>
                <a:cxn ang="0">
                  <a:pos x="connsiteX0" y="connsiteY0"/>
                </a:cxn>
                <a:cxn ang="0">
                  <a:pos x="connsiteX1" y="connsiteY1"/>
                </a:cxn>
                <a:cxn ang="0">
                  <a:pos x="connsiteX2" y="connsiteY2"/>
                </a:cxn>
                <a:cxn ang="0">
                  <a:pos x="connsiteX3" y="connsiteY3"/>
                </a:cxn>
              </a:cxnLst>
              <a:rect l="l" t="t" r="r" b="b"/>
              <a:pathLst>
                <a:path w="2324492" h="1508548">
                  <a:moveTo>
                    <a:pt x="0" y="787481"/>
                  </a:moveTo>
                  <a:lnTo>
                    <a:pt x="2324493" y="0"/>
                  </a:lnTo>
                  <a:lnTo>
                    <a:pt x="407972" y="1084763"/>
                  </a:lnTo>
                  <a:lnTo>
                    <a:pt x="227706" y="1508548"/>
                  </a:lnTo>
                  <a:close/>
                </a:path>
              </a:pathLst>
            </a:custGeom>
            <a:solidFill>
              <a:srgbClr val="E8AA55"/>
            </a:solidFill>
            <a:ln w="31610" cap="flat">
              <a:noFill/>
              <a:prstDash val="solid"/>
              <a:miter/>
            </a:ln>
          </p:spPr>
          <p:txBody>
            <a:bodyPr rtlCol="0" anchor="ctr"/>
            <a:lstStyle/>
            <a:p>
              <a:endParaRPr lang="en-US"/>
            </a:p>
          </p:txBody>
        </p:sp>
      </p:grpSp>
      <p:sp>
        <p:nvSpPr>
          <p:cNvPr id="10" name="TextBox 9">
            <a:extLst>
              <a:ext uri="{FF2B5EF4-FFF2-40B4-BE49-F238E27FC236}">
                <a16:creationId xmlns:a16="http://schemas.microsoft.com/office/drawing/2014/main" id="{05BE3F47-4DB7-46E1-BC8F-E957DD4F3D83}"/>
              </a:ext>
            </a:extLst>
          </p:cNvPr>
          <p:cNvSpPr txBox="1"/>
          <p:nvPr userDrawn="1"/>
        </p:nvSpPr>
        <p:spPr>
          <a:xfrm>
            <a:off x="3657600" y="6449088"/>
            <a:ext cx="7418614"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 Introduction to Reservoirs: Where Germs Live | Session 1: Body Reservoirs</a:t>
            </a:r>
          </a:p>
        </p:txBody>
      </p:sp>
      <p:sp>
        <p:nvSpPr>
          <p:cNvPr id="11" name="Slide Number Placeholder 5">
            <a:extLst>
              <a:ext uri="{FF2B5EF4-FFF2-40B4-BE49-F238E27FC236}">
                <a16:creationId xmlns:a16="http://schemas.microsoft.com/office/drawing/2014/main" id="{331F6F58-BCEE-45B3-A2DB-C8C6806DEAF6}"/>
              </a:ext>
            </a:extLst>
          </p:cNvPr>
          <p:cNvSpPr txBox="1">
            <a:spLocks/>
          </p:cNvSpPr>
          <p:nvPr userDrawn="1"/>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pic>
        <p:nvPicPr>
          <p:cNvPr id="12" name="Picture 11" descr="Text&#10;&#10;Description automatically generated">
            <a:extLst>
              <a:ext uri="{FF2B5EF4-FFF2-40B4-BE49-F238E27FC236}">
                <a16:creationId xmlns:a16="http://schemas.microsoft.com/office/drawing/2014/main" id="{166289D1-8786-4C68-95F8-634BE7572C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13" name="Rectangle 12">
            <a:extLst>
              <a:ext uri="{FF2B5EF4-FFF2-40B4-BE49-F238E27FC236}">
                <a16:creationId xmlns:a16="http://schemas.microsoft.com/office/drawing/2014/main" id="{17449AD0-0ADF-4F42-A07C-B58C33CCA31A}"/>
              </a:ext>
            </a:extLst>
          </p:cNvPr>
          <p:cNvSpPr/>
          <p:nvPr userDrawn="1"/>
        </p:nvSpPr>
        <p:spPr>
          <a:xfrm>
            <a:off x="0" y="5894736"/>
            <a:ext cx="217714"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279F784-D0E5-33C6-6C09-5575F91BC984}"/>
              </a:ext>
              <a:ext uri="{C183D7F6-B498-43B3-948B-1728B52AA6E4}">
                <adec:decorative xmlns:adec="http://schemas.microsoft.com/office/drawing/2017/decorative" val="1"/>
              </a:ext>
            </a:extLst>
          </p:cNvPr>
          <p:cNvSpPr txBox="1"/>
          <p:nvPr userDrawn="1"/>
        </p:nvSpPr>
        <p:spPr>
          <a:xfrm>
            <a:off x="4123113" y="6449088"/>
            <a:ext cx="6953102" cy="276999"/>
          </a:xfrm>
          <a:prstGeom prst="rect">
            <a:avLst/>
          </a:prstGeom>
          <a:solidFill>
            <a:srgbClr val="123E67"/>
          </a:solid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Interactive Resources| What’s Wrong with this Picture: Nurses Station</a:t>
            </a:r>
          </a:p>
        </p:txBody>
      </p:sp>
      <p:pic>
        <p:nvPicPr>
          <p:cNvPr id="5" name="Picture 4" descr="Minnesota Department of Health">
            <a:extLst>
              <a:ext uri="{FF2B5EF4-FFF2-40B4-BE49-F238E27FC236}">
                <a16:creationId xmlns:a16="http://schemas.microsoft.com/office/drawing/2014/main" id="{30CDCE34-81C5-0EB3-5CE6-916401F57B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91187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Content Slide">
    <p:bg>
      <p:bgPr>
        <a:solidFill>
          <a:schemeClr val="accent4"/>
        </a:soli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8181645" y="6066023"/>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7391399" y="725168"/>
            <a:ext cx="4307606" cy="1135000"/>
          </a:xfrm>
        </p:spPr>
        <p:txBody>
          <a:bodyPr anchor="t">
            <a:noAutofit/>
          </a:bodyPr>
          <a:lstStyle>
            <a:lvl1pPr algn="l">
              <a:spcBef>
                <a:spcPts val="0"/>
              </a:spcBef>
              <a:spcAft>
                <a:spcPts val="2400"/>
              </a:spcAft>
              <a:defRPr sz="4000">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7391399" y="2041284"/>
            <a:ext cx="4000501" cy="2775432"/>
          </a:xfrm>
        </p:spPr>
        <p:txBody>
          <a:bodyPr/>
          <a:lstStyle>
            <a:lvl1pPr marL="0" indent="0" algn="l">
              <a:buNone/>
              <a:defRPr sz="2400" b="0">
                <a:solidFill>
                  <a:schemeClr val="bg1"/>
                </a:solidFill>
                <a:latin typeface="Avenir LT Std 55 Roman"/>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8181645" y="6157129"/>
            <a:ext cx="3613150" cy="592137"/>
          </a:xfrm>
        </p:spPr>
        <p:txBody>
          <a:bodyPr/>
          <a:lstStyle>
            <a:lvl1pPr marL="0" indent="0" algn="ctr">
              <a:buNone/>
              <a:defRPr sz="2400" b="1">
                <a:solidFill>
                  <a:schemeClr val="accent4"/>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a:t>Click to edit</a:t>
            </a:r>
          </a:p>
        </p:txBody>
      </p:sp>
    </p:spTree>
    <p:extLst>
      <p:ext uri="{BB962C8B-B14F-4D97-AF65-F5344CB8AC3E}">
        <p14:creationId xmlns:p14="http://schemas.microsoft.com/office/powerpoint/2010/main" val="295914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01E846-8622-4AEB-BDFF-34D670A3E469}"/>
              </a:ext>
            </a:extLst>
          </p:cNvPr>
          <p:cNvSpPr/>
          <p:nvPr/>
        </p:nvSpPr>
        <p:spPr>
          <a:xfrm>
            <a:off x="0" y="5894736"/>
            <a:ext cx="12192000"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633762"/>
            <a:ext cx="10515600" cy="702457"/>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41732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Box 28">
            <a:extLst>
              <a:ext uri="{FF2B5EF4-FFF2-40B4-BE49-F238E27FC236}">
                <a16:creationId xmlns:a16="http://schemas.microsoft.com/office/drawing/2014/main" id="{A70DEE79-DF7B-465A-8433-170A49ABF6F9}"/>
              </a:ext>
            </a:extLst>
          </p:cNvPr>
          <p:cNvSpPr txBox="1"/>
          <p:nvPr/>
        </p:nvSpPr>
        <p:spPr>
          <a:xfrm>
            <a:off x="3657600" y="6449088"/>
            <a:ext cx="7418614"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Century Gothic"/>
                <a:ea typeface="+mn-ea"/>
                <a:cs typeface="+mn-cs"/>
              </a:rPr>
              <a:t>Interactive Resources| What’s Wrong with this Picture: Nurses Station</a:t>
            </a:r>
          </a:p>
        </p:txBody>
      </p:sp>
      <p:sp>
        <p:nvSpPr>
          <p:cNvPr id="32" name="Slide Number Placeholder 5">
            <a:extLst>
              <a:ext uri="{FF2B5EF4-FFF2-40B4-BE49-F238E27FC236}">
                <a16:creationId xmlns:a16="http://schemas.microsoft.com/office/drawing/2014/main" id="{966D56BE-9265-4448-927D-6C2385056E16}"/>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a:p>
        </p:txBody>
      </p:sp>
      <p:pic>
        <p:nvPicPr>
          <p:cNvPr id="8" name="Picture 7" descr="Text&#10;&#10;Description automatically generated">
            <a:extLst>
              <a:ext uri="{FF2B5EF4-FFF2-40B4-BE49-F238E27FC236}">
                <a16:creationId xmlns:a16="http://schemas.microsoft.com/office/drawing/2014/main" id="{01076F97-22D5-48CC-86A1-360B7A49AFEA}"/>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pic>
        <p:nvPicPr>
          <p:cNvPr id="4" name="Picture 3" descr="Minnesota Department of Health">
            <a:extLst>
              <a:ext uri="{FF2B5EF4-FFF2-40B4-BE49-F238E27FC236}">
                <a16:creationId xmlns:a16="http://schemas.microsoft.com/office/drawing/2014/main" id="{E8D7CF2E-AD77-72F4-BDB2-098D995279E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179823" y="6093408"/>
            <a:ext cx="815767" cy="561052"/>
          </a:xfrm>
          <a:prstGeom prst="rect">
            <a:avLst/>
          </a:prstGeom>
        </p:spPr>
      </p:pic>
    </p:spTree>
    <p:extLst>
      <p:ext uri="{BB962C8B-B14F-4D97-AF65-F5344CB8AC3E}">
        <p14:creationId xmlns:p14="http://schemas.microsoft.com/office/powerpoint/2010/main" val="912649758"/>
      </p:ext>
    </p:extLst>
  </p:cSld>
  <p:clrMap bg1="lt1" tx1="dk1" bg2="lt2" tx2="dk2" accent1="accent1" accent2="accent2" accent3="accent3" accent4="accent4" accent5="accent5" accent6="accent6" hlink="hlink" folHlink="folHlink"/>
  <p:sldLayoutIdLst>
    <p:sldLayoutId id="2147483682" r:id="rId1"/>
    <p:sldLayoutId id="2147483663" r:id="rId2"/>
    <p:sldLayoutId id="2147483664" r:id="rId3"/>
    <p:sldLayoutId id="2147483665" r:id="rId4"/>
    <p:sldLayoutId id="2147483666" r:id="rId5"/>
    <p:sldLayoutId id="2147483678" r:id="rId6"/>
    <p:sldLayoutId id="2147483683" r:id="rId7"/>
    <p:sldLayoutId id="2147483674" r:id="rId8"/>
    <p:sldLayoutId id="2147483684" r:id="rId9"/>
    <p:sldLayoutId id="2147483685" r:id="rId10"/>
    <p:sldLayoutId id="2147483686" r:id="rId11"/>
    <p:sldLayoutId id="2147483673" r:id="rId12"/>
    <p:sldLayoutId id="2147483687" r:id="rId13"/>
    <p:sldLayoutId id="2147483688" r:id="rId14"/>
  </p:sldLayoutIdLst>
  <p:hf sldNum="0" hdr="0" dt="0"/>
  <p:txStyles>
    <p:title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8" Type="http://schemas.openxmlformats.org/officeDocument/2006/relationships/hyperlink" Target="https://www.instagram.com/mnhealth/" TargetMode="External"/><Relationship Id="rId13" Type="http://schemas.openxmlformats.org/officeDocument/2006/relationships/hyperlink" Target="https://twitter.com/CDC_Firstline" TargetMode="External"/><Relationship Id="rId3" Type="http://schemas.openxmlformats.org/officeDocument/2006/relationships/hyperlink" Target="https://www.health.mn.gov/projectfirstline" TargetMode="External"/><Relationship Id="rId7" Type="http://schemas.openxmlformats.org/officeDocument/2006/relationships/hyperlink" Target="https://www.linkedin.com/company/mnhealth/" TargetMode="External"/><Relationship Id="rId12" Type="http://schemas.openxmlformats.org/officeDocument/2006/relationships/hyperlink" Target="https://www.facebook.com/CDCProjectFirstlin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twitter.com/mnhealth/" TargetMode="External"/><Relationship Id="rId11" Type="http://schemas.openxmlformats.org/officeDocument/2006/relationships/hyperlink" Target="https://www.cdc.gov/infectioncontrol/projectfirstline/index.html" TargetMode="External"/><Relationship Id="rId5" Type="http://schemas.openxmlformats.org/officeDocument/2006/relationships/hyperlink" Target="https://www.facebook.com/mnhealth/" TargetMode="External"/><Relationship Id="rId10" Type="http://schemas.openxmlformats.org/officeDocument/2006/relationships/hyperlink" Target="https://www.cdc.gov/infectioncontrol/projectfirstline/healthcare/interactive-Nurses-Station.html" TargetMode="External"/><Relationship Id="rId4" Type="http://schemas.openxmlformats.org/officeDocument/2006/relationships/hyperlink" Target="https://public.govdelivery.com/accounts/MNMDH/subscriber/new?topic_id=MNMDH_673" TargetMode="External"/><Relationship Id="rId9" Type="http://schemas.openxmlformats.org/officeDocument/2006/relationships/hyperlink" Target="https://www.cdc.gov/infectioncontrol/projectfirstline/healthcare/interactive.html" TargetMode="External"/><Relationship Id="rId14" Type="http://schemas.openxmlformats.org/officeDocument/2006/relationships/hyperlink" Target="https://tools.cdc.gov/campaignproxyservice/subscriptions.aspx?topic_id=USCDC_2104"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10.xml"/><Relationship Id="rId7"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slide" Target="slide5.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24.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11.xml"/><Relationship Id="rId5" Type="http://schemas.openxmlformats.org/officeDocument/2006/relationships/slide" Target="slide5.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0B4480D-F2B3-0593-DE55-CBB79AB82E12}"/>
              </a:ext>
            </a:extLst>
          </p:cNvPr>
          <p:cNvSpPr>
            <a:spLocks noGrp="1"/>
          </p:cNvSpPr>
          <p:nvPr>
            <p:ph type="title"/>
          </p:nvPr>
        </p:nvSpPr>
        <p:spPr/>
        <p:txBody>
          <a:bodyPr anchor="ctr"/>
          <a:lstStyle/>
          <a:p>
            <a:r>
              <a:rPr lang="en-US" dirty="0"/>
              <a:t>Presenter Notes:</a:t>
            </a:r>
          </a:p>
        </p:txBody>
      </p:sp>
      <p:sp>
        <p:nvSpPr>
          <p:cNvPr id="10" name="Content Placeholder 9">
            <a:extLst>
              <a:ext uri="{FF2B5EF4-FFF2-40B4-BE49-F238E27FC236}">
                <a16:creationId xmlns:a16="http://schemas.microsoft.com/office/drawing/2014/main" id="{8F030E5A-8D14-6E77-AFD6-080EE0C1A4C3}"/>
              </a:ext>
            </a:extLst>
          </p:cNvPr>
          <p:cNvSpPr>
            <a:spLocks noGrp="1"/>
          </p:cNvSpPr>
          <p:nvPr>
            <p:ph idx="1"/>
          </p:nvPr>
        </p:nvSpPr>
        <p:spPr>
          <a:xfrm>
            <a:off x="850605" y="1562480"/>
            <a:ext cx="10356111" cy="4339555"/>
          </a:xfrm>
        </p:spPr>
        <p:txBody>
          <a:bodyPr/>
          <a:lstStyle/>
          <a:p>
            <a:r>
              <a:rPr lang="en-US" dirty="0"/>
              <a:t>Put the Slide Show into “Presenter Mode”</a:t>
            </a:r>
          </a:p>
          <a:p>
            <a:pPr lvl="1"/>
            <a:r>
              <a:rPr lang="en-US" sz="2000" dirty="0"/>
              <a:t>Slide Show &gt; From Beginning</a:t>
            </a:r>
          </a:p>
          <a:p>
            <a:r>
              <a:rPr lang="en-US" dirty="0"/>
              <a:t>Navigate using the hyperlinked “hot spots” and purple buttons</a:t>
            </a:r>
          </a:p>
          <a:p>
            <a:pPr lvl="1"/>
            <a:r>
              <a:rPr lang="en-US" sz="2000" dirty="0"/>
              <a:t>Hover over and click on a “hot spot” to advance to that problem’s slide</a:t>
            </a:r>
          </a:p>
          <a:p>
            <a:pPr lvl="1"/>
            <a:r>
              <a:rPr lang="en-US" sz="2000" dirty="0"/>
              <a:t>On each problem slide:</a:t>
            </a:r>
          </a:p>
          <a:p>
            <a:pPr lvl="2"/>
            <a:r>
              <a:rPr lang="en-US" sz="2000" dirty="0"/>
              <a:t>Click again to show text box</a:t>
            </a:r>
          </a:p>
          <a:p>
            <a:pPr lvl="2"/>
            <a:r>
              <a:rPr lang="en-US" sz="2000" dirty="0"/>
              <a:t>Click the “Next” button to return to the main picture slide</a:t>
            </a:r>
          </a:p>
          <a:p>
            <a:pPr lvl="1"/>
            <a:r>
              <a:rPr lang="en-US" sz="2000" dirty="0"/>
              <a:t>Click the “Finish” button to advance to the reflection slide</a:t>
            </a:r>
          </a:p>
          <a:p>
            <a:r>
              <a:rPr lang="en-US" dirty="0"/>
              <a:t>Please do not make any edits to this presentation</a:t>
            </a:r>
          </a:p>
        </p:txBody>
      </p:sp>
    </p:spTree>
    <p:extLst>
      <p:ext uri="{BB962C8B-B14F-4D97-AF65-F5344CB8AC3E}">
        <p14:creationId xmlns:p14="http://schemas.microsoft.com/office/powerpoint/2010/main" val="2430199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E52956-DDF9-6B48-3A1C-234349C23156}"/>
              </a:ext>
            </a:extLst>
          </p:cNvPr>
          <p:cNvSpPr>
            <a:spLocks noGrp="1"/>
          </p:cNvSpPr>
          <p:nvPr>
            <p:ph type="title"/>
          </p:nvPr>
        </p:nvSpPr>
        <p:spPr/>
        <p:txBody>
          <a:bodyPr/>
          <a:lstStyle/>
          <a:p>
            <a:r>
              <a:rPr lang="en-US"/>
              <a:t>Reflection</a:t>
            </a:r>
          </a:p>
        </p:txBody>
      </p:sp>
      <p:sp>
        <p:nvSpPr>
          <p:cNvPr id="6" name="Content Placeholder 5">
            <a:extLst>
              <a:ext uri="{FF2B5EF4-FFF2-40B4-BE49-F238E27FC236}">
                <a16:creationId xmlns:a16="http://schemas.microsoft.com/office/drawing/2014/main" id="{5799998C-6F52-E0FC-2C2A-8156F0C09B26}"/>
              </a:ext>
            </a:extLst>
          </p:cNvPr>
          <p:cNvSpPr>
            <a:spLocks noGrp="1"/>
          </p:cNvSpPr>
          <p:nvPr>
            <p:ph idx="1"/>
          </p:nvPr>
        </p:nvSpPr>
        <p:spPr/>
        <p:txBody>
          <a:bodyPr/>
          <a:lstStyle/>
          <a:p>
            <a:pPr marL="0" indent="0">
              <a:buNone/>
            </a:pPr>
            <a:r>
              <a:rPr lang="en-US" sz="2400"/>
              <a:t>You did it! Thanks for exploring this common health care setting and identifying infection control problems. </a:t>
            </a:r>
          </a:p>
          <a:p>
            <a:pPr marL="0" indent="0">
              <a:buNone/>
            </a:pPr>
            <a:r>
              <a:rPr lang="en-US" sz="2400"/>
              <a:t>Have you ever encountered them in your workplace? </a:t>
            </a:r>
          </a:p>
          <a:p>
            <a:pPr marL="0" indent="0">
              <a:buNone/>
            </a:pPr>
            <a:r>
              <a:rPr lang="en-US" sz="2400"/>
              <a:t>If so, why do you think they are so common? What could we do to stop them?</a:t>
            </a:r>
          </a:p>
        </p:txBody>
      </p:sp>
    </p:spTree>
    <p:extLst>
      <p:ext uri="{BB962C8B-B14F-4D97-AF65-F5344CB8AC3E}">
        <p14:creationId xmlns:p14="http://schemas.microsoft.com/office/powerpoint/2010/main" val="392234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AC160D-974E-4F5A-9D1F-EB36D6454324}"/>
              </a:ext>
            </a:extLst>
          </p:cNvPr>
          <p:cNvSpPr>
            <a:spLocks noGrp="1"/>
          </p:cNvSpPr>
          <p:nvPr>
            <p:ph type="title"/>
          </p:nvPr>
        </p:nvSpPr>
        <p:spPr/>
        <p:txBody>
          <a:bodyPr/>
          <a:lstStyle/>
          <a:p>
            <a:r>
              <a:rPr lang="en-US"/>
              <a:t>Conclusion</a:t>
            </a:r>
          </a:p>
        </p:txBody>
      </p:sp>
    </p:spTree>
    <p:custDataLst>
      <p:tags r:id="rId1"/>
    </p:custDataLst>
    <p:extLst>
      <p:ext uri="{BB962C8B-B14F-4D97-AF65-F5344CB8AC3E}">
        <p14:creationId xmlns:p14="http://schemas.microsoft.com/office/powerpoint/2010/main" val="38497864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9FC72AED-9A81-18F5-7F96-D838B0B282CA}"/>
              </a:ext>
            </a:extLst>
          </p:cNvPr>
          <p:cNvSpPr>
            <a:spLocks noGrp="1"/>
          </p:cNvSpPr>
          <p:nvPr>
            <p:ph type="title"/>
          </p:nvPr>
        </p:nvSpPr>
        <p:spPr/>
        <p:txBody>
          <a:bodyPr/>
          <a:lstStyle/>
          <a:p>
            <a:r>
              <a:rPr lang="en-US" dirty="0"/>
              <a:t>Resources</a:t>
            </a:r>
          </a:p>
        </p:txBody>
      </p:sp>
      <p:sp>
        <p:nvSpPr>
          <p:cNvPr id="20" name="Content Placeholder 19">
            <a:extLst>
              <a:ext uri="{FF2B5EF4-FFF2-40B4-BE49-F238E27FC236}">
                <a16:creationId xmlns:a16="http://schemas.microsoft.com/office/drawing/2014/main" id="{F755F415-14ED-BC18-BE55-8524742F7D7B}"/>
              </a:ext>
            </a:extLst>
          </p:cNvPr>
          <p:cNvSpPr>
            <a:spLocks noGrp="1"/>
          </p:cNvSpPr>
          <p:nvPr>
            <p:ph idx="1"/>
          </p:nvPr>
        </p:nvSpPr>
        <p:spPr/>
        <p:txBody>
          <a:bodyPr/>
          <a:lstStyle/>
          <a:p>
            <a:r>
              <a:rPr lang="en-US" dirty="0"/>
              <a:t>MDH Project Firstline </a:t>
            </a:r>
            <a:r>
              <a:rPr lang="en-US" dirty="0">
                <a:hlinkClick r:id="rId3"/>
              </a:rPr>
              <a:t>wwww.health.mn.gov/</a:t>
            </a:r>
            <a:r>
              <a:rPr lang="en-US" dirty="0" err="1">
                <a:hlinkClick r:id="rId3"/>
              </a:rPr>
              <a:t>projectfirstline</a:t>
            </a:r>
            <a:r>
              <a:rPr lang="en-US" dirty="0"/>
              <a:t> </a:t>
            </a:r>
          </a:p>
        </p:txBody>
      </p:sp>
      <p:sp>
        <p:nvSpPr>
          <p:cNvPr id="22" name="Content Placeholder 21">
            <a:extLst>
              <a:ext uri="{FF2B5EF4-FFF2-40B4-BE49-F238E27FC236}">
                <a16:creationId xmlns:a16="http://schemas.microsoft.com/office/drawing/2014/main" id="{DA140AA3-956E-6670-F86D-232CA118E26C}"/>
              </a:ext>
            </a:extLst>
          </p:cNvPr>
          <p:cNvSpPr>
            <a:spLocks noGrp="1"/>
          </p:cNvSpPr>
          <p:nvPr>
            <p:ph idx="18"/>
          </p:nvPr>
        </p:nvSpPr>
        <p:spPr/>
        <p:txBody>
          <a:bodyPr/>
          <a:lstStyle/>
          <a:p>
            <a:r>
              <a:rPr lang="en-US">
                <a:hlinkClick r:id="rId4"/>
              </a:rPr>
              <a:t>Subscribe to MDH Project Firstline Mailing List </a:t>
            </a:r>
            <a:endParaRPr lang="en-US"/>
          </a:p>
        </p:txBody>
      </p:sp>
      <p:sp>
        <p:nvSpPr>
          <p:cNvPr id="23" name="Content Placeholder 22">
            <a:extLst>
              <a:ext uri="{FF2B5EF4-FFF2-40B4-BE49-F238E27FC236}">
                <a16:creationId xmlns:a16="http://schemas.microsoft.com/office/drawing/2014/main" id="{D6D22966-B6AF-9A3A-AAFC-417113B12961}"/>
              </a:ext>
            </a:extLst>
          </p:cNvPr>
          <p:cNvSpPr>
            <a:spLocks noGrp="1"/>
          </p:cNvSpPr>
          <p:nvPr>
            <p:ph idx="19"/>
          </p:nvPr>
        </p:nvSpPr>
        <p:spPr/>
        <p:txBody>
          <a:bodyPr/>
          <a:lstStyle/>
          <a:p>
            <a:r>
              <a:rPr lang="en-US">
                <a:hlinkClick r:id="rId5"/>
              </a:rPr>
              <a:t>Minnesota Department of Health (@mnhealth)| Facebook</a:t>
            </a:r>
            <a:endParaRPr lang="en-US"/>
          </a:p>
        </p:txBody>
      </p:sp>
      <p:sp>
        <p:nvSpPr>
          <p:cNvPr id="24" name="Content Placeholder 23">
            <a:extLst>
              <a:ext uri="{FF2B5EF4-FFF2-40B4-BE49-F238E27FC236}">
                <a16:creationId xmlns:a16="http://schemas.microsoft.com/office/drawing/2014/main" id="{AAD41AAA-248F-A414-1CAB-F3335C31C9EB}"/>
              </a:ext>
            </a:extLst>
          </p:cNvPr>
          <p:cNvSpPr>
            <a:spLocks noGrp="1"/>
          </p:cNvSpPr>
          <p:nvPr>
            <p:ph idx="20"/>
          </p:nvPr>
        </p:nvSpPr>
        <p:spPr/>
        <p:txBody>
          <a:bodyPr/>
          <a:lstStyle/>
          <a:p>
            <a:r>
              <a:rPr lang="en-US">
                <a:hlinkClick r:id="rId6"/>
              </a:rPr>
              <a:t>Minnesota Department of Health (@mnhealth)| Twitter</a:t>
            </a:r>
            <a:endParaRPr lang="en-US"/>
          </a:p>
        </p:txBody>
      </p:sp>
      <p:sp>
        <p:nvSpPr>
          <p:cNvPr id="25" name="Content Placeholder 24">
            <a:extLst>
              <a:ext uri="{FF2B5EF4-FFF2-40B4-BE49-F238E27FC236}">
                <a16:creationId xmlns:a16="http://schemas.microsoft.com/office/drawing/2014/main" id="{1BDBDA66-D04D-9DB4-59C5-B2467179667C}"/>
              </a:ext>
            </a:extLst>
          </p:cNvPr>
          <p:cNvSpPr>
            <a:spLocks noGrp="1"/>
          </p:cNvSpPr>
          <p:nvPr>
            <p:ph idx="21"/>
          </p:nvPr>
        </p:nvSpPr>
        <p:spPr/>
        <p:txBody>
          <a:bodyPr/>
          <a:lstStyle/>
          <a:p>
            <a:r>
              <a:rPr lang="en-US">
                <a:hlinkClick r:id="rId7"/>
              </a:rPr>
              <a:t>Minnesota Department of Health (@mnhealth) | LinkedIn</a:t>
            </a:r>
            <a:endParaRPr lang="en-US"/>
          </a:p>
        </p:txBody>
      </p:sp>
      <p:sp>
        <p:nvSpPr>
          <p:cNvPr id="26" name="Content Placeholder 25">
            <a:extLst>
              <a:ext uri="{FF2B5EF4-FFF2-40B4-BE49-F238E27FC236}">
                <a16:creationId xmlns:a16="http://schemas.microsoft.com/office/drawing/2014/main" id="{85B57326-CE94-7AAC-7FB5-428898859038}"/>
              </a:ext>
            </a:extLst>
          </p:cNvPr>
          <p:cNvSpPr>
            <a:spLocks noGrp="1"/>
          </p:cNvSpPr>
          <p:nvPr>
            <p:ph idx="22"/>
          </p:nvPr>
        </p:nvSpPr>
        <p:spPr/>
        <p:txBody>
          <a:bodyPr/>
          <a:lstStyle/>
          <a:p>
            <a:r>
              <a:rPr lang="en-US">
                <a:hlinkClick r:id="rId8"/>
              </a:rPr>
              <a:t>Minnesota Department of Health (@mnhealth)| Instagram</a:t>
            </a:r>
            <a:endParaRPr lang="en-US"/>
          </a:p>
        </p:txBody>
      </p:sp>
      <p:sp>
        <p:nvSpPr>
          <p:cNvPr id="42" name="Text Placeholder 41">
            <a:extLst>
              <a:ext uri="{FF2B5EF4-FFF2-40B4-BE49-F238E27FC236}">
                <a16:creationId xmlns:a16="http://schemas.microsoft.com/office/drawing/2014/main" id="{ACB01834-C9A1-2152-B4B2-FD786F323DBE}"/>
              </a:ext>
            </a:extLst>
          </p:cNvPr>
          <p:cNvSpPr>
            <a:spLocks noGrp="1"/>
          </p:cNvSpPr>
          <p:nvPr>
            <p:ph type="body" sz="quarter" idx="10"/>
          </p:nvPr>
        </p:nvSpPr>
        <p:spPr>
          <a:xfrm>
            <a:off x="7208519" y="1689652"/>
            <a:ext cx="4833425" cy="4063736"/>
          </a:xfrm>
        </p:spPr>
        <p:txBody>
          <a:bodyPr/>
          <a:lstStyle/>
          <a:p>
            <a:pPr>
              <a:spcBef>
                <a:spcPts val="1800"/>
              </a:spcBef>
            </a:pPr>
            <a:r>
              <a:rPr lang="en-US" sz="1600" dirty="0">
                <a:hlinkClick r:id="rId9"/>
              </a:rPr>
              <a:t>CDC PFL Interactive Resources</a:t>
            </a:r>
            <a:endParaRPr lang="en-US" sz="1600" dirty="0"/>
          </a:p>
          <a:p>
            <a:pPr>
              <a:spcBef>
                <a:spcPts val="1800"/>
              </a:spcBef>
            </a:pPr>
            <a:r>
              <a:rPr lang="en-US" sz="1600" dirty="0">
                <a:hlinkClick r:id="rId10"/>
              </a:rPr>
              <a:t>CDC Interactive Resources: What’s Wrong with This Picture? Nurses Station</a:t>
            </a:r>
            <a:endParaRPr lang="en-US" sz="1600" dirty="0"/>
          </a:p>
          <a:p>
            <a:pPr>
              <a:spcBef>
                <a:spcPts val="1800"/>
              </a:spcBef>
            </a:pPr>
            <a:r>
              <a:rPr lang="en-US" sz="1600" dirty="0">
                <a:hlinkClick r:id="rId11"/>
              </a:rPr>
              <a:t>CDC Project Firstline (cdc.gov)</a:t>
            </a:r>
            <a:r>
              <a:rPr lang="en-US" sz="1600" dirty="0"/>
              <a:t> | </a:t>
            </a:r>
            <a:r>
              <a:rPr lang="en-US" sz="1600" dirty="0">
                <a:hlinkClick r:id="rId12"/>
              </a:rPr>
              <a:t>Facebook</a:t>
            </a:r>
            <a:r>
              <a:rPr lang="en-US" sz="1600" dirty="0"/>
              <a:t> | </a:t>
            </a:r>
            <a:r>
              <a:rPr lang="en-US" sz="1600" dirty="0">
                <a:hlinkClick r:id="rId13"/>
              </a:rPr>
              <a:t>Twitter</a:t>
            </a:r>
            <a:r>
              <a:rPr lang="en-US" sz="1600" dirty="0"/>
              <a:t> </a:t>
            </a:r>
          </a:p>
          <a:p>
            <a:pPr>
              <a:spcBef>
                <a:spcPts val="1800"/>
              </a:spcBef>
            </a:pPr>
            <a:r>
              <a:rPr lang="en-US" sz="1600" dirty="0">
                <a:hlinkClick r:id="rId14"/>
              </a:rPr>
              <a:t>Subscribe to CDC Project Firstline e-mails </a:t>
            </a:r>
            <a:endParaRPr lang="en-US" sz="1600" dirty="0"/>
          </a:p>
          <a:p>
            <a:endParaRPr lang="en-US" dirty="0"/>
          </a:p>
        </p:txBody>
      </p:sp>
    </p:spTree>
    <p:extLst>
      <p:ext uri="{BB962C8B-B14F-4D97-AF65-F5344CB8AC3E}">
        <p14:creationId xmlns:p14="http://schemas.microsoft.com/office/powerpoint/2010/main" val="270799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84A3-7FBE-48B8-98EA-C72ADD915C61}"/>
              </a:ext>
            </a:extLst>
          </p:cNvPr>
          <p:cNvSpPr>
            <a:spLocks noGrp="1"/>
          </p:cNvSpPr>
          <p:nvPr>
            <p:ph type="title"/>
          </p:nvPr>
        </p:nvSpPr>
        <p:spPr>
          <a:xfrm>
            <a:off x="1808720" y="635701"/>
            <a:ext cx="5636526" cy="1622431"/>
          </a:xfrm>
        </p:spPr>
        <p:txBody>
          <a:bodyPr anchor="b">
            <a:normAutofit/>
          </a:bodyPr>
          <a:lstStyle/>
          <a:p>
            <a:r>
              <a:rPr lang="en-US"/>
              <a:t>Questions</a:t>
            </a:r>
          </a:p>
        </p:txBody>
      </p:sp>
      <p:pic>
        <p:nvPicPr>
          <p:cNvPr id="3" name="Content Placeholder 4" descr="Scan Me QR code https://www.health.state.mn.us/facilities/patientsafety/infectioncontrol/pfl/index.html">
            <a:extLst>
              <a:ext uri="{FF2B5EF4-FFF2-40B4-BE49-F238E27FC236}">
                <a16:creationId xmlns:a16="http://schemas.microsoft.com/office/drawing/2014/main" id="{43B8B24E-307A-4F1E-AFD7-2F25E9277D49}"/>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1808720" y="2476299"/>
            <a:ext cx="2292678" cy="2850563"/>
          </a:xfrm>
        </p:spPr>
      </p:pic>
    </p:spTree>
    <p:custDataLst>
      <p:tags r:id="rId1"/>
    </p:custDataLst>
    <p:extLst>
      <p:ext uri="{BB962C8B-B14F-4D97-AF65-F5344CB8AC3E}">
        <p14:creationId xmlns:p14="http://schemas.microsoft.com/office/powerpoint/2010/main" val="27712917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D1D0-0187-40F6-85A4-6A5E603616C3}"/>
              </a:ext>
            </a:extLst>
          </p:cNvPr>
          <p:cNvSpPr>
            <a:spLocks noGrp="1"/>
          </p:cNvSpPr>
          <p:nvPr>
            <p:ph type="ctrTitle"/>
          </p:nvPr>
        </p:nvSpPr>
        <p:spPr/>
        <p:txBody>
          <a:bodyPr anchor="t">
            <a:normAutofit/>
          </a:bodyPr>
          <a:lstStyle/>
          <a:p>
            <a:r>
              <a:rPr lang="en-US" dirty="0"/>
              <a:t>What’s Wrong with </a:t>
            </a:r>
            <a:br>
              <a:rPr lang="en-US" dirty="0"/>
            </a:br>
            <a:r>
              <a:rPr lang="en-US" dirty="0"/>
              <a:t>this Picture: </a:t>
            </a:r>
            <a:br>
              <a:rPr lang="en-US" dirty="0"/>
            </a:br>
            <a:r>
              <a:rPr lang="en-US" dirty="0"/>
              <a:t>Nurses Station</a:t>
            </a:r>
          </a:p>
        </p:txBody>
      </p:sp>
      <p:sp>
        <p:nvSpPr>
          <p:cNvPr id="9" name="Text Placeholder 8">
            <a:extLst>
              <a:ext uri="{FF2B5EF4-FFF2-40B4-BE49-F238E27FC236}">
                <a16:creationId xmlns:a16="http://schemas.microsoft.com/office/drawing/2014/main" id="{7B7468A0-78E2-4E68-BF45-7D2E5F804659}"/>
              </a:ext>
            </a:extLst>
          </p:cNvPr>
          <p:cNvSpPr>
            <a:spLocks noGrp="1"/>
          </p:cNvSpPr>
          <p:nvPr>
            <p:ph type="body" sz="quarter" idx="11"/>
          </p:nvPr>
        </p:nvSpPr>
        <p:spPr/>
        <p:txBody>
          <a:bodyPr/>
          <a:lstStyle/>
          <a:p>
            <a:r>
              <a:rPr lang="en-US"/>
              <a:t>Table Talk with MDH Project Firstline</a:t>
            </a:r>
          </a:p>
        </p:txBody>
      </p:sp>
      <p:sp>
        <p:nvSpPr>
          <p:cNvPr id="8" name="Text Placeholder 3">
            <a:extLst>
              <a:ext uri="{FF2B5EF4-FFF2-40B4-BE49-F238E27FC236}">
                <a16:creationId xmlns:a16="http://schemas.microsoft.com/office/drawing/2014/main" id="{56E06EE7-A1AB-4B1A-976C-C3D0B9CB2183}"/>
              </a:ext>
            </a:extLst>
          </p:cNvPr>
          <p:cNvSpPr>
            <a:spLocks noGrp="1"/>
          </p:cNvSpPr>
          <p:nvPr>
            <p:ph type="body" sz="quarter" idx="10"/>
          </p:nvPr>
        </p:nvSpPr>
        <p:spPr>
          <a:xfrm>
            <a:off x="687230" y="1802296"/>
            <a:ext cx="3613150" cy="522465"/>
          </a:xfrm>
        </p:spPr>
        <p:txBody>
          <a:bodyPr/>
          <a:lstStyle/>
          <a:p>
            <a:r>
              <a:rPr lang="en-US"/>
              <a:t>Interactive Resources</a:t>
            </a:r>
          </a:p>
        </p:txBody>
      </p:sp>
    </p:spTree>
    <p:custDataLst>
      <p:tags r:id="rId1"/>
    </p:custDataLst>
    <p:extLst>
      <p:ext uri="{BB962C8B-B14F-4D97-AF65-F5344CB8AC3E}">
        <p14:creationId xmlns:p14="http://schemas.microsoft.com/office/powerpoint/2010/main" val="273211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2634-5472-4514-B187-6E3EDBB5CD12}"/>
              </a:ext>
            </a:extLst>
          </p:cNvPr>
          <p:cNvSpPr>
            <a:spLocks noGrp="1"/>
          </p:cNvSpPr>
          <p:nvPr>
            <p:ph type="title"/>
          </p:nvPr>
        </p:nvSpPr>
        <p:spPr>
          <a:xfrm>
            <a:off x="1119188" y="1257300"/>
            <a:ext cx="6287452" cy="479987"/>
          </a:xfrm>
        </p:spPr>
        <p:txBody>
          <a:bodyPr anchor="t">
            <a:noAutofit/>
          </a:bodyPr>
          <a:lstStyle/>
          <a:p>
            <a:r>
              <a:rPr lang="en-US"/>
              <a:t>Agenda</a:t>
            </a:r>
          </a:p>
        </p:txBody>
      </p:sp>
      <p:sp>
        <p:nvSpPr>
          <p:cNvPr id="5" name="Rectangle: Rounded Corners 4">
            <a:extLst>
              <a:ext uri="{FF2B5EF4-FFF2-40B4-BE49-F238E27FC236}">
                <a16:creationId xmlns:a16="http://schemas.microsoft.com/office/drawing/2014/main" id="{7DFDB8F1-B870-4616-8021-325820BC6B62}"/>
              </a:ext>
              <a:ext uri="{C183D7F6-B498-43B3-948B-1728B52AA6E4}">
                <adec:decorative xmlns:adec="http://schemas.microsoft.com/office/drawing/2017/decorative" val="1"/>
              </a:ext>
            </a:extLst>
          </p:cNvPr>
          <p:cNvSpPr/>
          <p:nvPr/>
        </p:nvSpPr>
        <p:spPr>
          <a:xfrm>
            <a:off x="1199953" y="793697"/>
            <a:ext cx="1382634" cy="2743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564C34-1081-4BF9-B0DE-5074BC00D1B3}"/>
              </a:ext>
              <a:ext uri="{C183D7F6-B498-43B3-948B-1728B52AA6E4}">
                <adec:decorative xmlns:adec="http://schemas.microsoft.com/office/drawing/2017/decorative" val="1"/>
              </a:ext>
            </a:extLst>
          </p:cNvPr>
          <p:cNvSpPr/>
          <p:nvPr/>
        </p:nvSpPr>
        <p:spPr>
          <a:xfrm>
            <a:off x="1248334" y="1737287"/>
            <a:ext cx="5671579"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4B870E8-6795-46F7-99C1-C2401FCF44D6}"/>
              </a:ext>
            </a:extLst>
          </p:cNvPr>
          <p:cNvSpPr txBox="1"/>
          <p:nvPr/>
        </p:nvSpPr>
        <p:spPr>
          <a:xfrm>
            <a:off x="1199954" y="816374"/>
            <a:ext cx="1361232" cy="246221"/>
          </a:xfrm>
          <a:prstGeom prst="rect">
            <a:avLst/>
          </a:prstGeom>
          <a:noFill/>
        </p:spPr>
        <p:txBody>
          <a:bodyPr wrap="square" rtlCol="0">
            <a:spAutoFit/>
          </a:bodyPr>
          <a:lstStyle/>
          <a:p>
            <a:pPr algn="ctr"/>
            <a:r>
              <a:rPr lang="en-US" sz="1000" b="1" spc="50">
                <a:solidFill>
                  <a:schemeClr val="bg1"/>
                </a:solidFill>
                <a:latin typeface="Century Gothic" panose="020B0502020202020204" pitchFamily="34" charset="0"/>
                <a:cs typeface="Poppins Medium" panose="00000600000000000000" pitchFamily="2" charset="0"/>
              </a:rPr>
              <a:t>Welcome</a:t>
            </a:r>
          </a:p>
        </p:txBody>
      </p:sp>
      <p:sp>
        <p:nvSpPr>
          <p:cNvPr id="3" name="Content Placeholder 2">
            <a:extLst>
              <a:ext uri="{FF2B5EF4-FFF2-40B4-BE49-F238E27FC236}">
                <a16:creationId xmlns:a16="http://schemas.microsoft.com/office/drawing/2014/main" id="{9318B743-76B2-4D2C-A334-4F77B160FC11}"/>
              </a:ext>
            </a:extLst>
          </p:cNvPr>
          <p:cNvSpPr>
            <a:spLocks noGrp="1"/>
          </p:cNvSpPr>
          <p:nvPr>
            <p:ph idx="1"/>
          </p:nvPr>
        </p:nvSpPr>
        <p:spPr>
          <a:xfrm>
            <a:off x="1119188" y="1987550"/>
            <a:ext cx="5800725" cy="3248025"/>
          </a:xfrm>
        </p:spPr>
        <p:txBody>
          <a:bodyPr>
            <a:normAutofit/>
          </a:bodyPr>
          <a:lstStyle/>
          <a:p>
            <a:r>
              <a:rPr lang="en-US"/>
              <a:t>Welcome and Introductions</a:t>
            </a:r>
          </a:p>
          <a:p>
            <a:r>
              <a:rPr lang="en-US"/>
              <a:t>What’s Wrong with this Picture: Nurses Station</a:t>
            </a:r>
          </a:p>
          <a:p>
            <a:r>
              <a:rPr lang="en-US"/>
              <a:t>Conclusion</a:t>
            </a:r>
          </a:p>
        </p:txBody>
      </p:sp>
    </p:spTree>
    <p:custDataLst>
      <p:tags r:id="rId1"/>
    </p:custDataLst>
    <p:extLst>
      <p:ext uri="{BB962C8B-B14F-4D97-AF65-F5344CB8AC3E}">
        <p14:creationId xmlns:p14="http://schemas.microsoft.com/office/powerpoint/2010/main" val="334010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3D7DCC-EC80-47EE-9B84-5DF5A6D015FD}"/>
              </a:ext>
            </a:extLst>
          </p:cNvPr>
          <p:cNvSpPr>
            <a:spLocks noGrp="1"/>
          </p:cNvSpPr>
          <p:nvPr>
            <p:ph type="title"/>
          </p:nvPr>
        </p:nvSpPr>
        <p:spPr/>
        <p:txBody>
          <a:bodyPr/>
          <a:lstStyle/>
          <a:p>
            <a:r>
              <a:rPr lang="en-US"/>
              <a:t>What’s Wrong with this Picture: Nurses Station</a:t>
            </a:r>
          </a:p>
        </p:txBody>
      </p:sp>
    </p:spTree>
    <p:custDataLst>
      <p:tags r:id="rId1"/>
    </p:custDataLst>
    <p:extLst>
      <p:ext uri="{BB962C8B-B14F-4D97-AF65-F5344CB8AC3E}">
        <p14:creationId xmlns:p14="http://schemas.microsoft.com/office/powerpoint/2010/main" val="26395875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2F2068-3AFA-9F80-11A9-E8228F1B9DD0}"/>
              </a:ext>
            </a:extLst>
          </p:cNvPr>
          <p:cNvSpPr>
            <a:spLocks noGrp="1"/>
          </p:cNvSpPr>
          <p:nvPr>
            <p:ph type="ctrTitle"/>
          </p:nvPr>
        </p:nvSpPr>
        <p:spPr/>
        <p:txBody>
          <a:bodyPr/>
          <a:lstStyle/>
          <a:p>
            <a:r>
              <a:rPr lang="en-US" sz="3200"/>
              <a:t>What’s wrong with this picture?</a:t>
            </a:r>
          </a:p>
        </p:txBody>
      </p:sp>
      <p:sp>
        <p:nvSpPr>
          <p:cNvPr id="5" name="Subtitle 4">
            <a:extLst>
              <a:ext uri="{FF2B5EF4-FFF2-40B4-BE49-F238E27FC236}">
                <a16:creationId xmlns:a16="http://schemas.microsoft.com/office/drawing/2014/main" id="{C8171B8C-F6E7-B573-4DCF-81F3BB391E6C}"/>
              </a:ext>
            </a:extLst>
          </p:cNvPr>
          <p:cNvSpPr>
            <a:spLocks noGrp="1"/>
          </p:cNvSpPr>
          <p:nvPr>
            <p:ph type="subTitle" idx="1"/>
          </p:nvPr>
        </p:nvSpPr>
        <p:spPr/>
        <p:txBody>
          <a:bodyPr/>
          <a:lstStyle/>
          <a:p>
            <a:r>
              <a:rPr lang="en-US"/>
              <a:t>Health care workers need to be extra aware of where germs are found and how they can be spread to surfaces and people. </a:t>
            </a:r>
          </a:p>
          <a:p>
            <a:r>
              <a:rPr lang="en-US"/>
              <a:t>We can help stop infections when we recognize the risk for germs to spread!</a:t>
            </a:r>
          </a:p>
        </p:txBody>
      </p:sp>
      <p:sp>
        <p:nvSpPr>
          <p:cNvPr id="7" name="Text Placeholder 6">
            <a:extLst>
              <a:ext uri="{FF2B5EF4-FFF2-40B4-BE49-F238E27FC236}">
                <a16:creationId xmlns:a16="http://schemas.microsoft.com/office/drawing/2014/main" id="{DB668B08-026F-5588-CDB4-DCD53401370A}"/>
              </a:ext>
            </a:extLst>
          </p:cNvPr>
          <p:cNvSpPr>
            <a:spLocks noGrp="1"/>
          </p:cNvSpPr>
          <p:nvPr>
            <p:ph type="body" sz="quarter" idx="10"/>
          </p:nvPr>
        </p:nvSpPr>
        <p:spPr>
          <a:xfrm>
            <a:off x="7988300" y="4630057"/>
            <a:ext cx="3873500" cy="1502456"/>
          </a:xfrm>
        </p:spPr>
        <p:txBody>
          <a:bodyPr/>
          <a:lstStyle/>
          <a:p>
            <a:r>
              <a:rPr lang="en-US"/>
              <a:t>In this image of a nurses station, select four problems that need to be fixed to reduce the spread of germs.</a:t>
            </a:r>
          </a:p>
        </p:txBody>
      </p:sp>
      <p:sp>
        <p:nvSpPr>
          <p:cNvPr id="9" name="Rectangle: Rounded Corners 8">
            <a:extLst>
              <a:ext uri="{FF2B5EF4-FFF2-40B4-BE49-F238E27FC236}">
                <a16:creationId xmlns:a16="http://schemas.microsoft.com/office/drawing/2014/main" id="{68AB3A04-482C-5D2D-C8A9-DDF5764AC4D8}"/>
              </a:ext>
              <a:ext uri="{C183D7F6-B498-43B3-948B-1728B52AA6E4}">
                <adec:decorative xmlns:adec="http://schemas.microsoft.com/office/drawing/2017/decorative" val="1"/>
              </a:ext>
            </a:extLst>
          </p:cNvPr>
          <p:cNvSpPr/>
          <p:nvPr/>
        </p:nvSpPr>
        <p:spPr>
          <a:xfrm>
            <a:off x="8878392" y="6235430"/>
            <a:ext cx="2000914" cy="502096"/>
          </a:xfrm>
          <a:prstGeom prst="roundRect">
            <a:avLst/>
          </a:prstGeom>
          <a:solidFill>
            <a:srgbClr val="524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4B9C8"/>
              </a:solidFill>
            </a:endParaRPr>
          </a:p>
        </p:txBody>
      </p:sp>
      <p:sp>
        <p:nvSpPr>
          <p:cNvPr id="10" name="Text Placeholder 15">
            <a:extLst>
              <a:ext uri="{FF2B5EF4-FFF2-40B4-BE49-F238E27FC236}">
                <a16:creationId xmlns:a16="http://schemas.microsoft.com/office/drawing/2014/main" id="{F561DE52-AD24-BB01-4705-98CF74835695}"/>
              </a:ext>
            </a:extLst>
          </p:cNvPr>
          <p:cNvSpPr txBox="1">
            <a:spLocks/>
          </p:cNvSpPr>
          <p:nvPr/>
        </p:nvSpPr>
        <p:spPr>
          <a:xfrm>
            <a:off x="8832715" y="6266908"/>
            <a:ext cx="1978095" cy="491410"/>
          </a:xfrm>
          <a:prstGeom prst="rect">
            <a:avLst/>
          </a:prstGeom>
        </p:spPr>
        <p:txBody>
          <a:bodyPr vert="horz" lIns="91440" tIns="45720" rIns="91440" bIns="45720" rtlCol="0">
            <a:noAutofit/>
          </a:bodyPr>
          <a:lstStyle>
            <a:lvl1pPr marL="0" indent="0" algn="ctr" defTabSz="914400" rtl="0" eaLnBrk="1" latinLnBrk="0" hangingPunct="1">
              <a:lnSpc>
                <a:spcPct val="95000"/>
              </a:lnSpc>
              <a:spcBef>
                <a:spcPts val="1200"/>
              </a:spcBef>
              <a:buFont typeface="Arial" panose="020B0604020202020204" pitchFamily="34" charset="0"/>
              <a:buNone/>
              <a:defRPr sz="2400" b="1" kern="1200">
                <a:solidFill>
                  <a:schemeClr val="bg1"/>
                </a:solidFill>
                <a:latin typeface="Avenir LT Std 55 Roman"/>
                <a:ea typeface="+mn-ea"/>
                <a:cs typeface="+mn-cs"/>
              </a:defRPr>
            </a:lvl1pPr>
            <a:lvl2pPr marL="457200" indent="0" algn="ctr" defTabSz="914400" rtl="0" eaLnBrk="1" latinLnBrk="0" hangingPunct="1">
              <a:lnSpc>
                <a:spcPct val="95000"/>
              </a:lnSpc>
              <a:spcBef>
                <a:spcPts val="500"/>
              </a:spcBef>
              <a:buClrTx/>
              <a:buSzPct val="90000"/>
              <a:buFont typeface="Wingdings" panose="05000000000000000000" pitchFamily="2" charset="2"/>
              <a:buNone/>
              <a:defRPr sz="2400" b="1" kern="1200">
                <a:solidFill>
                  <a:schemeClr val="accent4"/>
                </a:solidFill>
                <a:latin typeface="Century Gothic" panose="020B0502020202020204" pitchFamily="34" charset="0"/>
                <a:ea typeface="+mn-ea"/>
                <a:cs typeface="+mn-cs"/>
              </a:defRPr>
            </a:lvl2pPr>
            <a:lvl3pPr marL="914400" indent="0" algn="ctr" defTabSz="914400" rtl="0" eaLnBrk="1" latinLnBrk="0" hangingPunct="1">
              <a:lnSpc>
                <a:spcPct val="95000"/>
              </a:lnSpc>
              <a:spcBef>
                <a:spcPts val="500"/>
              </a:spcBef>
              <a:buFont typeface="Courier New" panose="02070309020205020404" pitchFamily="49" charset="0"/>
              <a:buNone/>
              <a:defRPr sz="2000" b="1" kern="1200">
                <a:solidFill>
                  <a:schemeClr val="accent4"/>
                </a:solidFill>
                <a:latin typeface="Century Gothic" panose="020B0502020202020204" pitchFamily="34" charset="0"/>
                <a:ea typeface="+mn-ea"/>
                <a:cs typeface="+mn-cs"/>
              </a:defRPr>
            </a:lvl3pPr>
            <a:lvl4pPr marL="1371600" indent="0" algn="ctr" defTabSz="914400" rtl="0" eaLnBrk="1" latinLnBrk="0" hangingPunct="1">
              <a:lnSpc>
                <a:spcPct val="95000"/>
              </a:lnSpc>
              <a:spcBef>
                <a:spcPts val="500"/>
              </a:spcBef>
              <a:buFont typeface="Century Gothic" panose="020B0502020202020204" pitchFamily="34" charset="0"/>
              <a:buNone/>
              <a:defRPr sz="1800" b="1" kern="1200">
                <a:solidFill>
                  <a:schemeClr val="accent4"/>
                </a:solidFill>
                <a:latin typeface="Century Gothic" panose="020B0502020202020204" pitchFamily="34" charset="0"/>
                <a:ea typeface="+mn-ea"/>
                <a:cs typeface="+mn-cs"/>
              </a:defRPr>
            </a:lvl4pPr>
            <a:lvl5pPr marL="1828800" indent="0" algn="ctr" defTabSz="914400" rtl="0" eaLnBrk="1" latinLnBrk="0" hangingPunct="1">
              <a:lnSpc>
                <a:spcPct val="95000"/>
              </a:lnSpc>
              <a:spcBef>
                <a:spcPts val="500"/>
              </a:spcBef>
              <a:buFont typeface="Arial" panose="020B0604020202020204" pitchFamily="34" charset="0"/>
              <a:buNone/>
              <a:defRPr sz="1800" b="1" kern="1200">
                <a:solidFill>
                  <a:schemeClr val="accent4"/>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a:uFill>
                  <a:solidFill>
                    <a:srgbClr val="52427B"/>
                  </a:solidFill>
                </a:uFill>
                <a:hlinkClick r:id="rId3" action="ppaction://hlinksldjump">
                  <a:extLst>
                    <a:ext uri="{A12FA001-AC4F-418D-AE19-62706E023703}">
                      <ahyp:hlinkClr xmlns:ahyp="http://schemas.microsoft.com/office/drawing/2018/hyperlinkcolor" val="tx"/>
                    </a:ext>
                  </a:extLst>
                </a:hlinkClick>
              </a:rPr>
              <a:t>Finish</a:t>
            </a:r>
            <a:endParaRPr lang="en-US" u="sng">
              <a:uFill>
                <a:solidFill>
                  <a:srgbClr val="52427B"/>
                </a:solidFill>
              </a:uFill>
            </a:endParaRPr>
          </a:p>
        </p:txBody>
      </p:sp>
      <p:pic>
        <p:nvPicPr>
          <p:cNvPr id="2053" name="Picture 5" descr="Nurses station with multiple staff members and operational materials and equipment such as unit signage, computer, and phone">
            <a:extLst>
              <a:ext uri="{FF2B5EF4-FFF2-40B4-BE49-F238E27FC236}">
                <a16:creationId xmlns:a16="http://schemas.microsoft.com/office/drawing/2014/main" id="{BDB5E104-65B9-A899-503F-296279CE6A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85457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rId5" action="ppaction://hlinksldjump"/>
            <a:extLst>
              <a:ext uri="{FF2B5EF4-FFF2-40B4-BE49-F238E27FC236}">
                <a16:creationId xmlns:a16="http://schemas.microsoft.com/office/drawing/2014/main" id="{0D1C3FDE-500F-5C05-4DC6-C69758D4DEEF}"/>
              </a:ext>
              <a:ext uri="{C183D7F6-B498-43B3-948B-1728B52AA6E4}">
                <adec:decorative xmlns:adec="http://schemas.microsoft.com/office/drawing/2017/decorative" val="1"/>
              </a:ext>
            </a:extLst>
          </p:cNvPr>
          <p:cNvSpPr/>
          <p:nvPr/>
        </p:nvSpPr>
        <p:spPr>
          <a:xfrm>
            <a:off x="1739900" y="4953000"/>
            <a:ext cx="1778000" cy="138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6" action="ppaction://hlinksldjump"/>
            <a:extLst>
              <a:ext uri="{FF2B5EF4-FFF2-40B4-BE49-F238E27FC236}">
                <a16:creationId xmlns:a16="http://schemas.microsoft.com/office/drawing/2014/main" id="{14C1BE7C-D2E4-1A87-F272-266C58DD7808}"/>
              </a:ext>
              <a:ext uri="{C183D7F6-B498-43B3-948B-1728B52AA6E4}">
                <adec:decorative xmlns:adec="http://schemas.microsoft.com/office/drawing/2017/decorative" val="1"/>
              </a:ext>
            </a:extLst>
          </p:cNvPr>
          <p:cNvSpPr/>
          <p:nvPr/>
        </p:nvSpPr>
        <p:spPr>
          <a:xfrm>
            <a:off x="1638300" y="1212850"/>
            <a:ext cx="2019300" cy="2063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7" action="ppaction://hlinksldjump"/>
            <a:extLst>
              <a:ext uri="{FF2B5EF4-FFF2-40B4-BE49-F238E27FC236}">
                <a16:creationId xmlns:a16="http://schemas.microsoft.com/office/drawing/2014/main" id="{253739E4-710C-621E-E9EF-410A3B92C663}"/>
              </a:ext>
              <a:ext uri="{C183D7F6-B498-43B3-948B-1728B52AA6E4}">
                <adec:decorative xmlns:adec="http://schemas.microsoft.com/office/drawing/2017/decorative" val="1"/>
              </a:ext>
            </a:extLst>
          </p:cNvPr>
          <p:cNvSpPr/>
          <p:nvPr/>
        </p:nvSpPr>
        <p:spPr>
          <a:xfrm>
            <a:off x="3927289" y="2604407"/>
            <a:ext cx="1838511" cy="1243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8" action="ppaction://hlinksldjump"/>
            <a:extLst>
              <a:ext uri="{FF2B5EF4-FFF2-40B4-BE49-F238E27FC236}">
                <a16:creationId xmlns:a16="http://schemas.microsoft.com/office/drawing/2014/main" id="{C8CF53BB-19EA-72D4-E8B1-594B5C9CCFD2}"/>
              </a:ext>
              <a:ext uri="{C183D7F6-B498-43B3-948B-1728B52AA6E4}">
                <adec:decorative xmlns:adec="http://schemas.microsoft.com/office/drawing/2017/decorative" val="1"/>
              </a:ext>
            </a:extLst>
          </p:cNvPr>
          <p:cNvSpPr/>
          <p:nvPr/>
        </p:nvSpPr>
        <p:spPr>
          <a:xfrm>
            <a:off x="6426202" y="1251857"/>
            <a:ext cx="1428376" cy="2596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45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2F2068-3AFA-9F80-11A9-E8228F1B9DD0}"/>
              </a:ext>
            </a:extLst>
          </p:cNvPr>
          <p:cNvSpPr>
            <a:spLocks noGrp="1"/>
          </p:cNvSpPr>
          <p:nvPr>
            <p:ph type="ctrTitle"/>
          </p:nvPr>
        </p:nvSpPr>
        <p:spPr/>
        <p:txBody>
          <a:bodyPr/>
          <a:lstStyle/>
          <a:p>
            <a:r>
              <a:rPr lang="en-US"/>
              <a:t>Using a Shared Tub of Lotion</a:t>
            </a:r>
          </a:p>
        </p:txBody>
      </p:sp>
      <p:pic>
        <p:nvPicPr>
          <p:cNvPr id="5124" name="Picture 4" descr="Tub of lotion">
            <a:extLst>
              <a:ext uri="{FF2B5EF4-FFF2-40B4-BE49-F238E27FC236}">
                <a16:creationId xmlns:a16="http://schemas.microsoft.com/office/drawing/2014/main" id="{5C74DA97-FDF3-0C63-3ABD-9EBCC6C60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1199" y="1866597"/>
            <a:ext cx="2993702" cy="1930652"/>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C8171B8C-F6E7-B573-4DCF-81F3BB391E6C}"/>
              </a:ext>
            </a:extLst>
          </p:cNvPr>
          <p:cNvSpPr>
            <a:spLocks noGrp="1"/>
          </p:cNvSpPr>
          <p:nvPr>
            <p:ph type="subTitle" idx="1"/>
          </p:nvPr>
        </p:nvSpPr>
        <p:spPr/>
        <p:txBody>
          <a:bodyPr/>
          <a:lstStyle/>
          <a:p>
            <a:r>
              <a:rPr lang="en-US"/>
              <a:t>Tubs of lotion can pick up bacteria from hands. Those bacteria can then grow and multiply in the wet lotion and spread to others' hands every time the lotion is used.</a:t>
            </a:r>
          </a:p>
        </p:txBody>
      </p:sp>
      <p:pic>
        <p:nvPicPr>
          <p:cNvPr id="7" name="Picture 2" descr="Red rectangle highlights tub of lotion on the counter">
            <a:extLst>
              <a:ext uri="{FF2B5EF4-FFF2-40B4-BE49-F238E27FC236}">
                <a16:creationId xmlns:a16="http://schemas.microsoft.com/office/drawing/2014/main" id="{57AA7E32-46BE-0B72-23AA-6185F5E1C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181" y="2044700"/>
            <a:ext cx="248191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Pointing to tub of lotion">
            <a:extLst>
              <a:ext uri="{FF2B5EF4-FFF2-40B4-BE49-F238E27FC236}">
                <a16:creationId xmlns:a16="http://schemas.microsoft.com/office/drawing/2014/main" id="{7FEA11EE-1E05-5F71-3C49-B54DA552F0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6362" y="3733070"/>
            <a:ext cx="359786" cy="52309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4F596BC4-360B-5554-4FBB-5258593F81A4}"/>
              </a:ext>
            </a:extLst>
          </p:cNvPr>
          <p:cNvSpPr>
            <a:spLocks noGrp="1"/>
          </p:cNvSpPr>
          <p:nvPr>
            <p:ph type="body" sz="quarter" idx="10"/>
          </p:nvPr>
        </p:nvSpPr>
        <p:spPr/>
        <p:txBody>
          <a:bodyPr/>
          <a:lstStyle/>
          <a:p>
            <a:r>
              <a:rPr lang="en-US" u="sng">
                <a:uFill>
                  <a:solidFill>
                    <a:srgbClr val="52427B"/>
                  </a:solidFill>
                </a:uFill>
                <a:hlinkClick r:id="rId5" action="ppaction://hlinksldjump">
                  <a:extLst>
                    <a:ext uri="{A12FA001-AC4F-418D-AE19-62706E023703}">
                      <ahyp:hlinkClr xmlns:ahyp="http://schemas.microsoft.com/office/drawing/2018/hyperlinkcolor" val="tx"/>
                    </a:ext>
                  </a:extLst>
                </a:hlinkClick>
              </a:rPr>
              <a:t>Next</a:t>
            </a:r>
            <a:endParaRPr lang="en-US" u="sng">
              <a:uFill>
                <a:solidFill>
                  <a:srgbClr val="52427B"/>
                </a:solidFill>
              </a:uFill>
            </a:endParaRPr>
          </a:p>
        </p:txBody>
      </p:sp>
    </p:spTree>
    <p:extLst>
      <p:ext uri="{BB962C8B-B14F-4D97-AF65-F5344CB8AC3E}">
        <p14:creationId xmlns:p14="http://schemas.microsoft.com/office/powerpoint/2010/main" val="4028081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2F2068-3AFA-9F80-11A9-E8228F1B9DD0}"/>
              </a:ext>
            </a:extLst>
          </p:cNvPr>
          <p:cNvSpPr>
            <a:spLocks noGrp="1"/>
          </p:cNvSpPr>
          <p:nvPr>
            <p:ph type="ctrTitle"/>
          </p:nvPr>
        </p:nvSpPr>
        <p:spPr/>
        <p:txBody>
          <a:bodyPr/>
          <a:lstStyle/>
          <a:p>
            <a:r>
              <a:rPr lang="en-US"/>
              <a:t>Having Food in the Nurses’ Station</a:t>
            </a:r>
          </a:p>
        </p:txBody>
      </p:sp>
      <p:pic>
        <p:nvPicPr>
          <p:cNvPr id="10241" name="Picture 1" descr="Half eaten pizza ">
            <a:extLst>
              <a:ext uri="{FF2B5EF4-FFF2-40B4-BE49-F238E27FC236}">
                <a16:creationId xmlns:a16="http://schemas.microsoft.com/office/drawing/2014/main" id="{862E799E-AB29-5E10-5260-3FB3C1DE5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61" y="1842910"/>
            <a:ext cx="2533650" cy="158115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C8171B8C-F6E7-B573-4DCF-81F3BB391E6C}"/>
              </a:ext>
            </a:extLst>
          </p:cNvPr>
          <p:cNvSpPr>
            <a:spLocks noGrp="1"/>
          </p:cNvSpPr>
          <p:nvPr>
            <p:ph type="subTitle" idx="1"/>
          </p:nvPr>
        </p:nvSpPr>
        <p:spPr/>
        <p:txBody>
          <a:bodyPr/>
          <a:lstStyle/>
          <a:p>
            <a:r>
              <a:rPr lang="en-US" dirty="0"/>
              <a:t>Food in the nurses station can get blood or body fluids on it. Also, food spilled on dry surfaces can become a place for germs to grow.</a:t>
            </a:r>
          </a:p>
        </p:txBody>
      </p:sp>
      <p:pic>
        <p:nvPicPr>
          <p:cNvPr id="2050" name="Picture 2" descr="Red rectangle highlights half eaten pizza on nurses station desk">
            <a:extLst>
              <a:ext uri="{FF2B5EF4-FFF2-40B4-BE49-F238E27FC236}">
                <a16:creationId xmlns:a16="http://schemas.microsoft.com/office/drawing/2014/main" id="{043CE61D-8FE1-6C95-6BD5-FB41E5AFA7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339" y="4381500"/>
            <a:ext cx="248191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ointing to food">
            <a:extLst>
              <a:ext uri="{FF2B5EF4-FFF2-40B4-BE49-F238E27FC236}">
                <a16:creationId xmlns:a16="http://schemas.microsoft.com/office/drawing/2014/main" id="{411C565D-1CB4-ACE8-B626-5CF11EAF93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520" y="6069870"/>
            <a:ext cx="359786" cy="52309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4F596BC4-360B-5554-4FBB-5258593F81A4}"/>
              </a:ext>
            </a:extLst>
          </p:cNvPr>
          <p:cNvSpPr>
            <a:spLocks noGrp="1"/>
          </p:cNvSpPr>
          <p:nvPr>
            <p:ph type="body" sz="quarter" idx="10"/>
          </p:nvPr>
        </p:nvSpPr>
        <p:spPr/>
        <p:txBody>
          <a:bodyPr/>
          <a:lstStyle/>
          <a:p>
            <a:r>
              <a:rPr lang="en-US" u="sng">
                <a:uFill>
                  <a:solidFill>
                    <a:srgbClr val="52427B"/>
                  </a:solidFill>
                </a:uFill>
                <a:hlinkClick r:id="rId6" action="ppaction://hlinksldjump">
                  <a:extLst>
                    <a:ext uri="{A12FA001-AC4F-418D-AE19-62706E023703}">
                      <ahyp:hlinkClr xmlns:ahyp="http://schemas.microsoft.com/office/drawing/2018/hyperlinkcolor" val="tx"/>
                    </a:ext>
                  </a:extLst>
                </a:hlinkClick>
              </a:rPr>
              <a:t>Next</a:t>
            </a:r>
            <a:endParaRPr lang="en-US" u="sng">
              <a:uFill>
                <a:solidFill>
                  <a:srgbClr val="52427B"/>
                </a:solidFill>
              </a:uFill>
            </a:endParaRPr>
          </a:p>
        </p:txBody>
      </p:sp>
    </p:spTree>
    <p:extLst>
      <p:ext uri="{BB962C8B-B14F-4D97-AF65-F5344CB8AC3E}">
        <p14:creationId xmlns:p14="http://schemas.microsoft.com/office/powerpoint/2010/main" val="3603053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d rectangle highlights nurse walking by wearing gloves">
            <a:extLst>
              <a:ext uri="{FF2B5EF4-FFF2-40B4-BE49-F238E27FC236}">
                <a16:creationId xmlns:a16="http://schemas.microsoft.com/office/drawing/2014/main" id="{043CE61D-8FE1-6C95-6BD5-FB41E5AFA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1235" y="652080"/>
            <a:ext cx="3808940" cy="38591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ointing to gloves">
            <a:extLst>
              <a:ext uri="{FF2B5EF4-FFF2-40B4-BE49-F238E27FC236}">
                <a16:creationId xmlns:a16="http://schemas.microsoft.com/office/drawing/2014/main" id="{411C565D-1CB4-ACE8-B626-5CF11EAF93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2675" y="3539815"/>
            <a:ext cx="359786" cy="52309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8580005-385F-58FF-575D-B43BAEB9B382}"/>
              </a:ext>
              <a:ext uri="{C183D7F6-B498-43B3-948B-1728B52AA6E4}">
                <adec:decorative xmlns:adec="http://schemas.microsoft.com/office/drawing/2017/decorative" val="1"/>
              </a:ext>
            </a:extLst>
          </p:cNvPr>
          <p:cNvSpPr/>
          <p:nvPr/>
        </p:nvSpPr>
        <p:spPr>
          <a:xfrm>
            <a:off x="7848600" y="0"/>
            <a:ext cx="4343400" cy="139463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82F2068-3AFA-9F80-11A9-E8228F1B9DD0}"/>
              </a:ext>
            </a:extLst>
          </p:cNvPr>
          <p:cNvSpPr>
            <a:spLocks noGrp="1"/>
          </p:cNvSpPr>
          <p:nvPr>
            <p:ph type="ctrTitle"/>
          </p:nvPr>
        </p:nvSpPr>
        <p:spPr/>
        <p:txBody>
          <a:bodyPr/>
          <a:lstStyle/>
          <a:p>
            <a:r>
              <a:rPr lang="en-US" dirty="0"/>
              <a:t>Wearing Gloves Between Patients or Tasks</a:t>
            </a:r>
          </a:p>
        </p:txBody>
      </p:sp>
      <p:pic>
        <p:nvPicPr>
          <p:cNvPr id="11265" name="Picture 1" descr="Nurse working in gloves using clipboard">
            <a:extLst>
              <a:ext uri="{FF2B5EF4-FFF2-40B4-BE49-F238E27FC236}">
                <a16:creationId xmlns:a16="http://schemas.microsoft.com/office/drawing/2014/main" id="{9226EA64-D5BF-850A-AC47-D11C2B0D3B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6037" y="1394637"/>
            <a:ext cx="1552589" cy="15525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DEECB48A-F1E0-6AF4-F594-BBCB183E903B}"/>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79582" b="15732"/>
          <a:stretch/>
        </p:blipFill>
        <p:spPr bwMode="auto">
          <a:xfrm>
            <a:off x="7854578" y="1406688"/>
            <a:ext cx="885597" cy="142523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5E63F27-4EDD-D17E-0740-591CA16C2411}"/>
              </a:ext>
              <a:ext uri="{C183D7F6-B498-43B3-948B-1728B52AA6E4}">
                <adec:decorative xmlns:adec="http://schemas.microsoft.com/office/drawing/2017/decorative" val="1"/>
              </a:ext>
            </a:extLst>
          </p:cNvPr>
          <p:cNvSpPr/>
          <p:nvPr/>
        </p:nvSpPr>
        <p:spPr>
          <a:xfrm>
            <a:off x="7848600" y="2641600"/>
            <a:ext cx="1063150" cy="210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C8171B8C-F6E7-B573-4DCF-81F3BB391E6C}"/>
              </a:ext>
            </a:extLst>
          </p:cNvPr>
          <p:cNvSpPr>
            <a:spLocks noGrp="1"/>
          </p:cNvSpPr>
          <p:nvPr>
            <p:ph type="subTitle" idx="1"/>
          </p:nvPr>
        </p:nvSpPr>
        <p:spPr/>
        <p:txBody>
          <a:bodyPr/>
          <a:lstStyle/>
          <a:p>
            <a:r>
              <a:rPr lang="en-US" dirty="0"/>
              <a:t>Gloves can spread germs to people and things just like dirty hands can. The same pair of gloves should not be worn for more than one patient or task, and they should be removed and thrown away after they are used.</a:t>
            </a:r>
          </a:p>
        </p:txBody>
      </p:sp>
      <p:sp>
        <p:nvSpPr>
          <p:cNvPr id="12" name="Text Placeholder 11">
            <a:extLst>
              <a:ext uri="{FF2B5EF4-FFF2-40B4-BE49-F238E27FC236}">
                <a16:creationId xmlns:a16="http://schemas.microsoft.com/office/drawing/2014/main" id="{4F596BC4-360B-5554-4FBB-5258593F81A4}"/>
              </a:ext>
            </a:extLst>
          </p:cNvPr>
          <p:cNvSpPr>
            <a:spLocks noGrp="1"/>
          </p:cNvSpPr>
          <p:nvPr>
            <p:ph type="body" sz="quarter" idx="10"/>
          </p:nvPr>
        </p:nvSpPr>
        <p:spPr/>
        <p:txBody>
          <a:bodyPr/>
          <a:lstStyle/>
          <a:p>
            <a:r>
              <a:rPr lang="en-US" u="sng">
                <a:uFill>
                  <a:solidFill>
                    <a:srgbClr val="52427B"/>
                  </a:solidFill>
                </a:uFill>
                <a:hlinkClick r:id="rId7" action="ppaction://hlinksldjump">
                  <a:extLst>
                    <a:ext uri="{A12FA001-AC4F-418D-AE19-62706E023703}">
                      <ahyp:hlinkClr xmlns:ahyp="http://schemas.microsoft.com/office/drawing/2018/hyperlinkcolor" val="tx"/>
                    </a:ext>
                  </a:extLst>
                </a:hlinkClick>
              </a:rPr>
              <a:t>Next</a:t>
            </a:r>
            <a:endParaRPr lang="en-US" u="sng">
              <a:uFill>
                <a:solidFill>
                  <a:srgbClr val="52427B"/>
                </a:solidFill>
              </a:uFill>
            </a:endParaRPr>
          </a:p>
        </p:txBody>
      </p:sp>
    </p:spTree>
    <p:extLst>
      <p:ext uri="{BB962C8B-B14F-4D97-AF65-F5344CB8AC3E}">
        <p14:creationId xmlns:p14="http://schemas.microsoft.com/office/powerpoint/2010/main" val="2566261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2F2068-3AFA-9F80-11A9-E8228F1B9DD0}"/>
              </a:ext>
            </a:extLst>
          </p:cNvPr>
          <p:cNvSpPr>
            <a:spLocks noGrp="1"/>
          </p:cNvSpPr>
          <p:nvPr>
            <p:ph type="ctrTitle"/>
          </p:nvPr>
        </p:nvSpPr>
        <p:spPr/>
        <p:txBody>
          <a:bodyPr/>
          <a:lstStyle/>
          <a:p>
            <a:r>
              <a:rPr lang="en-US"/>
              <a:t>Health Care Working Handling a Syringe</a:t>
            </a:r>
          </a:p>
        </p:txBody>
      </p:sp>
      <p:pic>
        <p:nvPicPr>
          <p:cNvPr id="8193" name="Picture 1" descr="Nurse holding a syringe">
            <a:extLst>
              <a:ext uri="{FF2B5EF4-FFF2-40B4-BE49-F238E27FC236}">
                <a16:creationId xmlns:a16="http://schemas.microsoft.com/office/drawing/2014/main" id="{77F8A9DE-06BD-F118-64CC-5438A9AB2C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3563" y="1589385"/>
            <a:ext cx="1889350" cy="1261702"/>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C8171B8C-F6E7-B573-4DCF-81F3BB391E6C}"/>
              </a:ext>
            </a:extLst>
          </p:cNvPr>
          <p:cNvSpPr>
            <a:spLocks noGrp="1"/>
          </p:cNvSpPr>
          <p:nvPr>
            <p:ph type="subTitle" idx="1"/>
          </p:nvPr>
        </p:nvSpPr>
        <p:spPr/>
        <p:txBody>
          <a:bodyPr/>
          <a:lstStyle/>
          <a:p>
            <a:r>
              <a:rPr lang="en-US"/>
              <a:t>To reduce the risk of germ spread, certain tasks should not be conducted in public spaces such as hallways and nurses stations. Medications and vaccines should be prepared in clean, designated spaces - not at the nurses station.</a:t>
            </a:r>
          </a:p>
        </p:txBody>
      </p:sp>
      <p:pic>
        <p:nvPicPr>
          <p:cNvPr id="2050" name="Picture 2" descr="Red rectangle highlights overflowing dirty linens bag">
            <a:extLst>
              <a:ext uri="{FF2B5EF4-FFF2-40B4-BE49-F238E27FC236}">
                <a16:creationId xmlns:a16="http://schemas.microsoft.com/office/drawing/2014/main" id="{043CE61D-8FE1-6C95-6BD5-FB41E5AFA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01" y="672885"/>
            <a:ext cx="2825626" cy="28669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ointing to syringe">
            <a:extLst>
              <a:ext uri="{FF2B5EF4-FFF2-40B4-BE49-F238E27FC236}">
                <a16:creationId xmlns:a16="http://schemas.microsoft.com/office/drawing/2014/main" id="{411C565D-1CB4-ACE8-B626-5CF11EAF93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0442" y="2831923"/>
            <a:ext cx="359786" cy="52309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4F596BC4-360B-5554-4FBB-5258593F81A4}"/>
              </a:ext>
            </a:extLst>
          </p:cNvPr>
          <p:cNvSpPr>
            <a:spLocks noGrp="1"/>
          </p:cNvSpPr>
          <p:nvPr>
            <p:ph type="body" sz="quarter" idx="10"/>
          </p:nvPr>
        </p:nvSpPr>
        <p:spPr/>
        <p:txBody>
          <a:bodyPr/>
          <a:lstStyle/>
          <a:p>
            <a:r>
              <a:rPr lang="en-US" u="sng">
                <a:uFill>
                  <a:solidFill>
                    <a:srgbClr val="52427B"/>
                  </a:solidFill>
                </a:uFill>
                <a:hlinkClick r:id="rId5" action="ppaction://hlinksldjump">
                  <a:extLst>
                    <a:ext uri="{A12FA001-AC4F-418D-AE19-62706E023703}">
                      <ahyp:hlinkClr xmlns:ahyp="http://schemas.microsoft.com/office/drawing/2018/hyperlinkcolor" val="tx"/>
                    </a:ext>
                  </a:extLst>
                </a:hlinkClick>
              </a:rPr>
              <a:t>Next</a:t>
            </a:r>
            <a:endParaRPr lang="en-US" u="sng">
              <a:uFill>
                <a:solidFill>
                  <a:srgbClr val="52427B"/>
                </a:solidFill>
              </a:uFill>
            </a:endParaRPr>
          </a:p>
        </p:txBody>
      </p:sp>
    </p:spTree>
    <p:extLst>
      <p:ext uri="{BB962C8B-B14F-4D97-AF65-F5344CB8AC3E}">
        <p14:creationId xmlns:p14="http://schemas.microsoft.com/office/powerpoint/2010/main" val="1354318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3dcfa65-588a-4288-bff4-eca324ea375f">
      <UserInfo>
        <DisplayName>Hill, Katie (She/Her/Hers) (MDH)</DisplayName>
        <AccountId>39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F9789A2C6C6A42848AD3E83498EFFD" ma:contentTypeVersion="10" ma:contentTypeDescription="Create a new document." ma:contentTypeScope="" ma:versionID="b1447568f00230918d400bc6bae2e5b1">
  <xsd:schema xmlns:xsd="http://www.w3.org/2001/XMLSchema" xmlns:xs="http://www.w3.org/2001/XMLSchema" xmlns:p="http://schemas.microsoft.com/office/2006/metadata/properties" xmlns:ns2="2ff4a757-ef58-4719-9cd6-c9998935b06f" xmlns:ns3="53dcfa65-588a-4288-bff4-eca324ea375f" targetNamespace="http://schemas.microsoft.com/office/2006/metadata/properties" ma:root="true" ma:fieldsID="9d2748040fc62d81e6171548636dd70c" ns2:_="" ns3:_="">
    <xsd:import namespace="2ff4a757-ef58-4719-9cd6-c9998935b06f"/>
    <xsd:import namespace="53dcfa65-588a-4288-bff4-eca324ea37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4a757-ef58-4719-9cd6-c9998935b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dcfa65-588a-4288-bff4-eca324ea3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3ADFE2-871E-4B4C-8E5D-40FED52F3057}">
  <ds:schemaRefs>
    <ds:schemaRef ds:uri="http://www.w3.org/XML/1998/namespace"/>
    <ds:schemaRef ds:uri="http://schemas.microsoft.com/office/infopath/2007/PartnerControls"/>
    <ds:schemaRef ds:uri="2ff4a757-ef58-4719-9cd6-c9998935b06f"/>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53dcfa65-588a-4288-bff4-eca324ea375f"/>
    <ds:schemaRef ds:uri="http://purl.org/dc/terms/"/>
  </ds:schemaRefs>
</ds:datastoreItem>
</file>

<file path=customXml/itemProps2.xml><?xml version="1.0" encoding="utf-8"?>
<ds:datastoreItem xmlns:ds="http://schemas.openxmlformats.org/officeDocument/2006/customXml" ds:itemID="{8B7F42F6-A547-4F92-9832-352DB115B51A}">
  <ds:schemaRefs>
    <ds:schemaRef ds:uri="http://schemas.microsoft.com/sharepoint/v3/contenttype/forms"/>
  </ds:schemaRefs>
</ds:datastoreItem>
</file>

<file path=customXml/itemProps3.xml><?xml version="1.0" encoding="utf-8"?>
<ds:datastoreItem xmlns:ds="http://schemas.openxmlformats.org/officeDocument/2006/customXml" ds:itemID="{3D8F90E6-5B30-4C4A-B067-14A092F4A605}">
  <ds:schemaRefs>
    <ds:schemaRef ds:uri="2ff4a757-ef58-4719-9cd6-c9998935b06f"/>
    <ds:schemaRef ds:uri="53dcfa65-588a-4288-bff4-eca324ea3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PFL_Reservoirs Training_Module_1_Body_draft_v1_cr_sl_lrf</Template>
  <TotalTime>14</TotalTime>
  <Words>523</Words>
  <Application>Microsoft Office PowerPoint</Application>
  <PresentationFormat>Widescreen</PresentationFormat>
  <Paragraphs>62</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Avenir LT Std 55 Roman</vt:lpstr>
      <vt:lpstr>Calibri</vt:lpstr>
      <vt:lpstr>Century Gothic</vt:lpstr>
      <vt:lpstr>Courier New</vt:lpstr>
      <vt:lpstr>Wingdings</vt:lpstr>
      <vt:lpstr>13780_PFL_PPT_template_Avenir_2-26-21_DRAFT</vt:lpstr>
      <vt:lpstr>Presenter Notes:</vt:lpstr>
      <vt:lpstr>What’s Wrong with  this Picture:  Nurses Station</vt:lpstr>
      <vt:lpstr>Agenda</vt:lpstr>
      <vt:lpstr>What’s Wrong with this Picture: Nurses Station</vt:lpstr>
      <vt:lpstr>What’s wrong with this picture?</vt:lpstr>
      <vt:lpstr>Using a Shared Tub of Lotion</vt:lpstr>
      <vt:lpstr>Having Food in the Nurses’ Station</vt:lpstr>
      <vt:lpstr>Wearing Gloves Between Patients or Tasks</vt:lpstr>
      <vt:lpstr>Health Care Working Handling a Syringe</vt:lpstr>
      <vt:lpstr>Reflection</vt:lpstr>
      <vt:lpstr>Conclusion</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Wrong with this Picture: Nurses Station</dc:title>
  <dc:subject>Table Talk with MDH Project Firstline</dc:subject>
  <dc:creator>CDC Project Firstline</dc:creator>
  <cp:keywords>Germs, respiratory system, digestive system, blood, skin, infection control, reservoir</cp:keywords>
  <cp:lastModifiedBy>Hill, Katie (She/Her/Hers) (MDH)</cp:lastModifiedBy>
  <cp:revision>4</cp:revision>
  <dcterms:created xsi:type="dcterms:W3CDTF">2021-12-16T15:04:03Z</dcterms:created>
  <dcterms:modified xsi:type="dcterms:W3CDTF">2024-01-22T21:18:51Z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en-us</vt:lpwstr>
  </property>
  <property fmtid="{D5CDD505-2E9C-101B-9397-08002B2CF9AE}" pid="3" name="ContentTypeId">
    <vt:lpwstr>0x010100A0F9789A2C6C6A42848AD3E83498EFFD</vt:lpwstr>
  </property>
  <property fmtid="{D5CDD505-2E9C-101B-9397-08002B2CF9AE}" pid="4" name="_MarkAsFinal">
    <vt:bool>true</vt:bool>
  </property>
</Properties>
</file>