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Lst>
  <p:notesMasterIdLst>
    <p:notesMasterId r:id="rId18"/>
  </p:notesMasterIdLst>
  <p:handoutMasterIdLst>
    <p:handoutMasterId r:id="rId19"/>
  </p:handoutMasterIdLst>
  <p:sldIdLst>
    <p:sldId id="362" r:id="rId5"/>
    <p:sldId id="256" r:id="rId6"/>
    <p:sldId id="259" r:id="rId7"/>
    <p:sldId id="276" r:id="rId8"/>
    <p:sldId id="299" r:id="rId9"/>
    <p:sldId id="296" r:id="rId10"/>
    <p:sldId id="308" r:id="rId11"/>
    <p:sldId id="306" r:id="rId12"/>
    <p:sldId id="309" r:id="rId13"/>
    <p:sldId id="305" r:id="rId14"/>
    <p:sldId id="273" r:id="rId15"/>
    <p:sldId id="335" r:id="rId16"/>
    <p:sldId id="293" r:id="rId17"/>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825E68-1BF0-01E6-336D-A5AC3515BC55}" name="Shogren, Julie" initials="SJ" userId="S::jshogren@rti.org::b8ac11d4-25b8-47fb-add8-e9c5ea412aae" providerId="AD"/>
  <p188:author id="{68F7316A-83AE-B7B2-A017-A7CEA47DD36A}" name="Rasmussen Foster, Laura" initials="RFL" userId="S::lrasmussen@rti.org::5ad58509-b95f-4bf5-82b0-3432a84b06de" providerId="AD"/>
  <p188:author id="{4076917F-F701-3904-A764-31C026BB234F}" name="Lambert, Shari" initials="LS" userId="S::sbl@rti.org::62ef8086-de81-4226-b645-762e6e5dfc71" providerId="AD"/>
  <p188:author id="{4651B3ED-E97F-DC54-F2AD-69C4BDAF89AB}" name="Rodriguez, Christina" initials="RC" userId="S::crodriguez@rti.org::2f401fdf-ae03-47d7-866c-72e20eb50d3f" providerId="AD"/>
  <p188:author id="{646F13F0-9777-50D9-7F3D-D8D8D6B98B52}" name="Romero, Veronica (Contractor)" initials="RV(" userId="S::vromero.contractor@rti.org::8cc2934a-0480-4763-9595-e1bb6ddfe42f" providerId="AD"/>
  <p188:author id="{6AF517FE-1A42-E547-5CAE-17E735C8E471}" name="Stadd, Jessie" initials="SJ" userId="S::jstadd@rti.org::44a9573f-fddc-4716-bc25-9dc365c6924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smussen Foster, Laura" initials="RFL" lastIdx="7" clrIdx="0">
    <p:extLst>
      <p:ext uri="{19B8F6BF-5375-455C-9EA6-DF929625EA0E}">
        <p15:presenceInfo xmlns:p15="http://schemas.microsoft.com/office/powerpoint/2012/main" userId="S::lrasmussen@rti.org::5ad58509-b95f-4bf5-82b0-3432a84b06de" providerId="AD"/>
      </p:ext>
    </p:extLst>
  </p:cmAuthor>
  <p:cmAuthor id="2" name="Stadd, Jessie" initials="SJ" lastIdx="4" clrIdx="1">
    <p:extLst>
      <p:ext uri="{19B8F6BF-5375-455C-9EA6-DF929625EA0E}">
        <p15:presenceInfo xmlns:p15="http://schemas.microsoft.com/office/powerpoint/2012/main" userId="S::jstadd@rti.org::44a9573f-fddc-4716-bc25-9dc365c6924d" providerId="AD"/>
      </p:ext>
    </p:extLst>
  </p:cmAuthor>
  <p:cmAuthor id="3" name="Lambert, Shari" initials="LS" lastIdx="23" clrIdx="2">
    <p:extLst>
      <p:ext uri="{19B8F6BF-5375-455C-9EA6-DF929625EA0E}">
        <p15:presenceInfo xmlns:p15="http://schemas.microsoft.com/office/powerpoint/2012/main" userId="S::sbl@rti.org::62ef8086-de81-4226-b645-762e6e5dfc71" providerId="AD"/>
      </p:ext>
    </p:extLst>
  </p:cmAuthor>
  <p:cmAuthor id="4" name="Rodriguez, Christina" initials="RC" lastIdx="31" clrIdx="3">
    <p:extLst>
      <p:ext uri="{19B8F6BF-5375-455C-9EA6-DF929625EA0E}">
        <p15:presenceInfo xmlns:p15="http://schemas.microsoft.com/office/powerpoint/2012/main" userId="S::crodriguez@rti.org::2f401fdf-ae03-47d7-866c-72e20eb50d3f" providerId="AD"/>
      </p:ext>
    </p:extLst>
  </p:cmAuthor>
  <p:cmAuthor id="5" name="Shogren, Julie" initials="SJ" lastIdx="6" clrIdx="4">
    <p:extLst>
      <p:ext uri="{19B8F6BF-5375-455C-9EA6-DF929625EA0E}">
        <p15:presenceInfo xmlns:p15="http://schemas.microsoft.com/office/powerpoint/2012/main" userId="S::jshogren@rti.org::b8ac11d4-25b8-47fb-add8-e9c5ea412aae" providerId="AD"/>
      </p:ext>
    </p:extLst>
  </p:cmAuthor>
  <p:cmAuthor id="6" name="Davis, Dilsey" initials="DD" lastIdx="4" clrIdx="5">
    <p:extLst>
      <p:ext uri="{19B8F6BF-5375-455C-9EA6-DF929625EA0E}">
        <p15:presenceInfo xmlns:p15="http://schemas.microsoft.com/office/powerpoint/2012/main" userId="S::dmdavis@rti.org::1e93f9f0-59f1-4a82-bb40-b5dc06590d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2427B"/>
    <a:srgbClr val="001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A6A74D-45D5-46AD-B691-BBBBE49EE5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03C7BD-BD6D-46F3-B66E-839876A100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BA792E-85A3-4593-A2F8-E8FF9171A989}" type="datetimeFigureOut">
              <a:rPr lang="en-US" smtClean="0"/>
              <a:t>1/22/2024</a:t>
            </a:fld>
            <a:endParaRPr lang="en-US"/>
          </a:p>
        </p:txBody>
      </p:sp>
      <p:sp>
        <p:nvSpPr>
          <p:cNvPr id="4" name="Footer Placeholder 3">
            <a:extLst>
              <a:ext uri="{FF2B5EF4-FFF2-40B4-BE49-F238E27FC236}">
                <a16:creationId xmlns:a16="http://schemas.microsoft.com/office/drawing/2014/main" id="{917A0AEE-88BB-4753-8143-83F9798446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4BC29EE-1C91-4C15-896C-D9A2350ED0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C74EC5-1E9D-4B62-B373-60161E8493A1}" type="slidenum">
              <a:rPr lang="en-US" smtClean="0"/>
              <a:t>‹#›</a:t>
            </a:fld>
            <a:endParaRPr lang="en-US"/>
          </a:p>
        </p:txBody>
      </p:sp>
    </p:spTree>
    <p:extLst>
      <p:ext uri="{BB962C8B-B14F-4D97-AF65-F5344CB8AC3E}">
        <p14:creationId xmlns:p14="http://schemas.microsoft.com/office/powerpoint/2010/main" val="3911438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CE1EB-4AC1-4CCA-9E7D-9D67868ABA72}"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4230C-8258-4529-832A-6A8AA1D5C3BA}" type="slidenum">
              <a:rPr lang="en-US" smtClean="0"/>
              <a:t>‹#›</a:t>
            </a:fld>
            <a:endParaRPr lang="en-US"/>
          </a:p>
        </p:txBody>
      </p:sp>
    </p:spTree>
    <p:extLst>
      <p:ext uri="{BB962C8B-B14F-4D97-AF65-F5344CB8AC3E}">
        <p14:creationId xmlns:p14="http://schemas.microsoft.com/office/powerpoint/2010/main" val="2383538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4230C-8258-4529-832A-6A8AA1D5C3BA}" type="slidenum">
              <a:rPr lang="en-US" smtClean="0"/>
              <a:t>1</a:t>
            </a:fld>
            <a:endParaRPr lang="en-US"/>
          </a:p>
        </p:txBody>
      </p:sp>
    </p:spTree>
    <p:extLst>
      <p:ext uri="{BB962C8B-B14F-4D97-AF65-F5344CB8AC3E}">
        <p14:creationId xmlns:p14="http://schemas.microsoft.com/office/powerpoint/2010/main" val="2038657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12</a:t>
            </a:fld>
            <a:endParaRPr lang="en-US"/>
          </a:p>
        </p:txBody>
      </p:sp>
    </p:spTree>
    <p:extLst>
      <p:ext uri="{BB962C8B-B14F-4D97-AF65-F5344CB8AC3E}">
        <p14:creationId xmlns:p14="http://schemas.microsoft.com/office/powerpoint/2010/main" val="344009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13</a:t>
            </a:fld>
            <a:endParaRPr lang="en-US"/>
          </a:p>
        </p:txBody>
      </p:sp>
    </p:spTree>
    <p:extLst>
      <p:ext uri="{BB962C8B-B14F-4D97-AF65-F5344CB8AC3E}">
        <p14:creationId xmlns:p14="http://schemas.microsoft.com/office/powerpoint/2010/main" val="2854862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2</a:t>
            </a:fld>
            <a:endParaRPr lang="en-US"/>
          </a:p>
        </p:txBody>
      </p:sp>
    </p:spTree>
    <p:extLst>
      <p:ext uri="{BB962C8B-B14F-4D97-AF65-F5344CB8AC3E}">
        <p14:creationId xmlns:p14="http://schemas.microsoft.com/office/powerpoint/2010/main" val="68372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07000"/>
              </a:lnSpc>
              <a:spcBef>
                <a:spcPts val="0"/>
              </a:spcBef>
              <a:spcAft>
                <a:spcPts val="0"/>
              </a:spcAft>
              <a:buFont typeface="Courier New" panose="02070309020205020404" pitchFamily="49" charset="0"/>
              <a:buNone/>
            </a:pP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3</a:t>
            </a:fld>
            <a:endParaRPr lang="en-US"/>
          </a:p>
        </p:txBody>
      </p:sp>
    </p:spTree>
    <p:extLst>
      <p:ext uri="{BB962C8B-B14F-4D97-AF65-F5344CB8AC3E}">
        <p14:creationId xmlns:p14="http://schemas.microsoft.com/office/powerpoint/2010/main" val="2151133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4230C-8258-4529-832A-6A8AA1D5C3BA}" type="slidenum">
              <a:rPr lang="en-US" smtClean="0"/>
              <a:t>4</a:t>
            </a:fld>
            <a:endParaRPr lang="en-US"/>
          </a:p>
        </p:txBody>
      </p:sp>
    </p:spTree>
    <p:extLst>
      <p:ext uri="{BB962C8B-B14F-4D97-AF65-F5344CB8AC3E}">
        <p14:creationId xmlns:p14="http://schemas.microsoft.com/office/powerpoint/2010/main" val="306593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4230C-8258-4529-832A-6A8AA1D5C3BA}" type="slidenum">
              <a:rPr lang="en-US" smtClean="0"/>
              <a:t>5</a:t>
            </a:fld>
            <a:endParaRPr lang="en-US"/>
          </a:p>
        </p:txBody>
      </p:sp>
    </p:spTree>
    <p:extLst>
      <p:ext uri="{BB962C8B-B14F-4D97-AF65-F5344CB8AC3E}">
        <p14:creationId xmlns:p14="http://schemas.microsoft.com/office/powerpoint/2010/main" val="2515542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4230C-8258-4529-832A-6A8AA1D5C3BA}" type="slidenum">
              <a:rPr lang="en-US" smtClean="0"/>
              <a:t>6</a:t>
            </a:fld>
            <a:endParaRPr lang="en-US"/>
          </a:p>
        </p:txBody>
      </p:sp>
    </p:spTree>
    <p:extLst>
      <p:ext uri="{BB962C8B-B14F-4D97-AF65-F5344CB8AC3E}">
        <p14:creationId xmlns:p14="http://schemas.microsoft.com/office/powerpoint/2010/main" val="3496726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4230C-8258-4529-832A-6A8AA1D5C3BA}" type="slidenum">
              <a:rPr lang="en-US" smtClean="0"/>
              <a:t>7</a:t>
            </a:fld>
            <a:endParaRPr lang="en-US"/>
          </a:p>
        </p:txBody>
      </p:sp>
    </p:spTree>
    <p:extLst>
      <p:ext uri="{BB962C8B-B14F-4D97-AF65-F5344CB8AC3E}">
        <p14:creationId xmlns:p14="http://schemas.microsoft.com/office/powerpoint/2010/main" val="3716375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4230C-8258-4529-832A-6A8AA1D5C3BA}" type="slidenum">
              <a:rPr lang="en-US" smtClean="0"/>
              <a:t>8</a:t>
            </a:fld>
            <a:endParaRPr lang="en-US"/>
          </a:p>
        </p:txBody>
      </p:sp>
    </p:spTree>
    <p:extLst>
      <p:ext uri="{BB962C8B-B14F-4D97-AF65-F5344CB8AC3E}">
        <p14:creationId xmlns:p14="http://schemas.microsoft.com/office/powerpoint/2010/main" val="3825925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4230C-8258-4529-832A-6A8AA1D5C3BA}" type="slidenum">
              <a:rPr lang="en-US" smtClean="0"/>
              <a:t>9</a:t>
            </a:fld>
            <a:endParaRPr lang="en-US"/>
          </a:p>
        </p:txBody>
      </p:sp>
    </p:spTree>
    <p:extLst>
      <p:ext uri="{BB962C8B-B14F-4D97-AF65-F5344CB8AC3E}">
        <p14:creationId xmlns:p14="http://schemas.microsoft.com/office/powerpoint/2010/main" val="22279272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 Id="rId9"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Title Slide">
    <p:bg>
      <p:bgPr>
        <a:gradFill flip="none" rotWithShape="1">
          <a:gsLst>
            <a:gs pos="25000">
              <a:schemeClr val="tx2"/>
            </a:gs>
            <a:gs pos="100000">
              <a:srgbClr val="133E68"/>
            </a:gs>
          </a:gsLst>
          <a:lin ang="10800000" scaled="1"/>
          <a:tileRect/>
        </a:grad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4819DA26-068A-491D-975B-53552061878A}"/>
              </a:ext>
            </a:extLst>
          </p:cNvPr>
          <p:cNvSpPr/>
          <p:nvPr userDrawn="1"/>
        </p:nvSpPr>
        <p:spPr>
          <a:xfrm>
            <a:off x="714045" y="1709528"/>
            <a:ext cx="3654830" cy="605013"/>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4B9C8"/>
              </a:solidFill>
            </a:endParaRPr>
          </a:p>
        </p:txBody>
      </p:sp>
      <p:sp>
        <p:nvSpPr>
          <p:cNvPr id="2" name="Title 1">
            <a:extLst>
              <a:ext uri="{FF2B5EF4-FFF2-40B4-BE49-F238E27FC236}">
                <a16:creationId xmlns:a16="http://schemas.microsoft.com/office/drawing/2014/main" id="{8238D976-7CFE-4F59-A7EC-141BD6E7817D}"/>
              </a:ext>
            </a:extLst>
          </p:cNvPr>
          <p:cNvSpPr>
            <a:spLocks noGrp="1"/>
          </p:cNvSpPr>
          <p:nvPr>
            <p:ph type="ctrTitle" hasCustomPrompt="1"/>
          </p:nvPr>
        </p:nvSpPr>
        <p:spPr>
          <a:xfrm>
            <a:off x="673100" y="2744258"/>
            <a:ext cx="5877329" cy="2211409"/>
          </a:xfrm>
        </p:spPr>
        <p:txBody>
          <a:bodyPr anchor="t">
            <a:noAutofit/>
          </a:bodyPr>
          <a:lstStyle>
            <a:lvl1pPr algn="l">
              <a:spcBef>
                <a:spcPts val="0"/>
              </a:spcBef>
              <a:spcAft>
                <a:spcPts val="2400"/>
              </a:spcAft>
              <a:defRPr sz="4000">
                <a:solidFill>
                  <a:schemeClr val="bg1"/>
                </a:solidFill>
              </a:defRPr>
            </a:lvl1pPr>
          </a:lstStyle>
          <a:p>
            <a:r>
              <a:rPr lang="en-US"/>
              <a:t>Click to edit </a:t>
            </a:r>
            <a:br>
              <a:rPr lang="en-US"/>
            </a:br>
            <a:r>
              <a:rPr lang="en-US"/>
              <a:t>Master title style</a:t>
            </a: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673100" y="4866446"/>
            <a:ext cx="6229350" cy="455670"/>
          </a:xfrm>
        </p:spPr>
        <p:txBody>
          <a:bodyPr/>
          <a:lstStyle>
            <a:lvl1pPr marL="0" indent="0" algn="l">
              <a:buNone/>
              <a:defRPr sz="2400" b="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5">
            <a:extLst>
              <a:ext uri="{FF2B5EF4-FFF2-40B4-BE49-F238E27FC236}">
                <a16:creationId xmlns:a16="http://schemas.microsoft.com/office/drawing/2014/main" id="{2555DB51-C25A-4B81-81C9-03BDCDBC5E79}"/>
              </a:ext>
            </a:extLst>
          </p:cNvPr>
          <p:cNvSpPr>
            <a:spLocks noGrp="1"/>
          </p:cNvSpPr>
          <p:nvPr>
            <p:ph type="body" sz="quarter" idx="10"/>
          </p:nvPr>
        </p:nvSpPr>
        <p:spPr>
          <a:xfrm>
            <a:off x="687230" y="1772380"/>
            <a:ext cx="3613150" cy="592137"/>
          </a:xfrm>
        </p:spPr>
        <p:txBody>
          <a:bodyPr/>
          <a:lstStyle>
            <a:lvl1pPr marL="0" indent="0" algn="ctr">
              <a:buNone/>
              <a:defRPr sz="2400" b="1">
                <a:solidFill>
                  <a:schemeClr val="accent4"/>
                </a:solidFill>
              </a:defRPr>
            </a:lvl1pPr>
            <a:lvl2pPr marL="457200" indent="0" algn="ctr">
              <a:buNone/>
              <a:defRPr b="1">
                <a:solidFill>
                  <a:schemeClr val="accent4"/>
                </a:solidFill>
              </a:defRPr>
            </a:lvl2pPr>
            <a:lvl3pPr marL="914400" indent="0" algn="ctr">
              <a:buNone/>
              <a:defRPr b="1">
                <a:solidFill>
                  <a:schemeClr val="accent4"/>
                </a:solidFill>
              </a:defRPr>
            </a:lvl3pPr>
            <a:lvl4pPr marL="1371600" indent="0" algn="ctr">
              <a:buNone/>
              <a:defRPr b="1">
                <a:solidFill>
                  <a:schemeClr val="accent4"/>
                </a:solidFill>
              </a:defRPr>
            </a:lvl4pPr>
            <a:lvl5pPr marL="1828800" indent="0" algn="ctr">
              <a:buNone/>
              <a:defRPr b="1">
                <a:solidFill>
                  <a:schemeClr val="accent4"/>
                </a:solidFill>
              </a:defRPr>
            </a:lvl5pPr>
          </a:lstStyle>
          <a:p>
            <a:pPr lvl="0"/>
            <a:r>
              <a:rPr lang="en-US"/>
              <a:t>Click to edit</a:t>
            </a:r>
          </a:p>
        </p:txBody>
      </p:sp>
      <p:sp>
        <p:nvSpPr>
          <p:cNvPr id="18" name="Text Placeholder 17">
            <a:extLst>
              <a:ext uri="{FF2B5EF4-FFF2-40B4-BE49-F238E27FC236}">
                <a16:creationId xmlns:a16="http://schemas.microsoft.com/office/drawing/2014/main" id="{E49D6F2C-E55B-4823-82A7-788BB0E9BA09}"/>
              </a:ext>
            </a:extLst>
          </p:cNvPr>
          <p:cNvSpPr>
            <a:spLocks noGrp="1"/>
          </p:cNvSpPr>
          <p:nvPr>
            <p:ph type="body" sz="quarter" idx="11" hasCustomPrompt="1"/>
          </p:nvPr>
        </p:nvSpPr>
        <p:spPr>
          <a:xfrm>
            <a:off x="673100" y="616999"/>
            <a:ext cx="6229350" cy="712788"/>
          </a:xfrm>
        </p:spPr>
        <p:txBody>
          <a:bodyPr anchor="b"/>
          <a:lstStyle>
            <a:lvl1pPr marL="0" indent="0">
              <a:buNone/>
              <a:defRPr sz="2400" b="1" cap="none" spc="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pic>
        <p:nvPicPr>
          <p:cNvPr id="4" name="Picture 3" descr="Minnesota Department of Health">
            <a:extLst>
              <a:ext uri="{FF2B5EF4-FFF2-40B4-BE49-F238E27FC236}">
                <a16:creationId xmlns:a16="http://schemas.microsoft.com/office/drawing/2014/main" id="{BE3A48D1-5BF7-B477-F52F-A650A8D262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9823" y="6093408"/>
            <a:ext cx="815767" cy="561052"/>
          </a:xfrm>
          <a:prstGeom prst="rect">
            <a:avLst/>
          </a:prstGeom>
        </p:spPr>
      </p:pic>
      <p:pic>
        <p:nvPicPr>
          <p:cNvPr id="5" name="Picture 4" descr="CDC Project Firstline">
            <a:extLst>
              <a:ext uri="{FF2B5EF4-FFF2-40B4-BE49-F238E27FC236}">
                <a16:creationId xmlns:a16="http://schemas.microsoft.com/office/drawing/2014/main" id="{E55D0238-550F-BE7A-633B-D302D80BEA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pic>
        <p:nvPicPr>
          <p:cNvPr id="1029" name="Picture 5" descr="Patient in exam room with following: full sharps container; urine specimen on table; supplies near sink; trash can blocks vent">
            <a:extLst>
              <a:ext uri="{FF2B5EF4-FFF2-40B4-BE49-F238E27FC236}">
                <a16:creationId xmlns:a16="http://schemas.microsoft.com/office/drawing/2014/main" id="{6558503A-BEB7-CF7A-0D5F-6C198BC7F042}"/>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10021" r="18266"/>
          <a:stretch/>
        </p:blipFill>
        <p:spPr bwMode="auto">
          <a:xfrm>
            <a:off x="6577244" y="-303988"/>
            <a:ext cx="8032491" cy="772078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580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4_Content Slid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D976-7CFE-4F59-A7EC-141BD6E7817D}"/>
              </a:ext>
            </a:extLst>
          </p:cNvPr>
          <p:cNvSpPr>
            <a:spLocks noGrp="1"/>
          </p:cNvSpPr>
          <p:nvPr>
            <p:ph type="ctrTitle" hasCustomPrompt="1"/>
          </p:nvPr>
        </p:nvSpPr>
        <p:spPr>
          <a:xfrm>
            <a:off x="7988300" y="217461"/>
            <a:ext cx="3710704" cy="1135000"/>
          </a:xfrm>
        </p:spPr>
        <p:txBody>
          <a:bodyPr anchor="t">
            <a:noAutofit/>
          </a:bodyPr>
          <a:lstStyle>
            <a:lvl1pPr algn="l">
              <a:spcBef>
                <a:spcPts val="0"/>
              </a:spcBef>
              <a:spcAft>
                <a:spcPts val="2400"/>
              </a:spcAft>
              <a:defRPr sz="3200">
                <a:solidFill>
                  <a:schemeClr val="bg1"/>
                </a:solidFill>
              </a:defRPr>
            </a:lvl1pPr>
          </a:lstStyle>
          <a:p>
            <a:r>
              <a:rPr lang="en-US"/>
              <a:t>Click to edit </a:t>
            </a:r>
            <a:br>
              <a:rPr lang="en-US"/>
            </a:br>
            <a:r>
              <a:rPr lang="en-US"/>
              <a:t>Master title style</a:t>
            </a: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7988300" y="1494971"/>
            <a:ext cx="3710704" cy="2888343"/>
          </a:xfrm>
        </p:spPr>
        <p:txBody>
          <a:bodyPr/>
          <a:lstStyle>
            <a:lvl1pPr marL="0" indent="0" algn="l">
              <a:buNone/>
              <a:defRPr sz="2400" b="0">
                <a:solidFill>
                  <a:schemeClr val="bg1"/>
                </a:solidFill>
                <a:latin typeface="Avenir LT Std 55 Roman"/>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 Placeholder 5">
            <a:extLst>
              <a:ext uri="{FF2B5EF4-FFF2-40B4-BE49-F238E27FC236}">
                <a16:creationId xmlns:a16="http://schemas.microsoft.com/office/drawing/2014/main" id="{64FA19AF-F11F-9F3C-771B-0B955FDA5F52}"/>
              </a:ext>
            </a:extLst>
          </p:cNvPr>
          <p:cNvSpPr>
            <a:spLocks noGrp="1"/>
          </p:cNvSpPr>
          <p:nvPr>
            <p:ph type="body" sz="quarter" idx="10"/>
          </p:nvPr>
        </p:nvSpPr>
        <p:spPr>
          <a:xfrm>
            <a:off x="7988300" y="4630057"/>
            <a:ext cx="3710704" cy="1502456"/>
          </a:xfrm>
        </p:spPr>
        <p:txBody>
          <a:bodyPr/>
          <a:lstStyle>
            <a:lvl1pPr marL="0" indent="0">
              <a:buNone/>
              <a:defRPr sz="2400" b="1">
                <a:solidFill>
                  <a:schemeClr val="accent6"/>
                </a:solidFill>
                <a:latin typeface="Avenir LT Std 55 Roman"/>
              </a:defRPr>
            </a:lvl1pPr>
            <a:lvl2pPr>
              <a:defRPr>
                <a:solidFill>
                  <a:schemeClr val="accent6"/>
                </a:solidFill>
              </a:defRPr>
            </a:lvl2pPr>
            <a:lvl3pPr>
              <a:defRPr>
                <a:solidFill>
                  <a:schemeClr val="accent6"/>
                </a:solidFill>
              </a:defRPr>
            </a:lvl3pPr>
            <a:lvl4pPr>
              <a:defRPr>
                <a:solidFill>
                  <a:schemeClr val="accent6"/>
                </a:solidFill>
              </a:defRPr>
            </a:lvl4pPr>
            <a:lvl5pPr marL="1828800" indent="0">
              <a:buNone/>
              <a:defRPr>
                <a:solidFill>
                  <a:schemeClr val="accent6"/>
                </a:solidFill>
              </a:defRPr>
            </a:lvl5pPr>
          </a:lstStyle>
          <a:p>
            <a:pPr lvl="0"/>
            <a:r>
              <a:rPr lang="en-US"/>
              <a:t>Click to edit Master text styles</a:t>
            </a:r>
          </a:p>
        </p:txBody>
      </p:sp>
      <p:pic>
        <p:nvPicPr>
          <p:cNvPr id="4" name="Picture 5" descr="Patient in exam room with following: full sharps container; urine specimen on table; supplies near sink; trash can blocks vent">
            <a:extLst>
              <a:ext uri="{FF2B5EF4-FFF2-40B4-BE49-F238E27FC236}">
                <a16:creationId xmlns:a16="http://schemas.microsoft.com/office/drawing/2014/main" id="{D6EDDFA6-9D39-6532-B1F4-093514A7427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785457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688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5_Content Slide">
    <p:bg>
      <p:bgPr>
        <a:solidFill>
          <a:schemeClr val="accent4"/>
        </a:solidFill>
        <a:effectLst/>
      </p:bgPr>
    </p:bg>
    <p:spTree>
      <p:nvGrpSpPr>
        <p:cNvPr id="1" name=""/>
        <p:cNvGrpSpPr/>
        <p:nvPr/>
      </p:nvGrpSpPr>
      <p:grpSpPr>
        <a:xfrm>
          <a:off x="0" y="0"/>
          <a:ext cx="0" cy="0"/>
          <a:chOff x="0" y="0"/>
          <a:chExt cx="0" cy="0"/>
        </a:xfrm>
      </p:grpSpPr>
      <p:pic>
        <p:nvPicPr>
          <p:cNvPr id="4" name="Picture 4" descr="Germs">
            <a:extLst>
              <a:ext uri="{FF2B5EF4-FFF2-40B4-BE49-F238E27FC236}">
                <a16:creationId xmlns:a16="http://schemas.microsoft.com/office/drawing/2014/main" id="{9C788CDF-8D2B-E982-A3B1-F661385BDBE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54578" y="1406688"/>
            <a:ext cx="4337422" cy="169130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5CAE742-9DE8-C5A3-C83C-0A171B4FC234}"/>
              </a:ext>
            </a:extLst>
          </p:cNvPr>
          <p:cNvSpPr/>
          <p:nvPr userDrawn="1"/>
        </p:nvSpPr>
        <p:spPr>
          <a:xfrm>
            <a:off x="7854578" y="2641600"/>
            <a:ext cx="4337422" cy="42163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38D976-7CFE-4F59-A7EC-141BD6E7817D}"/>
              </a:ext>
            </a:extLst>
          </p:cNvPr>
          <p:cNvSpPr>
            <a:spLocks noGrp="1"/>
          </p:cNvSpPr>
          <p:nvPr>
            <p:ph type="ctrTitle" hasCustomPrompt="1"/>
          </p:nvPr>
        </p:nvSpPr>
        <p:spPr>
          <a:xfrm>
            <a:off x="8020175" y="176527"/>
            <a:ext cx="4030832" cy="1135000"/>
          </a:xfrm>
        </p:spPr>
        <p:txBody>
          <a:bodyPr anchor="ctr">
            <a:noAutofit/>
          </a:bodyPr>
          <a:lstStyle>
            <a:lvl1pPr algn="ctr">
              <a:spcBef>
                <a:spcPts val="0"/>
              </a:spcBef>
              <a:spcAft>
                <a:spcPts val="2400"/>
              </a:spcAft>
              <a:defRPr sz="3200">
                <a:solidFill>
                  <a:schemeClr val="bg1"/>
                </a:solidFill>
              </a:defRPr>
            </a:lvl1pPr>
          </a:lstStyle>
          <a:p>
            <a:r>
              <a:rPr lang="en-US"/>
              <a:t>Click to edit </a:t>
            </a:r>
            <a:br>
              <a:rPr lang="en-US"/>
            </a:br>
            <a:r>
              <a:rPr lang="en-US"/>
              <a:t>Master title style</a:t>
            </a: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8020175" y="3539815"/>
            <a:ext cx="4030833" cy="3318184"/>
          </a:xfrm>
        </p:spPr>
        <p:txBody>
          <a:bodyPr/>
          <a:lstStyle>
            <a:lvl1pPr marL="0" indent="0" algn="l">
              <a:buNone/>
              <a:defRPr sz="2400" b="0">
                <a:solidFill>
                  <a:schemeClr val="tx1"/>
                </a:solidFill>
                <a:latin typeface="Avenir LT Std 55 Roman"/>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Rounded Corners 6">
            <a:extLst>
              <a:ext uri="{FF2B5EF4-FFF2-40B4-BE49-F238E27FC236}">
                <a16:creationId xmlns:a16="http://schemas.microsoft.com/office/drawing/2014/main" id="{951831C5-D2C5-6B97-A4F4-812A1DF996BB}"/>
              </a:ext>
            </a:extLst>
          </p:cNvPr>
          <p:cNvSpPr/>
          <p:nvPr userDrawn="1"/>
        </p:nvSpPr>
        <p:spPr>
          <a:xfrm>
            <a:off x="10118590" y="2769071"/>
            <a:ext cx="2000914" cy="605013"/>
          </a:xfrm>
          <a:prstGeom prst="roundRect">
            <a:avLst/>
          </a:prstGeom>
          <a:solidFill>
            <a:srgbClr val="524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4B9C8"/>
              </a:solidFill>
            </a:endParaRPr>
          </a:p>
        </p:txBody>
      </p:sp>
      <p:sp>
        <p:nvSpPr>
          <p:cNvPr id="8" name="Text Placeholder 15">
            <a:extLst>
              <a:ext uri="{FF2B5EF4-FFF2-40B4-BE49-F238E27FC236}">
                <a16:creationId xmlns:a16="http://schemas.microsoft.com/office/drawing/2014/main" id="{C8D4627D-65A5-CA2C-7B33-7CD48FC7C77E}"/>
              </a:ext>
            </a:extLst>
          </p:cNvPr>
          <p:cNvSpPr>
            <a:spLocks noGrp="1"/>
          </p:cNvSpPr>
          <p:nvPr>
            <p:ph type="body" sz="quarter" idx="10"/>
          </p:nvPr>
        </p:nvSpPr>
        <p:spPr>
          <a:xfrm>
            <a:off x="10072913" y="2831923"/>
            <a:ext cx="1978095" cy="592137"/>
          </a:xfrm>
        </p:spPr>
        <p:txBody>
          <a:bodyPr/>
          <a:lstStyle>
            <a:lvl1pPr marL="0" indent="0" algn="ctr">
              <a:buNone/>
              <a:defRPr sz="2400" b="1">
                <a:solidFill>
                  <a:schemeClr val="bg1"/>
                </a:solidFill>
              </a:defRPr>
            </a:lvl1pPr>
            <a:lvl2pPr marL="457200" indent="0" algn="ctr">
              <a:buNone/>
              <a:defRPr b="1">
                <a:solidFill>
                  <a:schemeClr val="accent4"/>
                </a:solidFill>
              </a:defRPr>
            </a:lvl2pPr>
            <a:lvl3pPr marL="914400" indent="0" algn="ctr">
              <a:buNone/>
              <a:defRPr b="1">
                <a:solidFill>
                  <a:schemeClr val="accent4"/>
                </a:solidFill>
              </a:defRPr>
            </a:lvl3pPr>
            <a:lvl4pPr marL="1371600" indent="0" algn="ctr">
              <a:buNone/>
              <a:defRPr b="1">
                <a:solidFill>
                  <a:schemeClr val="accent4"/>
                </a:solidFill>
              </a:defRPr>
            </a:lvl4pPr>
            <a:lvl5pPr marL="1828800" indent="0" algn="ctr">
              <a:buNone/>
              <a:defRPr b="1">
                <a:solidFill>
                  <a:schemeClr val="accent4"/>
                </a:solidFill>
              </a:defRPr>
            </a:lvl5pPr>
          </a:lstStyle>
          <a:p>
            <a:pPr lvl="0"/>
            <a:r>
              <a:rPr lang="en-US"/>
              <a:t>Click to edit</a:t>
            </a:r>
          </a:p>
        </p:txBody>
      </p:sp>
      <p:pic>
        <p:nvPicPr>
          <p:cNvPr id="6" name="Picture 5" descr="Patient in exam room with following: full sharps container; urine specimen on table; supplies near sink; trash can blocks vent">
            <a:extLst>
              <a:ext uri="{FF2B5EF4-FFF2-40B4-BE49-F238E27FC236}">
                <a16:creationId xmlns:a16="http://schemas.microsoft.com/office/drawing/2014/main" id="{0815DB66-04FF-05E7-00EA-7A4722012EF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785457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499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25EFE-322C-49C8-9D66-455432F065AC}"/>
              </a:ext>
            </a:extLst>
          </p:cNvPr>
          <p:cNvSpPr>
            <a:spLocks noGrp="1"/>
          </p:cNvSpPr>
          <p:nvPr>
            <p:ph type="title"/>
          </p:nvPr>
        </p:nvSpPr>
        <p:spPr>
          <a:xfrm>
            <a:off x="831850" y="1709738"/>
            <a:ext cx="10515600" cy="2852737"/>
          </a:xfrm>
        </p:spPr>
        <p:txBody>
          <a:bodyPr anchor="b"/>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E2D5304B-1AEE-4189-B142-1C2790A766E7}"/>
              </a:ext>
            </a:extLst>
          </p:cNvPr>
          <p:cNvSpPr>
            <a:spLocks noGrp="1"/>
          </p:cNvSpPr>
          <p:nvPr>
            <p:ph type="body" idx="1"/>
          </p:nvPr>
        </p:nvSpPr>
        <p:spPr>
          <a:xfrm>
            <a:off x="831850" y="4589463"/>
            <a:ext cx="10515600" cy="1004513"/>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71854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1032" name="Picture 8">
            <a:extLst>
              <a:ext uri="{FF2B5EF4-FFF2-40B4-BE49-F238E27FC236}">
                <a16:creationId xmlns:a16="http://schemas.microsoft.com/office/drawing/2014/main" id="{A2AF4C21-DE52-04AB-A729-47003E231DD3}"/>
              </a:ext>
              <a:ext uri="{C183D7F6-B498-43B3-948B-1728B52AA6E4}">
                <adec:decorative xmlns:adec="http://schemas.microsoft.com/office/drawing/2017/decorative" val="1"/>
              </a:ext>
            </a:extLst>
          </p:cNvPr>
          <p:cNvPicPr>
            <a:picLocks noChangeAspect="1" noChangeArrowheads="1"/>
          </p:cNvPicPr>
          <p:nvPr userDrawn="1"/>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305063" y="4499618"/>
            <a:ext cx="670034" cy="502920"/>
          </a:xfrm>
          <a:prstGeom prst="rect">
            <a:avLst/>
          </a:prstGeom>
          <a:noFill/>
          <a:extLst>
            <a:ext uri="{909E8E84-426E-40DD-AFC4-6F175D3DCCD1}">
              <a14:hiddenFill xmlns:a14="http://schemas.microsoft.com/office/drawing/2010/main">
                <a:solidFill>
                  <a:srgbClr val="FFFFFF"/>
                </a:solidFill>
              </a14:hiddenFill>
            </a:ext>
          </a:extLst>
        </p:spPr>
      </p:pic>
      <p:pic>
        <p:nvPicPr>
          <p:cNvPr id="27" name="Graphic 26">
            <a:extLst>
              <a:ext uri="{FF2B5EF4-FFF2-40B4-BE49-F238E27FC236}">
                <a16:creationId xmlns:a16="http://schemas.microsoft.com/office/drawing/2014/main" id="{5E501977-A7F2-9D76-AACB-3B0ABA5F00E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3584" y="2155987"/>
            <a:ext cx="457200" cy="457200"/>
          </a:xfrm>
          <a:prstGeom prst="rect">
            <a:avLst/>
          </a:prstGeom>
        </p:spPr>
      </p:pic>
      <p:pic>
        <p:nvPicPr>
          <p:cNvPr id="25" name="Graphic 24">
            <a:extLst>
              <a:ext uri="{FF2B5EF4-FFF2-40B4-BE49-F238E27FC236}">
                <a16:creationId xmlns:a16="http://schemas.microsoft.com/office/drawing/2014/main" id="{70848516-2EF9-AD17-3097-8B91BE03770C}"/>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1480" y="1576242"/>
            <a:ext cx="457200" cy="457200"/>
          </a:xfrm>
          <a:prstGeom prst="rect">
            <a:avLst/>
          </a:prstGeom>
        </p:spPr>
      </p:pic>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753354" y="625269"/>
            <a:ext cx="9840038" cy="677270"/>
          </a:xfrm>
        </p:spPr>
        <p:txBody>
          <a:bodyPr anchor="b">
            <a:normAutofit/>
          </a:bodyPr>
          <a:lstStyle>
            <a:lvl1pPr>
              <a:defRPr sz="3600" cap="none">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922710" y="1577628"/>
            <a:ext cx="6035040" cy="457200"/>
          </a:xfrm>
        </p:spPr>
        <p:txBody>
          <a:bodyPr lIns="91440" anchor="ctr"/>
          <a:lstStyle>
            <a:lvl1pPr marL="0" indent="0">
              <a:buClr>
                <a:schemeClr val="accent4"/>
              </a:buClr>
              <a:buSzPct val="105000"/>
              <a:buFont typeface="Arial" panose="020B0604020202020204" pitchFamily="34" charset="0"/>
              <a:buNone/>
              <a:defRPr sz="16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p:txBody>
      </p:sp>
      <p:sp>
        <p:nvSpPr>
          <p:cNvPr id="5" name="Text Placeholder 4">
            <a:extLst>
              <a:ext uri="{FF2B5EF4-FFF2-40B4-BE49-F238E27FC236}">
                <a16:creationId xmlns:a16="http://schemas.microsoft.com/office/drawing/2014/main" id="{43C16C44-606D-4465-BDD0-9E94F72C53B2}"/>
              </a:ext>
            </a:extLst>
          </p:cNvPr>
          <p:cNvSpPr>
            <a:spLocks noGrp="1"/>
          </p:cNvSpPr>
          <p:nvPr>
            <p:ph type="body" sz="quarter" idx="10"/>
          </p:nvPr>
        </p:nvSpPr>
        <p:spPr>
          <a:xfrm>
            <a:off x="7208520" y="1478280"/>
            <a:ext cx="4569896" cy="4175760"/>
          </a:xfrm>
        </p:spPr>
        <p:txBody>
          <a:bodyPr/>
          <a:lstStyle>
            <a:lvl1pPr marL="0" indent="0">
              <a:buNone/>
              <a:defRPr sz="1200">
                <a:solidFill>
                  <a:schemeClr val="accent4"/>
                </a:solidFill>
              </a:defRPr>
            </a:lvl1pPr>
            <a:lvl2pPr marL="457200" indent="0">
              <a:buNone/>
              <a:defRPr sz="1200">
                <a:solidFill>
                  <a:schemeClr val="accent4"/>
                </a:solidFill>
              </a:defRPr>
            </a:lvl2pPr>
            <a:lvl3pPr marL="914400" indent="0">
              <a:buNone/>
              <a:defRPr sz="1200">
                <a:solidFill>
                  <a:schemeClr val="accent4"/>
                </a:solidFill>
              </a:defRPr>
            </a:lvl3pPr>
            <a:lvl4pPr marL="1371600" indent="0">
              <a:buNone/>
              <a:defRPr sz="1200">
                <a:solidFill>
                  <a:schemeClr val="accent4"/>
                </a:solidFill>
              </a:defRPr>
            </a:lvl4pPr>
            <a:lvl5pPr marL="1828800" indent="0">
              <a:buNone/>
              <a:defRPr sz="1200">
                <a:solidFill>
                  <a:schemeClr val="accent4"/>
                </a:solidFill>
              </a:defRPr>
            </a:lvl5pPr>
          </a:lstStyle>
          <a:p>
            <a:pPr lvl="0"/>
            <a:r>
              <a:rPr lang="en-US"/>
              <a:t>Click to edit Master text styles</a:t>
            </a:r>
          </a:p>
        </p:txBody>
      </p:sp>
      <p:sp>
        <p:nvSpPr>
          <p:cNvPr id="19" name="Content Placeholder 2">
            <a:extLst>
              <a:ext uri="{FF2B5EF4-FFF2-40B4-BE49-F238E27FC236}">
                <a16:creationId xmlns:a16="http://schemas.microsoft.com/office/drawing/2014/main" id="{2357FA59-4967-5A6D-A0AB-3AC0D6C3840E}"/>
              </a:ext>
            </a:extLst>
          </p:cNvPr>
          <p:cNvSpPr>
            <a:spLocks noGrp="1"/>
          </p:cNvSpPr>
          <p:nvPr>
            <p:ph idx="18"/>
          </p:nvPr>
        </p:nvSpPr>
        <p:spPr>
          <a:xfrm>
            <a:off x="918222" y="2163887"/>
            <a:ext cx="6035040" cy="457200"/>
          </a:xfrm>
        </p:spPr>
        <p:txBody>
          <a:bodyPr lIns="91440" anchor="ctr"/>
          <a:lstStyle>
            <a:lvl1pPr marL="0" indent="0">
              <a:buClr>
                <a:schemeClr val="accent4"/>
              </a:buClr>
              <a:buSzPct val="105000"/>
              <a:buFont typeface="Arial" panose="020B0604020202020204" pitchFamily="34" charset="0"/>
              <a:buNone/>
              <a:defRPr sz="16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p:txBody>
      </p:sp>
      <p:sp>
        <p:nvSpPr>
          <p:cNvPr id="20" name="Content Placeholder 2">
            <a:extLst>
              <a:ext uri="{FF2B5EF4-FFF2-40B4-BE49-F238E27FC236}">
                <a16:creationId xmlns:a16="http://schemas.microsoft.com/office/drawing/2014/main" id="{1F9E3666-5F1B-731C-F0C5-30CFC5413457}"/>
              </a:ext>
            </a:extLst>
          </p:cNvPr>
          <p:cNvSpPr>
            <a:spLocks noGrp="1"/>
          </p:cNvSpPr>
          <p:nvPr>
            <p:ph idx="19"/>
          </p:nvPr>
        </p:nvSpPr>
        <p:spPr>
          <a:xfrm>
            <a:off x="918222" y="2750146"/>
            <a:ext cx="6035040" cy="457200"/>
          </a:xfrm>
        </p:spPr>
        <p:txBody>
          <a:bodyPr lIns="91440" anchor="ctr"/>
          <a:lstStyle>
            <a:lvl1pPr marL="0" indent="0">
              <a:buClr>
                <a:schemeClr val="accent4"/>
              </a:buClr>
              <a:buSzPct val="105000"/>
              <a:buFont typeface="Arial" panose="020B0604020202020204" pitchFamily="34" charset="0"/>
              <a:buNone/>
              <a:defRPr sz="16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p:txBody>
      </p:sp>
      <p:sp>
        <p:nvSpPr>
          <p:cNvPr id="21" name="Content Placeholder 2">
            <a:extLst>
              <a:ext uri="{FF2B5EF4-FFF2-40B4-BE49-F238E27FC236}">
                <a16:creationId xmlns:a16="http://schemas.microsoft.com/office/drawing/2014/main" id="{FF247AC3-9D68-9706-E6D8-9452EFB20179}"/>
              </a:ext>
            </a:extLst>
          </p:cNvPr>
          <p:cNvSpPr>
            <a:spLocks noGrp="1"/>
          </p:cNvSpPr>
          <p:nvPr>
            <p:ph idx="20"/>
          </p:nvPr>
        </p:nvSpPr>
        <p:spPr>
          <a:xfrm>
            <a:off x="918222" y="3334509"/>
            <a:ext cx="6035040" cy="457200"/>
          </a:xfrm>
        </p:spPr>
        <p:txBody>
          <a:bodyPr lIns="91440" anchor="ctr"/>
          <a:lstStyle>
            <a:lvl1pPr marL="0" indent="0">
              <a:buClr>
                <a:schemeClr val="accent4"/>
              </a:buClr>
              <a:buSzPct val="105000"/>
              <a:buFont typeface="Arial" panose="020B0604020202020204" pitchFamily="34" charset="0"/>
              <a:buNone/>
              <a:defRPr sz="16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p:txBody>
      </p:sp>
      <p:sp>
        <p:nvSpPr>
          <p:cNvPr id="22" name="Content Placeholder 2">
            <a:extLst>
              <a:ext uri="{FF2B5EF4-FFF2-40B4-BE49-F238E27FC236}">
                <a16:creationId xmlns:a16="http://schemas.microsoft.com/office/drawing/2014/main" id="{3C96D949-576E-BAE8-58B8-CB9B4ED6973A}"/>
              </a:ext>
            </a:extLst>
          </p:cNvPr>
          <p:cNvSpPr>
            <a:spLocks noGrp="1"/>
          </p:cNvSpPr>
          <p:nvPr>
            <p:ph idx="21"/>
          </p:nvPr>
        </p:nvSpPr>
        <p:spPr>
          <a:xfrm>
            <a:off x="918222" y="3913470"/>
            <a:ext cx="6035040" cy="457200"/>
          </a:xfrm>
        </p:spPr>
        <p:txBody>
          <a:bodyPr lIns="91440" anchor="ctr"/>
          <a:lstStyle>
            <a:lvl1pPr marL="0" indent="0">
              <a:buClr>
                <a:schemeClr val="accent4"/>
              </a:buClr>
              <a:buSzPct val="105000"/>
              <a:buFont typeface="Arial" panose="020B0604020202020204" pitchFamily="34" charset="0"/>
              <a:buNone/>
              <a:defRPr sz="16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p:txBody>
      </p:sp>
      <p:sp>
        <p:nvSpPr>
          <p:cNvPr id="23" name="Content Placeholder 2">
            <a:extLst>
              <a:ext uri="{FF2B5EF4-FFF2-40B4-BE49-F238E27FC236}">
                <a16:creationId xmlns:a16="http://schemas.microsoft.com/office/drawing/2014/main" id="{1587E9F7-40A0-DC06-80BA-66972C6E9CD7}"/>
              </a:ext>
            </a:extLst>
          </p:cNvPr>
          <p:cNvSpPr>
            <a:spLocks noGrp="1"/>
          </p:cNvSpPr>
          <p:nvPr>
            <p:ph idx="22"/>
          </p:nvPr>
        </p:nvSpPr>
        <p:spPr>
          <a:xfrm>
            <a:off x="918222" y="4516783"/>
            <a:ext cx="6035040" cy="457200"/>
          </a:xfrm>
        </p:spPr>
        <p:txBody>
          <a:bodyPr lIns="91440" anchor="ctr"/>
          <a:lstStyle>
            <a:lvl1pPr marL="0" indent="0">
              <a:buClr>
                <a:schemeClr val="accent4"/>
              </a:buClr>
              <a:buSzPct val="105000"/>
              <a:buFont typeface="Arial" panose="020B0604020202020204" pitchFamily="34" charset="0"/>
              <a:buNone/>
              <a:defRPr sz="16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p:txBody>
      </p:sp>
      <p:pic>
        <p:nvPicPr>
          <p:cNvPr id="1026" name="Picture 2">
            <a:extLst>
              <a:ext uri="{FF2B5EF4-FFF2-40B4-BE49-F238E27FC236}">
                <a16:creationId xmlns:a16="http://schemas.microsoft.com/office/drawing/2014/main" id="{A84B7D44-2AC6-58B7-F729-A30DD52C15E3}"/>
              </a:ext>
              <a:ext uri="{C183D7F6-B498-43B3-948B-1728B52AA6E4}">
                <adec:decorative xmlns:adec="http://schemas.microsoft.com/office/drawing/2017/decorative" val="1"/>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11480" y="2743949"/>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5B3E10B-128A-D862-B460-EF38BDA3B62E}"/>
              </a:ext>
              <a:ext uri="{C183D7F6-B498-43B3-948B-1728B52AA6E4}">
                <adec:decorative xmlns:adec="http://schemas.microsoft.com/office/drawing/2017/decorative" val="1"/>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11480" y="3318189"/>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1A37AD4-F916-F6A9-1C0E-C9CE37CFEB7A}"/>
              </a:ext>
              <a:ext uri="{C183D7F6-B498-43B3-948B-1728B52AA6E4}">
                <adec:decorative xmlns:adec="http://schemas.microsoft.com/office/drawing/2017/decorative" val="1"/>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11480" y="3913470"/>
            <a:ext cx="4572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258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Hid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850605" y="633269"/>
            <a:ext cx="10356111" cy="929211"/>
          </a:xfrm>
        </p:spPr>
        <p:txBody>
          <a:bodyPr anchor="b">
            <a:noAutofit/>
          </a:bodyPr>
          <a:lstStyle>
            <a:lvl1pPr>
              <a:defRPr sz="3200" cap="none">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850605" y="1752563"/>
            <a:ext cx="10356111" cy="3055162"/>
          </a:xfrm>
        </p:spPr>
        <p:txBody>
          <a:bodyPr lIns="91440"/>
          <a:lstStyle>
            <a:lvl1pPr marL="342900" indent="-342900">
              <a:spcBef>
                <a:spcPts val="1200"/>
              </a:spcBef>
              <a:buClr>
                <a:schemeClr val="accent4"/>
              </a:buClr>
              <a:buSzPct val="105000"/>
              <a:buFontTx/>
              <a:buBlip>
                <a:blip r:embed="rId2">
                  <a:extLst>
                    <a:ext uri="{96DAC541-7B7A-43D3-8B79-37D633B846F1}">
                      <asvg:svgBlip xmlns:asvg="http://schemas.microsoft.com/office/drawing/2016/SVG/main" r:embed="rId3"/>
                    </a:ext>
                  </a:extLst>
                </a:blip>
              </a:buBlip>
              <a:defRPr sz="2400">
                <a:solidFill>
                  <a:schemeClr val="accent4"/>
                </a:solidFill>
              </a:defRPr>
            </a:lvl1pPr>
            <a:lvl2pPr marL="800100" indent="-342900">
              <a:spcBef>
                <a:spcPts val="1200"/>
              </a:spcBef>
              <a:buFont typeface="Courier New" panose="02070309020205020404" pitchFamily="49" charset="0"/>
              <a:buChar char="o"/>
              <a:defRPr sz="2400">
                <a:solidFill>
                  <a:schemeClr val="accent4"/>
                </a:solidFill>
              </a:defRPr>
            </a:lvl2pPr>
            <a:lvl3pPr marL="1257300" indent="-342900">
              <a:spcBef>
                <a:spcPts val="1200"/>
              </a:spcBef>
              <a:buFont typeface="Wingdings" panose="05000000000000000000" pitchFamily="2" charset="2"/>
              <a:buChar char="§"/>
              <a:defRPr sz="2400">
                <a:solidFill>
                  <a:schemeClr val="accent4"/>
                </a:solidFill>
              </a:defRPr>
            </a:lvl3pPr>
            <a:lvl4pPr marL="1714500" indent="-342900">
              <a:buFont typeface="Arial" panose="020B0604020202020204" pitchFamily="34" charset="0"/>
              <a:buChar char="•"/>
              <a:defRPr sz="2800">
                <a:solidFill>
                  <a:schemeClr val="accent4"/>
                </a:solidFill>
              </a:defRPr>
            </a:lvl4pPr>
            <a:lvl5pPr marL="2171700" indent="-342900">
              <a:buFont typeface="Century Gothic" panose="020B0502020202020204" pitchFamily="34" charset="0"/>
              <a:buChar char="―"/>
              <a:defRPr sz="2800">
                <a:solidFill>
                  <a:schemeClr val="accent4"/>
                </a:solidFill>
              </a:defRPr>
            </a:lvl5pPr>
          </a:lstStyle>
          <a:p>
            <a:pPr lvl="0"/>
            <a:r>
              <a:rPr lang="en-US"/>
              <a:t>Click to edit Master text styles</a:t>
            </a:r>
          </a:p>
          <a:p>
            <a:pPr lvl="1"/>
            <a:r>
              <a:rPr lang="en-US"/>
              <a:t>Second level</a:t>
            </a:r>
          </a:p>
          <a:p>
            <a:pPr lvl="2"/>
            <a:r>
              <a:rPr lang="en-US"/>
              <a:t>Third level</a:t>
            </a:r>
          </a:p>
        </p:txBody>
      </p:sp>
      <p:sp>
        <p:nvSpPr>
          <p:cNvPr id="11" name="Parallelogram 10">
            <a:extLst>
              <a:ext uri="{FF2B5EF4-FFF2-40B4-BE49-F238E27FC236}">
                <a16:creationId xmlns:a16="http://schemas.microsoft.com/office/drawing/2014/main" id="{9C8C380F-9274-4684-A206-31C6D1D77308}"/>
              </a:ext>
            </a:extLst>
          </p:cNvPr>
          <p:cNvSpPr/>
          <p:nvPr/>
        </p:nvSpPr>
        <p:spPr>
          <a:xfrm>
            <a:off x="5819297" y="0"/>
            <a:ext cx="6305782" cy="5897880"/>
          </a:xfrm>
          <a:prstGeom prst="parallelogram">
            <a:avLst>
              <a:gd name="adj" fmla="val 34354"/>
            </a:avLst>
          </a:prstGeom>
          <a:solidFill>
            <a:schemeClr val="bg1">
              <a:lumMod val="6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B263FA4-BB70-BB63-10F1-E9E36F89E82B}"/>
              </a:ext>
              <a:ext uri="{C183D7F6-B498-43B3-948B-1728B52AA6E4}">
                <adec:decorative xmlns:adec="http://schemas.microsoft.com/office/drawing/2017/decorative" val="1"/>
              </a:ext>
            </a:extLst>
          </p:cNvPr>
          <p:cNvSpPr txBox="1"/>
          <p:nvPr userDrawn="1"/>
        </p:nvSpPr>
        <p:spPr>
          <a:xfrm>
            <a:off x="4123112" y="6449088"/>
            <a:ext cx="7921105" cy="276999"/>
          </a:xfrm>
          <a:prstGeom prst="rect">
            <a:avLst/>
          </a:prstGeom>
          <a:solidFill>
            <a:srgbClr val="123E67"/>
          </a:solid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bg1"/>
              </a:solidFill>
              <a:effectLst/>
              <a:uLnTx/>
              <a:uFillTx/>
              <a:latin typeface="Century Gothic"/>
              <a:ea typeface="+mn-ea"/>
              <a:cs typeface="+mn-cs"/>
            </a:endParaRPr>
          </a:p>
        </p:txBody>
      </p:sp>
    </p:spTree>
    <p:extLst>
      <p:ext uri="{BB962C8B-B14F-4D97-AF65-F5344CB8AC3E}">
        <p14:creationId xmlns:p14="http://schemas.microsoft.com/office/powerpoint/2010/main" val="205710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hasCustomPrompt="1"/>
          </p:nvPr>
        </p:nvSpPr>
        <p:spPr>
          <a:xfrm>
            <a:off x="838200" y="456489"/>
            <a:ext cx="10515600" cy="702457"/>
          </a:xfrm>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600914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625268"/>
            <a:ext cx="5636526" cy="1622431"/>
          </a:xfrm>
        </p:spPr>
        <p:txBody>
          <a:bodyPr anchor="b">
            <a:normAutofit/>
          </a:bodyPr>
          <a:lstStyle>
            <a:lvl1pPr>
              <a:defRPr sz="3600" cap="none">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4" y="2670143"/>
            <a:ext cx="5636527" cy="2610566"/>
          </a:xfrm>
        </p:spPr>
        <p:txBody>
          <a:bodyPr/>
          <a:lstStyle>
            <a:lvl1pPr marL="341313" indent="-341313">
              <a:buClr>
                <a:schemeClr val="bg1"/>
              </a:buClr>
              <a:buSzPct val="105000"/>
              <a:defRPr sz="3200">
                <a:solidFill>
                  <a:schemeClr val="bg1"/>
                </a:solidFill>
              </a:defRPr>
            </a:lvl1pPr>
            <a:lvl2pPr marL="804863" indent="-347663">
              <a:defRPr sz="3200">
                <a:solidFill>
                  <a:schemeClr val="bg1"/>
                </a:solidFill>
              </a:defRPr>
            </a:lvl2pPr>
            <a:lvl3pPr marL="1255713" indent="-341313">
              <a:defRPr sz="3200">
                <a:solidFill>
                  <a:schemeClr val="bg1"/>
                </a:solidFill>
              </a:defRPr>
            </a:lvl3pPr>
            <a:lvl4pPr>
              <a:defRPr sz="3200">
                <a:solidFill>
                  <a:schemeClr val="bg1"/>
                </a:solidFill>
              </a:defRPr>
            </a:lvl4pPr>
            <a:lvl5pPr>
              <a:defRPr sz="3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Box 21">
            <a:extLst>
              <a:ext uri="{FF2B5EF4-FFF2-40B4-BE49-F238E27FC236}">
                <a16:creationId xmlns:a16="http://schemas.microsoft.com/office/drawing/2014/main" id="{4B29A859-2A73-4349-B0CB-83077C6CBA5C}"/>
              </a:ext>
            </a:extLst>
          </p:cNvPr>
          <p:cNvSpPr txBox="1"/>
          <p:nvPr/>
        </p:nvSpPr>
        <p:spPr>
          <a:xfrm>
            <a:off x="3074670" y="6449088"/>
            <a:ext cx="8001544"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Century Gothic"/>
                <a:ea typeface="+mn-ea"/>
                <a:cs typeface="+mn-cs"/>
              </a:rPr>
              <a:t>Interactive Resources| What’s Wrong with this Picture: Outpatient Exam Room</a:t>
            </a:r>
          </a:p>
        </p:txBody>
      </p:sp>
      <p:sp>
        <p:nvSpPr>
          <p:cNvPr id="23" name="Slide Number Placeholder 5">
            <a:extLst>
              <a:ext uri="{FF2B5EF4-FFF2-40B4-BE49-F238E27FC236}">
                <a16:creationId xmlns:a16="http://schemas.microsoft.com/office/drawing/2014/main" id="{E6A7D95A-B3A9-4990-A841-80F7C9729FB7}"/>
              </a:ext>
            </a:extLst>
          </p:cNvPr>
          <p:cNvSpPr txBox="1">
            <a:spLocks/>
          </p:cNvSpPr>
          <p:nvPr/>
        </p:nvSpPr>
        <p:spPr>
          <a:xfrm>
            <a:off x="11353800" y="6449088"/>
            <a:ext cx="620486"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a:p>
        </p:txBody>
      </p:sp>
      <p:pic>
        <p:nvPicPr>
          <p:cNvPr id="9" name="Picture 8" descr="Text&#10;&#10;Description automatically generated">
            <a:extLst>
              <a:ext uri="{FF2B5EF4-FFF2-40B4-BE49-F238E27FC236}">
                <a16:creationId xmlns:a16="http://schemas.microsoft.com/office/drawing/2014/main" id="{FE1E84F9-EC53-4749-AE0F-F75E5BF22E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893" y="5967785"/>
            <a:ext cx="2161697" cy="811200"/>
          </a:xfrm>
          <a:prstGeom prst="rect">
            <a:avLst/>
          </a:prstGeom>
        </p:spPr>
      </p:pic>
      <p:pic>
        <p:nvPicPr>
          <p:cNvPr id="5" name="Picture 4" descr="Minnesota Department of Health">
            <a:extLst>
              <a:ext uri="{FF2B5EF4-FFF2-40B4-BE49-F238E27FC236}">
                <a16:creationId xmlns:a16="http://schemas.microsoft.com/office/drawing/2014/main" id="{580F15DB-7D7A-B627-7B1C-48B59CE2F98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79823" y="6093408"/>
            <a:ext cx="815767" cy="561052"/>
          </a:xfrm>
          <a:prstGeom prst="rect">
            <a:avLst/>
          </a:prstGeom>
        </p:spPr>
      </p:pic>
    </p:spTree>
    <p:extLst>
      <p:ext uri="{BB962C8B-B14F-4D97-AF65-F5344CB8AC3E}">
        <p14:creationId xmlns:p14="http://schemas.microsoft.com/office/powerpoint/2010/main" val="425076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5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459474" y="269669"/>
            <a:ext cx="5636526" cy="1076532"/>
          </a:xfrm>
        </p:spPr>
        <p:txBody>
          <a:bodyPr anchor="ctr">
            <a:normAutofit/>
          </a:bodyPr>
          <a:lstStyle>
            <a:lvl1pPr>
              <a:defRPr sz="3600" cap="none">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855258" y="1498600"/>
            <a:ext cx="5240742" cy="4368799"/>
          </a:xfrm>
        </p:spPr>
        <p:txBody>
          <a:bodyPr/>
          <a:lstStyle>
            <a:lvl1pPr marL="341313" indent="-341313">
              <a:buClr>
                <a:schemeClr val="bg1"/>
              </a:buClr>
              <a:buSzPct val="105000"/>
              <a:defRPr sz="3200">
                <a:solidFill>
                  <a:schemeClr val="bg1"/>
                </a:solidFill>
              </a:defRPr>
            </a:lvl1pPr>
            <a:lvl2pPr marL="804863" indent="-347663">
              <a:defRPr sz="3200">
                <a:solidFill>
                  <a:schemeClr val="bg1"/>
                </a:solidFill>
              </a:defRPr>
            </a:lvl2pPr>
            <a:lvl3pPr marL="1255713" indent="-341313">
              <a:defRPr sz="3200">
                <a:solidFill>
                  <a:schemeClr val="bg1"/>
                </a:solidFill>
              </a:defRPr>
            </a:lvl3pPr>
            <a:lvl4pPr>
              <a:defRPr sz="3200">
                <a:solidFill>
                  <a:schemeClr val="bg1"/>
                </a:solidFill>
              </a:defRPr>
            </a:lvl4pPr>
            <a:lvl5pPr>
              <a:defRPr sz="3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7D18B3E3-5FD9-48AB-83B0-C2461B8B0C64}"/>
              </a:ext>
            </a:extLst>
          </p:cNvPr>
          <p:cNvSpPr txBox="1">
            <a:spLocks/>
          </p:cNvSpPr>
          <p:nvPr/>
        </p:nvSpPr>
        <p:spPr>
          <a:xfrm>
            <a:off x="11353800" y="6449088"/>
            <a:ext cx="620486"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a:p>
        </p:txBody>
      </p:sp>
      <p:pic>
        <p:nvPicPr>
          <p:cNvPr id="10" name="Picture 9" descr="Text&#10;&#10;Description automatically generated">
            <a:extLst>
              <a:ext uri="{FF2B5EF4-FFF2-40B4-BE49-F238E27FC236}">
                <a16:creationId xmlns:a16="http://schemas.microsoft.com/office/drawing/2014/main" id="{FC332090-8D34-40F5-8376-CBD289BD21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893" y="5967785"/>
            <a:ext cx="2161697" cy="811200"/>
          </a:xfrm>
          <a:prstGeom prst="rect">
            <a:avLst/>
          </a:prstGeom>
        </p:spPr>
      </p:pic>
      <p:sp>
        <p:nvSpPr>
          <p:cNvPr id="13" name="TextBox 12">
            <a:extLst>
              <a:ext uri="{FF2B5EF4-FFF2-40B4-BE49-F238E27FC236}">
                <a16:creationId xmlns:a16="http://schemas.microsoft.com/office/drawing/2014/main" id="{EC2DCDB9-9171-426F-AB56-4BB6A495C4CB}"/>
              </a:ext>
            </a:extLst>
          </p:cNvPr>
          <p:cNvSpPr txBox="1"/>
          <p:nvPr/>
        </p:nvSpPr>
        <p:spPr>
          <a:xfrm>
            <a:off x="2893483" y="6449088"/>
            <a:ext cx="8182731"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Century Gothic"/>
                <a:ea typeface="+mn-ea"/>
                <a:cs typeface="+mn-cs"/>
              </a:rPr>
              <a:t>Interactive Resources| What’s Wrong with this Picture: Outpatient Exam Room</a:t>
            </a:r>
          </a:p>
        </p:txBody>
      </p:sp>
      <p:pic>
        <p:nvPicPr>
          <p:cNvPr id="5" name="Picture 4" descr="Minnesota Department of Health">
            <a:extLst>
              <a:ext uri="{FF2B5EF4-FFF2-40B4-BE49-F238E27FC236}">
                <a16:creationId xmlns:a16="http://schemas.microsoft.com/office/drawing/2014/main" id="{66BD6D8D-275B-B313-C77D-A0085DABF6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79823" y="6093408"/>
            <a:ext cx="815767" cy="561052"/>
          </a:xfrm>
          <a:prstGeom prst="rect">
            <a:avLst/>
          </a:prstGeom>
        </p:spPr>
      </p:pic>
    </p:spTree>
    <p:extLst>
      <p:ext uri="{BB962C8B-B14F-4D97-AF65-F5344CB8AC3E}">
        <p14:creationId xmlns:p14="http://schemas.microsoft.com/office/powerpoint/2010/main" val="4235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753354" y="625269"/>
            <a:ext cx="9840038" cy="677270"/>
          </a:xfrm>
        </p:spPr>
        <p:txBody>
          <a:bodyPr anchor="b">
            <a:normAutofit/>
          </a:bodyPr>
          <a:lstStyle>
            <a:lvl1pPr>
              <a:defRPr sz="3600" cap="none">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280160" y="1478280"/>
            <a:ext cx="5593080" cy="4175760"/>
          </a:xfrm>
        </p:spPr>
        <p:txBody>
          <a:bodyPr lIns="91440"/>
          <a:lstStyle>
            <a:lvl1pPr marL="0" indent="0">
              <a:buClr>
                <a:schemeClr val="accent4"/>
              </a:buClr>
              <a:buSzPct val="105000"/>
              <a:buFont typeface="Arial" panose="020B0604020202020204" pitchFamily="34" charset="0"/>
              <a:buNone/>
              <a:defRPr sz="20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5893" y="5968335"/>
            <a:ext cx="2161697" cy="811199"/>
          </a:xfrm>
          <a:prstGeom prst="rect">
            <a:avLst/>
          </a:prstGeom>
        </p:spPr>
      </p:pic>
      <p:sp>
        <p:nvSpPr>
          <p:cNvPr id="5" name="Text Placeholder 4">
            <a:extLst>
              <a:ext uri="{FF2B5EF4-FFF2-40B4-BE49-F238E27FC236}">
                <a16:creationId xmlns:a16="http://schemas.microsoft.com/office/drawing/2014/main" id="{43C16C44-606D-4465-BDD0-9E94F72C53B2}"/>
              </a:ext>
            </a:extLst>
          </p:cNvPr>
          <p:cNvSpPr>
            <a:spLocks noGrp="1"/>
          </p:cNvSpPr>
          <p:nvPr>
            <p:ph type="body" sz="quarter" idx="10"/>
          </p:nvPr>
        </p:nvSpPr>
        <p:spPr>
          <a:xfrm>
            <a:off x="7208520" y="1478280"/>
            <a:ext cx="4343400" cy="4175760"/>
          </a:xfrm>
        </p:spPr>
        <p:txBody>
          <a:bodyPr/>
          <a:lstStyle>
            <a:lvl1pPr>
              <a:defRPr sz="2000">
                <a:solidFill>
                  <a:schemeClr val="accent4"/>
                </a:solidFill>
              </a:defRPr>
            </a:lvl1pPr>
            <a:lvl2pPr>
              <a:defRPr sz="2000">
                <a:solidFill>
                  <a:schemeClr val="accent4"/>
                </a:solidFill>
              </a:defRPr>
            </a:lvl2pPr>
            <a:lvl3pPr>
              <a:defRPr sz="2000">
                <a:solidFill>
                  <a:schemeClr val="accent4"/>
                </a:solidFill>
              </a:defRPr>
            </a:lvl3pPr>
            <a:lvl4pPr>
              <a:defRPr sz="2000">
                <a:solidFill>
                  <a:schemeClr val="accent4"/>
                </a:solidFill>
              </a:defRPr>
            </a:lvl4pPr>
            <a:lvl5pPr>
              <a:defRPr sz="20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63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850605" y="633269"/>
            <a:ext cx="10356111" cy="929211"/>
          </a:xfrm>
        </p:spPr>
        <p:txBody>
          <a:bodyPr anchor="b">
            <a:noAutofit/>
          </a:bodyPr>
          <a:lstStyle>
            <a:lvl1pPr>
              <a:defRPr sz="3200" cap="none">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850605" y="1752563"/>
            <a:ext cx="10356111" cy="3055162"/>
          </a:xfrm>
        </p:spPr>
        <p:txBody>
          <a:bodyPr lIns="91440"/>
          <a:lstStyle>
            <a:lvl1pPr marL="342900" indent="-342900">
              <a:spcBef>
                <a:spcPts val="1200"/>
              </a:spcBef>
              <a:buClr>
                <a:schemeClr val="accent4"/>
              </a:buClr>
              <a:buSzPct val="105000"/>
              <a:buFontTx/>
              <a:buBlip>
                <a:blip r:embed="rId2">
                  <a:extLst>
                    <a:ext uri="{96DAC541-7B7A-43D3-8B79-37D633B846F1}">
                      <asvg:svgBlip xmlns:asvg="http://schemas.microsoft.com/office/drawing/2016/SVG/main" r:embed="rId3"/>
                    </a:ext>
                  </a:extLst>
                </a:blip>
              </a:buBlip>
              <a:defRPr sz="2400">
                <a:solidFill>
                  <a:schemeClr val="accent4"/>
                </a:solidFill>
              </a:defRPr>
            </a:lvl1pPr>
            <a:lvl2pPr marL="800100" indent="-342900">
              <a:spcBef>
                <a:spcPts val="1200"/>
              </a:spcBef>
              <a:buFont typeface="Courier New" panose="02070309020205020404" pitchFamily="49" charset="0"/>
              <a:buChar char="o"/>
              <a:defRPr sz="2400">
                <a:solidFill>
                  <a:schemeClr val="accent4"/>
                </a:solidFill>
              </a:defRPr>
            </a:lvl2pPr>
            <a:lvl3pPr marL="1257300" indent="-342900">
              <a:spcBef>
                <a:spcPts val="1200"/>
              </a:spcBef>
              <a:buFont typeface="Wingdings" panose="05000000000000000000" pitchFamily="2" charset="2"/>
              <a:buChar char="§"/>
              <a:defRPr sz="2400">
                <a:solidFill>
                  <a:schemeClr val="accent4"/>
                </a:solidFill>
              </a:defRPr>
            </a:lvl3pPr>
            <a:lvl4pPr marL="1714500" indent="-342900">
              <a:buFont typeface="Arial" panose="020B0604020202020204" pitchFamily="34" charset="0"/>
              <a:buChar char="•"/>
              <a:defRPr sz="2800">
                <a:solidFill>
                  <a:schemeClr val="accent4"/>
                </a:solidFill>
              </a:defRPr>
            </a:lvl4pPr>
            <a:lvl5pPr marL="2171700" indent="-342900">
              <a:buFont typeface="Century Gothic" panose="020B0502020202020204" pitchFamily="34" charset="0"/>
              <a:buChar char="―"/>
              <a:defRPr sz="2800">
                <a:solidFill>
                  <a:schemeClr val="accent4"/>
                </a:solidFill>
              </a:defRPr>
            </a:lvl5pPr>
          </a:lstStyle>
          <a:p>
            <a:pPr lvl="0"/>
            <a:r>
              <a:rPr lang="en-US"/>
              <a:t>Click to edit Master text styles</a:t>
            </a:r>
          </a:p>
          <a:p>
            <a:pPr lvl="1"/>
            <a:r>
              <a:rPr lang="en-US"/>
              <a:t>Second level</a:t>
            </a:r>
          </a:p>
          <a:p>
            <a:pPr lvl="2"/>
            <a:r>
              <a:rPr lang="en-US"/>
              <a:t>Third level</a:t>
            </a:r>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893" y="5968335"/>
            <a:ext cx="2161697" cy="811199"/>
          </a:xfrm>
          <a:prstGeom prst="rect">
            <a:avLst/>
          </a:prstGeom>
        </p:spPr>
      </p:pic>
      <p:sp>
        <p:nvSpPr>
          <p:cNvPr id="11" name="Parallelogram 10">
            <a:extLst>
              <a:ext uri="{FF2B5EF4-FFF2-40B4-BE49-F238E27FC236}">
                <a16:creationId xmlns:a16="http://schemas.microsoft.com/office/drawing/2014/main" id="{9C8C380F-9274-4684-A206-31C6D1D77308}"/>
              </a:ext>
            </a:extLst>
          </p:cNvPr>
          <p:cNvSpPr/>
          <p:nvPr/>
        </p:nvSpPr>
        <p:spPr>
          <a:xfrm>
            <a:off x="5819297" y="0"/>
            <a:ext cx="6305782" cy="5897880"/>
          </a:xfrm>
          <a:prstGeom prst="parallelogram">
            <a:avLst>
              <a:gd name="adj" fmla="val 34354"/>
            </a:avLst>
          </a:prstGeom>
          <a:solidFill>
            <a:schemeClr val="bg1">
              <a:lumMod val="6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1288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850605" y="633269"/>
            <a:ext cx="10356111" cy="929211"/>
          </a:xfrm>
        </p:spPr>
        <p:txBody>
          <a:bodyPr anchor="b">
            <a:noAutofit/>
          </a:bodyPr>
          <a:lstStyle>
            <a:lvl1pPr>
              <a:defRPr sz="3200" cap="none">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850605" y="1752563"/>
            <a:ext cx="10356111" cy="3055162"/>
          </a:xfrm>
        </p:spPr>
        <p:txBody>
          <a:bodyPr lIns="91440"/>
          <a:lstStyle>
            <a:lvl1pPr marL="342900" indent="-342900">
              <a:spcBef>
                <a:spcPts val="1200"/>
              </a:spcBef>
              <a:buClr>
                <a:schemeClr val="accent4"/>
              </a:buClr>
              <a:buSzPct val="105000"/>
              <a:buFontTx/>
              <a:buBlip>
                <a:blip r:embed="rId2">
                  <a:extLst>
                    <a:ext uri="{96DAC541-7B7A-43D3-8B79-37D633B846F1}">
                      <asvg:svgBlip xmlns:asvg="http://schemas.microsoft.com/office/drawing/2016/SVG/main" r:embed="rId3"/>
                    </a:ext>
                  </a:extLst>
                </a:blip>
              </a:buBlip>
              <a:defRPr sz="2400">
                <a:solidFill>
                  <a:schemeClr val="accent4"/>
                </a:solidFill>
              </a:defRPr>
            </a:lvl1pPr>
            <a:lvl2pPr marL="800100" indent="-342900">
              <a:spcBef>
                <a:spcPts val="1200"/>
              </a:spcBef>
              <a:buFont typeface="Courier New" panose="02070309020205020404" pitchFamily="49" charset="0"/>
              <a:buChar char="o"/>
              <a:defRPr sz="2400">
                <a:solidFill>
                  <a:schemeClr val="accent4"/>
                </a:solidFill>
              </a:defRPr>
            </a:lvl2pPr>
            <a:lvl3pPr marL="1257300" indent="-342900">
              <a:spcBef>
                <a:spcPts val="1200"/>
              </a:spcBef>
              <a:buFont typeface="Wingdings" panose="05000000000000000000" pitchFamily="2" charset="2"/>
              <a:buChar char="§"/>
              <a:defRPr sz="2400">
                <a:solidFill>
                  <a:schemeClr val="accent4"/>
                </a:solidFill>
              </a:defRPr>
            </a:lvl3pPr>
            <a:lvl4pPr marL="1714500" indent="-342900">
              <a:buFont typeface="Arial" panose="020B0604020202020204" pitchFamily="34" charset="0"/>
              <a:buChar char="•"/>
              <a:defRPr sz="2800">
                <a:solidFill>
                  <a:schemeClr val="accent4"/>
                </a:solidFill>
              </a:defRPr>
            </a:lvl4pPr>
            <a:lvl5pPr marL="2171700" indent="-342900">
              <a:buFont typeface="Century Gothic" panose="020B0502020202020204" pitchFamily="34" charset="0"/>
              <a:buChar char="―"/>
              <a:defRPr sz="2800">
                <a:solidFill>
                  <a:schemeClr val="accent4"/>
                </a:solidFill>
              </a:defRPr>
            </a:lvl5pPr>
          </a:lstStyle>
          <a:p>
            <a:pPr lvl="0"/>
            <a:r>
              <a:rPr lang="en-US"/>
              <a:t>Click to edit Master text styles</a:t>
            </a:r>
          </a:p>
          <a:p>
            <a:pPr lvl="1"/>
            <a:r>
              <a:rPr lang="en-US"/>
              <a:t>Second level</a:t>
            </a:r>
          </a:p>
          <a:p>
            <a:pPr lvl="2"/>
            <a:r>
              <a:rPr lang="en-US"/>
              <a:t>Third level</a:t>
            </a:r>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893" y="5968335"/>
            <a:ext cx="2161697" cy="811199"/>
          </a:xfrm>
          <a:prstGeom prst="rect">
            <a:avLst/>
          </a:prstGeom>
        </p:spPr>
      </p:pic>
    </p:spTree>
    <p:extLst>
      <p:ext uri="{BB962C8B-B14F-4D97-AF65-F5344CB8AC3E}">
        <p14:creationId xmlns:p14="http://schemas.microsoft.com/office/powerpoint/2010/main" val="137818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1257157"/>
            <a:ext cx="5800299" cy="568322"/>
          </a:xfrm>
        </p:spPr>
        <p:txBody>
          <a:bodyPr>
            <a:noAutofit/>
          </a:bodyPr>
          <a:lstStyle>
            <a:lvl1pPr>
              <a:defRPr sz="2800" cap="none">
                <a:solidFill>
                  <a:srgbClr val="0020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6" y="1986883"/>
            <a:ext cx="5800299" cy="3248056"/>
          </a:xfrm>
        </p:spPr>
        <p:txBody>
          <a:bodyPr/>
          <a:lstStyle>
            <a:lvl1pPr marL="228600" indent="-228600">
              <a:spcBef>
                <a:spcPts val="600"/>
              </a:spcBef>
              <a:buClr>
                <a:schemeClr val="accent4"/>
              </a:buClr>
              <a:buSzPct val="120000"/>
              <a:defRPr sz="2400">
                <a:solidFill>
                  <a:srgbClr val="002060"/>
                </a:solidFill>
              </a:defRPr>
            </a:lvl1pPr>
            <a:lvl2pPr marL="685800" indent="-228600">
              <a:spcBef>
                <a:spcPts val="600"/>
              </a:spcBef>
              <a:buClr>
                <a:schemeClr val="accent4"/>
              </a:buClr>
              <a:buSzPct val="80000"/>
              <a:buFont typeface="Courier New" panose="02070309020205020404" pitchFamily="49" charset="0"/>
              <a:buChar char="o"/>
              <a:defRPr sz="2400">
                <a:solidFill>
                  <a:srgbClr val="002060"/>
                </a:solidFill>
              </a:defRPr>
            </a:lvl2pPr>
            <a:lvl3pPr marL="1143000" indent="-228600">
              <a:spcBef>
                <a:spcPts val="600"/>
              </a:spcBef>
              <a:buFont typeface="Wingdings" panose="05000000000000000000" pitchFamily="2" charset="2"/>
              <a:buChar char="§"/>
              <a:defRPr sz="2400">
                <a:solidFill>
                  <a:srgbClr val="002060"/>
                </a:solidFill>
              </a:defRPr>
            </a:lvl3pPr>
            <a:lvl4pPr>
              <a:spcBef>
                <a:spcPts val="600"/>
              </a:spcBef>
              <a:buClr>
                <a:schemeClr val="accent4"/>
              </a:buClr>
              <a:defRPr sz="2400">
                <a:solidFill>
                  <a:srgbClr val="002060"/>
                </a:solidFill>
              </a:defRPr>
            </a:lvl4pPr>
            <a:lvl5pPr>
              <a:spcBef>
                <a:spcPts val="600"/>
              </a:spcBef>
              <a:buClr>
                <a:schemeClr val="accent4"/>
              </a:buClr>
              <a:defRPr sz="2400">
                <a:solidFill>
                  <a:srgbClr val="0020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 name="Graphic 31">
            <a:extLst>
              <a:ext uri="{FF2B5EF4-FFF2-40B4-BE49-F238E27FC236}">
                <a16:creationId xmlns:a16="http://schemas.microsoft.com/office/drawing/2014/main" id="{F9E38471-E19F-4F2A-B932-9947CAF83CC5}"/>
              </a:ext>
            </a:extLst>
          </p:cNvPr>
          <p:cNvGrpSpPr/>
          <p:nvPr userDrawn="1"/>
        </p:nvGrpSpPr>
        <p:grpSpPr>
          <a:xfrm>
            <a:off x="8637993" y="2588202"/>
            <a:ext cx="2947520" cy="1910195"/>
            <a:chOff x="8564251" y="2410144"/>
            <a:chExt cx="2947520" cy="1910195"/>
          </a:xfrm>
          <a:effectLst>
            <a:outerShdw blurRad="330200" dist="203200" dir="2700000" algn="tl" rotWithShape="0">
              <a:prstClr val="black">
                <a:alpha val="40000"/>
              </a:prstClr>
            </a:outerShdw>
          </a:effectLst>
        </p:grpSpPr>
        <p:sp>
          <p:nvSpPr>
            <p:cNvPr id="18" name="Freeform: Shape 17">
              <a:extLst>
                <a:ext uri="{FF2B5EF4-FFF2-40B4-BE49-F238E27FC236}">
                  <a16:creationId xmlns:a16="http://schemas.microsoft.com/office/drawing/2014/main" id="{EA2A9D07-2053-4372-A795-43A4CDDF8EEB}"/>
                </a:ext>
              </a:extLst>
            </p:cNvPr>
            <p:cNvSpPr/>
            <p:nvPr/>
          </p:nvSpPr>
          <p:spPr>
            <a:xfrm>
              <a:off x="9392846" y="3384216"/>
              <a:ext cx="483873" cy="534475"/>
            </a:xfrm>
            <a:custGeom>
              <a:avLst/>
              <a:gdLst>
                <a:gd name="connsiteX0" fmla="*/ 151803 w 483873"/>
                <a:gd name="connsiteY0" fmla="*/ 0 h 534475"/>
                <a:gd name="connsiteX1" fmla="*/ 0 w 483873"/>
                <a:gd name="connsiteY1" fmla="*/ 433273 h 534475"/>
                <a:gd name="connsiteX2" fmla="*/ 22138 w 483873"/>
                <a:gd name="connsiteY2" fmla="*/ 534475 h 534475"/>
                <a:gd name="connsiteX3" fmla="*/ 483874 w 483873"/>
                <a:gd name="connsiteY3" fmla="*/ 183429 h 534475"/>
              </a:gdLst>
              <a:ahLst/>
              <a:cxnLst>
                <a:cxn ang="0">
                  <a:pos x="connsiteX0" y="connsiteY0"/>
                </a:cxn>
                <a:cxn ang="0">
                  <a:pos x="connsiteX1" y="connsiteY1"/>
                </a:cxn>
                <a:cxn ang="0">
                  <a:pos x="connsiteX2" y="connsiteY2"/>
                </a:cxn>
                <a:cxn ang="0">
                  <a:pos x="connsiteX3" y="connsiteY3"/>
                </a:cxn>
              </a:cxnLst>
              <a:rect l="l" t="t" r="r" b="b"/>
              <a:pathLst>
                <a:path w="483873" h="534475">
                  <a:moveTo>
                    <a:pt x="151803" y="0"/>
                  </a:moveTo>
                  <a:lnTo>
                    <a:pt x="0" y="433273"/>
                  </a:lnTo>
                  <a:lnTo>
                    <a:pt x="22138" y="534475"/>
                  </a:lnTo>
                  <a:lnTo>
                    <a:pt x="483874" y="183429"/>
                  </a:lnTo>
                  <a:close/>
                </a:path>
              </a:pathLst>
            </a:custGeom>
            <a:solidFill>
              <a:srgbClr val="E8AA55"/>
            </a:solidFill>
            <a:ln w="3161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32D5694-4AF4-4756-92CB-0E9661F0EB4F}"/>
                </a:ext>
              </a:extLst>
            </p:cNvPr>
            <p:cNvSpPr/>
            <p:nvPr/>
          </p:nvSpPr>
          <p:spPr>
            <a:xfrm>
              <a:off x="8564251" y="2410144"/>
              <a:ext cx="2947520" cy="1910195"/>
            </a:xfrm>
            <a:custGeom>
              <a:avLst/>
              <a:gdLst>
                <a:gd name="connsiteX0" fmla="*/ 0 w 2947520"/>
                <a:gd name="connsiteY0" fmla="*/ 338395 h 1910195"/>
                <a:gd name="connsiteX1" fmla="*/ 2172689 w 2947520"/>
                <a:gd name="connsiteY1" fmla="*/ 1910195 h 1910195"/>
                <a:gd name="connsiteX2" fmla="*/ 2947520 w 2947520"/>
                <a:gd name="connsiteY2" fmla="*/ 0 h 1910195"/>
              </a:gdLst>
              <a:ahLst/>
              <a:cxnLst>
                <a:cxn ang="0">
                  <a:pos x="connsiteX0" y="connsiteY0"/>
                </a:cxn>
                <a:cxn ang="0">
                  <a:pos x="connsiteX1" y="connsiteY1"/>
                </a:cxn>
                <a:cxn ang="0">
                  <a:pos x="connsiteX2" y="connsiteY2"/>
                </a:cxn>
              </a:cxnLst>
              <a:rect l="l" t="t" r="r" b="b"/>
              <a:pathLst>
                <a:path w="2947520" h="1910195">
                  <a:moveTo>
                    <a:pt x="0" y="338395"/>
                  </a:moveTo>
                  <a:lnTo>
                    <a:pt x="2172689" y="1910195"/>
                  </a:lnTo>
                  <a:lnTo>
                    <a:pt x="2947520" y="0"/>
                  </a:lnTo>
                  <a:close/>
                </a:path>
              </a:pathLst>
            </a:custGeom>
            <a:solidFill>
              <a:srgbClr val="F4D6AE"/>
            </a:solidFill>
            <a:ln w="3161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6983AB6-2033-46D1-93FF-B72E4CDD3966}"/>
                </a:ext>
              </a:extLst>
            </p:cNvPr>
            <p:cNvSpPr/>
            <p:nvPr/>
          </p:nvSpPr>
          <p:spPr>
            <a:xfrm>
              <a:off x="9187279" y="2410144"/>
              <a:ext cx="2324492" cy="1508548"/>
            </a:xfrm>
            <a:custGeom>
              <a:avLst/>
              <a:gdLst>
                <a:gd name="connsiteX0" fmla="*/ 0 w 2324492"/>
                <a:gd name="connsiteY0" fmla="*/ 787481 h 1508548"/>
                <a:gd name="connsiteX1" fmla="*/ 2324493 w 2324492"/>
                <a:gd name="connsiteY1" fmla="*/ 0 h 1508548"/>
                <a:gd name="connsiteX2" fmla="*/ 407972 w 2324492"/>
                <a:gd name="connsiteY2" fmla="*/ 1084763 h 1508548"/>
                <a:gd name="connsiteX3" fmla="*/ 227706 w 2324492"/>
                <a:gd name="connsiteY3" fmla="*/ 1508548 h 1508548"/>
              </a:gdLst>
              <a:ahLst/>
              <a:cxnLst>
                <a:cxn ang="0">
                  <a:pos x="connsiteX0" y="connsiteY0"/>
                </a:cxn>
                <a:cxn ang="0">
                  <a:pos x="connsiteX1" y="connsiteY1"/>
                </a:cxn>
                <a:cxn ang="0">
                  <a:pos x="connsiteX2" y="connsiteY2"/>
                </a:cxn>
                <a:cxn ang="0">
                  <a:pos x="connsiteX3" y="connsiteY3"/>
                </a:cxn>
              </a:cxnLst>
              <a:rect l="l" t="t" r="r" b="b"/>
              <a:pathLst>
                <a:path w="2324492" h="1508548">
                  <a:moveTo>
                    <a:pt x="0" y="787481"/>
                  </a:moveTo>
                  <a:lnTo>
                    <a:pt x="2324493" y="0"/>
                  </a:lnTo>
                  <a:lnTo>
                    <a:pt x="407972" y="1084763"/>
                  </a:lnTo>
                  <a:lnTo>
                    <a:pt x="227706" y="1508548"/>
                  </a:lnTo>
                  <a:close/>
                </a:path>
              </a:pathLst>
            </a:custGeom>
            <a:solidFill>
              <a:srgbClr val="E8AA55"/>
            </a:solidFill>
            <a:ln w="31610" cap="flat">
              <a:noFill/>
              <a:prstDash val="solid"/>
              <a:miter/>
            </a:ln>
          </p:spPr>
          <p:txBody>
            <a:bodyPr rtlCol="0" anchor="ctr"/>
            <a:lstStyle/>
            <a:p>
              <a:endParaRPr lang="en-US"/>
            </a:p>
          </p:txBody>
        </p:sp>
      </p:grpSp>
      <p:sp>
        <p:nvSpPr>
          <p:cNvPr id="10" name="TextBox 9">
            <a:extLst>
              <a:ext uri="{FF2B5EF4-FFF2-40B4-BE49-F238E27FC236}">
                <a16:creationId xmlns:a16="http://schemas.microsoft.com/office/drawing/2014/main" id="{05BE3F47-4DB7-46E1-BC8F-E957DD4F3D83}"/>
              </a:ext>
            </a:extLst>
          </p:cNvPr>
          <p:cNvSpPr txBox="1"/>
          <p:nvPr userDrawn="1"/>
        </p:nvSpPr>
        <p:spPr>
          <a:xfrm>
            <a:off x="3657600" y="6449088"/>
            <a:ext cx="7418614" cy="276999"/>
          </a:xfrm>
          <a:prstGeom prst="rect">
            <a:avLst/>
          </a:prstGeom>
          <a:no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Century Gothic"/>
                <a:ea typeface="+mn-ea"/>
                <a:cs typeface="+mn-cs"/>
              </a:rPr>
              <a:t>Interactive Resources| What’s Wrong with this Picture: Outpatient Exam Room</a:t>
            </a:r>
          </a:p>
        </p:txBody>
      </p:sp>
      <p:sp>
        <p:nvSpPr>
          <p:cNvPr id="11" name="Slide Number Placeholder 5">
            <a:extLst>
              <a:ext uri="{FF2B5EF4-FFF2-40B4-BE49-F238E27FC236}">
                <a16:creationId xmlns:a16="http://schemas.microsoft.com/office/drawing/2014/main" id="{331F6F58-BCEE-45B3-A2DB-C8C6806DEAF6}"/>
              </a:ext>
            </a:extLst>
          </p:cNvPr>
          <p:cNvSpPr txBox="1">
            <a:spLocks/>
          </p:cNvSpPr>
          <p:nvPr userDrawn="1"/>
        </p:nvSpPr>
        <p:spPr>
          <a:xfrm>
            <a:off x="11353800" y="6449088"/>
            <a:ext cx="620486" cy="27699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a:p>
        </p:txBody>
      </p:sp>
      <p:pic>
        <p:nvPicPr>
          <p:cNvPr id="12" name="Picture 11" descr="Text&#10;&#10;Description automatically generated">
            <a:extLst>
              <a:ext uri="{FF2B5EF4-FFF2-40B4-BE49-F238E27FC236}">
                <a16:creationId xmlns:a16="http://schemas.microsoft.com/office/drawing/2014/main" id="{166289D1-8786-4C68-95F8-634BE7572C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893" y="5967785"/>
            <a:ext cx="2161697" cy="811200"/>
          </a:xfrm>
          <a:prstGeom prst="rect">
            <a:avLst/>
          </a:prstGeom>
        </p:spPr>
      </p:pic>
      <p:sp>
        <p:nvSpPr>
          <p:cNvPr id="13" name="Rectangle 12">
            <a:extLst>
              <a:ext uri="{FF2B5EF4-FFF2-40B4-BE49-F238E27FC236}">
                <a16:creationId xmlns:a16="http://schemas.microsoft.com/office/drawing/2014/main" id="{17449AD0-0ADF-4F42-A07C-B58C33CCA31A}"/>
              </a:ext>
            </a:extLst>
          </p:cNvPr>
          <p:cNvSpPr/>
          <p:nvPr userDrawn="1"/>
        </p:nvSpPr>
        <p:spPr>
          <a:xfrm>
            <a:off x="0" y="5894736"/>
            <a:ext cx="217714" cy="963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innesota Department of Health">
            <a:extLst>
              <a:ext uri="{FF2B5EF4-FFF2-40B4-BE49-F238E27FC236}">
                <a16:creationId xmlns:a16="http://schemas.microsoft.com/office/drawing/2014/main" id="{30CDCE34-81C5-0EB3-5CE6-916401F57B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79823" y="6093408"/>
            <a:ext cx="815767" cy="561052"/>
          </a:xfrm>
          <a:prstGeom prst="rect">
            <a:avLst/>
          </a:prstGeom>
        </p:spPr>
      </p:pic>
    </p:spTree>
    <p:extLst>
      <p:ext uri="{BB962C8B-B14F-4D97-AF65-F5344CB8AC3E}">
        <p14:creationId xmlns:p14="http://schemas.microsoft.com/office/powerpoint/2010/main" val="911879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Content Slide">
    <p:bg>
      <p:bgPr>
        <a:solidFill>
          <a:schemeClr val="accent4"/>
        </a:solid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4819DA26-068A-491D-975B-53552061878A}"/>
              </a:ext>
            </a:extLst>
          </p:cNvPr>
          <p:cNvSpPr/>
          <p:nvPr userDrawn="1"/>
        </p:nvSpPr>
        <p:spPr>
          <a:xfrm>
            <a:off x="8181645" y="6066023"/>
            <a:ext cx="3654830" cy="605013"/>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4B9C8"/>
              </a:solidFill>
            </a:endParaRPr>
          </a:p>
        </p:txBody>
      </p:sp>
      <p:sp>
        <p:nvSpPr>
          <p:cNvPr id="2" name="Title 1">
            <a:extLst>
              <a:ext uri="{FF2B5EF4-FFF2-40B4-BE49-F238E27FC236}">
                <a16:creationId xmlns:a16="http://schemas.microsoft.com/office/drawing/2014/main" id="{8238D976-7CFE-4F59-A7EC-141BD6E7817D}"/>
              </a:ext>
            </a:extLst>
          </p:cNvPr>
          <p:cNvSpPr>
            <a:spLocks noGrp="1"/>
          </p:cNvSpPr>
          <p:nvPr>
            <p:ph type="ctrTitle" hasCustomPrompt="1"/>
          </p:nvPr>
        </p:nvSpPr>
        <p:spPr>
          <a:xfrm>
            <a:off x="7391399" y="725168"/>
            <a:ext cx="4307606" cy="1135000"/>
          </a:xfrm>
        </p:spPr>
        <p:txBody>
          <a:bodyPr anchor="t">
            <a:noAutofit/>
          </a:bodyPr>
          <a:lstStyle>
            <a:lvl1pPr algn="l">
              <a:spcBef>
                <a:spcPts val="0"/>
              </a:spcBef>
              <a:spcAft>
                <a:spcPts val="2400"/>
              </a:spcAft>
              <a:defRPr sz="4000">
                <a:solidFill>
                  <a:schemeClr val="bg1"/>
                </a:solidFill>
              </a:defRPr>
            </a:lvl1pPr>
          </a:lstStyle>
          <a:p>
            <a:r>
              <a:rPr lang="en-US"/>
              <a:t>Click to edit </a:t>
            </a:r>
            <a:br>
              <a:rPr lang="en-US"/>
            </a:br>
            <a:r>
              <a:rPr lang="en-US"/>
              <a:t>Master title style</a:t>
            </a: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7391399" y="2041284"/>
            <a:ext cx="4000501" cy="2775432"/>
          </a:xfrm>
        </p:spPr>
        <p:txBody>
          <a:bodyPr/>
          <a:lstStyle>
            <a:lvl1pPr marL="0" indent="0" algn="l">
              <a:buNone/>
              <a:defRPr sz="2400" b="0">
                <a:solidFill>
                  <a:schemeClr val="bg1"/>
                </a:solidFill>
                <a:latin typeface="Avenir LT Std 55 Roman"/>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5">
            <a:extLst>
              <a:ext uri="{FF2B5EF4-FFF2-40B4-BE49-F238E27FC236}">
                <a16:creationId xmlns:a16="http://schemas.microsoft.com/office/drawing/2014/main" id="{2555DB51-C25A-4B81-81C9-03BDCDBC5E79}"/>
              </a:ext>
            </a:extLst>
          </p:cNvPr>
          <p:cNvSpPr>
            <a:spLocks noGrp="1"/>
          </p:cNvSpPr>
          <p:nvPr>
            <p:ph type="body" sz="quarter" idx="10"/>
          </p:nvPr>
        </p:nvSpPr>
        <p:spPr>
          <a:xfrm>
            <a:off x="8181645" y="6157129"/>
            <a:ext cx="3613150" cy="592137"/>
          </a:xfrm>
        </p:spPr>
        <p:txBody>
          <a:bodyPr/>
          <a:lstStyle>
            <a:lvl1pPr marL="0" indent="0" algn="ctr">
              <a:buNone/>
              <a:defRPr sz="2400" b="1">
                <a:solidFill>
                  <a:schemeClr val="accent4"/>
                </a:solidFill>
              </a:defRPr>
            </a:lvl1pPr>
            <a:lvl2pPr marL="457200" indent="0" algn="ctr">
              <a:buNone/>
              <a:defRPr b="1">
                <a:solidFill>
                  <a:schemeClr val="accent4"/>
                </a:solidFill>
              </a:defRPr>
            </a:lvl2pPr>
            <a:lvl3pPr marL="914400" indent="0" algn="ctr">
              <a:buNone/>
              <a:defRPr b="1">
                <a:solidFill>
                  <a:schemeClr val="accent4"/>
                </a:solidFill>
              </a:defRPr>
            </a:lvl3pPr>
            <a:lvl4pPr marL="1371600" indent="0" algn="ctr">
              <a:buNone/>
              <a:defRPr b="1">
                <a:solidFill>
                  <a:schemeClr val="accent4"/>
                </a:solidFill>
              </a:defRPr>
            </a:lvl4pPr>
            <a:lvl5pPr marL="1828800" indent="0" algn="ctr">
              <a:buNone/>
              <a:defRPr b="1">
                <a:solidFill>
                  <a:schemeClr val="accent4"/>
                </a:solidFill>
              </a:defRPr>
            </a:lvl5pPr>
          </a:lstStyle>
          <a:p>
            <a:pPr lvl="0"/>
            <a:r>
              <a:rPr lang="en-US"/>
              <a:t>Click to edit</a:t>
            </a:r>
          </a:p>
        </p:txBody>
      </p:sp>
    </p:spTree>
    <p:extLst>
      <p:ext uri="{BB962C8B-B14F-4D97-AF65-F5344CB8AC3E}">
        <p14:creationId xmlns:p14="http://schemas.microsoft.com/office/powerpoint/2010/main" val="2959147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301E846-8622-4AEB-BDFF-34D670A3E469}"/>
              </a:ext>
            </a:extLst>
          </p:cNvPr>
          <p:cNvSpPr/>
          <p:nvPr/>
        </p:nvSpPr>
        <p:spPr>
          <a:xfrm>
            <a:off x="0" y="5894736"/>
            <a:ext cx="12192000" cy="963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633762"/>
            <a:ext cx="10515600" cy="702457"/>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41732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Box 28">
            <a:extLst>
              <a:ext uri="{FF2B5EF4-FFF2-40B4-BE49-F238E27FC236}">
                <a16:creationId xmlns:a16="http://schemas.microsoft.com/office/drawing/2014/main" id="{A70DEE79-DF7B-465A-8433-170A49ABF6F9}"/>
              </a:ext>
            </a:extLst>
          </p:cNvPr>
          <p:cNvSpPr txBox="1"/>
          <p:nvPr/>
        </p:nvSpPr>
        <p:spPr>
          <a:xfrm>
            <a:off x="3657600" y="6449088"/>
            <a:ext cx="7418614" cy="461665"/>
          </a:xfrm>
          <a:prstGeom prst="rect">
            <a:avLst/>
          </a:prstGeom>
          <a:no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Century Gothic"/>
                <a:ea typeface="+mn-ea"/>
                <a:cs typeface="+mn-cs"/>
              </a:rPr>
              <a:t>Interactive Resources| What’s Wrong with this Picture: Outpatient Exam Room</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bg1"/>
              </a:solidFill>
              <a:effectLst/>
              <a:uLnTx/>
              <a:uFillTx/>
              <a:latin typeface="Century Gothic"/>
              <a:ea typeface="+mn-ea"/>
              <a:cs typeface="+mn-cs"/>
            </a:endParaRPr>
          </a:p>
        </p:txBody>
      </p:sp>
      <p:sp>
        <p:nvSpPr>
          <p:cNvPr id="32" name="Slide Number Placeholder 5">
            <a:extLst>
              <a:ext uri="{FF2B5EF4-FFF2-40B4-BE49-F238E27FC236}">
                <a16:creationId xmlns:a16="http://schemas.microsoft.com/office/drawing/2014/main" id="{966D56BE-9265-4448-927D-6C2385056E16}"/>
              </a:ext>
            </a:extLst>
          </p:cNvPr>
          <p:cNvSpPr txBox="1">
            <a:spLocks/>
          </p:cNvSpPr>
          <p:nvPr/>
        </p:nvSpPr>
        <p:spPr>
          <a:xfrm>
            <a:off x="11353800" y="6449088"/>
            <a:ext cx="620486" cy="27699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a:p>
        </p:txBody>
      </p:sp>
      <p:pic>
        <p:nvPicPr>
          <p:cNvPr id="8" name="Picture 7" descr="Text&#10;&#10;Description automatically generated">
            <a:extLst>
              <a:ext uri="{FF2B5EF4-FFF2-40B4-BE49-F238E27FC236}">
                <a16:creationId xmlns:a16="http://schemas.microsoft.com/office/drawing/2014/main" id="{01076F97-22D5-48CC-86A1-360B7A49AFEA}"/>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365893" y="5967785"/>
            <a:ext cx="2161697" cy="811200"/>
          </a:xfrm>
          <a:prstGeom prst="rect">
            <a:avLst/>
          </a:prstGeom>
        </p:spPr>
      </p:pic>
      <p:pic>
        <p:nvPicPr>
          <p:cNvPr id="4" name="Picture 3" descr="Minnesota Department of Health">
            <a:extLst>
              <a:ext uri="{FF2B5EF4-FFF2-40B4-BE49-F238E27FC236}">
                <a16:creationId xmlns:a16="http://schemas.microsoft.com/office/drawing/2014/main" id="{E8D7CF2E-AD77-72F4-BDB2-098D995279E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3179823" y="6093408"/>
            <a:ext cx="815767" cy="561052"/>
          </a:xfrm>
          <a:prstGeom prst="rect">
            <a:avLst/>
          </a:prstGeom>
        </p:spPr>
      </p:pic>
    </p:spTree>
    <p:extLst>
      <p:ext uri="{BB962C8B-B14F-4D97-AF65-F5344CB8AC3E}">
        <p14:creationId xmlns:p14="http://schemas.microsoft.com/office/powerpoint/2010/main" val="912649758"/>
      </p:ext>
    </p:extLst>
  </p:cSld>
  <p:clrMap bg1="lt1" tx1="dk1" bg2="lt2" tx2="dk2" accent1="accent1" accent2="accent2" accent3="accent3" accent4="accent4" accent5="accent5" accent6="accent6" hlink="hlink" folHlink="folHlink"/>
  <p:sldLayoutIdLst>
    <p:sldLayoutId id="2147483682" r:id="rId1"/>
    <p:sldLayoutId id="2147483663" r:id="rId2"/>
    <p:sldLayoutId id="2147483664" r:id="rId3"/>
    <p:sldLayoutId id="2147483665" r:id="rId4"/>
    <p:sldLayoutId id="2147483666" r:id="rId5"/>
    <p:sldLayoutId id="2147483678" r:id="rId6"/>
    <p:sldLayoutId id="2147483683" r:id="rId7"/>
    <p:sldLayoutId id="2147483674" r:id="rId8"/>
    <p:sldLayoutId id="2147483684" r:id="rId9"/>
    <p:sldLayoutId id="2147483685" r:id="rId10"/>
    <p:sldLayoutId id="2147483686" r:id="rId11"/>
    <p:sldLayoutId id="2147483673" r:id="rId12"/>
    <p:sldLayoutId id="2147483687" r:id="rId13"/>
    <p:sldLayoutId id="2147483688" r:id="rId14"/>
  </p:sldLayoutIdLst>
  <p:hf sldNum="0" hdr="0" dt="0"/>
  <p:txStyles>
    <p:titleStyle>
      <a:lvl1pPr algn="l" defTabSz="914400" rtl="0" eaLnBrk="1" latinLnBrk="0" hangingPunct="1">
        <a:lnSpc>
          <a:spcPct val="90000"/>
        </a:lnSpc>
        <a:spcBef>
          <a:spcPct val="0"/>
        </a:spcBef>
        <a:buNone/>
        <a:defRPr sz="3000" b="1" kern="1200" cap="none" baseline="0">
          <a:solidFill>
            <a:schemeClr val="accent4"/>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8" Type="http://schemas.openxmlformats.org/officeDocument/2006/relationships/hyperlink" Target="https://www.instagram.com/mnhealth/" TargetMode="External"/><Relationship Id="rId13" Type="http://schemas.openxmlformats.org/officeDocument/2006/relationships/hyperlink" Target="https://twitter.com/CDC_Firstline" TargetMode="External"/><Relationship Id="rId3" Type="http://schemas.openxmlformats.org/officeDocument/2006/relationships/hyperlink" Target="https://www.health.mn.gov/projectfirstline" TargetMode="External"/><Relationship Id="rId7" Type="http://schemas.openxmlformats.org/officeDocument/2006/relationships/hyperlink" Target="https://www.linkedin.com/company/mnhealth/" TargetMode="External"/><Relationship Id="rId12" Type="http://schemas.openxmlformats.org/officeDocument/2006/relationships/hyperlink" Target="https://www.facebook.com/CDCProjectFirstline"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https://twitter.com/mnhealth/" TargetMode="External"/><Relationship Id="rId11" Type="http://schemas.openxmlformats.org/officeDocument/2006/relationships/hyperlink" Target="https://www.cdc.gov/infectioncontrol/projectfirstline/index.html" TargetMode="External"/><Relationship Id="rId5" Type="http://schemas.openxmlformats.org/officeDocument/2006/relationships/hyperlink" Target="https://www.facebook.com/mnhealth/" TargetMode="External"/><Relationship Id="rId10" Type="http://schemas.openxmlformats.org/officeDocument/2006/relationships/hyperlink" Target="https://www.cdc.gov/infectioncontrol/projectfirstline/healthcare/interactive-Outpatient.html" TargetMode="External"/><Relationship Id="rId4" Type="http://schemas.openxmlformats.org/officeDocument/2006/relationships/hyperlink" Target="https://public.govdelivery.com/accounts/MNMDH/subscriber/new?topic_id=MNMDH_673" TargetMode="External"/><Relationship Id="rId9" Type="http://schemas.openxmlformats.org/officeDocument/2006/relationships/hyperlink" Target="https://www.cdc.gov/infectioncontrol/projectfirstline/healthcare/interactive.html" TargetMode="External"/><Relationship Id="rId14" Type="http://schemas.openxmlformats.org/officeDocument/2006/relationships/hyperlink" Target="https://tools.cdc.gov/campaignproxyservice/subscriptions.aspx?topic_id=USCDC_2104"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10.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slide" Target="slide5.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slide" Target="slide5.xml"/><Relationship Id="rId5" Type="http://schemas.openxmlformats.org/officeDocument/2006/relationships/image" Target="../media/image26.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0B4480D-F2B3-0593-DE55-CBB79AB82E12}"/>
              </a:ext>
            </a:extLst>
          </p:cNvPr>
          <p:cNvSpPr>
            <a:spLocks noGrp="1"/>
          </p:cNvSpPr>
          <p:nvPr>
            <p:ph type="title"/>
          </p:nvPr>
        </p:nvSpPr>
        <p:spPr/>
        <p:txBody>
          <a:bodyPr anchor="ctr"/>
          <a:lstStyle/>
          <a:p>
            <a:r>
              <a:rPr lang="en-US" dirty="0"/>
              <a:t>Presenter Notes:</a:t>
            </a:r>
          </a:p>
        </p:txBody>
      </p:sp>
      <p:sp>
        <p:nvSpPr>
          <p:cNvPr id="10" name="Content Placeholder 9">
            <a:extLst>
              <a:ext uri="{FF2B5EF4-FFF2-40B4-BE49-F238E27FC236}">
                <a16:creationId xmlns:a16="http://schemas.microsoft.com/office/drawing/2014/main" id="{8F030E5A-8D14-6E77-AFD6-080EE0C1A4C3}"/>
              </a:ext>
            </a:extLst>
          </p:cNvPr>
          <p:cNvSpPr>
            <a:spLocks noGrp="1"/>
          </p:cNvSpPr>
          <p:nvPr>
            <p:ph idx="1"/>
          </p:nvPr>
        </p:nvSpPr>
        <p:spPr>
          <a:xfrm>
            <a:off x="850605" y="1562480"/>
            <a:ext cx="10356111" cy="4339555"/>
          </a:xfrm>
        </p:spPr>
        <p:txBody>
          <a:bodyPr/>
          <a:lstStyle/>
          <a:p>
            <a:r>
              <a:rPr lang="en-US" dirty="0"/>
              <a:t>Put the Slide Show into “Presenter Mode”</a:t>
            </a:r>
          </a:p>
          <a:p>
            <a:pPr lvl="1"/>
            <a:r>
              <a:rPr lang="en-US" sz="2000" dirty="0"/>
              <a:t>Slide Show &gt; From Beginning</a:t>
            </a:r>
          </a:p>
          <a:p>
            <a:r>
              <a:rPr lang="en-US" dirty="0"/>
              <a:t>Navigate using the hyperlinked “hot spots” and purple buttons</a:t>
            </a:r>
          </a:p>
          <a:p>
            <a:pPr lvl="1"/>
            <a:r>
              <a:rPr lang="en-US" sz="2000" dirty="0"/>
              <a:t>Hover over and click on a “hot spot” to advance to that problem’s slide</a:t>
            </a:r>
          </a:p>
          <a:p>
            <a:pPr lvl="1"/>
            <a:r>
              <a:rPr lang="en-US" sz="2000" dirty="0"/>
              <a:t>On each problem slide:</a:t>
            </a:r>
          </a:p>
          <a:p>
            <a:pPr lvl="2"/>
            <a:r>
              <a:rPr lang="en-US" sz="2000" dirty="0"/>
              <a:t>Click again to show text box</a:t>
            </a:r>
          </a:p>
          <a:p>
            <a:pPr lvl="2"/>
            <a:r>
              <a:rPr lang="en-US" sz="2000" dirty="0"/>
              <a:t>Click the “Next” button to return to the main picture slide</a:t>
            </a:r>
          </a:p>
          <a:p>
            <a:pPr lvl="1"/>
            <a:r>
              <a:rPr lang="en-US" sz="2000" dirty="0"/>
              <a:t>Click the “Finish” button to advance to the reflection slide</a:t>
            </a:r>
          </a:p>
          <a:p>
            <a:r>
              <a:rPr lang="en-US" dirty="0"/>
              <a:t>Please do not make any edits to this presentation</a:t>
            </a:r>
          </a:p>
        </p:txBody>
      </p:sp>
    </p:spTree>
    <p:extLst>
      <p:ext uri="{BB962C8B-B14F-4D97-AF65-F5344CB8AC3E}">
        <p14:creationId xmlns:p14="http://schemas.microsoft.com/office/powerpoint/2010/main" val="2430199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E52956-DDF9-6B48-3A1C-234349C23156}"/>
              </a:ext>
            </a:extLst>
          </p:cNvPr>
          <p:cNvSpPr>
            <a:spLocks noGrp="1"/>
          </p:cNvSpPr>
          <p:nvPr>
            <p:ph type="title"/>
          </p:nvPr>
        </p:nvSpPr>
        <p:spPr/>
        <p:txBody>
          <a:bodyPr/>
          <a:lstStyle/>
          <a:p>
            <a:r>
              <a:rPr lang="en-US"/>
              <a:t>Reflection</a:t>
            </a:r>
          </a:p>
        </p:txBody>
      </p:sp>
      <p:sp>
        <p:nvSpPr>
          <p:cNvPr id="6" name="Content Placeholder 5">
            <a:extLst>
              <a:ext uri="{FF2B5EF4-FFF2-40B4-BE49-F238E27FC236}">
                <a16:creationId xmlns:a16="http://schemas.microsoft.com/office/drawing/2014/main" id="{5799998C-6F52-E0FC-2C2A-8156F0C09B26}"/>
              </a:ext>
            </a:extLst>
          </p:cNvPr>
          <p:cNvSpPr>
            <a:spLocks noGrp="1"/>
          </p:cNvSpPr>
          <p:nvPr>
            <p:ph idx="1"/>
          </p:nvPr>
        </p:nvSpPr>
        <p:spPr/>
        <p:txBody>
          <a:bodyPr/>
          <a:lstStyle/>
          <a:p>
            <a:pPr marL="0" indent="0">
              <a:buNone/>
            </a:pPr>
            <a:r>
              <a:rPr lang="en-US" sz="2400"/>
              <a:t>You did it! Thanks for exploring this common health care setting and identifying infection control problems. </a:t>
            </a:r>
          </a:p>
          <a:p>
            <a:pPr marL="0" indent="0">
              <a:buNone/>
            </a:pPr>
            <a:r>
              <a:rPr lang="en-US" sz="2400"/>
              <a:t>Have you ever encountered them in your workplace? </a:t>
            </a:r>
          </a:p>
          <a:p>
            <a:pPr marL="0" indent="0">
              <a:buNone/>
            </a:pPr>
            <a:r>
              <a:rPr lang="en-US" sz="2400"/>
              <a:t>If so, why do you think they are so common? What could we do to stop them?</a:t>
            </a:r>
          </a:p>
        </p:txBody>
      </p:sp>
    </p:spTree>
    <p:extLst>
      <p:ext uri="{BB962C8B-B14F-4D97-AF65-F5344CB8AC3E}">
        <p14:creationId xmlns:p14="http://schemas.microsoft.com/office/powerpoint/2010/main" val="3922340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AC160D-974E-4F5A-9D1F-EB36D6454324}"/>
              </a:ext>
            </a:extLst>
          </p:cNvPr>
          <p:cNvSpPr>
            <a:spLocks noGrp="1"/>
          </p:cNvSpPr>
          <p:nvPr>
            <p:ph type="title"/>
          </p:nvPr>
        </p:nvSpPr>
        <p:spPr/>
        <p:txBody>
          <a:bodyPr/>
          <a:lstStyle/>
          <a:p>
            <a:r>
              <a:rPr lang="en-US"/>
              <a:t>Conclusion</a:t>
            </a:r>
          </a:p>
        </p:txBody>
      </p:sp>
    </p:spTree>
    <p:custDataLst>
      <p:tags r:id="rId1"/>
    </p:custDataLst>
    <p:extLst>
      <p:ext uri="{BB962C8B-B14F-4D97-AF65-F5344CB8AC3E}">
        <p14:creationId xmlns:p14="http://schemas.microsoft.com/office/powerpoint/2010/main" val="38497864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9FC72AED-9A81-18F5-7F96-D838B0B282CA}"/>
              </a:ext>
            </a:extLst>
          </p:cNvPr>
          <p:cNvSpPr>
            <a:spLocks noGrp="1"/>
          </p:cNvSpPr>
          <p:nvPr>
            <p:ph type="title"/>
          </p:nvPr>
        </p:nvSpPr>
        <p:spPr/>
        <p:txBody>
          <a:bodyPr/>
          <a:lstStyle/>
          <a:p>
            <a:r>
              <a:rPr lang="en-US" dirty="0"/>
              <a:t>Resources</a:t>
            </a:r>
          </a:p>
        </p:txBody>
      </p:sp>
      <p:sp>
        <p:nvSpPr>
          <p:cNvPr id="20" name="Content Placeholder 19">
            <a:extLst>
              <a:ext uri="{FF2B5EF4-FFF2-40B4-BE49-F238E27FC236}">
                <a16:creationId xmlns:a16="http://schemas.microsoft.com/office/drawing/2014/main" id="{F755F415-14ED-BC18-BE55-8524742F7D7B}"/>
              </a:ext>
            </a:extLst>
          </p:cNvPr>
          <p:cNvSpPr>
            <a:spLocks noGrp="1"/>
          </p:cNvSpPr>
          <p:nvPr>
            <p:ph idx="1"/>
          </p:nvPr>
        </p:nvSpPr>
        <p:spPr/>
        <p:txBody>
          <a:bodyPr/>
          <a:lstStyle/>
          <a:p>
            <a:r>
              <a:rPr lang="en-US" dirty="0"/>
              <a:t>MDH Project Firstline </a:t>
            </a:r>
            <a:r>
              <a:rPr lang="en-US" dirty="0">
                <a:hlinkClick r:id="rId3"/>
              </a:rPr>
              <a:t>www.health.mn.gov/projectfirstline</a:t>
            </a:r>
            <a:r>
              <a:rPr lang="en-US" dirty="0"/>
              <a:t> </a:t>
            </a:r>
          </a:p>
        </p:txBody>
      </p:sp>
      <p:sp>
        <p:nvSpPr>
          <p:cNvPr id="22" name="Content Placeholder 21">
            <a:extLst>
              <a:ext uri="{FF2B5EF4-FFF2-40B4-BE49-F238E27FC236}">
                <a16:creationId xmlns:a16="http://schemas.microsoft.com/office/drawing/2014/main" id="{DA140AA3-956E-6670-F86D-232CA118E26C}"/>
              </a:ext>
            </a:extLst>
          </p:cNvPr>
          <p:cNvSpPr>
            <a:spLocks noGrp="1"/>
          </p:cNvSpPr>
          <p:nvPr>
            <p:ph idx="18"/>
          </p:nvPr>
        </p:nvSpPr>
        <p:spPr/>
        <p:txBody>
          <a:bodyPr/>
          <a:lstStyle/>
          <a:p>
            <a:r>
              <a:rPr lang="en-US">
                <a:hlinkClick r:id="rId4"/>
              </a:rPr>
              <a:t>Subscribe to MDH Project Firstline Mailing List </a:t>
            </a:r>
            <a:endParaRPr lang="en-US"/>
          </a:p>
        </p:txBody>
      </p:sp>
      <p:sp>
        <p:nvSpPr>
          <p:cNvPr id="23" name="Content Placeholder 22">
            <a:extLst>
              <a:ext uri="{FF2B5EF4-FFF2-40B4-BE49-F238E27FC236}">
                <a16:creationId xmlns:a16="http://schemas.microsoft.com/office/drawing/2014/main" id="{D6D22966-B6AF-9A3A-AAFC-417113B12961}"/>
              </a:ext>
            </a:extLst>
          </p:cNvPr>
          <p:cNvSpPr>
            <a:spLocks noGrp="1"/>
          </p:cNvSpPr>
          <p:nvPr>
            <p:ph idx="19"/>
          </p:nvPr>
        </p:nvSpPr>
        <p:spPr/>
        <p:txBody>
          <a:bodyPr/>
          <a:lstStyle/>
          <a:p>
            <a:r>
              <a:rPr lang="en-US">
                <a:hlinkClick r:id="rId5"/>
              </a:rPr>
              <a:t>Minnesota Department of Health (@mnhealth)| Facebook</a:t>
            </a:r>
            <a:endParaRPr lang="en-US"/>
          </a:p>
        </p:txBody>
      </p:sp>
      <p:sp>
        <p:nvSpPr>
          <p:cNvPr id="24" name="Content Placeholder 23">
            <a:extLst>
              <a:ext uri="{FF2B5EF4-FFF2-40B4-BE49-F238E27FC236}">
                <a16:creationId xmlns:a16="http://schemas.microsoft.com/office/drawing/2014/main" id="{AAD41AAA-248F-A414-1CAB-F3335C31C9EB}"/>
              </a:ext>
            </a:extLst>
          </p:cNvPr>
          <p:cNvSpPr>
            <a:spLocks noGrp="1"/>
          </p:cNvSpPr>
          <p:nvPr>
            <p:ph idx="20"/>
          </p:nvPr>
        </p:nvSpPr>
        <p:spPr/>
        <p:txBody>
          <a:bodyPr/>
          <a:lstStyle/>
          <a:p>
            <a:r>
              <a:rPr lang="en-US">
                <a:hlinkClick r:id="rId6"/>
              </a:rPr>
              <a:t>Minnesota Department of Health (@mnhealth)| Twitter</a:t>
            </a:r>
            <a:endParaRPr lang="en-US"/>
          </a:p>
        </p:txBody>
      </p:sp>
      <p:sp>
        <p:nvSpPr>
          <p:cNvPr id="25" name="Content Placeholder 24">
            <a:extLst>
              <a:ext uri="{FF2B5EF4-FFF2-40B4-BE49-F238E27FC236}">
                <a16:creationId xmlns:a16="http://schemas.microsoft.com/office/drawing/2014/main" id="{1BDBDA66-D04D-9DB4-59C5-B2467179667C}"/>
              </a:ext>
            </a:extLst>
          </p:cNvPr>
          <p:cNvSpPr>
            <a:spLocks noGrp="1"/>
          </p:cNvSpPr>
          <p:nvPr>
            <p:ph idx="21"/>
          </p:nvPr>
        </p:nvSpPr>
        <p:spPr/>
        <p:txBody>
          <a:bodyPr/>
          <a:lstStyle/>
          <a:p>
            <a:r>
              <a:rPr lang="en-US">
                <a:hlinkClick r:id="rId7"/>
              </a:rPr>
              <a:t>Minnesota Department of Health (@mnhealth) | LinkedIn</a:t>
            </a:r>
            <a:endParaRPr lang="en-US"/>
          </a:p>
        </p:txBody>
      </p:sp>
      <p:sp>
        <p:nvSpPr>
          <p:cNvPr id="26" name="Content Placeholder 25">
            <a:extLst>
              <a:ext uri="{FF2B5EF4-FFF2-40B4-BE49-F238E27FC236}">
                <a16:creationId xmlns:a16="http://schemas.microsoft.com/office/drawing/2014/main" id="{85B57326-CE94-7AAC-7FB5-428898859038}"/>
              </a:ext>
            </a:extLst>
          </p:cNvPr>
          <p:cNvSpPr>
            <a:spLocks noGrp="1"/>
          </p:cNvSpPr>
          <p:nvPr>
            <p:ph idx="22"/>
          </p:nvPr>
        </p:nvSpPr>
        <p:spPr/>
        <p:txBody>
          <a:bodyPr/>
          <a:lstStyle/>
          <a:p>
            <a:r>
              <a:rPr lang="en-US">
                <a:hlinkClick r:id="rId8"/>
              </a:rPr>
              <a:t>Minnesota Department of Health (@mnhealth)| Instagram</a:t>
            </a:r>
            <a:endParaRPr lang="en-US"/>
          </a:p>
        </p:txBody>
      </p:sp>
      <p:sp>
        <p:nvSpPr>
          <p:cNvPr id="42" name="Text Placeholder 41">
            <a:extLst>
              <a:ext uri="{FF2B5EF4-FFF2-40B4-BE49-F238E27FC236}">
                <a16:creationId xmlns:a16="http://schemas.microsoft.com/office/drawing/2014/main" id="{ACB01834-C9A1-2152-B4B2-FD786F323DBE}"/>
              </a:ext>
            </a:extLst>
          </p:cNvPr>
          <p:cNvSpPr>
            <a:spLocks noGrp="1"/>
          </p:cNvSpPr>
          <p:nvPr>
            <p:ph type="body" sz="quarter" idx="10"/>
          </p:nvPr>
        </p:nvSpPr>
        <p:spPr>
          <a:xfrm>
            <a:off x="7208519" y="1577628"/>
            <a:ext cx="4833425" cy="4175760"/>
          </a:xfrm>
        </p:spPr>
        <p:txBody>
          <a:bodyPr/>
          <a:lstStyle/>
          <a:p>
            <a:pPr>
              <a:spcBef>
                <a:spcPts val="1800"/>
              </a:spcBef>
            </a:pPr>
            <a:r>
              <a:rPr lang="en-US" sz="1600" dirty="0">
                <a:hlinkClick r:id="rId9"/>
              </a:rPr>
              <a:t>CDC PFL Interactive Resources</a:t>
            </a:r>
            <a:endParaRPr lang="en-US" sz="1600" dirty="0"/>
          </a:p>
          <a:p>
            <a:pPr>
              <a:spcBef>
                <a:spcPts val="1800"/>
              </a:spcBef>
            </a:pPr>
            <a:r>
              <a:rPr lang="en-US" sz="1600" dirty="0">
                <a:hlinkClick r:id="rId10"/>
              </a:rPr>
              <a:t>CDC Interactive Resources: What’s Wrong with This Picture? Outpatient Exam Room</a:t>
            </a:r>
            <a:endParaRPr lang="en-US" sz="1600" dirty="0"/>
          </a:p>
          <a:p>
            <a:pPr>
              <a:spcBef>
                <a:spcPts val="1800"/>
              </a:spcBef>
            </a:pPr>
            <a:r>
              <a:rPr lang="en-US" sz="1600" dirty="0">
                <a:hlinkClick r:id="rId11"/>
              </a:rPr>
              <a:t>CDC Project Firstline (cdc.gov)</a:t>
            </a:r>
            <a:r>
              <a:rPr lang="en-US" sz="1600" dirty="0"/>
              <a:t> | </a:t>
            </a:r>
            <a:r>
              <a:rPr lang="en-US" sz="1600" dirty="0">
                <a:hlinkClick r:id="rId12"/>
              </a:rPr>
              <a:t>Facebook</a:t>
            </a:r>
            <a:r>
              <a:rPr lang="en-US" sz="1600" dirty="0"/>
              <a:t> | </a:t>
            </a:r>
            <a:r>
              <a:rPr lang="en-US" sz="1600" dirty="0">
                <a:hlinkClick r:id="rId13"/>
              </a:rPr>
              <a:t>Twitter</a:t>
            </a:r>
            <a:r>
              <a:rPr lang="en-US" sz="1600" dirty="0"/>
              <a:t> </a:t>
            </a:r>
          </a:p>
          <a:p>
            <a:pPr>
              <a:spcBef>
                <a:spcPts val="1800"/>
              </a:spcBef>
            </a:pPr>
            <a:r>
              <a:rPr lang="en-US" sz="1600" dirty="0">
                <a:hlinkClick r:id="rId14"/>
              </a:rPr>
              <a:t>Subscribe to CDC Project Firstline e-mails </a:t>
            </a:r>
            <a:endParaRPr lang="en-US" sz="1600" dirty="0"/>
          </a:p>
          <a:p>
            <a:endParaRPr lang="en-US" dirty="0"/>
          </a:p>
        </p:txBody>
      </p:sp>
    </p:spTree>
    <p:extLst>
      <p:ext uri="{BB962C8B-B14F-4D97-AF65-F5344CB8AC3E}">
        <p14:creationId xmlns:p14="http://schemas.microsoft.com/office/powerpoint/2010/main" val="2707992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584A3-7FBE-48B8-98EA-C72ADD915C61}"/>
              </a:ext>
            </a:extLst>
          </p:cNvPr>
          <p:cNvSpPr>
            <a:spLocks noGrp="1"/>
          </p:cNvSpPr>
          <p:nvPr>
            <p:ph type="title"/>
          </p:nvPr>
        </p:nvSpPr>
        <p:spPr>
          <a:xfrm>
            <a:off x="1808720" y="635701"/>
            <a:ext cx="5636526" cy="1622431"/>
          </a:xfrm>
        </p:spPr>
        <p:txBody>
          <a:bodyPr anchor="b">
            <a:normAutofit/>
          </a:bodyPr>
          <a:lstStyle/>
          <a:p>
            <a:r>
              <a:rPr lang="en-US"/>
              <a:t>Questions</a:t>
            </a:r>
          </a:p>
        </p:txBody>
      </p:sp>
      <p:pic>
        <p:nvPicPr>
          <p:cNvPr id="3" name="Content Placeholder 4" descr="Scan Me QR code https://www.health.state.mn.us/facilities/patientsafety/infectioncontrol/pfl/index.html">
            <a:extLst>
              <a:ext uri="{FF2B5EF4-FFF2-40B4-BE49-F238E27FC236}">
                <a16:creationId xmlns:a16="http://schemas.microsoft.com/office/drawing/2014/main" id="{43B8B24E-307A-4F1E-AFD7-2F25E9277D49}"/>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1808720" y="2476299"/>
            <a:ext cx="2292678" cy="2850563"/>
          </a:xfrm>
        </p:spPr>
      </p:pic>
    </p:spTree>
    <p:custDataLst>
      <p:tags r:id="rId1"/>
    </p:custDataLst>
    <p:extLst>
      <p:ext uri="{BB962C8B-B14F-4D97-AF65-F5344CB8AC3E}">
        <p14:creationId xmlns:p14="http://schemas.microsoft.com/office/powerpoint/2010/main" val="27712917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D1D0-0187-40F6-85A4-6A5E603616C3}"/>
              </a:ext>
            </a:extLst>
          </p:cNvPr>
          <p:cNvSpPr>
            <a:spLocks noGrp="1"/>
          </p:cNvSpPr>
          <p:nvPr>
            <p:ph type="ctrTitle"/>
          </p:nvPr>
        </p:nvSpPr>
        <p:spPr/>
        <p:txBody>
          <a:bodyPr anchor="t">
            <a:normAutofit/>
          </a:bodyPr>
          <a:lstStyle/>
          <a:p>
            <a:r>
              <a:rPr lang="en-US"/>
              <a:t>What’s Wrong with </a:t>
            </a:r>
            <a:br>
              <a:rPr lang="en-US"/>
            </a:br>
            <a:r>
              <a:rPr lang="en-US"/>
              <a:t>this Picture: </a:t>
            </a:r>
            <a:br>
              <a:rPr lang="en-US"/>
            </a:br>
            <a:r>
              <a:rPr lang="en-US"/>
              <a:t>Outpatient Exam Room</a:t>
            </a:r>
          </a:p>
        </p:txBody>
      </p:sp>
      <p:sp>
        <p:nvSpPr>
          <p:cNvPr id="9" name="Text Placeholder 8">
            <a:extLst>
              <a:ext uri="{FF2B5EF4-FFF2-40B4-BE49-F238E27FC236}">
                <a16:creationId xmlns:a16="http://schemas.microsoft.com/office/drawing/2014/main" id="{7B7468A0-78E2-4E68-BF45-7D2E5F804659}"/>
              </a:ext>
            </a:extLst>
          </p:cNvPr>
          <p:cNvSpPr>
            <a:spLocks noGrp="1"/>
          </p:cNvSpPr>
          <p:nvPr>
            <p:ph type="body" sz="quarter" idx="11"/>
          </p:nvPr>
        </p:nvSpPr>
        <p:spPr/>
        <p:txBody>
          <a:bodyPr/>
          <a:lstStyle/>
          <a:p>
            <a:r>
              <a:rPr lang="en-US"/>
              <a:t>Table Talk with MDH Project Firstline</a:t>
            </a:r>
          </a:p>
        </p:txBody>
      </p:sp>
      <p:sp>
        <p:nvSpPr>
          <p:cNvPr id="8" name="Text Placeholder 3">
            <a:extLst>
              <a:ext uri="{FF2B5EF4-FFF2-40B4-BE49-F238E27FC236}">
                <a16:creationId xmlns:a16="http://schemas.microsoft.com/office/drawing/2014/main" id="{56E06EE7-A1AB-4B1A-976C-C3D0B9CB2183}"/>
              </a:ext>
            </a:extLst>
          </p:cNvPr>
          <p:cNvSpPr>
            <a:spLocks noGrp="1"/>
          </p:cNvSpPr>
          <p:nvPr>
            <p:ph type="body" sz="quarter" idx="10"/>
          </p:nvPr>
        </p:nvSpPr>
        <p:spPr>
          <a:xfrm>
            <a:off x="687230" y="1802296"/>
            <a:ext cx="3613150" cy="522465"/>
          </a:xfrm>
        </p:spPr>
        <p:txBody>
          <a:bodyPr/>
          <a:lstStyle/>
          <a:p>
            <a:r>
              <a:rPr lang="en-US"/>
              <a:t>Interactive Resources</a:t>
            </a:r>
          </a:p>
        </p:txBody>
      </p:sp>
    </p:spTree>
    <p:custDataLst>
      <p:tags r:id="rId1"/>
    </p:custDataLst>
    <p:extLst>
      <p:ext uri="{BB962C8B-B14F-4D97-AF65-F5344CB8AC3E}">
        <p14:creationId xmlns:p14="http://schemas.microsoft.com/office/powerpoint/2010/main" val="273211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02634-5472-4514-B187-6E3EDBB5CD12}"/>
              </a:ext>
            </a:extLst>
          </p:cNvPr>
          <p:cNvSpPr>
            <a:spLocks noGrp="1"/>
          </p:cNvSpPr>
          <p:nvPr>
            <p:ph type="title"/>
          </p:nvPr>
        </p:nvSpPr>
        <p:spPr>
          <a:xfrm>
            <a:off x="1119188" y="1257300"/>
            <a:ext cx="6287452" cy="479987"/>
          </a:xfrm>
        </p:spPr>
        <p:txBody>
          <a:bodyPr anchor="t">
            <a:noAutofit/>
          </a:bodyPr>
          <a:lstStyle/>
          <a:p>
            <a:r>
              <a:rPr lang="en-US"/>
              <a:t>Agenda</a:t>
            </a:r>
          </a:p>
        </p:txBody>
      </p:sp>
      <p:sp>
        <p:nvSpPr>
          <p:cNvPr id="5" name="Rectangle: Rounded Corners 4">
            <a:extLst>
              <a:ext uri="{FF2B5EF4-FFF2-40B4-BE49-F238E27FC236}">
                <a16:creationId xmlns:a16="http://schemas.microsoft.com/office/drawing/2014/main" id="{7DFDB8F1-B870-4616-8021-325820BC6B62}"/>
              </a:ext>
              <a:ext uri="{C183D7F6-B498-43B3-948B-1728B52AA6E4}">
                <adec:decorative xmlns:adec="http://schemas.microsoft.com/office/drawing/2017/decorative" val="1"/>
              </a:ext>
            </a:extLst>
          </p:cNvPr>
          <p:cNvSpPr/>
          <p:nvPr/>
        </p:nvSpPr>
        <p:spPr>
          <a:xfrm>
            <a:off x="1199953" y="793697"/>
            <a:ext cx="1382634" cy="27432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564C34-1081-4BF9-B0DE-5074BC00D1B3}"/>
              </a:ext>
              <a:ext uri="{C183D7F6-B498-43B3-948B-1728B52AA6E4}">
                <adec:decorative xmlns:adec="http://schemas.microsoft.com/office/drawing/2017/decorative" val="1"/>
              </a:ext>
            </a:extLst>
          </p:cNvPr>
          <p:cNvSpPr/>
          <p:nvPr/>
        </p:nvSpPr>
        <p:spPr>
          <a:xfrm>
            <a:off x="1248334" y="1737287"/>
            <a:ext cx="5671579" cy="4571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4B870E8-6795-46F7-99C1-C2401FCF44D6}"/>
              </a:ext>
            </a:extLst>
          </p:cNvPr>
          <p:cNvSpPr txBox="1"/>
          <p:nvPr/>
        </p:nvSpPr>
        <p:spPr>
          <a:xfrm>
            <a:off x="1199954" y="816374"/>
            <a:ext cx="1361232" cy="246221"/>
          </a:xfrm>
          <a:prstGeom prst="rect">
            <a:avLst/>
          </a:prstGeom>
          <a:noFill/>
        </p:spPr>
        <p:txBody>
          <a:bodyPr wrap="square" rtlCol="0">
            <a:spAutoFit/>
          </a:bodyPr>
          <a:lstStyle/>
          <a:p>
            <a:pPr algn="ctr"/>
            <a:r>
              <a:rPr lang="en-US" sz="1000" b="1" spc="50">
                <a:solidFill>
                  <a:schemeClr val="bg1"/>
                </a:solidFill>
                <a:latin typeface="Century Gothic" panose="020B0502020202020204" pitchFamily="34" charset="0"/>
                <a:cs typeface="Poppins Medium" panose="00000600000000000000" pitchFamily="2" charset="0"/>
              </a:rPr>
              <a:t>Welcome</a:t>
            </a:r>
          </a:p>
        </p:txBody>
      </p:sp>
      <p:sp>
        <p:nvSpPr>
          <p:cNvPr id="3" name="Content Placeholder 2">
            <a:extLst>
              <a:ext uri="{FF2B5EF4-FFF2-40B4-BE49-F238E27FC236}">
                <a16:creationId xmlns:a16="http://schemas.microsoft.com/office/drawing/2014/main" id="{9318B743-76B2-4D2C-A334-4F77B160FC11}"/>
              </a:ext>
            </a:extLst>
          </p:cNvPr>
          <p:cNvSpPr>
            <a:spLocks noGrp="1"/>
          </p:cNvSpPr>
          <p:nvPr>
            <p:ph idx="1"/>
          </p:nvPr>
        </p:nvSpPr>
        <p:spPr>
          <a:xfrm>
            <a:off x="1119188" y="1987550"/>
            <a:ext cx="5800725" cy="3248025"/>
          </a:xfrm>
        </p:spPr>
        <p:txBody>
          <a:bodyPr>
            <a:normAutofit/>
          </a:bodyPr>
          <a:lstStyle/>
          <a:p>
            <a:r>
              <a:rPr lang="en-US"/>
              <a:t>Welcome and Introductions</a:t>
            </a:r>
          </a:p>
          <a:p>
            <a:r>
              <a:rPr lang="en-US"/>
              <a:t>What’s Wrong with this Picture: Outpatient Exam Room</a:t>
            </a:r>
          </a:p>
          <a:p>
            <a:r>
              <a:rPr lang="en-US"/>
              <a:t>Conclusion</a:t>
            </a:r>
          </a:p>
        </p:txBody>
      </p:sp>
    </p:spTree>
    <p:custDataLst>
      <p:tags r:id="rId1"/>
    </p:custDataLst>
    <p:extLst>
      <p:ext uri="{BB962C8B-B14F-4D97-AF65-F5344CB8AC3E}">
        <p14:creationId xmlns:p14="http://schemas.microsoft.com/office/powerpoint/2010/main" val="334010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3D7DCC-EC80-47EE-9B84-5DF5A6D015FD}"/>
              </a:ext>
            </a:extLst>
          </p:cNvPr>
          <p:cNvSpPr>
            <a:spLocks noGrp="1"/>
          </p:cNvSpPr>
          <p:nvPr>
            <p:ph type="title"/>
          </p:nvPr>
        </p:nvSpPr>
        <p:spPr/>
        <p:txBody>
          <a:bodyPr/>
          <a:lstStyle/>
          <a:p>
            <a:r>
              <a:rPr lang="en-US"/>
              <a:t>What’s Wrong with this Picture: Outpatient Exam Room</a:t>
            </a:r>
          </a:p>
        </p:txBody>
      </p:sp>
    </p:spTree>
    <p:custDataLst>
      <p:tags r:id="rId1"/>
    </p:custDataLst>
    <p:extLst>
      <p:ext uri="{BB962C8B-B14F-4D97-AF65-F5344CB8AC3E}">
        <p14:creationId xmlns:p14="http://schemas.microsoft.com/office/powerpoint/2010/main" val="26395875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2F2068-3AFA-9F80-11A9-E8228F1B9DD0}"/>
              </a:ext>
            </a:extLst>
          </p:cNvPr>
          <p:cNvSpPr>
            <a:spLocks noGrp="1"/>
          </p:cNvSpPr>
          <p:nvPr>
            <p:ph type="ctrTitle"/>
          </p:nvPr>
        </p:nvSpPr>
        <p:spPr/>
        <p:txBody>
          <a:bodyPr/>
          <a:lstStyle/>
          <a:p>
            <a:r>
              <a:rPr lang="en-US" sz="3200"/>
              <a:t>What’s wrong with this picture?</a:t>
            </a:r>
          </a:p>
        </p:txBody>
      </p:sp>
      <p:sp>
        <p:nvSpPr>
          <p:cNvPr id="5" name="Subtitle 4">
            <a:extLst>
              <a:ext uri="{FF2B5EF4-FFF2-40B4-BE49-F238E27FC236}">
                <a16:creationId xmlns:a16="http://schemas.microsoft.com/office/drawing/2014/main" id="{C8171B8C-F6E7-B573-4DCF-81F3BB391E6C}"/>
              </a:ext>
            </a:extLst>
          </p:cNvPr>
          <p:cNvSpPr>
            <a:spLocks noGrp="1"/>
          </p:cNvSpPr>
          <p:nvPr>
            <p:ph type="subTitle" idx="1"/>
          </p:nvPr>
        </p:nvSpPr>
        <p:spPr/>
        <p:txBody>
          <a:bodyPr/>
          <a:lstStyle/>
          <a:p>
            <a:r>
              <a:rPr lang="en-US"/>
              <a:t>Health care workers need to be extra aware of where germs are found and how they can be spread to surfaces and people. </a:t>
            </a:r>
          </a:p>
          <a:p>
            <a:r>
              <a:rPr lang="en-US"/>
              <a:t>We can help stop infections when we recognize the risk for germs to spread!</a:t>
            </a:r>
          </a:p>
        </p:txBody>
      </p:sp>
      <p:sp>
        <p:nvSpPr>
          <p:cNvPr id="7" name="Text Placeholder 6">
            <a:extLst>
              <a:ext uri="{FF2B5EF4-FFF2-40B4-BE49-F238E27FC236}">
                <a16:creationId xmlns:a16="http://schemas.microsoft.com/office/drawing/2014/main" id="{DB668B08-026F-5588-CDB4-DCD53401370A}"/>
              </a:ext>
            </a:extLst>
          </p:cNvPr>
          <p:cNvSpPr>
            <a:spLocks noGrp="1"/>
          </p:cNvSpPr>
          <p:nvPr>
            <p:ph type="body" sz="quarter" idx="10"/>
          </p:nvPr>
        </p:nvSpPr>
        <p:spPr>
          <a:xfrm>
            <a:off x="7988300" y="4630057"/>
            <a:ext cx="3873500" cy="1502456"/>
          </a:xfrm>
        </p:spPr>
        <p:txBody>
          <a:bodyPr/>
          <a:lstStyle/>
          <a:p>
            <a:r>
              <a:rPr lang="en-US"/>
              <a:t>In this outpatient room, select four problems that need to be fixed to reduce the spread of germs.</a:t>
            </a:r>
          </a:p>
        </p:txBody>
      </p:sp>
      <p:sp>
        <p:nvSpPr>
          <p:cNvPr id="13" name="Rectangle 12">
            <a:hlinkClick r:id="rId3" action="ppaction://hlinksldjump"/>
            <a:extLst>
              <a:ext uri="{FF2B5EF4-FFF2-40B4-BE49-F238E27FC236}">
                <a16:creationId xmlns:a16="http://schemas.microsoft.com/office/drawing/2014/main" id="{7A897084-2DAD-FC30-652A-81EE9482880B}"/>
              </a:ext>
              <a:ext uri="{C183D7F6-B498-43B3-948B-1728B52AA6E4}">
                <adec:decorative xmlns:adec="http://schemas.microsoft.com/office/drawing/2017/decorative" val="1"/>
              </a:ext>
            </a:extLst>
          </p:cNvPr>
          <p:cNvSpPr/>
          <p:nvPr/>
        </p:nvSpPr>
        <p:spPr>
          <a:xfrm>
            <a:off x="1799771" y="2148114"/>
            <a:ext cx="1640115" cy="1785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4" action="ppaction://hlinksldjump"/>
            <a:extLst>
              <a:ext uri="{FF2B5EF4-FFF2-40B4-BE49-F238E27FC236}">
                <a16:creationId xmlns:a16="http://schemas.microsoft.com/office/drawing/2014/main" id="{B6C9BA92-750A-58BE-DB29-98EE019FAF22}"/>
              </a:ext>
              <a:ext uri="{C183D7F6-B498-43B3-948B-1728B52AA6E4}">
                <adec:decorative xmlns:adec="http://schemas.microsoft.com/office/drawing/2017/decorative" val="1"/>
              </a:ext>
            </a:extLst>
          </p:cNvPr>
          <p:cNvSpPr/>
          <p:nvPr/>
        </p:nvSpPr>
        <p:spPr>
          <a:xfrm>
            <a:off x="1429657" y="4343400"/>
            <a:ext cx="2634343" cy="1785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5" action="ppaction://hlinksldjump"/>
            <a:extLst>
              <a:ext uri="{FF2B5EF4-FFF2-40B4-BE49-F238E27FC236}">
                <a16:creationId xmlns:a16="http://schemas.microsoft.com/office/drawing/2014/main" id="{DB89799D-DF78-17D0-F90C-BA068AEDAFC2}"/>
              </a:ext>
              <a:ext uri="{C183D7F6-B498-43B3-948B-1728B52AA6E4}">
                <adec:decorative xmlns:adec="http://schemas.microsoft.com/office/drawing/2017/decorative" val="1"/>
              </a:ext>
            </a:extLst>
          </p:cNvPr>
          <p:cNvSpPr/>
          <p:nvPr/>
        </p:nvSpPr>
        <p:spPr>
          <a:xfrm>
            <a:off x="5281838" y="3040742"/>
            <a:ext cx="1002847" cy="1473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hlinkClick r:id="rId6" action="ppaction://hlinksldjump"/>
            <a:extLst>
              <a:ext uri="{FF2B5EF4-FFF2-40B4-BE49-F238E27FC236}">
                <a16:creationId xmlns:a16="http://schemas.microsoft.com/office/drawing/2014/main" id="{D04B7EFC-3E89-BCE1-D292-B9D7E9877D72}"/>
              </a:ext>
              <a:ext uri="{C183D7F6-B498-43B3-948B-1728B52AA6E4}">
                <adec:decorative xmlns:adec="http://schemas.microsoft.com/office/drawing/2017/decorative" val="1"/>
              </a:ext>
            </a:extLst>
          </p:cNvPr>
          <p:cNvSpPr/>
          <p:nvPr/>
        </p:nvSpPr>
        <p:spPr>
          <a:xfrm>
            <a:off x="6635069" y="3418114"/>
            <a:ext cx="1188131" cy="1785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44EF09B0-DAA1-FA05-041B-AFEEBC6A49A3}"/>
              </a:ext>
              <a:ext uri="{C183D7F6-B498-43B3-948B-1728B52AA6E4}">
                <adec:decorative xmlns:adec="http://schemas.microsoft.com/office/drawing/2017/decorative" val="1"/>
              </a:ext>
            </a:extLst>
          </p:cNvPr>
          <p:cNvSpPr/>
          <p:nvPr/>
        </p:nvSpPr>
        <p:spPr>
          <a:xfrm>
            <a:off x="8878392" y="6235430"/>
            <a:ext cx="2000914" cy="502096"/>
          </a:xfrm>
          <a:prstGeom prst="roundRect">
            <a:avLst/>
          </a:prstGeom>
          <a:solidFill>
            <a:srgbClr val="524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4B9C8"/>
              </a:solidFill>
            </a:endParaRPr>
          </a:p>
        </p:txBody>
      </p:sp>
      <p:sp>
        <p:nvSpPr>
          <p:cNvPr id="3" name="Text Placeholder 15">
            <a:extLst>
              <a:ext uri="{FF2B5EF4-FFF2-40B4-BE49-F238E27FC236}">
                <a16:creationId xmlns:a16="http://schemas.microsoft.com/office/drawing/2014/main" id="{9192FAB9-FD60-9F0C-2E1C-7C5EBF4BB9A0}"/>
              </a:ext>
            </a:extLst>
          </p:cNvPr>
          <p:cNvSpPr txBox="1">
            <a:spLocks/>
          </p:cNvSpPr>
          <p:nvPr/>
        </p:nvSpPr>
        <p:spPr>
          <a:xfrm>
            <a:off x="8832715" y="6266908"/>
            <a:ext cx="1978095" cy="491410"/>
          </a:xfrm>
          <a:prstGeom prst="rect">
            <a:avLst/>
          </a:prstGeom>
        </p:spPr>
        <p:txBody>
          <a:bodyPr vert="horz" lIns="91440" tIns="45720" rIns="91440" bIns="45720" rtlCol="0">
            <a:noAutofit/>
          </a:bodyPr>
          <a:lstStyle>
            <a:lvl1pPr marL="0" indent="0" algn="ctr" defTabSz="914400" rtl="0" eaLnBrk="1" latinLnBrk="0" hangingPunct="1">
              <a:lnSpc>
                <a:spcPct val="95000"/>
              </a:lnSpc>
              <a:spcBef>
                <a:spcPts val="1200"/>
              </a:spcBef>
              <a:buFont typeface="Arial" panose="020B0604020202020204" pitchFamily="34" charset="0"/>
              <a:buNone/>
              <a:defRPr sz="2400" b="1" kern="1200">
                <a:solidFill>
                  <a:schemeClr val="bg1"/>
                </a:solidFill>
                <a:latin typeface="Avenir LT Std 55 Roman"/>
                <a:ea typeface="+mn-ea"/>
                <a:cs typeface="+mn-cs"/>
              </a:defRPr>
            </a:lvl1pPr>
            <a:lvl2pPr marL="457200" indent="0" algn="ctr" defTabSz="914400" rtl="0" eaLnBrk="1" latinLnBrk="0" hangingPunct="1">
              <a:lnSpc>
                <a:spcPct val="95000"/>
              </a:lnSpc>
              <a:spcBef>
                <a:spcPts val="500"/>
              </a:spcBef>
              <a:buClrTx/>
              <a:buSzPct val="90000"/>
              <a:buFont typeface="Wingdings" panose="05000000000000000000" pitchFamily="2" charset="2"/>
              <a:buNone/>
              <a:defRPr sz="2400" b="1" kern="1200">
                <a:solidFill>
                  <a:schemeClr val="accent4"/>
                </a:solidFill>
                <a:latin typeface="Century Gothic" panose="020B0502020202020204" pitchFamily="34" charset="0"/>
                <a:ea typeface="+mn-ea"/>
                <a:cs typeface="+mn-cs"/>
              </a:defRPr>
            </a:lvl2pPr>
            <a:lvl3pPr marL="914400" indent="0" algn="ctr" defTabSz="914400" rtl="0" eaLnBrk="1" latinLnBrk="0" hangingPunct="1">
              <a:lnSpc>
                <a:spcPct val="95000"/>
              </a:lnSpc>
              <a:spcBef>
                <a:spcPts val="500"/>
              </a:spcBef>
              <a:buFont typeface="Courier New" panose="02070309020205020404" pitchFamily="49" charset="0"/>
              <a:buNone/>
              <a:defRPr sz="2000" b="1" kern="1200">
                <a:solidFill>
                  <a:schemeClr val="accent4"/>
                </a:solidFill>
                <a:latin typeface="Century Gothic" panose="020B0502020202020204" pitchFamily="34" charset="0"/>
                <a:ea typeface="+mn-ea"/>
                <a:cs typeface="+mn-cs"/>
              </a:defRPr>
            </a:lvl3pPr>
            <a:lvl4pPr marL="1371600" indent="0" algn="ctr" defTabSz="914400" rtl="0" eaLnBrk="1" latinLnBrk="0" hangingPunct="1">
              <a:lnSpc>
                <a:spcPct val="95000"/>
              </a:lnSpc>
              <a:spcBef>
                <a:spcPts val="500"/>
              </a:spcBef>
              <a:buFont typeface="Century Gothic" panose="020B0502020202020204" pitchFamily="34" charset="0"/>
              <a:buNone/>
              <a:defRPr sz="1800" b="1" kern="1200">
                <a:solidFill>
                  <a:schemeClr val="accent4"/>
                </a:solidFill>
                <a:latin typeface="Century Gothic" panose="020B0502020202020204" pitchFamily="34" charset="0"/>
                <a:ea typeface="+mn-ea"/>
                <a:cs typeface="+mn-cs"/>
              </a:defRPr>
            </a:lvl4pPr>
            <a:lvl5pPr marL="1828800" indent="0" algn="ctr" defTabSz="914400" rtl="0" eaLnBrk="1" latinLnBrk="0" hangingPunct="1">
              <a:lnSpc>
                <a:spcPct val="95000"/>
              </a:lnSpc>
              <a:spcBef>
                <a:spcPts val="500"/>
              </a:spcBef>
              <a:buFont typeface="Arial" panose="020B0604020202020204" pitchFamily="34" charset="0"/>
              <a:buNone/>
              <a:defRPr sz="1800" b="1" kern="1200">
                <a:solidFill>
                  <a:schemeClr val="accent4"/>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u="sng">
                <a:uFill>
                  <a:solidFill>
                    <a:srgbClr val="52427B"/>
                  </a:solidFill>
                </a:uFill>
                <a:hlinkClick r:id="rId7" action="ppaction://hlinksldjump">
                  <a:extLst>
                    <a:ext uri="{A12FA001-AC4F-418D-AE19-62706E023703}">
                      <ahyp:hlinkClr xmlns:ahyp="http://schemas.microsoft.com/office/drawing/2018/hyperlinkcolor" val="tx"/>
                    </a:ext>
                  </a:extLst>
                </a:hlinkClick>
              </a:rPr>
              <a:t>Finish</a:t>
            </a:r>
            <a:endParaRPr lang="en-US" u="sng">
              <a:uFill>
                <a:solidFill>
                  <a:srgbClr val="52427B"/>
                </a:solidFill>
              </a:uFill>
            </a:endParaRPr>
          </a:p>
        </p:txBody>
      </p:sp>
    </p:spTree>
    <p:extLst>
      <p:ext uri="{BB962C8B-B14F-4D97-AF65-F5344CB8AC3E}">
        <p14:creationId xmlns:p14="http://schemas.microsoft.com/office/powerpoint/2010/main" val="264145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2F2068-3AFA-9F80-11A9-E8228F1B9DD0}"/>
              </a:ext>
            </a:extLst>
          </p:cNvPr>
          <p:cNvSpPr>
            <a:spLocks noGrp="1"/>
          </p:cNvSpPr>
          <p:nvPr>
            <p:ph type="ctrTitle"/>
          </p:nvPr>
        </p:nvSpPr>
        <p:spPr/>
        <p:txBody>
          <a:bodyPr/>
          <a:lstStyle/>
          <a:p>
            <a:r>
              <a:rPr lang="en-US"/>
              <a:t>Overflowing Sharps Container</a:t>
            </a:r>
          </a:p>
        </p:txBody>
      </p:sp>
      <p:sp>
        <p:nvSpPr>
          <p:cNvPr id="5" name="Subtitle 4">
            <a:extLst>
              <a:ext uri="{FF2B5EF4-FFF2-40B4-BE49-F238E27FC236}">
                <a16:creationId xmlns:a16="http://schemas.microsoft.com/office/drawing/2014/main" id="{C8171B8C-F6E7-B573-4DCF-81F3BB391E6C}"/>
              </a:ext>
            </a:extLst>
          </p:cNvPr>
          <p:cNvSpPr>
            <a:spLocks noGrp="1"/>
          </p:cNvSpPr>
          <p:nvPr>
            <p:ph type="subTitle" idx="1"/>
          </p:nvPr>
        </p:nvSpPr>
        <p:spPr/>
        <p:txBody>
          <a:bodyPr/>
          <a:lstStyle/>
          <a:p>
            <a:r>
              <a:rPr lang="en-US" sz="2000"/>
              <a:t>When sharps containers are overfilled, there is greater risk of accidentally getting poked with a dirty needle or sharp instrument. Remove or replace frequently-used sharps containers often, and before they become too full.</a:t>
            </a:r>
          </a:p>
        </p:txBody>
      </p:sp>
      <p:sp>
        <p:nvSpPr>
          <p:cNvPr id="12" name="Text Placeholder 11">
            <a:extLst>
              <a:ext uri="{FF2B5EF4-FFF2-40B4-BE49-F238E27FC236}">
                <a16:creationId xmlns:a16="http://schemas.microsoft.com/office/drawing/2014/main" id="{4F596BC4-360B-5554-4FBB-5258593F81A4}"/>
              </a:ext>
            </a:extLst>
          </p:cNvPr>
          <p:cNvSpPr>
            <a:spLocks noGrp="1"/>
          </p:cNvSpPr>
          <p:nvPr>
            <p:ph type="body" sz="quarter" idx="10"/>
          </p:nvPr>
        </p:nvSpPr>
        <p:spPr/>
        <p:txBody>
          <a:bodyPr/>
          <a:lstStyle/>
          <a:p>
            <a:r>
              <a:rPr lang="en-US" u="sng">
                <a:uFill>
                  <a:solidFill>
                    <a:srgbClr val="52427B"/>
                  </a:solidFill>
                </a:uFill>
                <a:hlinkClick r:id="rId3" action="ppaction://hlinksldjump">
                  <a:extLst>
                    <a:ext uri="{A12FA001-AC4F-418D-AE19-62706E023703}">
                      <ahyp:hlinkClr xmlns:ahyp="http://schemas.microsoft.com/office/drawing/2018/hyperlinkcolor" val="tx"/>
                    </a:ext>
                  </a:extLst>
                </a:hlinkClick>
              </a:rPr>
              <a:t>Next</a:t>
            </a:r>
            <a:endParaRPr lang="en-US" u="sng">
              <a:uFill>
                <a:solidFill>
                  <a:srgbClr val="52427B"/>
                </a:solidFill>
              </a:uFill>
            </a:endParaRPr>
          </a:p>
        </p:txBody>
      </p:sp>
      <p:pic>
        <p:nvPicPr>
          <p:cNvPr id="7" name="Picture 2" descr="Red rectangle highlights overflowing sharps container">
            <a:extLst>
              <a:ext uri="{FF2B5EF4-FFF2-40B4-BE49-F238E27FC236}">
                <a16:creationId xmlns:a16="http://schemas.microsoft.com/office/drawing/2014/main" id="{57AA7E32-46BE-0B72-23AA-6185F5E1C7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7752" y="1725385"/>
            <a:ext cx="2792705" cy="28294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Pointing to sharps container">
            <a:extLst>
              <a:ext uri="{FF2B5EF4-FFF2-40B4-BE49-F238E27FC236}">
                <a16:creationId xmlns:a16="http://schemas.microsoft.com/office/drawing/2014/main" id="{7FEA11EE-1E05-5F71-3C49-B54DA552F0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1162" y="3797249"/>
            <a:ext cx="359786" cy="523093"/>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 descr="Sharps">
            <a:extLst>
              <a:ext uri="{FF2B5EF4-FFF2-40B4-BE49-F238E27FC236}">
                <a16:creationId xmlns:a16="http://schemas.microsoft.com/office/drawing/2014/main" id="{FAC49750-C903-49E4-40B3-10FA81D615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6346" y="1311527"/>
            <a:ext cx="2871445" cy="2256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0814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2F2068-3AFA-9F80-11A9-E8228F1B9DD0}"/>
              </a:ext>
            </a:extLst>
          </p:cNvPr>
          <p:cNvSpPr>
            <a:spLocks noGrp="1"/>
          </p:cNvSpPr>
          <p:nvPr>
            <p:ph type="ctrTitle"/>
          </p:nvPr>
        </p:nvSpPr>
        <p:spPr/>
        <p:txBody>
          <a:bodyPr/>
          <a:lstStyle/>
          <a:p>
            <a:r>
              <a:rPr lang="en-US"/>
              <a:t>Blocking a Vent</a:t>
            </a:r>
          </a:p>
        </p:txBody>
      </p:sp>
      <p:pic>
        <p:nvPicPr>
          <p:cNvPr id="2" name="Picture 1" descr="Blocked vent">
            <a:extLst>
              <a:ext uri="{FF2B5EF4-FFF2-40B4-BE49-F238E27FC236}">
                <a16:creationId xmlns:a16="http://schemas.microsoft.com/office/drawing/2014/main" id="{F3D5183C-378C-9E8A-E738-2D3EFEF7B6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2120" y="1502786"/>
            <a:ext cx="2045124" cy="1979152"/>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4">
            <a:extLst>
              <a:ext uri="{FF2B5EF4-FFF2-40B4-BE49-F238E27FC236}">
                <a16:creationId xmlns:a16="http://schemas.microsoft.com/office/drawing/2014/main" id="{C8171B8C-F6E7-B573-4DCF-81F3BB391E6C}"/>
              </a:ext>
            </a:extLst>
          </p:cNvPr>
          <p:cNvSpPr>
            <a:spLocks noGrp="1"/>
          </p:cNvSpPr>
          <p:nvPr>
            <p:ph type="subTitle" idx="1"/>
          </p:nvPr>
        </p:nvSpPr>
        <p:spPr/>
        <p:txBody>
          <a:bodyPr/>
          <a:lstStyle/>
          <a:p>
            <a:r>
              <a:rPr lang="en-US" sz="2000"/>
              <a:t>A blocked vent can decrease the air handling system's ability to replace the air in a room with new, clean air.</a:t>
            </a:r>
          </a:p>
          <a:p>
            <a:r>
              <a:rPr lang="en-US" sz="2000"/>
              <a:t>If you see an air vent blocked by something mobile, like a chair or a trashcan, move the item to improve ventilation. If a vent is blocked by something else, like cabinets, notify a supervisor or the person in charge of the area.</a:t>
            </a:r>
          </a:p>
        </p:txBody>
      </p:sp>
      <p:pic>
        <p:nvPicPr>
          <p:cNvPr id="7" name="Picture 2" descr="Red rectangle highlights blocked air vent ">
            <a:extLst>
              <a:ext uri="{FF2B5EF4-FFF2-40B4-BE49-F238E27FC236}">
                <a16:creationId xmlns:a16="http://schemas.microsoft.com/office/drawing/2014/main" id="{57AA7E32-46BE-0B72-23AA-6185F5E1C7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209" y="3539815"/>
            <a:ext cx="3184591" cy="32265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Pointing to vent">
            <a:extLst>
              <a:ext uri="{FF2B5EF4-FFF2-40B4-BE49-F238E27FC236}">
                <a16:creationId xmlns:a16="http://schemas.microsoft.com/office/drawing/2014/main" id="{7FEA11EE-1E05-5F71-3C49-B54DA552F0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4362" y="5945507"/>
            <a:ext cx="359786" cy="52309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1">
            <a:extLst>
              <a:ext uri="{FF2B5EF4-FFF2-40B4-BE49-F238E27FC236}">
                <a16:creationId xmlns:a16="http://schemas.microsoft.com/office/drawing/2014/main" id="{4F596BC4-360B-5554-4FBB-5258593F81A4}"/>
              </a:ext>
            </a:extLst>
          </p:cNvPr>
          <p:cNvSpPr>
            <a:spLocks noGrp="1"/>
          </p:cNvSpPr>
          <p:nvPr>
            <p:ph type="body" sz="quarter" idx="10"/>
          </p:nvPr>
        </p:nvSpPr>
        <p:spPr/>
        <p:txBody>
          <a:bodyPr/>
          <a:lstStyle/>
          <a:p>
            <a:r>
              <a:rPr lang="en-US" u="sng">
                <a:uFill>
                  <a:solidFill>
                    <a:srgbClr val="52427B"/>
                  </a:solidFill>
                </a:uFill>
                <a:hlinkClick r:id="rId6" action="ppaction://hlinksldjump">
                  <a:extLst>
                    <a:ext uri="{A12FA001-AC4F-418D-AE19-62706E023703}">
                      <ahyp:hlinkClr xmlns:ahyp="http://schemas.microsoft.com/office/drawing/2018/hyperlinkcolor" val="tx"/>
                    </a:ext>
                  </a:extLst>
                </a:hlinkClick>
              </a:rPr>
              <a:t>Next</a:t>
            </a:r>
            <a:endParaRPr lang="en-US" u="sng">
              <a:uFill>
                <a:solidFill>
                  <a:srgbClr val="52427B"/>
                </a:solidFill>
              </a:uFill>
            </a:endParaRPr>
          </a:p>
        </p:txBody>
      </p:sp>
    </p:spTree>
    <p:extLst>
      <p:ext uri="{BB962C8B-B14F-4D97-AF65-F5344CB8AC3E}">
        <p14:creationId xmlns:p14="http://schemas.microsoft.com/office/powerpoint/2010/main" val="4423719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2F2068-3AFA-9F80-11A9-E8228F1B9DD0}"/>
              </a:ext>
            </a:extLst>
          </p:cNvPr>
          <p:cNvSpPr>
            <a:spLocks noGrp="1"/>
          </p:cNvSpPr>
          <p:nvPr>
            <p:ph type="ctrTitle"/>
          </p:nvPr>
        </p:nvSpPr>
        <p:spPr/>
        <p:txBody>
          <a:bodyPr/>
          <a:lstStyle/>
          <a:p>
            <a:r>
              <a:rPr lang="en-US"/>
              <a:t>Urine Specimen Without a Biohazard Bag</a:t>
            </a:r>
          </a:p>
        </p:txBody>
      </p:sp>
      <p:sp>
        <p:nvSpPr>
          <p:cNvPr id="5" name="Subtitle 4">
            <a:extLst>
              <a:ext uri="{FF2B5EF4-FFF2-40B4-BE49-F238E27FC236}">
                <a16:creationId xmlns:a16="http://schemas.microsoft.com/office/drawing/2014/main" id="{C8171B8C-F6E7-B573-4DCF-81F3BB391E6C}"/>
              </a:ext>
            </a:extLst>
          </p:cNvPr>
          <p:cNvSpPr>
            <a:spLocks noGrp="1"/>
          </p:cNvSpPr>
          <p:nvPr>
            <p:ph type="subTitle" idx="1"/>
          </p:nvPr>
        </p:nvSpPr>
        <p:spPr/>
        <p:txBody>
          <a:bodyPr/>
          <a:lstStyle/>
          <a:p>
            <a:r>
              <a:rPr lang="en-US" sz="2000"/>
              <a:t>When a sample from a patient is collected, body fluids and germs can easily get on the outside of the container and spread. These samples should be placed in a biohazard bag to prevent the spread of germs.</a:t>
            </a:r>
          </a:p>
          <a:p>
            <a:endParaRPr lang="en-US" sz="2000"/>
          </a:p>
        </p:txBody>
      </p:sp>
      <p:sp>
        <p:nvSpPr>
          <p:cNvPr id="12" name="Text Placeholder 11">
            <a:extLst>
              <a:ext uri="{FF2B5EF4-FFF2-40B4-BE49-F238E27FC236}">
                <a16:creationId xmlns:a16="http://schemas.microsoft.com/office/drawing/2014/main" id="{4F596BC4-360B-5554-4FBB-5258593F81A4}"/>
              </a:ext>
            </a:extLst>
          </p:cNvPr>
          <p:cNvSpPr>
            <a:spLocks noGrp="1"/>
          </p:cNvSpPr>
          <p:nvPr>
            <p:ph type="body" sz="quarter" idx="10"/>
          </p:nvPr>
        </p:nvSpPr>
        <p:spPr/>
        <p:txBody>
          <a:bodyPr/>
          <a:lstStyle/>
          <a:p>
            <a:r>
              <a:rPr lang="en-US" u="sng">
                <a:uFill>
                  <a:solidFill>
                    <a:srgbClr val="52427B"/>
                  </a:solidFill>
                </a:uFill>
                <a:hlinkClick r:id="rId3" action="ppaction://hlinksldjump">
                  <a:extLst>
                    <a:ext uri="{A12FA001-AC4F-418D-AE19-62706E023703}">
                      <ahyp:hlinkClr xmlns:ahyp="http://schemas.microsoft.com/office/drawing/2018/hyperlinkcolor" val="tx"/>
                    </a:ext>
                  </a:extLst>
                </a:hlinkClick>
              </a:rPr>
              <a:t>Next</a:t>
            </a:r>
            <a:endParaRPr lang="en-US" u="sng">
              <a:uFill>
                <a:solidFill>
                  <a:srgbClr val="52427B"/>
                </a:solidFill>
              </a:uFill>
            </a:endParaRPr>
          </a:p>
        </p:txBody>
      </p:sp>
      <p:pic>
        <p:nvPicPr>
          <p:cNvPr id="7" name="Picture 2" descr="Red rectangle highlights urine specimen">
            <a:extLst>
              <a:ext uri="{FF2B5EF4-FFF2-40B4-BE49-F238E27FC236}">
                <a16:creationId xmlns:a16="http://schemas.microsoft.com/office/drawing/2014/main" id="{57AA7E32-46BE-0B72-23AA-6185F5E1C7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6343" y="3073429"/>
            <a:ext cx="2045125" cy="20720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Pointing to specimen">
            <a:extLst>
              <a:ext uri="{FF2B5EF4-FFF2-40B4-BE49-F238E27FC236}">
                <a16:creationId xmlns:a16="http://schemas.microsoft.com/office/drawing/2014/main" id="{7FEA11EE-1E05-5F71-3C49-B54DA552F0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2205" y="4535310"/>
            <a:ext cx="359786" cy="52309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 descr="Urine Specimen">
            <a:extLst>
              <a:ext uri="{FF2B5EF4-FFF2-40B4-BE49-F238E27FC236}">
                <a16:creationId xmlns:a16="http://schemas.microsoft.com/office/drawing/2014/main" id="{30DA83DC-98D2-6B94-DB36-41E1722702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1865" y="1488562"/>
            <a:ext cx="1463726" cy="1874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6831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d rectangle highlights supplies next to the sink">
            <a:extLst>
              <a:ext uri="{FF2B5EF4-FFF2-40B4-BE49-F238E27FC236}">
                <a16:creationId xmlns:a16="http://schemas.microsoft.com/office/drawing/2014/main" id="{57AA7E32-46BE-0B72-23AA-6185F5E1C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3352" y="2625415"/>
            <a:ext cx="3039447" cy="32265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Pointing to sink">
            <a:extLst>
              <a:ext uri="{FF2B5EF4-FFF2-40B4-BE49-F238E27FC236}">
                <a16:creationId xmlns:a16="http://schemas.microsoft.com/office/drawing/2014/main" id="{7FEA11EE-1E05-5F71-3C49-B54DA552F0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3505" y="5031107"/>
            <a:ext cx="359786" cy="52309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582F2068-3AFA-9F80-11A9-E8228F1B9DD0}"/>
              </a:ext>
            </a:extLst>
          </p:cNvPr>
          <p:cNvSpPr>
            <a:spLocks noGrp="1"/>
          </p:cNvSpPr>
          <p:nvPr>
            <p:ph type="ctrTitle"/>
          </p:nvPr>
        </p:nvSpPr>
        <p:spPr/>
        <p:txBody>
          <a:bodyPr/>
          <a:lstStyle/>
          <a:p>
            <a:r>
              <a:rPr lang="en-US" b="1" i="0">
                <a:solidFill>
                  <a:srgbClr val="FFFFFF"/>
                </a:solidFill>
                <a:effectLst/>
                <a:latin typeface="Helvetica" panose="020B0604020202020204" pitchFamily="34" charset="0"/>
              </a:rPr>
              <a:t>Placing Supplies Close to the Sink</a:t>
            </a:r>
            <a:endParaRPr lang="en-US"/>
          </a:p>
        </p:txBody>
      </p:sp>
      <p:sp>
        <p:nvSpPr>
          <p:cNvPr id="6" name="Rectangle 5">
            <a:extLst>
              <a:ext uri="{FF2B5EF4-FFF2-40B4-BE49-F238E27FC236}">
                <a16:creationId xmlns:a16="http://schemas.microsoft.com/office/drawing/2014/main" id="{DF1802DE-0430-2E4F-80AE-88A64B17279E}"/>
              </a:ext>
              <a:ext uri="{C183D7F6-B498-43B3-948B-1728B52AA6E4}">
                <adec:decorative xmlns:adec="http://schemas.microsoft.com/office/drawing/2017/decorative" val="1"/>
              </a:ext>
            </a:extLst>
          </p:cNvPr>
          <p:cNvSpPr/>
          <p:nvPr/>
        </p:nvSpPr>
        <p:spPr>
          <a:xfrm>
            <a:off x="7852229" y="2699656"/>
            <a:ext cx="580570" cy="3152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3" name="Picture 1" descr="Supplies close to sink">
            <a:extLst>
              <a:ext uri="{FF2B5EF4-FFF2-40B4-BE49-F238E27FC236}">
                <a16:creationId xmlns:a16="http://schemas.microsoft.com/office/drawing/2014/main" id="{C087D8E7-2EE9-F733-C34C-885D25802B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0960" y="1700514"/>
            <a:ext cx="2358068" cy="1781423"/>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4">
            <a:extLst>
              <a:ext uri="{FF2B5EF4-FFF2-40B4-BE49-F238E27FC236}">
                <a16:creationId xmlns:a16="http://schemas.microsoft.com/office/drawing/2014/main" id="{C8171B8C-F6E7-B573-4DCF-81F3BB391E6C}"/>
              </a:ext>
            </a:extLst>
          </p:cNvPr>
          <p:cNvSpPr>
            <a:spLocks noGrp="1"/>
          </p:cNvSpPr>
          <p:nvPr>
            <p:ph type="subTitle" idx="1"/>
          </p:nvPr>
        </p:nvSpPr>
        <p:spPr/>
        <p:txBody>
          <a:bodyPr/>
          <a:lstStyle/>
          <a:p>
            <a:r>
              <a:rPr lang="en-US" sz="2000"/>
              <a:t>Tap water is clean, but it is not sterile. Places that are frequently wet with tap water or sprayed by tap water, like sinks and the counters around sinks, can be a risk for germs in water to spread. That's why it's important to keep health care supplies away from water.</a:t>
            </a:r>
          </a:p>
        </p:txBody>
      </p:sp>
      <p:sp>
        <p:nvSpPr>
          <p:cNvPr id="12" name="Text Placeholder 11">
            <a:extLst>
              <a:ext uri="{FF2B5EF4-FFF2-40B4-BE49-F238E27FC236}">
                <a16:creationId xmlns:a16="http://schemas.microsoft.com/office/drawing/2014/main" id="{4F596BC4-360B-5554-4FBB-5258593F81A4}"/>
              </a:ext>
            </a:extLst>
          </p:cNvPr>
          <p:cNvSpPr>
            <a:spLocks noGrp="1"/>
          </p:cNvSpPr>
          <p:nvPr>
            <p:ph type="body" sz="quarter" idx="10"/>
          </p:nvPr>
        </p:nvSpPr>
        <p:spPr/>
        <p:txBody>
          <a:bodyPr/>
          <a:lstStyle/>
          <a:p>
            <a:r>
              <a:rPr lang="en-US" u="sng">
                <a:uFill>
                  <a:solidFill>
                    <a:srgbClr val="52427B"/>
                  </a:solidFill>
                </a:uFill>
                <a:hlinkClick r:id="rId6" action="ppaction://hlinksldjump">
                  <a:extLst>
                    <a:ext uri="{A12FA001-AC4F-418D-AE19-62706E023703}">
                      <ahyp:hlinkClr xmlns:ahyp="http://schemas.microsoft.com/office/drawing/2018/hyperlinkcolor" val="tx"/>
                    </a:ext>
                  </a:extLst>
                </a:hlinkClick>
              </a:rPr>
              <a:t>Next</a:t>
            </a:r>
            <a:endParaRPr lang="en-US" u="sng">
              <a:uFill>
                <a:solidFill>
                  <a:srgbClr val="52427B"/>
                </a:solidFill>
              </a:uFill>
            </a:endParaRPr>
          </a:p>
        </p:txBody>
      </p:sp>
    </p:spTree>
    <p:extLst>
      <p:ext uri="{BB962C8B-B14F-4D97-AF65-F5344CB8AC3E}">
        <p14:creationId xmlns:p14="http://schemas.microsoft.com/office/powerpoint/2010/main" val="13031498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8F90E6-5B30-4C4A-B067-14A092F4A605}">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B7F42F6-A547-4F92-9832-352DB115B51A}">
  <ds:schemaRefs>
    <ds:schemaRef ds:uri="http://schemas.microsoft.com/sharepoint/v3/contenttype/forms"/>
  </ds:schemaRefs>
</ds:datastoreItem>
</file>

<file path=customXml/itemProps3.xml><?xml version="1.0" encoding="utf-8"?>
<ds:datastoreItem xmlns:ds="http://schemas.openxmlformats.org/officeDocument/2006/customXml" ds:itemID="{5B3ADFE2-871E-4B4C-8E5D-40FED52F3057}">
  <ds:schemaRefs>
    <ds:schemaRef ds:uri="http://schemas.microsoft.com/office/infopath/2007/PartnerControls"/>
    <ds:schemaRef ds:uri="53dcfa65-588a-4288-bff4-eca324ea375f"/>
    <ds:schemaRef ds:uri="2ff4a757-ef58-4719-9cd6-c9998935b06f"/>
    <ds:schemaRef ds:uri="http://purl.org/dc/dcmitype/"/>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www.w3.org/XML/1998/namespace"/>
    <ds:schemaRef ds:uri="http://purl.org/dc/elements/1.1/"/>
  </ds:schemaRefs>
</ds:datastoreItem>
</file>

<file path=docMetadata/LabelInfo.xml><?xml version="1.0" encoding="utf-8"?>
<clbl:labelList xmlns:clbl="http://schemas.microsoft.com/office/2020/mipLabelMetadata">
  <clbl:label id="{eb14b046-24c4-4519-8f26-b89c2159828c}" enabled="0" method="" siteId="{eb14b046-24c4-4519-8f26-b89c2159828c}" removed="1"/>
</clbl:labelList>
</file>

<file path=docProps/app.xml><?xml version="1.0" encoding="utf-8"?>
<Properties xmlns="http://schemas.openxmlformats.org/officeDocument/2006/extended-properties" xmlns:vt="http://schemas.openxmlformats.org/officeDocument/2006/docPropsVTypes">
  <Template>PFL_Reservoirs Training_Module_1_Body_draft_v1_cr_sl_lrf</Template>
  <TotalTime>11</TotalTime>
  <Words>576</Words>
  <Application>Microsoft Office PowerPoint</Application>
  <PresentationFormat>Widescreen</PresentationFormat>
  <Paragraphs>65</Paragraphs>
  <Slides>13</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Avenir LT Std 55 Roman</vt:lpstr>
      <vt:lpstr>Calibri</vt:lpstr>
      <vt:lpstr>Century Gothic</vt:lpstr>
      <vt:lpstr>Courier New</vt:lpstr>
      <vt:lpstr>Helvetica</vt:lpstr>
      <vt:lpstr>Wingdings</vt:lpstr>
      <vt:lpstr>13780_PFL_PPT_template_Avenir_2-26-21_DRAFT</vt:lpstr>
      <vt:lpstr>Presenter Notes:</vt:lpstr>
      <vt:lpstr>What’s Wrong with  this Picture:  Outpatient Exam Room</vt:lpstr>
      <vt:lpstr>Agenda</vt:lpstr>
      <vt:lpstr>What’s Wrong with this Picture: Outpatient Exam Room</vt:lpstr>
      <vt:lpstr>What’s wrong with this picture?</vt:lpstr>
      <vt:lpstr>Overflowing Sharps Container</vt:lpstr>
      <vt:lpstr>Blocking a Vent</vt:lpstr>
      <vt:lpstr>Urine Specimen Without a Biohazard Bag</vt:lpstr>
      <vt:lpstr>Placing Supplies Close to the Sink</vt:lpstr>
      <vt:lpstr>Reflection</vt:lpstr>
      <vt:lpstr>Conclusion</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Wrong with this Picture: Outpatient Exam Room</dc:title>
  <dc:subject>Table Talk with MDH Project Firstline</dc:subject>
  <dc:creator>CDC Project Firstline</dc:creator>
  <cp:keywords>Germs, respiratory system, digestive system, blood, skin, infection control, reservoir</cp:keywords>
  <cp:lastModifiedBy>Hill, Katie (She/Her/Hers) (MDH)</cp:lastModifiedBy>
  <cp:revision>4</cp:revision>
  <dcterms:created xsi:type="dcterms:W3CDTF">2021-12-16T15:04:03Z</dcterms:created>
  <dcterms:modified xsi:type="dcterms:W3CDTF">2024-01-22T21:25:01Z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en-us</vt:lpwstr>
  </property>
  <property fmtid="{D5CDD505-2E9C-101B-9397-08002B2CF9AE}" pid="3" name="ContentTypeId">
    <vt:lpwstr>0x010100A0F9789A2C6C6A42848AD3E83498EFFD</vt:lpwstr>
  </property>
  <property fmtid="{D5CDD505-2E9C-101B-9397-08002B2CF9AE}" pid="4" name="_MarkAsFinal">
    <vt:bool>true</vt:bool>
  </property>
</Properties>
</file>