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82"/>
  </p:notesMasterIdLst>
  <p:handoutMasterIdLst>
    <p:handoutMasterId r:id="rId83"/>
  </p:handoutMasterIdLst>
  <p:sldIdLst>
    <p:sldId id="256" r:id="rId6"/>
    <p:sldId id="482" r:id="rId7"/>
    <p:sldId id="483" r:id="rId8"/>
    <p:sldId id="666" r:id="rId9"/>
    <p:sldId id="667" r:id="rId10"/>
    <p:sldId id="668" r:id="rId11"/>
    <p:sldId id="669" r:id="rId12"/>
    <p:sldId id="670" r:id="rId13"/>
    <p:sldId id="671" r:id="rId14"/>
    <p:sldId id="672" r:id="rId15"/>
    <p:sldId id="673" r:id="rId16"/>
    <p:sldId id="674" r:id="rId17"/>
    <p:sldId id="675" r:id="rId18"/>
    <p:sldId id="676" r:id="rId19"/>
    <p:sldId id="677" r:id="rId20"/>
    <p:sldId id="601" r:id="rId21"/>
    <p:sldId id="510" r:id="rId22"/>
    <p:sldId id="678" r:id="rId23"/>
    <p:sldId id="603" r:id="rId24"/>
    <p:sldId id="594" r:id="rId25"/>
    <p:sldId id="605" r:id="rId26"/>
    <p:sldId id="607" r:id="rId27"/>
    <p:sldId id="606" r:id="rId28"/>
    <p:sldId id="608" r:id="rId29"/>
    <p:sldId id="610" r:id="rId30"/>
    <p:sldId id="611" r:id="rId31"/>
    <p:sldId id="612" r:id="rId32"/>
    <p:sldId id="613" r:id="rId33"/>
    <p:sldId id="491" r:id="rId34"/>
    <p:sldId id="614" r:id="rId35"/>
    <p:sldId id="615" r:id="rId36"/>
    <p:sldId id="616" r:id="rId37"/>
    <p:sldId id="617" r:id="rId38"/>
    <p:sldId id="618" r:id="rId39"/>
    <p:sldId id="619" r:id="rId40"/>
    <p:sldId id="620" r:id="rId41"/>
    <p:sldId id="621" r:id="rId42"/>
    <p:sldId id="622" r:id="rId43"/>
    <p:sldId id="623" r:id="rId44"/>
    <p:sldId id="624" r:id="rId45"/>
    <p:sldId id="625" r:id="rId46"/>
    <p:sldId id="626" r:id="rId47"/>
    <p:sldId id="627" r:id="rId48"/>
    <p:sldId id="628" r:id="rId49"/>
    <p:sldId id="629" r:id="rId50"/>
    <p:sldId id="630" r:id="rId51"/>
    <p:sldId id="632" r:id="rId52"/>
    <p:sldId id="654" r:id="rId53"/>
    <p:sldId id="633" r:id="rId54"/>
    <p:sldId id="634" r:id="rId55"/>
    <p:sldId id="679" r:id="rId56"/>
    <p:sldId id="636" r:id="rId57"/>
    <p:sldId id="680" r:id="rId58"/>
    <p:sldId id="637" r:id="rId59"/>
    <p:sldId id="638" r:id="rId60"/>
    <p:sldId id="640" r:id="rId61"/>
    <p:sldId id="641" r:id="rId62"/>
    <p:sldId id="639" r:id="rId63"/>
    <p:sldId id="657" r:id="rId64"/>
    <p:sldId id="658" r:id="rId65"/>
    <p:sldId id="659" r:id="rId66"/>
    <p:sldId id="660" r:id="rId67"/>
    <p:sldId id="661" r:id="rId68"/>
    <p:sldId id="664" r:id="rId69"/>
    <p:sldId id="665" r:id="rId70"/>
    <p:sldId id="547" r:id="rId71"/>
    <p:sldId id="548" r:id="rId72"/>
    <p:sldId id="480" r:id="rId73"/>
    <p:sldId id="549" r:id="rId74"/>
    <p:sldId id="550" r:id="rId75"/>
    <p:sldId id="551" r:id="rId76"/>
    <p:sldId id="552" r:id="rId77"/>
    <p:sldId id="553" r:id="rId78"/>
    <p:sldId id="559" r:id="rId79"/>
    <p:sldId id="655" r:id="rId80"/>
    <p:sldId id="65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86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4" autoAdjust="0"/>
    <p:restoredTop sz="65301" autoAdjust="0"/>
  </p:normalViewPr>
  <p:slideViewPr>
    <p:cSldViewPr snapToGrid="0">
      <p:cViewPr varScale="1">
        <p:scale>
          <a:sx n="76" d="100"/>
          <a:sy n="76" d="100"/>
        </p:scale>
        <p:origin x="1218" y="84"/>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8100" cap="rnd">
              <a:solidFill>
                <a:schemeClr val="accent2"/>
              </a:solidFill>
              <a:round/>
            </a:ln>
            <a:effectLst/>
          </c:spPr>
          <c:marker>
            <c:symbol val="none"/>
          </c:marker>
          <c:trendline>
            <c:spPr>
              <a:ln w="19050" cap="rnd">
                <a:solidFill>
                  <a:schemeClr val="accent2"/>
                </a:solidFill>
                <a:round/>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4547A46A-DD3B-4234-AFAE-D3C5D0EED517}" srcId="{0E2DF559-F7AC-45DD-BE7C-FAAF027A5498}" destId="{454726BE-A267-4D6A-8AA8-F5CE92A09567}" srcOrd="14" destOrd="0" parTransId="{47005D30-4AEE-4ADC-B046-BC6C79371796}" sibTransId="{179E75BE-D59C-4286-938E-EF0C730955EF}"/>
    <dgm:cxn modelId="{78B23B39-95CF-41CE-A3EE-9524F4D0A5FD}" type="presOf" srcId="{3F6E8958-297A-49C8-8180-36D4317B38DA}" destId="{94961205-C117-4488-A957-88D4DDDA0814}" srcOrd="0" destOrd="0" presId="urn:microsoft.com/office/officeart/2005/8/layout/chevron1"/>
    <dgm:cxn modelId="{C9E897FF-EC67-4A13-8C4E-047215DAFBEF}" type="presOf" srcId="{4019E862-0951-49E3-A065-6A5A81542997}" destId="{21CB3BD9-B6C5-4E9A-B003-02A089AE9EFB}" srcOrd="0" destOrd="0" presId="urn:microsoft.com/office/officeart/2005/8/layout/chevron1"/>
    <dgm:cxn modelId="{E45D4637-668A-4CD3-B998-D6D0B5B783B4}" type="presOf" srcId="{60DF42AE-489D-4EA8-8D56-5D19D10C7E65}" destId="{C4B1BFE3-69B9-4761-8A3C-F0FBFFADF3CE}"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112C6CA9-A000-4B6C-B42F-FB4D757C1957}" srcId="{0E2DF559-F7AC-45DD-BE7C-FAAF027A5498}" destId="{4019E862-0951-49E3-A065-6A5A81542997}" srcOrd="9" destOrd="0" parTransId="{AE11FE5B-A8BA-4B71-8ED6-43FC7A650A22}" sibTransId="{5ACFCDA1-C620-449D-A985-11256B5174EE}"/>
    <dgm:cxn modelId="{F1F262C4-C94C-48A9-B6BB-3755B4B5C077}" type="presOf" srcId="{454726BE-A267-4D6A-8AA8-F5CE92A09567}" destId="{9656DC1F-F708-4F36-81A8-BABB315BC12A}" srcOrd="0" destOrd="0" presId="urn:microsoft.com/office/officeart/2005/8/layout/chevron1"/>
    <dgm:cxn modelId="{A2DB190F-26F7-4D77-8336-2210EBE1D678}" srcId="{0E2DF559-F7AC-45DD-BE7C-FAAF027A5498}" destId="{3F6E8958-297A-49C8-8180-36D4317B38DA}" srcOrd="12" destOrd="0" parTransId="{45490BBC-D845-4486-8229-9A5ABC9AAB3F}" sibTransId="{FD6113AC-DEEF-487D-9B24-99300EE9F502}"/>
    <dgm:cxn modelId="{411874AF-8045-423D-812A-21D23ABE8DAC}" srcId="{0E2DF559-F7AC-45DD-BE7C-FAAF027A5498}" destId="{7AF7CF7C-114D-47CC-BE01-B62FE1E770D9}" srcOrd="6" destOrd="0" parTransId="{E1F266F5-8437-456C-90E3-131B81225A9A}" sibTransId="{F30981C5-509E-437F-B890-37C75EB18D99}"/>
    <dgm:cxn modelId="{E23DC875-27FB-4E67-B3BF-3916613C4E99}" srcId="{0E2DF559-F7AC-45DD-BE7C-FAAF027A5498}" destId="{9F5F0D82-F98E-4181-81E7-34053C7F1666}" srcOrd="16" destOrd="0" parTransId="{053E52A9-7E20-451B-8381-8981E4B43374}" sibTransId="{FBFA8691-0222-4AE3-AE9F-CB99FD91E82A}"/>
    <dgm:cxn modelId="{36469C25-A2AD-48D2-9787-C4D94E2C145D}" srcId="{0E2DF559-F7AC-45DD-BE7C-FAAF027A5498}" destId="{D6A9870B-0A51-4EA0-A62B-EC155BEC091D}" srcOrd="11" destOrd="0" parTransId="{07E31F13-BFC1-41BF-AEB7-1B02CF699DD5}" sibTransId="{5A6AF3D5-394A-4122-B0B7-739A6B8FEC17}"/>
    <dgm:cxn modelId="{5C7CF1ED-75B2-4710-8592-B0CB88ACFE08}" srcId="{0E2DF559-F7AC-45DD-BE7C-FAAF027A5498}" destId="{519ED0C6-3489-49A9-B0CC-FEFC0798E5A7}" srcOrd="3" destOrd="0" parTransId="{B309E7CF-8F63-496A-B168-EBCAEF2122E9}" sibTransId="{3AEC84A7-ED26-4EC9-ABD5-4AF74A4E820C}"/>
    <dgm:cxn modelId="{8F12CAE1-5615-4948-84AD-F79A701AA814}" srcId="{0E2DF559-F7AC-45DD-BE7C-FAAF027A5498}" destId="{A4D34091-CD7E-4A9C-89CD-42490C13A12A}" srcOrd="2" destOrd="0" parTransId="{32E7021A-3D3B-4D81-9EED-FD93C36F2B0E}" sibTransId="{8BF6A22F-BED6-460B-A5CF-C80A8C034072}"/>
    <dgm:cxn modelId="{8AFEF10D-279B-40E6-AAE6-30F57377C4A3}" type="presOf" srcId="{C7FF0A48-97EF-4899-9A7E-9D319EC5C555}" destId="{F9A82878-F801-43E9-8A58-87E88A4D3402}"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C378E580-4659-48C3-9ABB-9C1072EADE7D}" type="presOf" srcId="{9D7215EC-E5FF-4401-9A2E-5FBED846A16F}" destId="{83417ABB-E9ED-4F0D-9767-E4B254230135}" srcOrd="0" destOrd="0" presId="urn:microsoft.com/office/officeart/2005/8/layout/chevron1"/>
    <dgm:cxn modelId="{3D0B8EE7-03FF-4734-9708-8DF044E6B32D}" type="presOf" srcId="{CC162C2D-872F-4BC4-9727-CFF2ABD88E36}" destId="{27E6628E-457E-4DB3-ABF0-5DC82EFA73AC}"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BBFB3F2E-9447-4349-838C-0E3FAA2FB94F}" type="presOf" srcId="{519ED0C6-3489-49A9-B0CC-FEFC0798E5A7}" destId="{5CAE095B-DDF8-4596-97C4-EB11880559FF}"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A4637331-C1B6-45F2-86E5-283186DD3DB0}" type="presOf" srcId="{9F5F0D82-F98E-4181-81E7-34053C7F1666}" destId="{BF935BA8-898F-4201-9EA0-A7D2A8836A29}" srcOrd="0" destOrd="0" presId="urn:microsoft.com/office/officeart/2005/8/layout/chevron1"/>
    <dgm:cxn modelId="{FAD95B23-451E-43F0-A822-0698DB80DE4D}" type="presOf" srcId="{1D35A5D8-83EF-44A6-AC7F-BF453A45A1B3}" destId="{7CB27C75-2E40-4F4B-8FBB-37D1F0AD0371}"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315EBCA-F53B-471A-9AB4-CBA44E28A8D2}" type="presOf" srcId="{0E2DF559-F7AC-45DD-BE7C-FAAF027A5498}" destId="{6EBA607F-91CA-4C15-BB6D-968EAF728820}" srcOrd="0" destOrd="0" presId="urn:microsoft.com/office/officeart/2005/8/layout/chevron1"/>
    <dgm:cxn modelId="{30CA70FA-8089-427C-9F32-89199E9CA513}" srcId="{0E2DF559-F7AC-45DD-BE7C-FAAF027A5498}" destId="{1D35A5D8-83EF-44A6-AC7F-BF453A45A1B3}" srcOrd="1" destOrd="0" parTransId="{1EA12EDA-2223-4785-9AE3-8743CA723796}" sibTransId="{0CD9C6ED-D6C9-49C6-B00D-D30E06B349CA}"/>
    <dgm:cxn modelId="{27C53FFE-A17C-4893-B7DF-A17278B31870}" srcId="{0E2DF559-F7AC-45DD-BE7C-FAAF027A5498}" destId="{60DF42AE-489D-4EA8-8D56-5D19D10C7E65}" srcOrd="7" destOrd="0" parTransId="{CB81EF40-506C-4553-A56A-3ACCBF81A478}" sibTransId="{9CE388AC-6295-4219-B6DD-92E112AF05AC}"/>
    <dgm:cxn modelId="{01CB21B9-2B28-47C3-A435-C26D7C99CC07}" type="presOf" srcId="{B93F83A7-B3AE-458E-B478-E2A2A335DADE}" destId="{8F3D9C8B-D79B-456B-9165-EC72668B892E}" srcOrd="0" destOrd="0" presId="urn:microsoft.com/office/officeart/2005/8/layout/chevron1"/>
    <dgm:cxn modelId="{BAB8EBBC-E21D-422B-9551-84A253E01CE6}" type="presOf" srcId="{D6A9870B-0A51-4EA0-A62B-EC155BEC091D}" destId="{A3048975-D567-4CC1-9F71-B6283BA54ECA}"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C08AD554-C6B5-457D-AC76-4B4144D679EB}" srcId="{0E2DF559-F7AC-45DD-BE7C-FAAF027A5498}" destId="{CC162C2D-872F-4BC4-9727-CFF2ABD88E36}" srcOrd="13" destOrd="0" parTransId="{F6CB0528-41E7-4463-B20B-58DC0EE147C1}" sibTransId="{40138959-3B0C-4F3C-9CC4-6C97CC89A9CE}"/>
    <dgm:cxn modelId="{E6D8FD3F-25A5-48B8-B2A6-1142D0F3A1F9}" type="presOf" srcId="{A4D34091-CD7E-4A9C-89CD-42490C13A12A}" destId="{47F935AF-9970-4000-A196-1B424DCC8311}" srcOrd="0" destOrd="0" presId="urn:microsoft.com/office/officeart/2005/8/layout/chevron1"/>
    <dgm:cxn modelId="{D7CE8850-8467-4E59-94A2-A7824925CC86}" type="presOf" srcId="{7AF7CF7C-114D-47CC-BE01-B62FE1E770D9}" destId="{7753317E-8E6B-4422-9BC9-9D6F12DC4FCE}"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92E6F1E3-5261-469E-906F-C34D1D8457A2}" srcId="{0E2DF559-F7AC-45DD-BE7C-FAAF027A5498}" destId="{E262B30B-4B64-446F-84EC-6E3BCBE112CA}" srcOrd="0" destOrd="0" parTransId="{DC2C7255-EC8A-47A6-8872-0D9EF554E13D}" sibTransId="{5C68DC27-32DC-4BC2-99F7-5A5153FD3AC7}"/>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46C11-F878-4C00-8905-249723BBF39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8B0BC05-D623-42F5-8176-93071BB3856F}">
      <dgm:prSet phldrT="[Text]"/>
      <dgm:spPr>
        <a:solidFill>
          <a:schemeClr val="accent3"/>
        </a:solidFill>
        <a:ln>
          <a:solidFill>
            <a:schemeClr val="bg1"/>
          </a:solidFill>
        </a:ln>
      </dgm:spPr>
      <dgm:t>
        <a:bodyPr/>
        <a:lstStyle/>
        <a:p>
          <a:r>
            <a:rPr lang="en-US" dirty="0" smtClean="0"/>
            <a:t>Climate changes…</a:t>
          </a:r>
          <a:endParaRPr lang="en-US" dirty="0"/>
        </a:p>
      </dgm:t>
      <dgm:extLst>
        <a:ext uri="{E40237B7-FDA0-4F09-8148-C483321AD2D9}">
          <dgm14:cNvPr xmlns:dgm14="http://schemas.microsoft.com/office/drawing/2010/diagram" id="0" name="" title="Diagram showing how climate change affects food safety"/>
        </a:ext>
      </dgm:extLst>
    </dgm:pt>
    <dgm:pt modelId="{36A3C47A-0AC4-41CA-8E41-B110AC666858}" type="parTrans" cxnId="{92A21CDB-6B49-4EC4-85A1-163F3B703DC6}">
      <dgm:prSet/>
      <dgm:spPr/>
      <dgm:t>
        <a:bodyPr/>
        <a:lstStyle/>
        <a:p>
          <a:endParaRPr lang="en-US"/>
        </a:p>
      </dgm:t>
    </dgm:pt>
    <dgm:pt modelId="{3530E148-9614-43A0-8C0A-7254977A5CEF}" type="sibTrans" cxnId="{92A21CDB-6B49-4EC4-85A1-163F3B703DC6}">
      <dgm:prSet/>
      <dgm:spPr/>
      <dgm:t>
        <a:bodyPr/>
        <a:lstStyle/>
        <a:p>
          <a:endParaRPr lang="en-US"/>
        </a:p>
      </dgm:t>
    </dgm:pt>
    <dgm:pt modelId="{0F57067B-3A56-4E26-B7A5-9DE8C39A6415}">
      <dgm:prSet phldrT="[Text]"/>
      <dgm:spPr>
        <a:solidFill>
          <a:schemeClr val="accent1">
            <a:alpha val="90000"/>
          </a:schemeClr>
        </a:solidFill>
      </dgm:spPr>
      <dgm:t>
        <a:bodyPr/>
        <a:lstStyle/>
        <a:p>
          <a:r>
            <a:rPr lang="en-US" dirty="0" smtClean="0">
              <a:solidFill>
                <a:schemeClr val="bg1"/>
              </a:solidFill>
            </a:rPr>
            <a:t>Higher air temperatures</a:t>
          </a:r>
          <a:endParaRPr lang="en-US" dirty="0">
            <a:solidFill>
              <a:schemeClr val="bg1"/>
            </a:solidFill>
          </a:endParaRPr>
        </a:p>
      </dgm:t>
    </dgm:pt>
    <dgm:pt modelId="{ADA8D5FA-484F-4FFE-8309-F648B6949C45}" type="parTrans" cxnId="{58C3D9B5-6126-4739-97A9-8DFF141122F2}">
      <dgm:prSet/>
      <dgm:spPr/>
      <dgm:t>
        <a:bodyPr/>
        <a:lstStyle/>
        <a:p>
          <a:endParaRPr lang="en-US"/>
        </a:p>
      </dgm:t>
    </dgm:pt>
    <dgm:pt modelId="{7FB5F6A5-B053-47EB-B0DB-19AC5569A906}" type="sibTrans" cxnId="{58C3D9B5-6126-4739-97A9-8DFF141122F2}">
      <dgm:prSet/>
      <dgm:spPr/>
      <dgm:t>
        <a:bodyPr/>
        <a:lstStyle/>
        <a:p>
          <a:endParaRPr lang="en-US"/>
        </a:p>
      </dgm:t>
    </dgm:pt>
    <dgm:pt modelId="{0CA3CEFC-121E-41EC-8812-FF553FAA1BFC}">
      <dgm:prSet phldrT="[Text]"/>
      <dgm:spPr>
        <a:solidFill>
          <a:schemeClr val="accent1">
            <a:alpha val="90000"/>
          </a:schemeClr>
        </a:solidFill>
      </dgm:spPr>
      <dgm:t>
        <a:bodyPr/>
        <a:lstStyle/>
        <a:p>
          <a:r>
            <a:rPr lang="en-US" dirty="0" smtClean="0">
              <a:solidFill>
                <a:schemeClr val="bg1"/>
              </a:solidFill>
            </a:rPr>
            <a:t>Higher water body temperatures</a:t>
          </a:r>
          <a:endParaRPr lang="en-US" dirty="0">
            <a:solidFill>
              <a:schemeClr val="bg1"/>
            </a:solidFill>
          </a:endParaRPr>
        </a:p>
      </dgm:t>
    </dgm:pt>
    <dgm:pt modelId="{4AACB799-8619-4298-B585-F11E67AFF6BA}" type="parTrans" cxnId="{E32C8BC7-6D77-4427-93F7-9518EA3F9508}">
      <dgm:prSet/>
      <dgm:spPr/>
      <dgm:t>
        <a:bodyPr/>
        <a:lstStyle/>
        <a:p>
          <a:endParaRPr lang="en-US"/>
        </a:p>
      </dgm:t>
    </dgm:pt>
    <dgm:pt modelId="{06AA628D-2871-4242-A365-46E252DBFC90}" type="sibTrans" cxnId="{E32C8BC7-6D77-4427-93F7-9518EA3F9508}">
      <dgm:prSet/>
      <dgm:spPr/>
      <dgm:t>
        <a:bodyPr/>
        <a:lstStyle/>
        <a:p>
          <a:endParaRPr lang="en-US"/>
        </a:p>
      </dgm:t>
    </dgm:pt>
    <dgm:pt modelId="{A16B6A7A-051B-4D02-AFA9-1C83956AC15E}">
      <dgm:prSet phldrT="[Text]"/>
      <dgm:spPr>
        <a:solidFill>
          <a:schemeClr val="accent3"/>
        </a:solidFill>
        <a:ln>
          <a:noFill/>
        </a:ln>
      </dgm:spPr>
      <dgm:t>
        <a:bodyPr/>
        <a:lstStyle/>
        <a:p>
          <a:r>
            <a:rPr lang="en-US" dirty="0" smtClean="0"/>
            <a:t>Can lead to…</a:t>
          </a:r>
          <a:endParaRPr lang="en-US" dirty="0"/>
        </a:p>
      </dgm:t>
    </dgm:pt>
    <dgm:pt modelId="{CABAA402-295B-4457-9416-7943EF4A0B12}" type="parTrans" cxnId="{53DFD3AC-BBF2-4CA1-B157-43883827DE77}">
      <dgm:prSet/>
      <dgm:spPr/>
      <dgm:t>
        <a:bodyPr/>
        <a:lstStyle/>
        <a:p>
          <a:endParaRPr lang="en-US"/>
        </a:p>
      </dgm:t>
    </dgm:pt>
    <dgm:pt modelId="{8A4E7A8A-5E81-4E0A-BE05-D0775CA60D2B}" type="sibTrans" cxnId="{53DFD3AC-BBF2-4CA1-B157-43883827DE77}">
      <dgm:prSet/>
      <dgm:spPr/>
      <dgm:t>
        <a:bodyPr/>
        <a:lstStyle/>
        <a:p>
          <a:endParaRPr lang="en-US"/>
        </a:p>
      </dgm:t>
    </dgm:pt>
    <dgm:pt modelId="{2FF2F10C-933A-42FB-9299-12D175FFB126}">
      <dgm:prSet phldrT="[Text]"/>
      <dgm:spPr>
        <a:solidFill>
          <a:schemeClr val="accent1">
            <a:alpha val="90000"/>
          </a:schemeClr>
        </a:solidFill>
      </dgm:spPr>
      <dgm:t>
        <a:bodyPr/>
        <a:lstStyle/>
        <a:p>
          <a:r>
            <a:rPr lang="en-US" dirty="0" smtClean="0">
              <a:solidFill>
                <a:schemeClr val="bg1"/>
              </a:solidFill>
            </a:rPr>
            <a:t>Increased food spoilage</a:t>
          </a:r>
          <a:endParaRPr lang="en-US" dirty="0">
            <a:solidFill>
              <a:schemeClr val="bg1"/>
            </a:solidFill>
          </a:endParaRPr>
        </a:p>
      </dgm:t>
    </dgm:pt>
    <dgm:pt modelId="{2D8D9A62-5922-4CC1-9173-B51BB69E3D4B}" type="parTrans" cxnId="{7C9C915A-5CA2-4A67-80C4-9AD82CDFC2BF}">
      <dgm:prSet/>
      <dgm:spPr/>
      <dgm:t>
        <a:bodyPr/>
        <a:lstStyle/>
        <a:p>
          <a:endParaRPr lang="en-US"/>
        </a:p>
      </dgm:t>
    </dgm:pt>
    <dgm:pt modelId="{DB8EDDA2-405F-4BA2-8C42-CC4D26BF2DA4}" type="sibTrans" cxnId="{7C9C915A-5CA2-4A67-80C4-9AD82CDFC2BF}">
      <dgm:prSet/>
      <dgm:spPr/>
      <dgm:t>
        <a:bodyPr/>
        <a:lstStyle/>
        <a:p>
          <a:endParaRPr lang="en-US"/>
        </a:p>
      </dgm:t>
    </dgm:pt>
    <dgm:pt modelId="{E077437D-E8EF-4464-9278-31CAFD612FBB}">
      <dgm:prSet phldrT="[Text]"/>
      <dgm:spPr>
        <a:solidFill>
          <a:schemeClr val="accent1">
            <a:alpha val="90000"/>
          </a:schemeClr>
        </a:solidFill>
      </dgm:spPr>
      <dgm:t>
        <a:bodyPr/>
        <a:lstStyle/>
        <a:p>
          <a:r>
            <a:rPr lang="en-US" dirty="0" smtClean="0">
              <a:solidFill>
                <a:schemeClr val="bg1"/>
              </a:solidFill>
            </a:rPr>
            <a:t>Increased crop contamination</a:t>
          </a:r>
          <a:endParaRPr lang="en-US" dirty="0">
            <a:solidFill>
              <a:schemeClr val="bg1"/>
            </a:solidFill>
          </a:endParaRPr>
        </a:p>
      </dgm:t>
    </dgm:pt>
    <dgm:pt modelId="{D0E4B76A-514C-4E1C-B945-8EDD495B93BA}" type="parTrans" cxnId="{F03E9961-9768-4CC9-AF62-16B9DFCA7F5B}">
      <dgm:prSet/>
      <dgm:spPr/>
      <dgm:t>
        <a:bodyPr/>
        <a:lstStyle/>
        <a:p>
          <a:endParaRPr lang="en-US"/>
        </a:p>
      </dgm:t>
    </dgm:pt>
    <dgm:pt modelId="{43C32076-177E-4A00-A761-2A90F77E70D0}" type="sibTrans" cxnId="{F03E9961-9768-4CC9-AF62-16B9DFCA7F5B}">
      <dgm:prSet/>
      <dgm:spPr/>
      <dgm:t>
        <a:bodyPr/>
        <a:lstStyle/>
        <a:p>
          <a:endParaRPr lang="en-US"/>
        </a:p>
      </dgm:t>
    </dgm:pt>
    <dgm:pt modelId="{882B80F1-05EC-4195-9F07-532EB7579517}">
      <dgm:prSet/>
      <dgm:spPr>
        <a:solidFill>
          <a:schemeClr val="accent1">
            <a:alpha val="90000"/>
          </a:schemeClr>
        </a:solidFill>
      </dgm:spPr>
      <dgm:t>
        <a:bodyPr/>
        <a:lstStyle/>
        <a:p>
          <a:r>
            <a:rPr lang="en-US" dirty="0" smtClean="0">
              <a:solidFill>
                <a:schemeClr val="bg1"/>
              </a:solidFill>
            </a:rPr>
            <a:t>High or low precipitation</a:t>
          </a:r>
          <a:endParaRPr lang="en-US" dirty="0">
            <a:solidFill>
              <a:schemeClr val="bg1"/>
            </a:solidFill>
          </a:endParaRPr>
        </a:p>
      </dgm:t>
    </dgm:pt>
    <dgm:pt modelId="{015B7630-98FB-41C6-9C4A-53D6F3CC977A}" type="parTrans" cxnId="{21924A85-A47D-4C04-8594-97A300857EA5}">
      <dgm:prSet/>
      <dgm:spPr/>
      <dgm:t>
        <a:bodyPr/>
        <a:lstStyle/>
        <a:p>
          <a:endParaRPr lang="en-US"/>
        </a:p>
      </dgm:t>
    </dgm:pt>
    <dgm:pt modelId="{F1D04977-AD5A-4EB9-8AFC-63F053765BD2}" type="sibTrans" cxnId="{21924A85-A47D-4C04-8594-97A300857EA5}">
      <dgm:prSet/>
      <dgm:spPr/>
      <dgm:t>
        <a:bodyPr/>
        <a:lstStyle/>
        <a:p>
          <a:endParaRPr lang="en-US"/>
        </a:p>
      </dgm:t>
    </dgm:pt>
    <dgm:pt modelId="{0980C943-C40F-4E99-B557-B657F158997A}">
      <dgm:prSet/>
      <dgm:spPr>
        <a:solidFill>
          <a:schemeClr val="accent1">
            <a:alpha val="90000"/>
          </a:schemeClr>
        </a:solidFill>
      </dgm:spPr>
      <dgm:t>
        <a:bodyPr/>
        <a:lstStyle/>
        <a:p>
          <a:r>
            <a:rPr lang="en-US" dirty="0" smtClean="0">
              <a:solidFill>
                <a:schemeClr val="bg1"/>
              </a:solidFill>
            </a:rPr>
            <a:t>Increased damage to stored food</a:t>
          </a:r>
          <a:endParaRPr lang="en-US" dirty="0">
            <a:solidFill>
              <a:schemeClr val="bg1"/>
            </a:solidFill>
          </a:endParaRPr>
        </a:p>
      </dgm:t>
    </dgm:pt>
    <dgm:pt modelId="{D3A7D84D-B7F5-4F12-81B3-2F590FBD9909}" type="parTrans" cxnId="{8F40FAE8-0A15-47F4-8A4A-59A4F9F0B082}">
      <dgm:prSet/>
      <dgm:spPr/>
      <dgm:t>
        <a:bodyPr/>
        <a:lstStyle/>
        <a:p>
          <a:endParaRPr lang="en-US"/>
        </a:p>
      </dgm:t>
    </dgm:pt>
    <dgm:pt modelId="{56756076-961C-47A9-A9EF-BC7F695ED73A}" type="sibTrans" cxnId="{8F40FAE8-0A15-47F4-8A4A-59A4F9F0B082}">
      <dgm:prSet/>
      <dgm:spPr/>
      <dgm:t>
        <a:bodyPr/>
        <a:lstStyle/>
        <a:p>
          <a:endParaRPr lang="en-US"/>
        </a:p>
      </dgm:t>
    </dgm:pt>
    <dgm:pt modelId="{93AE5627-3D31-4FA1-BBF4-BA92C5153246}" type="pres">
      <dgm:prSet presAssocID="{A9046C11-F878-4C00-8905-249723BBF39B}" presName="Name0" presStyleCnt="0">
        <dgm:presLayoutVars>
          <dgm:dir/>
          <dgm:animLvl val="lvl"/>
          <dgm:resizeHandles val="exact"/>
        </dgm:presLayoutVars>
      </dgm:prSet>
      <dgm:spPr/>
      <dgm:t>
        <a:bodyPr/>
        <a:lstStyle/>
        <a:p>
          <a:endParaRPr lang="en-US"/>
        </a:p>
      </dgm:t>
    </dgm:pt>
    <dgm:pt modelId="{A74D09FB-EEEC-4B22-9975-2D66F0086E8C}" type="pres">
      <dgm:prSet presAssocID="{A16B6A7A-051B-4D02-AFA9-1C83956AC15E}" presName="boxAndChildren" presStyleCnt="0"/>
      <dgm:spPr/>
    </dgm:pt>
    <dgm:pt modelId="{528AC91F-B69D-4645-B325-D24FCF211ABA}" type="pres">
      <dgm:prSet presAssocID="{A16B6A7A-051B-4D02-AFA9-1C83956AC15E}" presName="parentTextBox" presStyleLbl="node1" presStyleIdx="0" presStyleCnt="2"/>
      <dgm:spPr/>
      <dgm:t>
        <a:bodyPr/>
        <a:lstStyle/>
        <a:p>
          <a:endParaRPr lang="en-US"/>
        </a:p>
      </dgm:t>
    </dgm:pt>
    <dgm:pt modelId="{7701928F-CDD4-4CA0-A4DB-746AD75230B2}" type="pres">
      <dgm:prSet presAssocID="{A16B6A7A-051B-4D02-AFA9-1C83956AC15E}" presName="entireBox" presStyleLbl="node1" presStyleIdx="0" presStyleCnt="2"/>
      <dgm:spPr/>
      <dgm:t>
        <a:bodyPr/>
        <a:lstStyle/>
        <a:p>
          <a:endParaRPr lang="en-US"/>
        </a:p>
      </dgm:t>
    </dgm:pt>
    <dgm:pt modelId="{C39A2629-42B1-4E5D-AA95-BB5686565505}" type="pres">
      <dgm:prSet presAssocID="{A16B6A7A-051B-4D02-AFA9-1C83956AC15E}" presName="descendantBox" presStyleCnt="0"/>
      <dgm:spPr/>
    </dgm:pt>
    <dgm:pt modelId="{BE3DFCAD-1E39-4863-85A8-B19B252E1CAE}" type="pres">
      <dgm:prSet presAssocID="{2FF2F10C-933A-42FB-9299-12D175FFB126}" presName="childTextBox" presStyleLbl="fgAccFollowNode1" presStyleIdx="0" presStyleCnt="6">
        <dgm:presLayoutVars>
          <dgm:bulletEnabled val="1"/>
        </dgm:presLayoutVars>
      </dgm:prSet>
      <dgm:spPr/>
      <dgm:t>
        <a:bodyPr/>
        <a:lstStyle/>
        <a:p>
          <a:endParaRPr lang="en-US"/>
        </a:p>
      </dgm:t>
    </dgm:pt>
    <dgm:pt modelId="{8953D433-72AC-4BBD-BF7E-B4A725382052}" type="pres">
      <dgm:prSet presAssocID="{E077437D-E8EF-4464-9278-31CAFD612FBB}" presName="childTextBox" presStyleLbl="fgAccFollowNode1" presStyleIdx="1" presStyleCnt="6">
        <dgm:presLayoutVars>
          <dgm:bulletEnabled val="1"/>
        </dgm:presLayoutVars>
      </dgm:prSet>
      <dgm:spPr/>
      <dgm:t>
        <a:bodyPr/>
        <a:lstStyle/>
        <a:p>
          <a:endParaRPr lang="en-US"/>
        </a:p>
      </dgm:t>
    </dgm:pt>
    <dgm:pt modelId="{F8985ED2-D9CB-4FE5-BC61-09BC347FC0FA}" type="pres">
      <dgm:prSet presAssocID="{0980C943-C40F-4E99-B557-B657F158997A}" presName="childTextBox" presStyleLbl="fgAccFollowNode1" presStyleIdx="2" presStyleCnt="6">
        <dgm:presLayoutVars>
          <dgm:bulletEnabled val="1"/>
        </dgm:presLayoutVars>
      </dgm:prSet>
      <dgm:spPr/>
      <dgm:t>
        <a:bodyPr/>
        <a:lstStyle/>
        <a:p>
          <a:endParaRPr lang="en-US"/>
        </a:p>
      </dgm:t>
    </dgm:pt>
    <dgm:pt modelId="{15D7D42A-D664-4FF6-892C-018DE715DBF5}" type="pres">
      <dgm:prSet presAssocID="{3530E148-9614-43A0-8C0A-7254977A5CEF}" presName="sp" presStyleCnt="0"/>
      <dgm:spPr/>
    </dgm:pt>
    <dgm:pt modelId="{91185061-D0C3-46C6-8545-0D8E11D6F379}" type="pres">
      <dgm:prSet presAssocID="{A8B0BC05-D623-42F5-8176-93071BB3856F}" presName="arrowAndChildren" presStyleCnt="0"/>
      <dgm:spPr/>
    </dgm:pt>
    <dgm:pt modelId="{CEE11DE4-CC2D-4FD4-8A32-91F0AD65557F}" type="pres">
      <dgm:prSet presAssocID="{A8B0BC05-D623-42F5-8176-93071BB3856F}" presName="parentTextArrow" presStyleLbl="node1" presStyleIdx="0" presStyleCnt="2"/>
      <dgm:spPr/>
      <dgm:t>
        <a:bodyPr/>
        <a:lstStyle/>
        <a:p>
          <a:endParaRPr lang="en-US"/>
        </a:p>
      </dgm:t>
    </dgm:pt>
    <dgm:pt modelId="{16165854-194C-4FE1-A2CA-B1E058CB7131}" type="pres">
      <dgm:prSet presAssocID="{A8B0BC05-D623-42F5-8176-93071BB3856F}" presName="arrow" presStyleLbl="node1" presStyleIdx="1" presStyleCnt="2" custLinFactNeighborX="-652" custLinFactNeighborY="94"/>
      <dgm:spPr/>
      <dgm:t>
        <a:bodyPr/>
        <a:lstStyle/>
        <a:p>
          <a:endParaRPr lang="en-US"/>
        </a:p>
      </dgm:t>
    </dgm:pt>
    <dgm:pt modelId="{CB78B4FE-D0C0-4B99-9244-714B77675668}" type="pres">
      <dgm:prSet presAssocID="{A8B0BC05-D623-42F5-8176-93071BB3856F}" presName="descendantArrow" presStyleCnt="0"/>
      <dgm:spPr/>
    </dgm:pt>
    <dgm:pt modelId="{F238A5BB-CDBC-46B6-A207-E15E2C0AB805}" type="pres">
      <dgm:prSet presAssocID="{0F57067B-3A56-4E26-B7A5-9DE8C39A6415}" presName="childTextArrow" presStyleLbl="fgAccFollowNode1" presStyleIdx="3" presStyleCnt="6">
        <dgm:presLayoutVars>
          <dgm:bulletEnabled val="1"/>
        </dgm:presLayoutVars>
      </dgm:prSet>
      <dgm:spPr/>
      <dgm:t>
        <a:bodyPr/>
        <a:lstStyle/>
        <a:p>
          <a:endParaRPr lang="en-US"/>
        </a:p>
      </dgm:t>
    </dgm:pt>
    <dgm:pt modelId="{FEA97B58-BE56-408C-8F46-317247FE1ED5}" type="pres">
      <dgm:prSet presAssocID="{0CA3CEFC-121E-41EC-8812-FF553FAA1BFC}" presName="childTextArrow" presStyleLbl="fgAccFollowNode1" presStyleIdx="4" presStyleCnt="6">
        <dgm:presLayoutVars>
          <dgm:bulletEnabled val="1"/>
        </dgm:presLayoutVars>
      </dgm:prSet>
      <dgm:spPr/>
      <dgm:t>
        <a:bodyPr/>
        <a:lstStyle/>
        <a:p>
          <a:endParaRPr lang="en-US"/>
        </a:p>
      </dgm:t>
    </dgm:pt>
    <dgm:pt modelId="{855BDD20-C2FC-4DBB-997D-94B861B50A06}" type="pres">
      <dgm:prSet presAssocID="{882B80F1-05EC-4195-9F07-532EB7579517}" presName="childTextArrow" presStyleLbl="fgAccFollowNode1" presStyleIdx="5" presStyleCnt="6">
        <dgm:presLayoutVars>
          <dgm:bulletEnabled val="1"/>
        </dgm:presLayoutVars>
      </dgm:prSet>
      <dgm:spPr/>
      <dgm:t>
        <a:bodyPr/>
        <a:lstStyle/>
        <a:p>
          <a:endParaRPr lang="en-US"/>
        </a:p>
      </dgm:t>
    </dgm:pt>
  </dgm:ptLst>
  <dgm:cxnLst>
    <dgm:cxn modelId="{E32C8BC7-6D77-4427-93F7-9518EA3F9508}" srcId="{A8B0BC05-D623-42F5-8176-93071BB3856F}" destId="{0CA3CEFC-121E-41EC-8812-FF553FAA1BFC}" srcOrd="1" destOrd="0" parTransId="{4AACB799-8619-4298-B585-F11E67AFF6BA}" sibTransId="{06AA628D-2871-4242-A365-46E252DBFC90}"/>
    <dgm:cxn modelId="{FD8CE97F-FEC1-41B0-8A47-A0AD0F1C1AC2}" type="presOf" srcId="{2FF2F10C-933A-42FB-9299-12D175FFB126}" destId="{BE3DFCAD-1E39-4863-85A8-B19B252E1CAE}" srcOrd="0" destOrd="0" presId="urn:microsoft.com/office/officeart/2005/8/layout/process4"/>
    <dgm:cxn modelId="{21924A85-A47D-4C04-8594-97A300857EA5}" srcId="{A8B0BC05-D623-42F5-8176-93071BB3856F}" destId="{882B80F1-05EC-4195-9F07-532EB7579517}" srcOrd="2" destOrd="0" parTransId="{015B7630-98FB-41C6-9C4A-53D6F3CC977A}" sibTransId="{F1D04977-AD5A-4EB9-8AFC-63F053765BD2}"/>
    <dgm:cxn modelId="{8F40FAE8-0A15-47F4-8A4A-59A4F9F0B082}" srcId="{A16B6A7A-051B-4D02-AFA9-1C83956AC15E}" destId="{0980C943-C40F-4E99-B557-B657F158997A}" srcOrd="2" destOrd="0" parTransId="{D3A7D84D-B7F5-4F12-81B3-2F590FBD9909}" sibTransId="{56756076-961C-47A9-A9EF-BC7F695ED73A}"/>
    <dgm:cxn modelId="{22E17252-F7EB-4D1C-B5B0-168C4D217EF9}" type="presOf" srcId="{A9046C11-F878-4C00-8905-249723BBF39B}" destId="{93AE5627-3D31-4FA1-BBF4-BA92C5153246}" srcOrd="0" destOrd="0" presId="urn:microsoft.com/office/officeart/2005/8/layout/process4"/>
    <dgm:cxn modelId="{F03E9961-9768-4CC9-AF62-16B9DFCA7F5B}" srcId="{A16B6A7A-051B-4D02-AFA9-1C83956AC15E}" destId="{E077437D-E8EF-4464-9278-31CAFD612FBB}" srcOrd="1" destOrd="0" parTransId="{D0E4B76A-514C-4E1C-B945-8EDD495B93BA}" sibTransId="{43C32076-177E-4A00-A761-2A90F77E70D0}"/>
    <dgm:cxn modelId="{CD79CD1F-DFAB-4B52-9829-757F49D72F6D}" type="presOf" srcId="{E077437D-E8EF-4464-9278-31CAFD612FBB}" destId="{8953D433-72AC-4BBD-BF7E-B4A725382052}" srcOrd="0" destOrd="0" presId="urn:microsoft.com/office/officeart/2005/8/layout/process4"/>
    <dgm:cxn modelId="{0D9857A0-9181-46F3-ADC2-B84CC40EDFE7}" type="presOf" srcId="{A16B6A7A-051B-4D02-AFA9-1C83956AC15E}" destId="{7701928F-CDD4-4CA0-A4DB-746AD75230B2}" srcOrd="1" destOrd="0" presId="urn:microsoft.com/office/officeart/2005/8/layout/process4"/>
    <dgm:cxn modelId="{53DFD3AC-BBF2-4CA1-B157-43883827DE77}" srcId="{A9046C11-F878-4C00-8905-249723BBF39B}" destId="{A16B6A7A-051B-4D02-AFA9-1C83956AC15E}" srcOrd="1" destOrd="0" parTransId="{CABAA402-295B-4457-9416-7943EF4A0B12}" sibTransId="{8A4E7A8A-5E81-4E0A-BE05-D0775CA60D2B}"/>
    <dgm:cxn modelId="{D86B6616-5785-4D38-BB2C-C6838E3CF34B}" type="presOf" srcId="{882B80F1-05EC-4195-9F07-532EB7579517}" destId="{855BDD20-C2FC-4DBB-997D-94B861B50A06}" srcOrd="0" destOrd="0" presId="urn:microsoft.com/office/officeart/2005/8/layout/process4"/>
    <dgm:cxn modelId="{08303A38-FE81-409D-B8BE-C7A2AFA656C2}" type="presOf" srcId="{A16B6A7A-051B-4D02-AFA9-1C83956AC15E}" destId="{528AC91F-B69D-4645-B325-D24FCF211ABA}" srcOrd="0" destOrd="0" presId="urn:microsoft.com/office/officeart/2005/8/layout/process4"/>
    <dgm:cxn modelId="{A9A7EDEE-691D-4AEF-9CF0-19C3DDB7AF7F}" type="presOf" srcId="{A8B0BC05-D623-42F5-8176-93071BB3856F}" destId="{CEE11DE4-CC2D-4FD4-8A32-91F0AD65557F}" srcOrd="0" destOrd="0" presId="urn:microsoft.com/office/officeart/2005/8/layout/process4"/>
    <dgm:cxn modelId="{DC161D7E-C47D-4383-AE57-3CDA6B66E558}" type="presOf" srcId="{A8B0BC05-D623-42F5-8176-93071BB3856F}" destId="{16165854-194C-4FE1-A2CA-B1E058CB7131}" srcOrd="1" destOrd="0" presId="urn:microsoft.com/office/officeart/2005/8/layout/process4"/>
    <dgm:cxn modelId="{92A21CDB-6B49-4EC4-85A1-163F3B703DC6}" srcId="{A9046C11-F878-4C00-8905-249723BBF39B}" destId="{A8B0BC05-D623-42F5-8176-93071BB3856F}" srcOrd="0" destOrd="0" parTransId="{36A3C47A-0AC4-41CA-8E41-B110AC666858}" sibTransId="{3530E148-9614-43A0-8C0A-7254977A5CEF}"/>
    <dgm:cxn modelId="{7C9C915A-5CA2-4A67-80C4-9AD82CDFC2BF}" srcId="{A16B6A7A-051B-4D02-AFA9-1C83956AC15E}" destId="{2FF2F10C-933A-42FB-9299-12D175FFB126}" srcOrd="0" destOrd="0" parTransId="{2D8D9A62-5922-4CC1-9173-B51BB69E3D4B}" sibTransId="{DB8EDDA2-405F-4BA2-8C42-CC4D26BF2DA4}"/>
    <dgm:cxn modelId="{0B35FCC9-D7E5-4815-B59A-2556A2C55B37}" type="presOf" srcId="{0980C943-C40F-4E99-B557-B657F158997A}" destId="{F8985ED2-D9CB-4FE5-BC61-09BC347FC0FA}" srcOrd="0" destOrd="0" presId="urn:microsoft.com/office/officeart/2005/8/layout/process4"/>
    <dgm:cxn modelId="{58C3D9B5-6126-4739-97A9-8DFF141122F2}" srcId="{A8B0BC05-D623-42F5-8176-93071BB3856F}" destId="{0F57067B-3A56-4E26-B7A5-9DE8C39A6415}" srcOrd="0" destOrd="0" parTransId="{ADA8D5FA-484F-4FFE-8309-F648B6949C45}" sibTransId="{7FB5F6A5-B053-47EB-B0DB-19AC5569A906}"/>
    <dgm:cxn modelId="{493ECCB4-C583-47DD-97ED-FB62C805E88D}" type="presOf" srcId="{0F57067B-3A56-4E26-B7A5-9DE8C39A6415}" destId="{F238A5BB-CDBC-46B6-A207-E15E2C0AB805}" srcOrd="0" destOrd="0" presId="urn:microsoft.com/office/officeart/2005/8/layout/process4"/>
    <dgm:cxn modelId="{D99725AD-80D7-45E5-B722-1031D45C8F3D}" type="presOf" srcId="{0CA3CEFC-121E-41EC-8812-FF553FAA1BFC}" destId="{FEA97B58-BE56-408C-8F46-317247FE1ED5}" srcOrd="0" destOrd="0" presId="urn:microsoft.com/office/officeart/2005/8/layout/process4"/>
    <dgm:cxn modelId="{1358CA7E-F513-4373-8E92-E647283A10EB}" type="presParOf" srcId="{93AE5627-3D31-4FA1-BBF4-BA92C5153246}" destId="{A74D09FB-EEEC-4B22-9975-2D66F0086E8C}" srcOrd="0" destOrd="0" presId="urn:microsoft.com/office/officeart/2005/8/layout/process4"/>
    <dgm:cxn modelId="{24538C7F-2940-464A-B1F2-D83ADFE5D97A}" type="presParOf" srcId="{A74D09FB-EEEC-4B22-9975-2D66F0086E8C}" destId="{528AC91F-B69D-4645-B325-D24FCF211ABA}" srcOrd="0" destOrd="0" presId="urn:microsoft.com/office/officeart/2005/8/layout/process4"/>
    <dgm:cxn modelId="{7B2743D0-E92B-47C4-8083-22934B58B2EA}" type="presParOf" srcId="{A74D09FB-EEEC-4B22-9975-2D66F0086E8C}" destId="{7701928F-CDD4-4CA0-A4DB-746AD75230B2}" srcOrd="1" destOrd="0" presId="urn:microsoft.com/office/officeart/2005/8/layout/process4"/>
    <dgm:cxn modelId="{2AC1BFEF-7608-4C64-8700-4A204D5040FF}" type="presParOf" srcId="{A74D09FB-EEEC-4B22-9975-2D66F0086E8C}" destId="{C39A2629-42B1-4E5D-AA95-BB5686565505}" srcOrd="2" destOrd="0" presId="urn:microsoft.com/office/officeart/2005/8/layout/process4"/>
    <dgm:cxn modelId="{D015085F-9388-426C-970E-05B822377715}" type="presParOf" srcId="{C39A2629-42B1-4E5D-AA95-BB5686565505}" destId="{BE3DFCAD-1E39-4863-85A8-B19B252E1CAE}" srcOrd="0" destOrd="0" presId="urn:microsoft.com/office/officeart/2005/8/layout/process4"/>
    <dgm:cxn modelId="{8DD970C5-D492-419C-B82B-8F34BE676840}" type="presParOf" srcId="{C39A2629-42B1-4E5D-AA95-BB5686565505}" destId="{8953D433-72AC-4BBD-BF7E-B4A725382052}" srcOrd="1" destOrd="0" presId="urn:microsoft.com/office/officeart/2005/8/layout/process4"/>
    <dgm:cxn modelId="{E82BE81D-700C-4C93-BF5D-C0A09C289FE2}" type="presParOf" srcId="{C39A2629-42B1-4E5D-AA95-BB5686565505}" destId="{F8985ED2-D9CB-4FE5-BC61-09BC347FC0FA}" srcOrd="2" destOrd="0" presId="urn:microsoft.com/office/officeart/2005/8/layout/process4"/>
    <dgm:cxn modelId="{607CFE0F-421A-498E-8791-F5B588C7C7F8}" type="presParOf" srcId="{93AE5627-3D31-4FA1-BBF4-BA92C5153246}" destId="{15D7D42A-D664-4FF6-892C-018DE715DBF5}" srcOrd="1" destOrd="0" presId="urn:microsoft.com/office/officeart/2005/8/layout/process4"/>
    <dgm:cxn modelId="{E233C09D-0BF9-48FE-9472-6FD260E69DB2}" type="presParOf" srcId="{93AE5627-3D31-4FA1-BBF4-BA92C5153246}" destId="{91185061-D0C3-46C6-8545-0D8E11D6F379}" srcOrd="2" destOrd="0" presId="urn:microsoft.com/office/officeart/2005/8/layout/process4"/>
    <dgm:cxn modelId="{66B2FA60-3212-4B7C-858B-6545B6A96338}" type="presParOf" srcId="{91185061-D0C3-46C6-8545-0D8E11D6F379}" destId="{CEE11DE4-CC2D-4FD4-8A32-91F0AD65557F}" srcOrd="0" destOrd="0" presId="urn:microsoft.com/office/officeart/2005/8/layout/process4"/>
    <dgm:cxn modelId="{B6FB0D90-90E2-4798-8649-7EEB1196D1BA}" type="presParOf" srcId="{91185061-D0C3-46C6-8545-0D8E11D6F379}" destId="{16165854-194C-4FE1-A2CA-B1E058CB7131}" srcOrd="1" destOrd="0" presId="urn:microsoft.com/office/officeart/2005/8/layout/process4"/>
    <dgm:cxn modelId="{0B06C259-7E17-4D67-B5A5-C527CD6363FC}" type="presParOf" srcId="{91185061-D0C3-46C6-8545-0D8E11D6F379}" destId="{CB78B4FE-D0C0-4B99-9244-714B77675668}" srcOrd="2" destOrd="0" presId="urn:microsoft.com/office/officeart/2005/8/layout/process4"/>
    <dgm:cxn modelId="{9612A743-80B0-4062-8C37-77CA3B9EBE5A}" type="presParOf" srcId="{CB78B4FE-D0C0-4B99-9244-714B77675668}" destId="{F238A5BB-CDBC-46B6-A207-E15E2C0AB805}" srcOrd="0" destOrd="0" presId="urn:microsoft.com/office/officeart/2005/8/layout/process4"/>
    <dgm:cxn modelId="{D6BDD554-D823-4E8D-8743-5FAD7B8418CD}" type="presParOf" srcId="{CB78B4FE-D0C0-4B99-9244-714B77675668}" destId="{FEA97B58-BE56-408C-8F46-317247FE1ED5}" srcOrd="1" destOrd="0" presId="urn:microsoft.com/office/officeart/2005/8/layout/process4"/>
    <dgm:cxn modelId="{F0DEF919-0E92-41A3-B19F-7A1F496EFA2D}" type="presParOf" srcId="{CB78B4FE-D0C0-4B99-9244-714B77675668}" destId="{855BDD20-C2FC-4DBB-997D-94B861B50A06}"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46C11-F878-4C00-8905-249723BBF39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8B0BC05-D623-42F5-8176-93071BB3856F}">
      <dgm:prSet phldrT="[Text]"/>
      <dgm:spPr>
        <a:solidFill>
          <a:schemeClr val="accent3"/>
        </a:solidFill>
        <a:ln>
          <a:solidFill>
            <a:schemeClr val="bg1"/>
          </a:solidFill>
        </a:ln>
      </dgm:spPr>
      <dgm:t>
        <a:bodyPr/>
        <a:lstStyle/>
        <a:p>
          <a:r>
            <a:rPr lang="en-US" dirty="0" smtClean="0"/>
            <a:t>Climate changes…</a:t>
          </a:r>
          <a:endParaRPr lang="en-US" dirty="0"/>
        </a:p>
      </dgm:t>
      <dgm:extLst>
        <a:ext uri="{E40237B7-FDA0-4F09-8148-C483321AD2D9}">
          <dgm14:cNvPr xmlns:dgm14="http://schemas.microsoft.com/office/drawing/2010/diagram" id="0" name="" title="Diagram showing how climate change affects wild rice"/>
        </a:ext>
      </dgm:extLst>
    </dgm:pt>
    <dgm:pt modelId="{36A3C47A-0AC4-41CA-8E41-B110AC666858}" type="parTrans" cxnId="{92A21CDB-6B49-4EC4-85A1-163F3B703DC6}">
      <dgm:prSet/>
      <dgm:spPr/>
      <dgm:t>
        <a:bodyPr/>
        <a:lstStyle/>
        <a:p>
          <a:endParaRPr lang="en-US"/>
        </a:p>
      </dgm:t>
    </dgm:pt>
    <dgm:pt modelId="{3530E148-9614-43A0-8C0A-7254977A5CEF}" type="sibTrans" cxnId="{92A21CDB-6B49-4EC4-85A1-163F3B703DC6}">
      <dgm:prSet/>
      <dgm:spPr/>
      <dgm:t>
        <a:bodyPr/>
        <a:lstStyle/>
        <a:p>
          <a:endParaRPr lang="en-US"/>
        </a:p>
      </dgm:t>
    </dgm:pt>
    <dgm:pt modelId="{0F57067B-3A56-4E26-B7A5-9DE8C39A6415}">
      <dgm:prSet phldrT="[Text]"/>
      <dgm:spPr>
        <a:solidFill>
          <a:schemeClr val="accent5">
            <a:alpha val="90000"/>
          </a:schemeClr>
        </a:solidFill>
      </dgm:spPr>
      <dgm:t>
        <a:bodyPr/>
        <a:lstStyle/>
        <a:p>
          <a:r>
            <a:rPr lang="en-US" dirty="0" smtClean="0">
              <a:solidFill>
                <a:schemeClr val="bg1"/>
              </a:solidFill>
            </a:rPr>
            <a:t>Hot and dry conditions</a:t>
          </a:r>
          <a:endParaRPr lang="en-US" dirty="0">
            <a:solidFill>
              <a:schemeClr val="bg1"/>
            </a:solidFill>
          </a:endParaRPr>
        </a:p>
      </dgm:t>
    </dgm:pt>
    <dgm:pt modelId="{ADA8D5FA-484F-4FFE-8309-F648B6949C45}" type="parTrans" cxnId="{58C3D9B5-6126-4739-97A9-8DFF141122F2}">
      <dgm:prSet/>
      <dgm:spPr/>
      <dgm:t>
        <a:bodyPr/>
        <a:lstStyle/>
        <a:p>
          <a:endParaRPr lang="en-US"/>
        </a:p>
      </dgm:t>
    </dgm:pt>
    <dgm:pt modelId="{7FB5F6A5-B053-47EB-B0DB-19AC5569A906}" type="sibTrans" cxnId="{58C3D9B5-6126-4739-97A9-8DFF141122F2}">
      <dgm:prSet/>
      <dgm:spPr/>
      <dgm:t>
        <a:bodyPr/>
        <a:lstStyle/>
        <a:p>
          <a:endParaRPr lang="en-US"/>
        </a:p>
      </dgm:t>
    </dgm:pt>
    <dgm:pt modelId="{0CA3CEFC-121E-41EC-8812-FF553FAA1BFC}">
      <dgm:prSet phldrT="[Text]"/>
      <dgm:spPr>
        <a:solidFill>
          <a:schemeClr val="accent5">
            <a:alpha val="90000"/>
          </a:schemeClr>
        </a:solidFill>
      </dgm:spPr>
      <dgm:t>
        <a:bodyPr/>
        <a:lstStyle/>
        <a:p>
          <a:r>
            <a:rPr lang="en-US" dirty="0" smtClean="0">
              <a:solidFill>
                <a:schemeClr val="bg1"/>
              </a:solidFill>
            </a:rPr>
            <a:t>Warm and humid conditions</a:t>
          </a:r>
          <a:endParaRPr lang="en-US" dirty="0">
            <a:solidFill>
              <a:schemeClr val="bg1"/>
            </a:solidFill>
          </a:endParaRPr>
        </a:p>
      </dgm:t>
    </dgm:pt>
    <dgm:pt modelId="{4AACB799-8619-4298-B585-F11E67AFF6BA}" type="parTrans" cxnId="{E32C8BC7-6D77-4427-93F7-9518EA3F9508}">
      <dgm:prSet/>
      <dgm:spPr/>
      <dgm:t>
        <a:bodyPr/>
        <a:lstStyle/>
        <a:p>
          <a:endParaRPr lang="en-US"/>
        </a:p>
      </dgm:t>
    </dgm:pt>
    <dgm:pt modelId="{06AA628D-2871-4242-A365-46E252DBFC90}" type="sibTrans" cxnId="{E32C8BC7-6D77-4427-93F7-9518EA3F9508}">
      <dgm:prSet/>
      <dgm:spPr/>
      <dgm:t>
        <a:bodyPr/>
        <a:lstStyle/>
        <a:p>
          <a:endParaRPr lang="en-US"/>
        </a:p>
      </dgm:t>
    </dgm:pt>
    <dgm:pt modelId="{A16B6A7A-051B-4D02-AFA9-1C83956AC15E}">
      <dgm:prSet phldrT="[Text]"/>
      <dgm:spPr>
        <a:solidFill>
          <a:schemeClr val="accent3"/>
        </a:solidFill>
        <a:ln>
          <a:noFill/>
        </a:ln>
      </dgm:spPr>
      <dgm:t>
        <a:bodyPr/>
        <a:lstStyle/>
        <a:p>
          <a:r>
            <a:rPr lang="en-US" dirty="0" smtClean="0"/>
            <a:t>Can lead to…</a:t>
          </a:r>
          <a:endParaRPr lang="en-US" dirty="0"/>
        </a:p>
      </dgm:t>
    </dgm:pt>
    <dgm:pt modelId="{CABAA402-295B-4457-9416-7943EF4A0B12}" type="parTrans" cxnId="{53DFD3AC-BBF2-4CA1-B157-43883827DE77}">
      <dgm:prSet/>
      <dgm:spPr/>
      <dgm:t>
        <a:bodyPr/>
        <a:lstStyle/>
        <a:p>
          <a:endParaRPr lang="en-US"/>
        </a:p>
      </dgm:t>
    </dgm:pt>
    <dgm:pt modelId="{8A4E7A8A-5E81-4E0A-BE05-D0775CA60D2B}" type="sibTrans" cxnId="{53DFD3AC-BBF2-4CA1-B157-43883827DE77}">
      <dgm:prSet/>
      <dgm:spPr/>
      <dgm:t>
        <a:bodyPr/>
        <a:lstStyle/>
        <a:p>
          <a:endParaRPr lang="en-US"/>
        </a:p>
      </dgm:t>
    </dgm:pt>
    <dgm:pt modelId="{2FF2F10C-933A-42FB-9299-12D175FFB126}">
      <dgm:prSet phldrT="[Text]"/>
      <dgm:spPr>
        <a:solidFill>
          <a:schemeClr val="accent1">
            <a:alpha val="90000"/>
          </a:schemeClr>
        </a:solidFill>
      </dgm:spPr>
      <dgm:t>
        <a:bodyPr/>
        <a:lstStyle/>
        <a:p>
          <a:r>
            <a:rPr lang="en-US" dirty="0" smtClean="0">
              <a:solidFill>
                <a:schemeClr val="bg1"/>
              </a:solidFill>
            </a:rPr>
            <a:t>Pollination disruptions</a:t>
          </a:r>
          <a:endParaRPr lang="en-US" dirty="0">
            <a:solidFill>
              <a:schemeClr val="bg1"/>
            </a:solidFill>
          </a:endParaRPr>
        </a:p>
      </dgm:t>
    </dgm:pt>
    <dgm:pt modelId="{2D8D9A62-5922-4CC1-9173-B51BB69E3D4B}" type="parTrans" cxnId="{7C9C915A-5CA2-4A67-80C4-9AD82CDFC2BF}">
      <dgm:prSet/>
      <dgm:spPr/>
      <dgm:t>
        <a:bodyPr/>
        <a:lstStyle/>
        <a:p>
          <a:endParaRPr lang="en-US"/>
        </a:p>
      </dgm:t>
    </dgm:pt>
    <dgm:pt modelId="{DB8EDDA2-405F-4BA2-8C42-CC4D26BF2DA4}" type="sibTrans" cxnId="{7C9C915A-5CA2-4A67-80C4-9AD82CDFC2BF}">
      <dgm:prSet/>
      <dgm:spPr/>
      <dgm:t>
        <a:bodyPr/>
        <a:lstStyle/>
        <a:p>
          <a:endParaRPr lang="en-US"/>
        </a:p>
      </dgm:t>
    </dgm:pt>
    <dgm:pt modelId="{E077437D-E8EF-4464-9278-31CAFD612FBB}">
      <dgm:prSet phldrT="[Text]"/>
      <dgm:spPr>
        <a:solidFill>
          <a:schemeClr val="accent1">
            <a:alpha val="90000"/>
          </a:schemeClr>
        </a:solidFill>
      </dgm:spPr>
      <dgm:t>
        <a:bodyPr/>
        <a:lstStyle/>
        <a:p>
          <a:pPr lvl="0" defTabSz="889000">
            <a:lnSpc>
              <a:spcPct val="90000"/>
            </a:lnSpc>
            <a:spcBef>
              <a:spcPct val="0"/>
            </a:spcBef>
            <a:spcAft>
              <a:spcPct val="35000"/>
            </a:spcAft>
          </a:pPr>
          <a:r>
            <a:rPr lang="en-US" dirty="0" smtClean="0">
              <a:solidFill>
                <a:schemeClr val="bg1"/>
              </a:solidFill>
            </a:rPr>
            <a:t>Increased plant disease</a:t>
          </a:r>
          <a:endParaRPr lang="en-US" dirty="0">
            <a:solidFill>
              <a:schemeClr val="bg1"/>
            </a:solidFill>
          </a:endParaRPr>
        </a:p>
      </dgm:t>
    </dgm:pt>
    <dgm:pt modelId="{D0E4B76A-514C-4E1C-B945-8EDD495B93BA}" type="parTrans" cxnId="{F03E9961-9768-4CC9-AF62-16B9DFCA7F5B}">
      <dgm:prSet/>
      <dgm:spPr/>
      <dgm:t>
        <a:bodyPr/>
        <a:lstStyle/>
        <a:p>
          <a:endParaRPr lang="en-US"/>
        </a:p>
      </dgm:t>
    </dgm:pt>
    <dgm:pt modelId="{43C32076-177E-4A00-A761-2A90F77E70D0}" type="sibTrans" cxnId="{F03E9961-9768-4CC9-AF62-16B9DFCA7F5B}">
      <dgm:prSet/>
      <dgm:spPr/>
      <dgm:t>
        <a:bodyPr/>
        <a:lstStyle/>
        <a:p>
          <a:endParaRPr lang="en-US"/>
        </a:p>
      </dgm:t>
    </dgm:pt>
    <dgm:pt modelId="{882B80F1-05EC-4195-9F07-532EB7579517}">
      <dgm:prSet/>
      <dgm:spPr>
        <a:solidFill>
          <a:schemeClr val="accent5">
            <a:alpha val="90000"/>
          </a:schemeClr>
        </a:solidFill>
      </dgm:spPr>
      <dgm:t>
        <a:bodyPr/>
        <a:lstStyle/>
        <a:p>
          <a:r>
            <a:rPr lang="en-US" dirty="0" smtClean="0">
              <a:solidFill>
                <a:schemeClr val="bg1"/>
              </a:solidFill>
            </a:rPr>
            <a:t>Warmer winters</a:t>
          </a:r>
          <a:endParaRPr lang="en-US" dirty="0">
            <a:solidFill>
              <a:schemeClr val="bg1"/>
            </a:solidFill>
          </a:endParaRPr>
        </a:p>
      </dgm:t>
    </dgm:pt>
    <dgm:pt modelId="{015B7630-98FB-41C6-9C4A-53D6F3CC977A}" type="parTrans" cxnId="{21924A85-A47D-4C04-8594-97A300857EA5}">
      <dgm:prSet/>
      <dgm:spPr/>
      <dgm:t>
        <a:bodyPr/>
        <a:lstStyle/>
        <a:p>
          <a:endParaRPr lang="en-US"/>
        </a:p>
      </dgm:t>
    </dgm:pt>
    <dgm:pt modelId="{F1D04977-AD5A-4EB9-8AFC-63F053765BD2}" type="sibTrans" cxnId="{21924A85-A47D-4C04-8594-97A300857EA5}">
      <dgm:prSet/>
      <dgm:spPr/>
      <dgm:t>
        <a:bodyPr/>
        <a:lstStyle/>
        <a:p>
          <a:endParaRPr lang="en-US"/>
        </a:p>
      </dgm:t>
    </dgm:pt>
    <dgm:pt modelId="{0980C943-C40F-4E99-B557-B657F158997A}">
      <dgm:prSet/>
      <dgm:spPr>
        <a:solidFill>
          <a:schemeClr val="accent1">
            <a:alpha val="90000"/>
          </a:schemeClr>
        </a:solidFill>
      </dgm:spPr>
      <dgm:t>
        <a:bodyPr/>
        <a:lstStyle/>
        <a:p>
          <a:r>
            <a:rPr lang="en-US" dirty="0" smtClean="0">
              <a:solidFill>
                <a:schemeClr val="bg1"/>
              </a:solidFill>
            </a:rPr>
            <a:t>Reduced winter dormancy</a:t>
          </a:r>
          <a:endParaRPr lang="en-US" dirty="0">
            <a:solidFill>
              <a:schemeClr val="bg1"/>
            </a:solidFill>
          </a:endParaRPr>
        </a:p>
      </dgm:t>
    </dgm:pt>
    <dgm:pt modelId="{D3A7D84D-B7F5-4F12-81B3-2F590FBD9909}" type="parTrans" cxnId="{8F40FAE8-0A15-47F4-8A4A-59A4F9F0B082}">
      <dgm:prSet/>
      <dgm:spPr/>
      <dgm:t>
        <a:bodyPr/>
        <a:lstStyle/>
        <a:p>
          <a:endParaRPr lang="en-US"/>
        </a:p>
      </dgm:t>
    </dgm:pt>
    <dgm:pt modelId="{56756076-961C-47A9-A9EF-BC7F695ED73A}" type="sibTrans" cxnId="{8F40FAE8-0A15-47F4-8A4A-59A4F9F0B082}">
      <dgm:prSet/>
      <dgm:spPr/>
      <dgm:t>
        <a:bodyPr/>
        <a:lstStyle/>
        <a:p>
          <a:endParaRPr lang="en-US"/>
        </a:p>
      </dgm:t>
    </dgm:pt>
    <dgm:pt modelId="{6E660F0D-F606-4B7E-B758-94BA75BF81D1}">
      <dgm:prSet/>
      <dgm:spPr>
        <a:solidFill>
          <a:schemeClr val="accent1">
            <a:alpha val="90000"/>
          </a:schemeClr>
        </a:solidFill>
      </dgm:spPr>
      <dgm:t>
        <a:bodyPr/>
        <a:lstStyle/>
        <a:p>
          <a:r>
            <a:rPr lang="en-US" dirty="0" smtClean="0">
              <a:solidFill>
                <a:schemeClr val="bg1"/>
              </a:solidFill>
            </a:rPr>
            <a:t>Crop devastation from floods and drought</a:t>
          </a:r>
          <a:endParaRPr lang="en-US" dirty="0">
            <a:solidFill>
              <a:schemeClr val="bg1"/>
            </a:solidFill>
          </a:endParaRPr>
        </a:p>
      </dgm:t>
    </dgm:pt>
    <dgm:pt modelId="{D2A3FE82-80B7-4B52-BAC1-30E2F7585C5E}" type="sibTrans" cxnId="{A55237A7-4EAF-4C84-9F07-D4216780DB33}">
      <dgm:prSet/>
      <dgm:spPr/>
      <dgm:t>
        <a:bodyPr/>
        <a:lstStyle/>
        <a:p>
          <a:endParaRPr lang="en-US"/>
        </a:p>
      </dgm:t>
    </dgm:pt>
    <dgm:pt modelId="{944A2AC0-D320-426D-AF6D-14CC749D804C}" type="parTrans" cxnId="{A55237A7-4EAF-4C84-9F07-D4216780DB33}">
      <dgm:prSet/>
      <dgm:spPr/>
      <dgm:t>
        <a:bodyPr/>
        <a:lstStyle/>
        <a:p>
          <a:endParaRPr lang="en-US"/>
        </a:p>
      </dgm:t>
    </dgm:pt>
    <dgm:pt modelId="{472518F2-7200-4A23-9FF9-D9EBD4415992}">
      <dgm:prSet/>
      <dgm:spPr>
        <a:solidFill>
          <a:schemeClr val="accent5">
            <a:alpha val="90000"/>
          </a:schemeClr>
        </a:solidFill>
      </dgm:spPr>
      <dgm:t>
        <a:bodyPr/>
        <a:lstStyle/>
        <a:p>
          <a:r>
            <a:rPr lang="en-US" dirty="0" smtClean="0">
              <a:solidFill>
                <a:schemeClr val="bg1"/>
              </a:solidFill>
            </a:rPr>
            <a:t>Severe weather</a:t>
          </a:r>
          <a:endParaRPr lang="en-US" dirty="0">
            <a:solidFill>
              <a:schemeClr val="bg1"/>
            </a:solidFill>
          </a:endParaRPr>
        </a:p>
      </dgm:t>
    </dgm:pt>
    <dgm:pt modelId="{7969525E-3952-4DBC-8135-CB497180DB5A}" type="sibTrans" cxnId="{1D0BFE44-3CB2-4341-8332-B269CF16DB87}">
      <dgm:prSet/>
      <dgm:spPr/>
      <dgm:t>
        <a:bodyPr/>
        <a:lstStyle/>
        <a:p>
          <a:endParaRPr lang="en-US"/>
        </a:p>
      </dgm:t>
    </dgm:pt>
    <dgm:pt modelId="{C0ADC298-9E26-4A9B-A9E7-9B59647EE707}" type="parTrans" cxnId="{1D0BFE44-3CB2-4341-8332-B269CF16DB87}">
      <dgm:prSet/>
      <dgm:spPr/>
      <dgm:t>
        <a:bodyPr/>
        <a:lstStyle/>
        <a:p>
          <a:endParaRPr lang="en-US"/>
        </a:p>
      </dgm:t>
    </dgm:pt>
    <dgm:pt modelId="{93AE5627-3D31-4FA1-BBF4-BA92C5153246}" type="pres">
      <dgm:prSet presAssocID="{A9046C11-F878-4C00-8905-249723BBF39B}" presName="Name0" presStyleCnt="0">
        <dgm:presLayoutVars>
          <dgm:dir/>
          <dgm:animLvl val="lvl"/>
          <dgm:resizeHandles val="exact"/>
        </dgm:presLayoutVars>
      </dgm:prSet>
      <dgm:spPr/>
      <dgm:t>
        <a:bodyPr/>
        <a:lstStyle/>
        <a:p>
          <a:endParaRPr lang="en-US"/>
        </a:p>
      </dgm:t>
    </dgm:pt>
    <dgm:pt modelId="{A74D09FB-EEEC-4B22-9975-2D66F0086E8C}" type="pres">
      <dgm:prSet presAssocID="{A16B6A7A-051B-4D02-AFA9-1C83956AC15E}" presName="boxAndChildren" presStyleCnt="0"/>
      <dgm:spPr/>
    </dgm:pt>
    <dgm:pt modelId="{528AC91F-B69D-4645-B325-D24FCF211ABA}" type="pres">
      <dgm:prSet presAssocID="{A16B6A7A-051B-4D02-AFA9-1C83956AC15E}" presName="parentTextBox" presStyleLbl="node1" presStyleIdx="0" presStyleCnt="2"/>
      <dgm:spPr/>
      <dgm:t>
        <a:bodyPr/>
        <a:lstStyle/>
        <a:p>
          <a:endParaRPr lang="en-US"/>
        </a:p>
      </dgm:t>
    </dgm:pt>
    <dgm:pt modelId="{7701928F-CDD4-4CA0-A4DB-746AD75230B2}" type="pres">
      <dgm:prSet presAssocID="{A16B6A7A-051B-4D02-AFA9-1C83956AC15E}" presName="entireBox" presStyleLbl="node1" presStyleIdx="0" presStyleCnt="2"/>
      <dgm:spPr/>
      <dgm:t>
        <a:bodyPr/>
        <a:lstStyle/>
        <a:p>
          <a:endParaRPr lang="en-US"/>
        </a:p>
      </dgm:t>
    </dgm:pt>
    <dgm:pt modelId="{C39A2629-42B1-4E5D-AA95-BB5686565505}" type="pres">
      <dgm:prSet presAssocID="{A16B6A7A-051B-4D02-AFA9-1C83956AC15E}" presName="descendantBox" presStyleCnt="0"/>
      <dgm:spPr/>
    </dgm:pt>
    <dgm:pt modelId="{BE3DFCAD-1E39-4863-85A8-B19B252E1CAE}" type="pres">
      <dgm:prSet presAssocID="{2FF2F10C-933A-42FB-9299-12D175FFB126}" presName="childTextBox" presStyleLbl="fgAccFollowNode1" presStyleIdx="0" presStyleCnt="8">
        <dgm:presLayoutVars>
          <dgm:bulletEnabled val="1"/>
        </dgm:presLayoutVars>
      </dgm:prSet>
      <dgm:spPr/>
      <dgm:t>
        <a:bodyPr/>
        <a:lstStyle/>
        <a:p>
          <a:endParaRPr lang="en-US"/>
        </a:p>
      </dgm:t>
    </dgm:pt>
    <dgm:pt modelId="{8953D433-72AC-4BBD-BF7E-B4A725382052}" type="pres">
      <dgm:prSet presAssocID="{E077437D-E8EF-4464-9278-31CAFD612FBB}" presName="childTextBox" presStyleLbl="fgAccFollowNode1" presStyleIdx="1" presStyleCnt="8">
        <dgm:presLayoutVars>
          <dgm:bulletEnabled val="1"/>
        </dgm:presLayoutVars>
      </dgm:prSet>
      <dgm:spPr/>
      <dgm:t>
        <a:bodyPr/>
        <a:lstStyle/>
        <a:p>
          <a:endParaRPr lang="en-US"/>
        </a:p>
      </dgm:t>
    </dgm:pt>
    <dgm:pt modelId="{F8985ED2-D9CB-4FE5-BC61-09BC347FC0FA}" type="pres">
      <dgm:prSet presAssocID="{0980C943-C40F-4E99-B557-B657F158997A}" presName="childTextBox" presStyleLbl="fgAccFollowNode1" presStyleIdx="2" presStyleCnt="8">
        <dgm:presLayoutVars>
          <dgm:bulletEnabled val="1"/>
        </dgm:presLayoutVars>
      </dgm:prSet>
      <dgm:spPr/>
      <dgm:t>
        <a:bodyPr/>
        <a:lstStyle/>
        <a:p>
          <a:endParaRPr lang="en-US"/>
        </a:p>
      </dgm:t>
    </dgm:pt>
    <dgm:pt modelId="{8A5A099A-E12D-4084-9F1B-2949A9587BD7}" type="pres">
      <dgm:prSet presAssocID="{6E660F0D-F606-4B7E-B758-94BA75BF81D1}" presName="childTextBox" presStyleLbl="fgAccFollowNode1" presStyleIdx="3" presStyleCnt="8">
        <dgm:presLayoutVars>
          <dgm:bulletEnabled val="1"/>
        </dgm:presLayoutVars>
      </dgm:prSet>
      <dgm:spPr/>
      <dgm:t>
        <a:bodyPr/>
        <a:lstStyle/>
        <a:p>
          <a:endParaRPr lang="en-US"/>
        </a:p>
      </dgm:t>
    </dgm:pt>
    <dgm:pt modelId="{15D7D42A-D664-4FF6-892C-018DE715DBF5}" type="pres">
      <dgm:prSet presAssocID="{3530E148-9614-43A0-8C0A-7254977A5CEF}" presName="sp" presStyleCnt="0"/>
      <dgm:spPr/>
    </dgm:pt>
    <dgm:pt modelId="{91185061-D0C3-46C6-8545-0D8E11D6F379}" type="pres">
      <dgm:prSet presAssocID="{A8B0BC05-D623-42F5-8176-93071BB3856F}" presName="arrowAndChildren" presStyleCnt="0"/>
      <dgm:spPr/>
    </dgm:pt>
    <dgm:pt modelId="{CEE11DE4-CC2D-4FD4-8A32-91F0AD65557F}" type="pres">
      <dgm:prSet presAssocID="{A8B0BC05-D623-42F5-8176-93071BB3856F}" presName="parentTextArrow" presStyleLbl="node1" presStyleIdx="0" presStyleCnt="2"/>
      <dgm:spPr/>
      <dgm:t>
        <a:bodyPr/>
        <a:lstStyle/>
        <a:p>
          <a:endParaRPr lang="en-US"/>
        </a:p>
      </dgm:t>
    </dgm:pt>
    <dgm:pt modelId="{16165854-194C-4FE1-A2CA-B1E058CB7131}" type="pres">
      <dgm:prSet presAssocID="{A8B0BC05-D623-42F5-8176-93071BB3856F}" presName="arrow" presStyleLbl="node1" presStyleIdx="1" presStyleCnt="2" custLinFactNeighborX="-652" custLinFactNeighborY="94"/>
      <dgm:spPr/>
      <dgm:t>
        <a:bodyPr/>
        <a:lstStyle/>
        <a:p>
          <a:endParaRPr lang="en-US"/>
        </a:p>
      </dgm:t>
    </dgm:pt>
    <dgm:pt modelId="{CB78B4FE-D0C0-4B99-9244-714B77675668}" type="pres">
      <dgm:prSet presAssocID="{A8B0BC05-D623-42F5-8176-93071BB3856F}" presName="descendantArrow" presStyleCnt="0"/>
      <dgm:spPr/>
    </dgm:pt>
    <dgm:pt modelId="{F238A5BB-CDBC-46B6-A207-E15E2C0AB805}" type="pres">
      <dgm:prSet presAssocID="{0F57067B-3A56-4E26-B7A5-9DE8C39A6415}" presName="childTextArrow" presStyleLbl="fgAccFollowNode1" presStyleIdx="4" presStyleCnt="8">
        <dgm:presLayoutVars>
          <dgm:bulletEnabled val="1"/>
        </dgm:presLayoutVars>
      </dgm:prSet>
      <dgm:spPr/>
      <dgm:t>
        <a:bodyPr/>
        <a:lstStyle/>
        <a:p>
          <a:endParaRPr lang="en-US"/>
        </a:p>
      </dgm:t>
    </dgm:pt>
    <dgm:pt modelId="{FEA97B58-BE56-408C-8F46-317247FE1ED5}" type="pres">
      <dgm:prSet presAssocID="{0CA3CEFC-121E-41EC-8812-FF553FAA1BFC}" presName="childTextArrow" presStyleLbl="fgAccFollowNode1" presStyleIdx="5" presStyleCnt="8">
        <dgm:presLayoutVars>
          <dgm:bulletEnabled val="1"/>
        </dgm:presLayoutVars>
      </dgm:prSet>
      <dgm:spPr/>
      <dgm:t>
        <a:bodyPr/>
        <a:lstStyle/>
        <a:p>
          <a:endParaRPr lang="en-US"/>
        </a:p>
      </dgm:t>
    </dgm:pt>
    <dgm:pt modelId="{855BDD20-C2FC-4DBB-997D-94B861B50A06}" type="pres">
      <dgm:prSet presAssocID="{882B80F1-05EC-4195-9F07-532EB7579517}" presName="childTextArrow" presStyleLbl="fgAccFollowNode1" presStyleIdx="6" presStyleCnt="8">
        <dgm:presLayoutVars>
          <dgm:bulletEnabled val="1"/>
        </dgm:presLayoutVars>
      </dgm:prSet>
      <dgm:spPr/>
      <dgm:t>
        <a:bodyPr/>
        <a:lstStyle/>
        <a:p>
          <a:endParaRPr lang="en-US"/>
        </a:p>
      </dgm:t>
    </dgm:pt>
    <dgm:pt modelId="{50B8EEF0-5B1B-4A65-A06C-046984D5AB45}" type="pres">
      <dgm:prSet presAssocID="{472518F2-7200-4A23-9FF9-D9EBD4415992}" presName="childTextArrow" presStyleLbl="fgAccFollowNode1" presStyleIdx="7" presStyleCnt="8">
        <dgm:presLayoutVars>
          <dgm:bulletEnabled val="1"/>
        </dgm:presLayoutVars>
      </dgm:prSet>
      <dgm:spPr/>
      <dgm:t>
        <a:bodyPr/>
        <a:lstStyle/>
        <a:p>
          <a:endParaRPr lang="en-US"/>
        </a:p>
      </dgm:t>
    </dgm:pt>
  </dgm:ptLst>
  <dgm:cxnLst>
    <dgm:cxn modelId="{E32C8BC7-6D77-4427-93F7-9518EA3F9508}" srcId="{A8B0BC05-D623-42F5-8176-93071BB3856F}" destId="{0CA3CEFC-121E-41EC-8812-FF553FAA1BFC}" srcOrd="1" destOrd="0" parTransId="{4AACB799-8619-4298-B585-F11E67AFF6BA}" sibTransId="{06AA628D-2871-4242-A365-46E252DBFC90}"/>
    <dgm:cxn modelId="{FD8CE97F-FEC1-41B0-8A47-A0AD0F1C1AC2}" type="presOf" srcId="{2FF2F10C-933A-42FB-9299-12D175FFB126}" destId="{BE3DFCAD-1E39-4863-85A8-B19B252E1CAE}" srcOrd="0" destOrd="0" presId="urn:microsoft.com/office/officeart/2005/8/layout/process4"/>
    <dgm:cxn modelId="{21924A85-A47D-4C04-8594-97A300857EA5}" srcId="{A8B0BC05-D623-42F5-8176-93071BB3856F}" destId="{882B80F1-05EC-4195-9F07-532EB7579517}" srcOrd="2" destOrd="0" parTransId="{015B7630-98FB-41C6-9C4A-53D6F3CC977A}" sibTransId="{F1D04977-AD5A-4EB9-8AFC-63F053765BD2}"/>
    <dgm:cxn modelId="{8F40FAE8-0A15-47F4-8A4A-59A4F9F0B082}" srcId="{A16B6A7A-051B-4D02-AFA9-1C83956AC15E}" destId="{0980C943-C40F-4E99-B557-B657F158997A}" srcOrd="2" destOrd="0" parTransId="{D3A7D84D-B7F5-4F12-81B3-2F590FBD9909}" sibTransId="{56756076-961C-47A9-A9EF-BC7F695ED73A}"/>
    <dgm:cxn modelId="{22E17252-F7EB-4D1C-B5B0-168C4D217EF9}" type="presOf" srcId="{A9046C11-F878-4C00-8905-249723BBF39B}" destId="{93AE5627-3D31-4FA1-BBF4-BA92C5153246}" srcOrd="0" destOrd="0" presId="urn:microsoft.com/office/officeart/2005/8/layout/process4"/>
    <dgm:cxn modelId="{1B2A861A-6690-4D92-B555-8DE3EF0F8275}" type="presOf" srcId="{6E660F0D-F606-4B7E-B758-94BA75BF81D1}" destId="{8A5A099A-E12D-4084-9F1B-2949A9587BD7}" srcOrd="0" destOrd="0" presId="urn:microsoft.com/office/officeart/2005/8/layout/process4"/>
    <dgm:cxn modelId="{F03E9961-9768-4CC9-AF62-16B9DFCA7F5B}" srcId="{A16B6A7A-051B-4D02-AFA9-1C83956AC15E}" destId="{E077437D-E8EF-4464-9278-31CAFD612FBB}" srcOrd="1" destOrd="0" parTransId="{D0E4B76A-514C-4E1C-B945-8EDD495B93BA}" sibTransId="{43C32076-177E-4A00-A761-2A90F77E70D0}"/>
    <dgm:cxn modelId="{A55237A7-4EAF-4C84-9F07-D4216780DB33}" srcId="{A16B6A7A-051B-4D02-AFA9-1C83956AC15E}" destId="{6E660F0D-F606-4B7E-B758-94BA75BF81D1}" srcOrd="3" destOrd="0" parTransId="{944A2AC0-D320-426D-AF6D-14CC749D804C}" sibTransId="{D2A3FE82-80B7-4B52-BAC1-30E2F7585C5E}"/>
    <dgm:cxn modelId="{CD79CD1F-DFAB-4B52-9829-757F49D72F6D}" type="presOf" srcId="{E077437D-E8EF-4464-9278-31CAFD612FBB}" destId="{8953D433-72AC-4BBD-BF7E-B4A725382052}" srcOrd="0" destOrd="0" presId="urn:microsoft.com/office/officeart/2005/8/layout/process4"/>
    <dgm:cxn modelId="{1D0BFE44-3CB2-4341-8332-B269CF16DB87}" srcId="{A8B0BC05-D623-42F5-8176-93071BB3856F}" destId="{472518F2-7200-4A23-9FF9-D9EBD4415992}" srcOrd="3" destOrd="0" parTransId="{C0ADC298-9E26-4A9B-A9E7-9B59647EE707}" sibTransId="{7969525E-3952-4DBC-8135-CB497180DB5A}"/>
    <dgm:cxn modelId="{0D9857A0-9181-46F3-ADC2-B84CC40EDFE7}" type="presOf" srcId="{A16B6A7A-051B-4D02-AFA9-1C83956AC15E}" destId="{7701928F-CDD4-4CA0-A4DB-746AD75230B2}" srcOrd="1" destOrd="0" presId="urn:microsoft.com/office/officeart/2005/8/layout/process4"/>
    <dgm:cxn modelId="{53DFD3AC-BBF2-4CA1-B157-43883827DE77}" srcId="{A9046C11-F878-4C00-8905-249723BBF39B}" destId="{A16B6A7A-051B-4D02-AFA9-1C83956AC15E}" srcOrd="1" destOrd="0" parTransId="{CABAA402-295B-4457-9416-7943EF4A0B12}" sibTransId="{8A4E7A8A-5E81-4E0A-BE05-D0775CA60D2B}"/>
    <dgm:cxn modelId="{D86B6616-5785-4D38-BB2C-C6838E3CF34B}" type="presOf" srcId="{882B80F1-05EC-4195-9F07-532EB7579517}" destId="{855BDD20-C2FC-4DBB-997D-94B861B50A06}" srcOrd="0" destOrd="0" presId="urn:microsoft.com/office/officeart/2005/8/layout/process4"/>
    <dgm:cxn modelId="{08303A38-FE81-409D-B8BE-C7A2AFA656C2}" type="presOf" srcId="{A16B6A7A-051B-4D02-AFA9-1C83956AC15E}" destId="{528AC91F-B69D-4645-B325-D24FCF211ABA}" srcOrd="0" destOrd="0" presId="urn:microsoft.com/office/officeart/2005/8/layout/process4"/>
    <dgm:cxn modelId="{A9A7EDEE-691D-4AEF-9CF0-19C3DDB7AF7F}" type="presOf" srcId="{A8B0BC05-D623-42F5-8176-93071BB3856F}" destId="{CEE11DE4-CC2D-4FD4-8A32-91F0AD65557F}" srcOrd="0" destOrd="0" presId="urn:microsoft.com/office/officeart/2005/8/layout/process4"/>
    <dgm:cxn modelId="{DC161D7E-C47D-4383-AE57-3CDA6B66E558}" type="presOf" srcId="{A8B0BC05-D623-42F5-8176-93071BB3856F}" destId="{16165854-194C-4FE1-A2CA-B1E058CB7131}" srcOrd="1" destOrd="0" presId="urn:microsoft.com/office/officeart/2005/8/layout/process4"/>
    <dgm:cxn modelId="{92A21CDB-6B49-4EC4-85A1-163F3B703DC6}" srcId="{A9046C11-F878-4C00-8905-249723BBF39B}" destId="{A8B0BC05-D623-42F5-8176-93071BB3856F}" srcOrd="0" destOrd="0" parTransId="{36A3C47A-0AC4-41CA-8E41-B110AC666858}" sibTransId="{3530E148-9614-43A0-8C0A-7254977A5CEF}"/>
    <dgm:cxn modelId="{7C9C915A-5CA2-4A67-80C4-9AD82CDFC2BF}" srcId="{A16B6A7A-051B-4D02-AFA9-1C83956AC15E}" destId="{2FF2F10C-933A-42FB-9299-12D175FFB126}" srcOrd="0" destOrd="0" parTransId="{2D8D9A62-5922-4CC1-9173-B51BB69E3D4B}" sibTransId="{DB8EDDA2-405F-4BA2-8C42-CC4D26BF2DA4}"/>
    <dgm:cxn modelId="{0B35FCC9-D7E5-4815-B59A-2556A2C55B37}" type="presOf" srcId="{0980C943-C40F-4E99-B557-B657F158997A}" destId="{F8985ED2-D9CB-4FE5-BC61-09BC347FC0FA}" srcOrd="0" destOrd="0" presId="urn:microsoft.com/office/officeart/2005/8/layout/process4"/>
    <dgm:cxn modelId="{493ECCB4-C583-47DD-97ED-FB62C805E88D}" type="presOf" srcId="{0F57067B-3A56-4E26-B7A5-9DE8C39A6415}" destId="{F238A5BB-CDBC-46B6-A207-E15E2C0AB805}" srcOrd="0" destOrd="0" presId="urn:microsoft.com/office/officeart/2005/8/layout/process4"/>
    <dgm:cxn modelId="{58C3D9B5-6126-4739-97A9-8DFF141122F2}" srcId="{A8B0BC05-D623-42F5-8176-93071BB3856F}" destId="{0F57067B-3A56-4E26-B7A5-9DE8C39A6415}" srcOrd="0" destOrd="0" parTransId="{ADA8D5FA-484F-4FFE-8309-F648B6949C45}" sibTransId="{7FB5F6A5-B053-47EB-B0DB-19AC5569A906}"/>
    <dgm:cxn modelId="{D083A863-727D-4C72-B348-B4BFB2AE76E1}" type="presOf" srcId="{472518F2-7200-4A23-9FF9-D9EBD4415992}" destId="{50B8EEF0-5B1B-4A65-A06C-046984D5AB45}" srcOrd="0" destOrd="0" presId="urn:microsoft.com/office/officeart/2005/8/layout/process4"/>
    <dgm:cxn modelId="{D99725AD-80D7-45E5-B722-1031D45C8F3D}" type="presOf" srcId="{0CA3CEFC-121E-41EC-8812-FF553FAA1BFC}" destId="{FEA97B58-BE56-408C-8F46-317247FE1ED5}" srcOrd="0" destOrd="0" presId="urn:microsoft.com/office/officeart/2005/8/layout/process4"/>
    <dgm:cxn modelId="{1358CA7E-F513-4373-8E92-E647283A10EB}" type="presParOf" srcId="{93AE5627-3D31-4FA1-BBF4-BA92C5153246}" destId="{A74D09FB-EEEC-4B22-9975-2D66F0086E8C}" srcOrd="0" destOrd="0" presId="urn:microsoft.com/office/officeart/2005/8/layout/process4"/>
    <dgm:cxn modelId="{24538C7F-2940-464A-B1F2-D83ADFE5D97A}" type="presParOf" srcId="{A74D09FB-EEEC-4B22-9975-2D66F0086E8C}" destId="{528AC91F-B69D-4645-B325-D24FCF211ABA}" srcOrd="0" destOrd="0" presId="urn:microsoft.com/office/officeart/2005/8/layout/process4"/>
    <dgm:cxn modelId="{7B2743D0-E92B-47C4-8083-22934B58B2EA}" type="presParOf" srcId="{A74D09FB-EEEC-4B22-9975-2D66F0086E8C}" destId="{7701928F-CDD4-4CA0-A4DB-746AD75230B2}" srcOrd="1" destOrd="0" presId="urn:microsoft.com/office/officeart/2005/8/layout/process4"/>
    <dgm:cxn modelId="{2AC1BFEF-7608-4C64-8700-4A204D5040FF}" type="presParOf" srcId="{A74D09FB-EEEC-4B22-9975-2D66F0086E8C}" destId="{C39A2629-42B1-4E5D-AA95-BB5686565505}" srcOrd="2" destOrd="0" presId="urn:microsoft.com/office/officeart/2005/8/layout/process4"/>
    <dgm:cxn modelId="{D015085F-9388-426C-970E-05B822377715}" type="presParOf" srcId="{C39A2629-42B1-4E5D-AA95-BB5686565505}" destId="{BE3DFCAD-1E39-4863-85A8-B19B252E1CAE}" srcOrd="0" destOrd="0" presId="urn:microsoft.com/office/officeart/2005/8/layout/process4"/>
    <dgm:cxn modelId="{8DD970C5-D492-419C-B82B-8F34BE676840}" type="presParOf" srcId="{C39A2629-42B1-4E5D-AA95-BB5686565505}" destId="{8953D433-72AC-4BBD-BF7E-B4A725382052}" srcOrd="1" destOrd="0" presId="urn:microsoft.com/office/officeart/2005/8/layout/process4"/>
    <dgm:cxn modelId="{E82BE81D-700C-4C93-BF5D-C0A09C289FE2}" type="presParOf" srcId="{C39A2629-42B1-4E5D-AA95-BB5686565505}" destId="{F8985ED2-D9CB-4FE5-BC61-09BC347FC0FA}" srcOrd="2" destOrd="0" presId="urn:microsoft.com/office/officeart/2005/8/layout/process4"/>
    <dgm:cxn modelId="{D526BF23-4513-4EC8-BA2C-6E5F40178617}" type="presParOf" srcId="{C39A2629-42B1-4E5D-AA95-BB5686565505}" destId="{8A5A099A-E12D-4084-9F1B-2949A9587BD7}" srcOrd="3" destOrd="0" presId="urn:microsoft.com/office/officeart/2005/8/layout/process4"/>
    <dgm:cxn modelId="{607CFE0F-421A-498E-8791-F5B588C7C7F8}" type="presParOf" srcId="{93AE5627-3D31-4FA1-BBF4-BA92C5153246}" destId="{15D7D42A-D664-4FF6-892C-018DE715DBF5}" srcOrd="1" destOrd="0" presId="urn:microsoft.com/office/officeart/2005/8/layout/process4"/>
    <dgm:cxn modelId="{E233C09D-0BF9-48FE-9472-6FD260E69DB2}" type="presParOf" srcId="{93AE5627-3D31-4FA1-BBF4-BA92C5153246}" destId="{91185061-D0C3-46C6-8545-0D8E11D6F379}" srcOrd="2" destOrd="0" presId="urn:microsoft.com/office/officeart/2005/8/layout/process4"/>
    <dgm:cxn modelId="{66B2FA60-3212-4B7C-858B-6545B6A96338}" type="presParOf" srcId="{91185061-D0C3-46C6-8545-0D8E11D6F379}" destId="{CEE11DE4-CC2D-4FD4-8A32-91F0AD65557F}" srcOrd="0" destOrd="0" presId="urn:microsoft.com/office/officeart/2005/8/layout/process4"/>
    <dgm:cxn modelId="{B6FB0D90-90E2-4798-8649-7EEB1196D1BA}" type="presParOf" srcId="{91185061-D0C3-46C6-8545-0D8E11D6F379}" destId="{16165854-194C-4FE1-A2CA-B1E058CB7131}" srcOrd="1" destOrd="0" presId="urn:microsoft.com/office/officeart/2005/8/layout/process4"/>
    <dgm:cxn modelId="{0B06C259-7E17-4D67-B5A5-C527CD6363FC}" type="presParOf" srcId="{91185061-D0C3-46C6-8545-0D8E11D6F379}" destId="{CB78B4FE-D0C0-4B99-9244-714B77675668}" srcOrd="2" destOrd="0" presId="urn:microsoft.com/office/officeart/2005/8/layout/process4"/>
    <dgm:cxn modelId="{9612A743-80B0-4062-8C37-77CA3B9EBE5A}" type="presParOf" srcId="{CB78B4FE-D0C0-4B99-9244-714B77675668}" destId="{F238A5BB-CDBC-46B6-A207-E15E2C0AB805}" srcOrd="0" destOrd="0" presId="urn:microsoft.com/office/officeart/2005/8/layout/process4"/>
    <dgm:cxn modelId="{D6BDD554-D823-4E8D-8743-5FAD7B8418CD}" type="presParOf" srcId="{CB78B4FE-D0C0-4B99-9244-714B77675668}" destId="{FEA97B58-BE56-408C-8F46-317247FE1ED5}" srcOrd="1" destOrd="0" presId="urn:microsoft.com/office/officeart/2005/8/layout/process4"/>
    <dgm:cxn modelId="{F0DEF919-0E92-41A3-B19F-7A1F496EFA2D}" type="presParOf" srcId="{CB78B4FE-D0C0-4B99-9244-714B77675668}" destId="{855BDD20-C2FC-4DBB-997D-94B861B50A06}" srcOrd="2" destOrd="0" presId="urn:microsoft.com/office/officeart/2005/8/layout/process4"/>
    <dgm:cxn modelId="{2C3C06EB-DA1D-4FF5-9929-1D15CAF32662}" type="presParOf" srcId="{CB78B4FE-D0C0-4B99-9244-714B77675668}" destId="{50B8EEF0-5B1B-4A65-A06C-046984D5AB45}"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046C11-F878-4C00-8905-249723BBF39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8B0BC05-D623-42F5-8176-93071BB3856F}">
      <dgm:prSet phldrT="[Text]"/>
      <dgm:spPr>
        <a:solidFill>
          <a:schemeClr val="accent3"/>
        </a:solidFill>
        <a:ln>
          <a:solidFill>
            <a:schemeClr val="bg1"/>
          </a:solidFill>
        </a:ln>
      </dgm:spPr>
      <dgm:t>
        <a:bodyPr/>
        <a:lstStyle/>
        <a:p>
          <a:r>
            <a:rPr lang="en-US" dirty="0" smtClean="0"/>
            <a:t>Climate changes…</a:t>
          </a:r>
          <a:endParaRPr lang="en-US" dirty="0"/>
        </a:p>
      </dgm:t>
      <dgm:extLst>
        <a:ext uri="{E40237B7-FDA0-4F09-8148-C483321AD2D9}">
          <dgm14:cNvPr xmlns:dgm14="http://schemas.microsoft.com/office/drawing/2010/diagram" id="0" name="" title="Diagram showing how climate change affects fish"/>
        </a:ext>
      </dgm:extLst>
    </dgm:pt>
    <dgm:pt modelId="{36A3C47A-0AC4-41CA-8E41-B110AC666858}" type="parTrans" cxnId="{92A21CDB-6B49-4EC4-85A1-163F3B703DC6}">
      <dgm:prSet/>
      <dgm:spPr/>
      <dgm:t>
        <a:bodyPr/>
        <a:lstStyle/>
        <a:p>
          <a:endParaRPr lang="en-US"/>
        </a:p>
      </dgm:t>
    </dgm:pt>
    <dgm:pt modelId="{3530E148-9614-43A0-8C0A-7254977A5CEF}" type="sibTrans" cxnId="{92A21CDB-6B49-4EC4-85A1-163F3B703DC6}">
      <dgm:prSet/>
      <dgm:spPr/>
      <dgm:t>
        <a:bodyPr/>
        <a:lstStyle/>
        <a:p>
          <a:endParaRPr lang="en-US"/>
        </a:p>
      </dgm:t>
    </dgm:pt>
    <dgm:pt modelId="{0F57067B-3A56-4E26-B7A5-9DE8C39A6415}">
      <dgm:prSet phldrT="[Text]"/>
      <dgm:spPr>
        <a:solidFill>
          <a:schemeClr val="accent5">
            <a:alpha val="90000"/>
          </a:schemeClr>
        </a:solidFill>
      </dgm:spPr>
      <dgm:t>
        <a:bodyPr/>
        <a:lstStyle/>
        <a:p>
          <a:r>
            <a:rPr lang="en-US" dirty="0" smtClean="0">
              <a:solidFill>
                <a:schemeClr val="bg1"/>
              </a:solidFill>
            </a:rPr>
            <a:t>Warmer waters</a:t>
          </a:r>
          <a:endParaRPr lang="en-US" dirty="0">
            <a:solidFill>
              <a:schemeClr val="bg1"/>
            </a:solidFill>
          </a:endParaRPr>
        </a:p>
      </dgm:t>
    </dgm:pt>
    <dgm:pt modelId="{ADA8D5FA-484F-4FFE-8309-F648B6949C45}" type="parTrans" cxnId="{58C3D9B5-6126-4739-97A9-8DFF141122F2}">
      <dgm:prSet/>
      <dgm:spPr/>
      <dgm:t>
        <a:bodyPr/>
        <a:lstStyle/>
        <a:p>
          <a:endParaRPr lang="en-US"/>
        </a:p>
      </dgm:t>
    </dgm:pt>
    <dgm:pt modelId="{7FB5F6A5-B053-47EB-B0DB-19AC5569A906}" type="sibTrans" cxnId="{58C3D9B5-6126-4739-97A9-8DFF141122F2}">
      <dgm:prSet/>
      <dgm:spPr/>
      <dgm:t>
        <a:bodyPr/>
        <a:lstStyle/>
        <a:p>
          <a:endParaRPr lang="en-US"/>
        </a:p>
      </dgm:t>
    </dgm:pt>
    <dgm:pt modelId="{0CA3CEFC-121E-41EC-8812-FF553FAA1BFC}">
      <dgm:prSet phldrT="[Text]"/>
      <dgm:spPr>
        <a:solidFill>
          <a:schemeClr val="accent5">
            <a:alpha val="90000"/>
          </a:schemeClr>
        </a:solidFill>
      </dgm:spPr>
      <dgm:t>
        <a:bodyPr/>
        <a:lstStyle/>
        <a:p>
          <a:r>
            <a:rPr lang="en-US" dirty="0" smtClean="0">
              <a:solidFill>
                <a:schemeClr val="bg1"/>
              </a:solidFill>
            </a:rPr>
            <a:t>Rainfall intensity</a:t>
          </a:r>
          <a:endParaRPr lang="en-US" dirty="0">
            <a:solidFill>
              <a:schemeClr val="bg1"/>
            </a:solidFill>
          </a:endParaRPr>
        </a:p>
      </dgm:t>
    </dgm:pt>
    <dgm:pt modelId="{4AACB799-8619-4298-B585-F11E67AFF6BA}" type="parTrans" cxnId="{E32C8BC7-6D77-4427-93F7-9518EA3F9508}">
      <dgm:prSet/>
      <dgm:spPr/>
      <dgm:t>
        <a:bodyPr/>
        <a:lstStyle/>
        <a:p>
          <a:endParaRPr lang="en-US"/>
        </a:p>
      </dgm:t>
    </dgm:pt>
    <dgm:pt modelId="{06AA628D-2871-4242-A365-46E252DBFC90}" type="sibTrans" cxnId="{E32C8BC7-6D77-4427-93F7-9518EA3F9508}">
      <dgm:prSet/>
      <dgm:spPr/>
      <dgm:t>
        <a:bodyPr/>
        <a:lstStyle/>
        <a:p>
          <a:endParaRPr lang="en-US"/>
        </a:p>
      </dgm:t>
    </dgm:pt>
    <dgm:pt modelId="{A16B6A7A-051B-4D02-AFA9-1C83956AC15E}">
      <dgm:prSet phldrT="[Text]"/>
      <dgm:spPr>
        <a:solidFill>
          <a:schemeClr val="accent3"/>
        </a:solidFill>
        <a:ln>
          <a:solidFill>
            <a:schemeClr val="bg1"/>
          </a:solidFill>
        </a:ln>
      </dgm:spPr>
      <dgm:t>
        <a:bodyPr/>
        <a:lstStyle/>
        <a:p>
          <a:r>
            <a:rPr lang="en-US" dirty="0" smtClean="0"/>
            <a:t>Can lead to…</a:t>
          </a:r>
          <a:endParaRPr lang="en-US" dirty="0"/>
        </a:p>
      </dgm:t>
    </dgm:pt>
    <dgm:pt modelId="{CABAA402-295B-4457-9416-7943EF4A0B12}" type="parTrans" cxnId="{53DFD3AC-BBF2-4CA1-B157-43883827DE77}">
      <dgm:prSet/>
      <dgm:spPr/>
      <dgm:t>
        <a:bodyPr/>
        <a:lstStyle/>
        <a:p>
          <a:endParaRPr lang="en-US"/>
        </a:p>
      </dgm:t>
    </dgm:pt>
    <dgm:pt modelId="{8A4E7A8A-5E81-4E0A-BE05-D0775CA60D2B}" type="sibTrans" cxnId="{53DFD3AC-BBF2-4CA1-B157-43883827DE77}">
      <dgm:prSet/>
      <dgm:spPr/>
      <dgm:t>
        <a:bodyPr/>
        <a:lstStyle/>
        <a:p>
          <a:endParaRPr lang="en-US"/>
        </a:p>
      </dgm:t>
    </dgm:pt>
    <dgm:pt modelId="{2FF2F10C-933A-42FB-9299-12D175FFB126}">
      <dgm:prSet phldrT="[Text]"/>
      <dgm:spPr>
        <a:solidFill>
          <a:schemeClr val="accent1">
            <a:alpha val="90000"/>
          </a:schemeClr>
        </a:solidFill>
        <a:ln>
          <a:solidFill>
            <a:schemeClr val="bg1"/>
          </a:solidFill>
        </a:ln>
      </dgm:spPr>
      <dgm:t>
        <a:bodyPr/>
        <a:lstStyle/>
        <a:p>
          <a:r>
            <a:rPr lang="en-US" dirty="0" smtClean="0">
              <a:solidFill>
                <a:schemeClr val="bg1"/>
              </a:solidFill>
            </a:rPr>
            <a:t>Fewer cold water fish</a:t>
          </a:r>
          <a:endParaRPr lang="en-US" dirty="0">
            <a:solidFill>
              <a:schemeClr val="bg1"/>
            </a:solidFill>
          </a:endParaRPr>
        </a:p>
      </dgm:t>
    </dgm:pt>
    <dgm:pt modelId="{2D8D9A62-5922-4CC1-9173-B51BB69E3D4B}" type="parTrans" cxnId="{7C9C915A-5CA2-4A67-80C4-9AD82CDFC2BF}">
      <dgm:prSet/>
      <dgm:spPr/>
      <dgm:t>
        <a:bodyPr/>
        <a:lstStyle/>
        <a:p>
          <a:endParaRPr lang="en-US"/>
        </a:p>
      </dgm:t>
    </dgm:pt>
    <dgm:pt modelId="{DB8EDDA2-405F-4BA2-8C42-CC4D26BF2DA4}" type="sibTrans" cxnId="{7C9C915A-5CA2-4A67-80C4-9AD82CDFC2BF}">
      <dgm:prSet/>
      <dgm:spPr/>
      <dgm:t>
        <a:bodyPr/>
        <a:lstStyle/>
        <a:p>
          <a:endParaRPr lang="en-US"/>
        </a:p>
      </dgm:t>
    </dgm:pt>
    <dgm:pt modelId="{E077437D-E8EF-4464-9278-31CAFD612FBB}">
      <dgm:prSet phldrT="[Text]"/>
      <dgm:spPr>
        <a:solidFill>
          <a:schemeClr val="accent1">
            <a:alpha val="90000"/>
          </a:schemeClr>
        </a:solidFill>
        <a:ln>
          <a:solidFill>
            <a:schemeClr val="bg1"/>
          </a:solidFill>
        </a:ln>
      </dgm:spPr>
      <dgm:t>
        <a:bodyPr/>
        <a:lstStyle/>
        <a:p>
          <a:r>
            <a:rPr lang="en-US" dirty="0" smtClean="0">
              <a:solidFill>
                <a:schemeClr val="bg1"/>
              </a:solidFill>
            </a:rPr>
            <a:t>Invasive species</a:t>
          </a:r>
          <a:endParaRPr lang="en-US" dirty="0">
            <a:solidFill>
              <a:schemeClr val="bg1"/>
            </a:solidFill>
          </a:endParaRPr>
        </a:p>
      </dgm:t>
    </dgm:pt>
    <dgm:pt modelId="{D0E4B76A-514C-4E1C-B945-8EDD495B93BA}" type="parTrans" cxnId="{F03E9961-9768-4CC9-AF62-16B9DFCA7F5B}">
      <dgm:prSet/>
      <dgm:spPr/>
      <dgm:t>
        <a:bodyPr/>
        <a:lstStyle/>
        <a:p>
          <a:endParaRPr lang="en-US"/>
        </a:p>
      </dgm:t>
    </dgm:pt>
    <dgm:pt modelId="{43C32076-177E-4A00-A761-2A90F77E70D0}" type="sibTrans" cxnId="{F03E9961-9768-4CC9-AF62-16B9DFCA7F5B}">
      <dgm:prSet/>
      <dgm:spPr/>
      <dgm:t>
        <a:bodyPr/>
        <a:lstStyle/>
        <a:p>
          <a:endParaRPr lang="en-US"/>
        </a:p>
      </dgm:t>
    </dgm:pt>
    <dgm:pt modelId="{882B80F1-05EC-4195-9F07-532EB7579517}">
      <dgm:prSet/>
      <dgm:spPr>
        <a:solidFill>
          <a:schemeClr val="accent5">
            <a:alpha val="90000"/>
          </a:schemeClr>
        </a:solidFill>
      </dgm:spPr>
      <dgm:t>
        <a:bodyPr/>
        <a:lstStyle/>
        <a:p>
          <a:r>
            <a:rPr lang="en-US" dirty="0" smtClean="0">
              <a:solidFill>
                <a:schemeClr val="bg1"/>
              </a:solidFill>
            </a:rPr>
            <a:t>Lower water levels</a:t>
          </a:r>
          <a:endParaRPr lang="en-US" dirty="0">
            <a:solidFill>
              <a:schemeClr val="bg1"/>
            </a:solidFill>
          </a:endParaRPr>
        </a:p>
      </dgm:t>
    </dgm:pt>
    <dgm:pt modelId="{015B7630-98FB-41C6-9C4A-53D6F3CC977A}" type="parTrans" cxnId="{21924A85-A47D-4C04-8594-97A300857EA5}">
      <dgm:prSet/>
      <dgm:spPr/>
      <dgm:t>
        <a:bodyPr/>
        <a:lstStyle/>
        <a:p>
          <a:endParaRPr lang="en-US"/>
        </a:p>
      </dgm:t>
    </dgm:pt>
    <dgm:pt modelId="{F1D04977-AD5A-4EB9-8AFC-63F053765BD2}" type="sibTrans" cxnId="{21924A85-A47D-4C04-8594-97A300857EA5}">
      <dgm:prSet/>
      <dgm:spPr/>
      <dgm:t>
        <a:bodyPr/>
        <a:lstStyle/>
        <a:p>
          <a:endParaRPr lang="en-US"/>
        </a:p>
      </dgm:t>
    </dgm:pt>
    <dgm:pt modelId="{0980C943-C40F-4E99-B557-B657F158997A}">
      <dgm:prSet/>
      <dgm:spPr>
        <a:solidFill>
          <a:schemeClr val="accent1">
            <a:alpha val="90000"/>
          </a:schemeClr>
        </a:solidFill>
        <a:ln>
          <a:solidFill>
            <a:schemeClr val="bg1"/>
          </a:solidFill>
        </a:ln>
      </dgm:spPr>
      <dgm:t>
        <a:bodyPr/>
        <a:lstStyle/>
        <a:p>
          <a:r>
            <a:rPr lang="en-US" dirty="0" smtClean="0">
              <a:solidFill>
                <a:schemeClr val="bg1"/>
              </a:solidFill>
            </a:rPr>
            <a:t>Toxic algae</a:t>
          </a:r>
          <a:endParaRPr lang="en-US" dirty="0">
            <a:solidFill>
              <a:schemeClr val="bg1"/>
            </a:solidFill>
          </a:endParaRPr>
        </a:p>
      </dgm:t>
    </dgm:pt>
    <dgm:pt modelId="{D3A7D84D-B7F5-4F12-81B3-2F590FBD9909}" type="parTrans" cxnId="{8F40FAE8-0A15-47F4-8A4A-59A4F9F0B082}">
      <dgm:prSet/>
      <dgm:spPr/>
      <dgm:t>
        <a:bodyPr/>
        <a:lstStyle/>
        <a:p>
          <a:endParaRPr lang="en-US"/>
        </a:p>
      </dgm:t>
    </dgm:pt>
    <dgm:pt modelId="{56756076-961C-47A9-A9EF-BC7F695ED73A}" type="sibTrans" cxnId="{8F40FAE8-0A15-47F4-8A4A-59A4F9F0B082}">
      <dgm:prSet/>
      <dgm:spPr/>
      <dgm:t>
        <a:bodyPr/>
        <a:lstStyle/>
        <a:p>
          <a:endParaRPr lang="en-US"/>
        </a:p>
      </dgm:t>
    </dgm:pt>
    <dgm:pt modelId="{93AE5627-3D31-4FA1-BBF4-BA92C5153246}" type="pres">
      <dgm:prSet presAssocID="{A9046C11-F878-4C00-8905-249723BBF39B}" presName="Name0" presStyleCnt="0">
        <dgm:presLayoutVars>
          <dgm:dir/>
          <dgm:animLvl val="lvl"/>
          <dgm:resizeHandles val="exact"/>
        </dgm:presLayoutVars>
      </dgm:prSet>
      <dgm:spPr/>
      <dgm:t>
        <a:bodyPr/>
        <a:lstStyle/>
        <a:p>
          <a:endParaRPr lang="en-US"/>
        </a:p>
      </dgm:t>
    </dgm:pt>
    <dgm:pt modelId="{A74D09FB-EEEC-4B22-9975-2D66F0086E8C}" type="pres">
      <dgm:prSet presAssocID="{A16B6A7A-051B-4D02-AFA9-1C83956AC15E}" presName="boxAndChildren" presStyleCnt="0"/>
      <dgm:spPr/>
    </dgm:pt>
    <dgm:pt modelId="{528AC91F-B69D-4645-B325-D24FCF211ABA}" type="pres">
      <dgm:prSet presAssocID="{A16B6A7A-051B-4D02-AFA9-1C83956AC15E}" presName="parentTextBox" presStyleLbl="node1" presStyleIdx="0" presStyleCnt="2"/>
      <dgm:spPr/>
      <dgm:t>
        <a:bodyPr/>
        <a:lstStyle/>
        <a:p>
          <a:endParaRPr lang="en-US"/>
        </a:p>
      </dgm:t>
    </dgm:pt>
    <dgm:pt modelId="{7701928F-CDD4-4CA0-A4DB-746AD75230B2}" type="pres">
      <dgm:prSet presAssocID="{A16B6A7A-051B-4D02-AFA9-1C83956AC15E}" presName="entireBox" presStyleLbl="node1" presStyleIdx="0" presStyleCnt="2"/>
      <dgm:spPr/>
      <dgm:t>
        <a:bodyPr/>
        <a:lstStyle/>
        <a:p>
          <a:endParaRPr lang="en-US"/>
        </a:p>
      </dgm:t>
    </dgm:pt>
    <dgm:pt modelId="{C39A2629-42B1-4E5D-AA95-BB5686565505}" type="pres">
      <dgm:prSet presAssocID="{A16B6A7A-051B-4D02-AFA9-1C83956AC15E}" presName="descendantBox" presStyleCnt="0"/>
      <dgm:spPr/>
    </dgm:pt>
    <dgm:pt modelId="{BE3DFCAD-1E39-4863-85A8-B19B252E1CAE}" type="pres">
      <dgm:prSet presAssocID="{2FF2F10C-933A-42FB-9299-12D175FFB126}" presName="childTextBox" presStyleLbl="fgAccFollowNode1" presStyleIdx="0" presStyleCnt="6">
        <dgm:presLayoutVars>
          <dgm:bulletEnabled val="1"/>
        </dgm:presLayoutVars>
      </dgm:prSet>
      <dgm:spPr/>
      <dgm:t>
        <a:bodyPr/>
        <a:lstStyle/>
        <a:p>
          <a:endParaRPr lang="en-US"/>
        </a:p>
      </dgm:t>
    </dgm:pt>
    <dgm:pt modelId="{8953D433-72AC-4BBD-BF7E-B4A725382052}" type="pres">
      <dgm:prSet presAssocID="{E077437D-E8EF-4464-9278-31CAFD612FBB}" presName="childTextBox" presStyleLbl="fgAccFollowNode1" presStyleIdx="1" presStyleCnt="6">
        <dgm:presLayoutVars>
          <dgm:bulletEnabled val="1"/>
        </dgm:presLayoutVars>
      </dgm:prSet>
      <dgm:spPr/>
      <dgm:t>
        <a:bodyPr/>
        <a:lstStyle/>
        <a:p>
          <a:endParaRPr lang="en-US"/>
        </a:p>
      </dgm:t>
    </dgm:pt>
    <dgm:pt modelId="{F8985ED2-D9CB-4FE5-BC61-09BC347FC0FA}" type="pres">
      <dgm:prSet presAssocID="{0980C943-C40F-4E99-B557-B657F158997A}" presName="childTextBox" presStyleLbl="fgAccFollowNode1" presStyleIdx="2" presStyleCnt="6">
        <dgm:presLayoutVars>
          <dgm:bulletEnabled val="1"/>
        </dgm:presLayoutVars>
      </dgm:prSet>
      <dgm:spPr/>
      <dgm:t>
        <a:bodyPr/>
        <a:lstStyle/>
        <a:p>
          <a:endParaRPr lang="en-US"/>
        </a:p>
      </dgm:t>
    </dgm:pt>
    <dgm:pt modelId="{15D7D42A-D664-4FF6-892C-018DE715DBF5}" type="pres">
      <dgm:prSet presAssocID="{3530E148-9614-43A0-8C0A-7254977A5CEF}" presName="sp" presStyleCnt="0"/>
      <dgm:spPr/>
    </dgm:pt>
    <dgm:pt modelId="{91185061-D0C3-46C6-8545-0D8E11D6F379}" type="pres">
      <dgm:prSet presAssocID="{A8B0BC05-D623-42F5-8176-93071BB3856F}" presName="arrowAndChildren" presStyleCnt="0"/>
      <dgm:spPr/>
    </dgm:pt>
    <dgm:pt modelId="{CEE11DE4-CC2D-4FD4-8A32-91F0AD65557F}" type="pres">
      <dgm:prSet presAssocID="{A8B0BC05-D623-42F5-8176-93071BB3856F}" presName="parentTextArrow" presStyleLbl="node1" presStyleIdx="0" presStyleCnt="2"/>
      <dgm:spPr/>
      <dgm:t>
        <a:bodyPr/>
        <a:lstStyle/>
        <a:p>
          <a:endParaRPr lang="en-US"/>
        </a:p>
      </dgm:t>
    </dgm:pt>
    <dgm:pt modelId="{16165854-194C-4FE1-A2CA-B1E058CB7131}" type="pres">
      <dgm:prSet presAssocID="{A8B0BC05-D623-42F5-8176-93071BB3856F}" presName="arrow" presStyleLbl="node1" presStyleIdx="1" presStyleCnt="2" custLinFactNeighborX="-652" custLinFactNeighborY="94"/>
      <dgm:spPr/>
      <dgm:t>
        <a:bodyPr/>
        <a:lstStyle/>
        <a:p>
          <a:endParaRPr lang="en-US"/>
        </a:p>
      </dgm:t>
    </dgm:pt>
    <dgm:pt modelId="{CB78B4FE-D0C0-4B99-9244-714B77675668}" type="pres">
      <dgm:prSet presAssocID="{A8B0BC05-D623-42F5-8176-93071BB3856F}" presName="descendantArrow" presStyleCnt="0"/>
      <dgm:spPr/>
    </dgm:pt>
    <dgm:pt modelId="{F238A5BB-CDBC-46B6-A207-E15E2C0AB805}" type="pres">
      <dgm:prSet presAssocID="{0F57067B-3A56-4E26-B7A5-9DE8C39A6415}" presName="childTextArrow" presStyleLbl="fgAccFollowNode1" presStyleIdx="3" presStyleCnt="6">
        <dgm:presLayoutVars>
          <dgm:bulletEnabled val="1"/>
        </dgm:presLayoutVars>
      </dgm:prSet>
      <dgm:spPr/>
      <dgm:t>
        <a:bodyPr/>
        <a:lstStyle/>
        <a:p>
          <a:endParaRPr lang="en-US"/>
        </a:p>
      </dgm:t>
    </dgm:pt>
    <dgm:pt modelId="{FEA97B58-BE56-408C-8F46-317247FE1ED5}" type="pres">
      <dgm:prSet presAssocID="{0CA3CEFC-121E-41EC-8812-FF553FAA1BFC}" presName="childTextArrow" presStyleLbl="fgAccFollowNode1" presStyleIdx="4" presStyleCnt="6">
        <dgm:presLayoutVars>
          <dgm:bulletEnabled val="1"/>
        </dgm:presLayoutVars>
      </dgm:prSet>
      <dgm:spPr/>
      <dgm:t>
        <a:bodyPr/>
        <a:lstStyle/>
        <a:p>
          <a:endParaRPr lang="en-US"/>
        </a:p>
      </dgm:t>
    </dgm:pt>
    <dgm:pt modelId="{855BDD20-C2FC-4DBB-997D-94B861B50A06}" type="pres">
      <dgm:prSet presAssocID="{882B80F1-05EC-4195-9F07-532EB7579517}" presName="childTextArrow" presStyleLbl="fgAccFollowNode1" presStyleIdx="5" presStyleCnt="6">
        <dgm:presLayoutVars>
          <dgm:bulletEnabled val="1"/>
        </dgm:presLayoutVars>
      </dgm:prSet>
      <dgm:spPr/>
      <dgm:t>
        <a:bodyPr/>
        <a:lstStyle/>
        <a:p>
          <a:endParaRPr lang="en-US"/>
        </a:p>
      </dgm:t>
    </dgm:pt>
  </dgm:ptLst>
  <dgm:cxnLst>
    <dgm:cxn modelId="{DC161D7E-C47D-4383-AE57-3CDA6B66E558}" type="presOf" srcId="{A8B0BC05-D623-42F5-8176-93071BB3856F}" destId="{16165854-194C-4FE1-A2CA-B1E058CB7131}" srcOrd="1" destOrd="0" presId="urn:microsoft.com/office/officeart/2005/8/layout/process4"/>
    <dgm:cxn modelId="{E32C8BC7-6D77-4427-93F7-9518EA3F9508}" srcId="{A8B0BC05-D623-42F5-8176-93071BB3856F}" destId="{0CA3CEFC-121E-41EC-8812-FF553FAA1BFC}" srcOrd="1" destOrd="0" parTransId="{4AACB799-8619-4298-B585-F11E67AFF6BA}" sibTransId="{06AA628D-2871-4242-A365-46E252DBFC90}"/>
    <dgm:cxn modelId="{21924A85-A47D-4C04-8594-97A300857EA5}" srcId="{A8B0BC05-D623-42F5-8176-93071BB3856F}" destId="{882B80F1-05EC-4195-9F07-532EB7579517}" srcOrd="2" destOrd="0" parTransId="{015B7630-98FB-41C6-9C4A-53D6F3CC977A}" sibTransId="{F1D04977-AD5A-4EB9-8AFC-63F053765BD2}"/>
    <dgm:cxn modelId="{58C3D9B5-6126-4739-97A9-8DFF141122F2}" srcId="{A8B0BC05-D623-42F5-8176-93071BB3856F}" destId="{0F57067B-3A56-4E26-B7A5-9DE8C39A6415}" srcOrd="0" destOrd="0" parTransId="{ADA8D5FA-484F-4FFE-8309-F648B6949C45}" sibTransId="{7FB5F6A5-B053-47EB-B0DB-19AC5569A906}"/>
    <dgm:cxn modelId="{22E17252-F7EB-4D1C-B5B0-168C4D217EF9}" type="presOf" srcId="{A9046C11-F878-4C00-8905-249723BBF39B}" destId="{93AE5627-3D31-4FA1-BBF4-BA92C5153246}" srcOrd="0" destOrd="0" presId="urn:microsoft.com/office/officeart/2005/8/layout/process4"/>
    <dgm:cxn modelId="{493ECCB4-C583-47DD-97ED-FB62C805E88D}" type="presOf" srcId="{0F57067B-3A56-4E26-B7A5-9DE8C39A6415}" destId="{F238A5BB-CDBC-46B6-A207-E15E2C0AB805}" srcOrd="0" destOrd="0" presId="urn:microsoft.com/office/officeart/2005/8/layout/process4"/>
    <dgm:cxn modelId="{F03E9961-9768-4CC9-AF62-16B9DFCA7F5B}" srcId="{A16B6A7A-051B-4D02-AFA9-1C83956AC15E}" destId="{E077437D-E8EF-4464-9278-31CAFD612FBB}" srcOrd="1" destOrd="0" parTransId="{D0E4B76A-514C-4E1C-B945-8EDD495B93BA}" sibTransId="{43C32076-177E-4A00-A761-2A90F77E70D0}"/>
    <dgm:cxn modelId="{08303A38-FE81-409D-B8BE-C7A2AFA656C2}" type="presOf" srcId="{A16B6A7A-051B-4D02-AFA9-1C83956AC15E}" destId="{528AC91F-B69D-4645-B325-D24FCF211ABA}" srcOrd="0" destOrd="0" presId="urn:microsoft.com/office/officeart/2005/8/layout/process4"/>
    <dgm:cxn modelId="{53DFD3AC-BBF2-4CA1-B157-43883827DE77}" srcId="{A9046C11-F878-4C00-8905-249723BBF39B}" destId="{A16B6A7A-051B-4D02-AFA9-1C83956AC15E}" srcOrd="1" destOrd="0" parTransId="{CABAA402-295B-4457-9416-7943EF4A0B12}" sibTransId="{8A4E7A8A-5E81-4E0A-BE05-D0775CA60D2B}"/>
    <dgm:cxn modelId="{D86B6616-5785-4D38-BB2C-C6838E3CF34B}" type="presOf" srcId="{882B80F1-05EC-4195-9F07-532EB7579517}" destId="{855BDD20-C2FC-4DBB-997D-94B861B50A06}" srcOrd="0" destOrd="0" presId="urn:microsoft.com/office/officeart/2005/8/layout/process4"/>
    <dgm:cxn modelId="{0B35FCC9-D7E5-4815-B59A-2556A2C55B37}" type="presOf" srcId="{0980C943-C40F-4E99-B557-B657F158997A}" destId="{F8985ED2-D9CB-4FE5-BC61-09BC347FC0FA}" srcOrd="0" destOrd="0" presId="urn:microsoft.com/office/officeart/2005/8/layout/process4"/>
    <dgm:cxn modelId="{0D9857A0-9181-46F3-ADC2-B84CC40EDFE7}" type="presOf" srcId="{A16B6A7A-051B-4D02-AFA9-1C83956AC15E}" destId="{7701928F-CDD4-4CA0-A4DB-746AD75230B2}" srcOrd="1" destOrd="0" presId="urn:microsoft.com/office/officeart/2005/8/layout/process4"/>
    <dgm:cxn modelId="{92A21CDB-6B49-4EC4-85A1-163F3B703DC6}" srcId="{A9046C11-F878-4C00-8905-249723BBF39B}" destId="{A8B0BC05-D623-42F5-8176-93071BB3856F}" srcOrd="0" destOrd="0" parTransId="{36A3C47A-0AC4-41CA-8E41-B110AC666858}" sibTransId="{3530E148-9614-43A0-8C0A-7254977A5CEF}"/>
    <dgm:cxn modelId="{8F40FAE8-0A15-47F4-8A4A-59A4F9F0B082}" srcId="{A16B6A7A-051B-4D02-AFA9-1C83956AC15E}" destId="{0980C943-C40F-4E99-B557-B657F158997A}" srcOrd="2" destOrd="0" parTransId="{D3A7D84D-B7F5-4F12-81B3-2F590FBD9909}" sibTransId="{56756076-961C-47A9-A9EF-BC7F695ED73A}"/>
    <dgm:cxn modelId="{FD8CE97F-FEC1-41B0-8A47-A0AD0F1C1AC2}" type="presOf" srcId="{2FF2F10C-933A-42FB-9299-12D175FFB126}" destId="{BE3DFCAD-1E39-4863-85A8-B19B252E1CAE}" srcOrd="0" destOrd="0" presId="urn:microsoft.com/office/officeart/2005/8/layout/process4"/>
    <dgm:cxn modelId="{7C9C915A-5CA2-4A67-80C4-9AD82CDFC2BF}" srcId="{A16B6A7A-051B-4D02-AFA9-1C83956AC15E}" destId="{2FF2F10C-933A-42FB-9299-12D175FFB126}" srcOrd="0" destOrd="0" parTransId="{2D8D9A62-5922-4CC1-9173-B51BB69E3D4B}" sibTransId="{DB8EDDA2-405F-4BA2-8C42-CC4D26BF2DA4}"/>
    <dgm:cxn modelId="{A9A7EDEE-691D-4AEF-9CF0-19C3DDB7AF7F}" type="presOf" srcId="{A8B0BC05-D623-42F5-8176-93071BB3856F}" destId="{CEE11DE4-CC2D-4FD4-8A32-91F0AD65557F}" srcOrd="0" destOrd="0" presId="urn:microsoft.com/office/officeart/2005/8/layout/process4"/>
    <dgm:cxn modelId="{CD79CD1F-DFAB-4B52-9829-757F49D72F6D}" type="presOf" srcId="{E077437D-E8EF-4464-9278-31CAFD612FBB}" destId="{8953D433-72AC-4BBD-BF7E-B4A725382052}" srcOrd="0" destOrd="0" presId="urn:microsoft.com/office/officeart/2005/8/layout/process4"/>
    <dgm:cxn modelId="{D99725AD-80D7-45E5-B722-1031D45C8F3D}" type="presOf" srcId="{0CA3CEFC-121E-41EC-8812-FF553FAA1BFC}" destId="{FEA97B58-BE56-408C-8F46-317247FE1ED5}" srcOrd="0" destOrd="0" presId="urn:microsoft.com/office/officeart/2005/8/layout/process4"/>
    <dgm:cxn modelId="{1358CA7E-F513-4373-8E92-E647283A10EB}" type="presParOf" srcId="{93AE5627-3D31-4FA1-BBF4-BA92C5153246}" destId="{A74D09FB-EEEC-4B22-9975-2D66F0086E8C}" srcOrd="0" destOrd="0" presId="urn:microsoft.com/office/officeart/2005/8/layout/process4"/>
    <dgm:cxn modelId="{24538C7F-2940-464A-B1F2-D83ADFE5D97A}" type="presParOf" srcId="{A74D09FB-EEEC-4B22-9975-2D66F0086E8C}" destId="{528AC91F-B69D-4645-B325-D24FCF211ABA}" srcOrd="0" destOrd="0" presId="urn:microsoft.com/office/officeart/2005/8/layout/process4"/>
    <dgm:cxn modelId="{7B2743D0-E92B-47C4-8083-22934B58B2EA}" type="presParOf" srcId="{A74D09FB-EEEC-4B22-9975-2D66F0086E8C}" destId="{7701928F-CDD4-4CA0-A4DB-746AD75230B2}" srcOrd="1" destOrd="0" presId="urn:microsoft.com/office/officeart/2005/8/layout/process4"/>
    <dgm:cxn modelId="{2AC1BFEF-7608-4C64-8700-4A204D5040FF}" type="presParOf" srcId="{A74D09FB-EEEC-4B22-9975-2D66F0086E8C}" destId="{C39A2629-42B1-4E5D-AA95-BB5686565505}" srcOrd="2" destOrd="0" presId="urn:microsoft.com/office/officeart/2005/8/layout/process4"/>
    <dgm:cxn modelId="{D015085F-9388-426C-970E-05B822377715}" type="presParOf" srcId="{C39A2629-42B1-4E5D-AA95-BB5686565505}" destId="{BE3DFCAD-1E39-4863-85A8-B19B252E1CAE}" srcOrd="0" destOrd="0" presId="urn:microsoft.com/office/officeart/2005/8/layout/process4"/>
    <dgm:cxn modelId="{8DD970C5-D492-419C-B82B-8F34BE676840}" type="presParOf" srcId="{C39A2629-42B1-4E5D-AA95-BB5686565505}" destId="{8953D433-72AC-4BBD-BF7E-B4A725382052}" srcOrd="1" destOrd="0" presId="urn:microsoft.com/office/officeart/2005/8/layout/process4"/>
    <dgm:cxn modelId="{E82BE81D-700C-4C93-BF5D-C0A09C289FE2}" type="presParOf" srcId="{C39A2629-42B1-4E5D-AA95-BB5686565505}" destId="{F8985ED2-D9CB-4FE5-BC61-09BC347FC0FA}" srcOrd="2" destOrd="0" presId="urn:microsoft.com/office/officeart/2005/8/layout/process4"/>
    <dgm:cxn modelId="{607CFE0F-421A-498E-8791-F5B588C7C7F8}" type="presParOf" srcId="{93AE5627-3D31-4FA1-BBF4-BA92C5153246}" destId="{15D7D42A-D664-4FF6-892C-018DE715DBF5}" srcOrd="1" destOrd="0" presId="urn:microsoft.com/office/officeart/2005/8/layout/process4"/>
    <dgm:cxn modelId="{E233C09D-0BF9-48FE-9472-6FD260E69DB2}" type="presParOf" srcId="{93AE5627-3D31-4FA1-BBF4-BA92C5153246}" destId="{91185061-D0C3-46C6-8545-0D8E11D6F379}" srcOrd="2" destOrd="0" presId="urn:microsoft.com/office/officeart/2005/8/layout/process4"/>
    <dgm:cxn modelId="{66B2FA60-3212-4B7C-858B-6545B6A96338}" type="presParOf" srcId="{91185061-D0C3-46C6-8545-0D8E11D6F379}" destId="{CEE11DE4-CC2D-4FD4-8A32-91F0AD65557F}" srcOrd="0" destOrd="0" presId="urn:microsoft.com/office/officeart/2005/8/layout/process4"/>
    <dgm:cxn modelId="{B6FB0D90-90E2-4798-8649-7EEB1196D1BA}" type="presParOf" srcId="{91185061-D0C3-46C6-8545-0D8E11D6F379}" destId="{16165854-194C-4FE1-A2CA-B1E058CB7131}" srcOrd="1" destOrd="0" presId="urn:microsoft.com/office/officeart/2005/8/layout/process4"/>
    <dgm:cxn modelId="{0B06C259-7E17-4D67-B5A5-C527CD6363FC}" type="presParOf" srcId="{91185061-D0C3-46C6-8545-0D8E11D6F379}" destId="{CB78B4FE-D0C0-4B99-9244-714B77675668}" srcOrd="2" destOrd="0" presId="urn:microsoft.com/office/officeart/2005/8/layout/process4"/>
    <dgm:cxn modelId="{9612A743-80B0-4062-8C37-77CA3B9EBE5A}" type="presParOf" srcId="{CB78B4FE-D0C0-4B99-9244-714B77675668}" destId="{F238A5BB-CDBC-46B6-A207-E15E2C0AB805}" srcOrd="0" destOrd="0" presId="urn:microsoft.com/office/officeart/2005/8/layout/process4"/>
    <dgm:cxn modelId="{D6BDD554-D823-4E8D-8743-5FAD7B8418CD}" type="presParOf" srcId="{CB78B4FE-D0C0-4B99-9244-714B77675668}" destId="{FEA97B58-BE56-408C-8F46-317247FE1ED5}" srcOrd="1" destOrd="0" presId="urn:microsoft.com/office/officeart/2005/8/layout/process4"/>
    <dgm:cxn modelId="{F0DEF919-0E92-41A3-B19F-7A1F496EFA2D}" type="presParOf" srcId="{CB78B4FE-D0C0-4B99-9244-714B77675668}" destId="{855BDD20-C2FC-4DBB-997D-94B861B50A06}"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046C11-F878-4C00-8905-249723BBF39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8B0BC05-D623-42F5-8176-93071BB3856F}">
      <dgm:prSet phldrT="[Text]"/>
      <dgm:spPr>
        <a:solidFill>
          <a:schemeClr val="accent3"/>
        </a:solidFill>
        <a:ln>
          <a:solidFill>
            <a:schemeClr val="bg1"/>
          </a:solidFill>
        </a:ln>
      </dgm:spPr>
      <dgm:t>
        <a:bodyPr/>
        <a:lstStyle/>
        <a:p>
          <a:r>
            <a:rPr lang="en-US" dirty="0" smtClean="0"/>
            <a:t>Climate changes…</a:t>
          </a:r>
          <a:endParaRPr lang="en-US" dirty="0"/>
        </a:p>
      </dgm:t>
      <dgm:extLst>
        <a:ext uri="{E40237B7-FDA0-4F09-8148-C483321AD2D9}">
          <dgm14:cNvPr xmlns:dgm14="http://schemas.microsoft.com/office/drawing/2010/diagram" id="0" name="" title="Diagram showing how climate change affects farm workers"/>
        </a:ext>
      </dgm:extLst>
    </dgm:pt>
    <dgm:pt modelId="{36A3C47A-0AC4-41CA-8E41-B110AC666858}" type="parTrans" cxnId="{92A21CDB-6B49-4EC4-85A1-163F3B703DC6}">
      <dgm:prSet/>
      <dgm:spPr/>
      <dgm:t>
        <a:bodyPr/>
        <a:lstStyle/>
        <a:p>
          <a:endParaRPr lang="en-US"/>
        </a:p>
      </dgm:t>
    </dgm:pt>
    <dgm:pt modelId="{3530E148-9614-43A0-8C0A-7254977A5CEF}" type="sibTrans" cxnId="{92A21CDB-6B49-4EC4-85A1-163F3B703DC6}">
      <dgm:prSet/>
      <dgm:spPr/>
      <dgm:t>
        <a:bodyPr/>
        <a:lstStyle/>
        <a:p>
          <a:endParaRPr lang="en-US"/>
        </a:p>
      </dgm:t>
    </dgm:pt>
    <dgm:pt modelId="{0F57067B-3A56-4E26-B7A5-9DE8C39A6415}">
      <dgm:prSet phldrT="[Text]"/>
      <dgm:spPr>
        <a:solidFill>
          <a:schemeClr val="accent5">
            <a:alpha val="90000"/>
          </a:schemeClr>
        </a:solidFill>
      </dgm:spPr>
      <dgm:t>
        <a:bodyPr/>
        <a:lstStyle/>
        <a:p>
          <a:r>
            <a:rPr lang="en-US" dirty="0" smtClean="0">
              <a:solidFill>
                <a:schemeClr val="bg1"/>
              </a:solidFill>
            </a:rPr>
            <a:t>Extreme heat and humidity</a:t>
          </a:r>
          <a:endParaRPr lang="en-US" dirty="0">
            <a:solidFill>
              <a:schemeClr val="bg1"/>
            </a:solidFill>
          </a:endParaRPr>
        </a:p>
      </dgm:t>
    </dgm:pt>
    <dgm:pt modelId="{ADA8D5FA-484F-4FFE-8309-F648B6949C45}" type="parTrans" cxnId="{58C3D9B5-6126-4739-97A9-8DFF141122F2}">
      <dgm:prSet/>
      <dgm:spPr/>
      <dgm:t>
        <a:bodyPr/>
        <a:lstStyle/>
        <a:p>
          <a:endParaRPr lang="en-US"/>
        </a:p>
      </dgm:t>
    </dgm:pt>
    <dgm:pt modelId="{7FB5F6A5-B053-47EB-B0DB-19AC5569A906}" type="sibTrans" cxnId="{58C3D9B5-6126-4739-97A9-8DFF141122F2}">
      <dgm:prSet/>
      <dgm:spPr/>
      <dgm:t>
        <a:bodyPr/>
        <a:lstStyle/>
        <a:p>
          <a:endParaRPr lang="en-US"/>
        </a:p>
      </dgm:t>
    </dgm:pt>
    <dgm:pt modelId="{0CA3CEFC-121E-41EC-8812-FF553FAA1BFC}">
      <dgm:prSet phldrT="[Text]"/>
      <dgm:spPr>
        <a:solidFill>
          <a:schemeClr val="accent5">
            <a:alpha val="90000"/>
          </a:schemeClr>
        </a:solidFill>
      </dgm:spPr>
      <dgm:t>
        <a:bodyPr/>
        <a:lstStyle/>
        <a:p>
          <a:r>
            <a:rPr lang="en-US" dirty="0" smtClean="0">
              <a:solidFill>
                <a:schemeClr val="bg1"/>
              </a:solidFill>
            </a:rPr>
            <a:t>Extreme weather events</a:t>
          </a:r>
          <a:endParaRPr lang="en-US" dirty="0">
            <a:solidFill>
              <a:schemeClr val="bg1"/>
            </a:solidFill>
          </a:endParaRPr>
        </a:p>
      </dgm:t>
    </dgm:pt>
    <dgm:pt modelId="{4AACB799-8619-4298-B585-F11E67AFF6BA}" type="parTrans" cxnId="{E32C8BC7-6D77-4427-93F7-9518EA3F9508}">
      <dgm:prSet/>
      <dgm:spPr/>
      <dgm:t>
        <a:bodyPr/>
        <a:lstStyle/>
        <a:p>
          <a:endParaRPr lang="en-US"/>
        </a:p>
      </dgm:t>
    </dgm:pt>
    <dgm:pt modelId="{06AA628D-2871-4242-A365-46E252DBFC90}" type="sibTrans" cxnId="{E32C8BC7-6D77-4427-93F7-9518EA3F9508}">
      <dgm:prSet/>
      <dgm:spPr/>
      <dgm:t>
        <a:bodyPr/>
        <a:lstStyle/>
        <a:p>
          <a:endParaRPr lang="en-US"/>
        </a:p>
      </dgm:t>
    </dgm:pt>
    <dgm:pt modelId="{A16B6A7A-051B-4D02-AFA9-1C83956AC15E}">
      <dgm:prSet phldrT="[Text]"/>
      <dgm:spPr>
        <a:solidFill>
          <a:schemeClr val="accent3"/>
        </a:solidFill>
        <a:ln>
          <a:noFill/>
        </a:ln>
      </dgm:spPr>
      <dgm:t>
        <a:bodyPr/>
        <a:lstStyle/>
        <a:p>
          <a:r>
            <a:rPr lang="en-US" dirty="0" smtClean="0"/>
            <a:t>Can lead to…</a:t>
          </a:r>
          <a:endParaRPr lang="en-US" dirty="0"/>
        </a:p>
      </dgm:t>
    </dgm:pt>
    <dgm:pt modelId="{CABAA402-295B-4457-9416-7943EF4A0B12}" type="parTrans" cxnId="{53DFD3AC-BBF2-4CA1-B157-43883827DE77}">
      <dgm:prSet/>
      <dgm:spPr/>
      <dgm:t>
        <a:bodyPr/>
        <a:lstStyle/>
        <a:p>
          <a:endParaRPr lang="en-US"/>
        </a:p>
      </dgm:t>
    </dgm:pt>
    <dgm:pt modelId="{8A4E7A8A-5E81-4E0A-BE05-D0775CA60D2B}" type="sibTrans" cxnId="{53DFD3AC-BBF2-4CA1-B157-43883827DE77}">
      <dgm:prSet/>
      <dgm:spPr/>
      <dgm:t>
        <a:bodyPr/>
        <a:lstStyle/>
        <a:p>
          <a:endParaRPr lang="en-US"/>
        </a:p>
      </dgm:t>
    </dgm:pt>
    <dgm:pt modelId="{2FF2F10C-933A-42FB-9299-12D175FFB126}">
      <dgm:prSet phldrT="[Text]"/>
      <dgm:spPr>
        <a:solidFill>
          <a:schemeClr val="accent1">
            <a:alpha val="90000"/>
          </a:schemeClr>
        </a:solidFill>
      </dgm:spPr>
      <dgm:t>
        <a:bodyPr/>
        <a:lstStyle/>
        <a:p>
          <a:r>
            <a:rPr lang="en-US" dirty="0" smtClean="0">
              <a:solidFill>
                <a:schemeClr val="bg1"/>
              </a:solidFill>
            </a:rPr>
            <a:t>Exposure to farm chemicals</a:t>
          </a:r>
          <a:endParaRPr lang="en-US" dirty="0">
            <a:solidFill>
              <a:schemeClr val="bg1"/>
            </a:solidFill>
          </a:endParaRPr>
        </a:p>
      </dgm:t>
    </dgm:pt>
    <dgm:pt modelId="{2D8D9A62-5922-4CC1-9173-B51BB69E3D4B}" type="parTrans" cxnId="{7C9C915A-5CA2-4A67-80C4-9AD82CDFC2BF}">
      <dgm:prSet/>
      <dgm:spPr/>
      <dgm:t>
        <a:bodyPr/>
        <a:lstStyle/>
        <a:p>
          <a:endParaRPr lang="en-US"/>
        </a:p>
      </dgm:t>
    </dgm:pt>
    <dgm:pt modelId="{DB8EDDA2-405F-4BA2-8C42-CC4D26BF2DA4}" type="sibTrans" cxnId="{7C9C915A-5CA2-4A67-80C4-9AD82CDFC2BF}">
      <dgm:prSet/>
      <dgm:spPr/>
      <dgm:t>
        <a:bodyPr/>
        <a:lstStyle/>
        <a:p>
          <a:endParaRPr lang="en-US"/>
        </a:p>
      </dgm:t>
    </dgm:pt>
    <dgm:pt modelId="{E077437D-E8EF-4464-9278-31CAFD612FBB}">
      <dgm:prSet phldrT="[Text]"/>
      <dgm:spPr>
        <a:solidFill>
          <a:schemeClr val="accent1">
            <a:alpha val="90000"/>
          </a:schemeClr>
        </a:solidFill>
      </dgm:spPr>
      <dgm:t>
        <a:bodyPr/>
        <a:lstStyle/>
        <a:p>
          <a:r>
            <a:rPr lang="en-US" dirty="0" smtClean="0">
              <a:solidFill>
                <a:schemeClr val="bg1"/>
              </a:solidFill>
            </a:rPr>
            <a:t>Injuries</a:t>
          </a:r>
          <a:endParaRPr lang="en-US" dirty="0">
            <a:solidFill>
              <a:schemeClr val="bg1"/>
            </a:solidFill>
          </a:endParaRPr>
        </a:p>
      </dgm:t>
    </dgm:pt>
    <dgm:pt modelId="{D0E4B76A-514C-4E1C-B945-8EDD495B93BA}" type="parTrans" cxnId="{F03E9961-9768-4CC9-AF62-16B9DFCA7F5B}">
      <dgm:prSet/>
      <dgm:spPr/>
      <dgm:t>
        <a:bodyPr/>
        <a:lstStyle/>
        <a:p>
          <a:endParaRPr lang="en-US"/>
        </a:p>
      </dgm:t>
    </dgm:pt>
    <dgm:pt modelId="{43C32076-177E-4A00-A761-2A90F77E70D0}" type="sibTrans" cxnId="{F03E9961-9768-4CC9-AF62-16B9DFCA7F5B}">
      <dgm:prSet/>
      <dgm:spPr/>
      <dgm:t>
        <a:bodyPr/>
        <a:lstStyle/>
        <a:p>
          <a:endParaRPr lang="en-US"/>
        </a:p>
      </dgm:t>
    </dgm:pt>
    <dgm:pt modelId="{0980C943-C40F-4E99-B557-B657F158997A}">
      <dgm:prSet/>
      <dgm:spPr>
        <a:solidFill>
          <a:schemeClr val="accent1">
            <a:alpha val="90000"/>
          </a:schemeClr>
        </a:solidFill>
      </dgm:spPr>
      <dgm:t>
        <a:bodyPr/>
        <a:lstStyle/>
        <a:p>
          <a:r>
            <a:rPr lang="en-US" dirty="0" smtClean="0">
              <a:solidFill>
                <a:schemeClr val="bg1"/>
              </a:solidFill>
            </a:rPr>
            <a:t>Illnesses</a:t>
          </a:r>
          <a:endParaRPr lang="en-US" dirty="0">
            <a:solidFill>
              <a:schemeClr val="bg1"/>
            </a:solidFill>
          </a:endParaRPr>
        </a:p>
      </dgm:t>
    </dgm:pt>
    <dgm:pt modelId="{D3A7D84D-B7F5-4F12-81B3-2F590FBD9909}" type="parTrans" cxnId="{8F40FAE8-0A15-47F4-8A4A-59A4F9F0B082}">
      <dgm:prSet/>
      <dgm:spPr/>
      <dgm:t>
        <a:bodyPr/>
        <a:lstStyle/>
        <a:p>
          <a:endParaRPr lang="en-US"/>
        </a:p>
      </dgm:t>
    </dgm:pt>
    <dgm:pt modelId="{56756076-961C-47A9-A9EF-BC7F695ED73A}" type="sibTrans" cxnId="{8F40FAE8-0A15-47F4-8A4A-59A4F9F0B082}">
      <dgm:prSet/>
      <dgm:spPr/>
      <dgm:t>
        <a:bodyPr/>
        <a:lstStyle/>
        <a:p>
          <a:endParaRPr lang="en-US"/>
        </a:p>
      </dgm:t>
    </dgm:pt>
    <dgm:pt modelId="{8DCD0EF5-276A-4B7E-9633-6D6CD4F9E3F6}">
      <dgm:prSet/>
      <dgm:spPr>
        <a:solidFill>
          <a:schemeClr val="accent1">
            <a:alpha val="90000"/>
          </a:schemeClr>
        </a:solidFill>
      </dgm:spPr>
      <dgm:t>
        <a:bodyPr/>
        <a:lstStyle/>
        <a:p>
          <a:r>
            <a:rPr lang="en-US" dirty="0" smtClean="0">
              <a:solidFill>
                <a:schemeClr val="bg1"/>
              </a:solidFill>
            </a:rPr>
            <a:t>Death</a:t>
          </a:r>
          <a:endParaRPr lang="en-US" dirty="0">
            <a:solidFill>
              <a:schemeClr val="bg1"/>
            </a:solidFill>
          </a:endParaRPr>
        </a:p>
      </dgm:t>
    </dgm:pt>
    <dgm:pt modelId="{CC4C96D4-4D28-4CE7-9D86-3CDD20B04F9E}" type="parTrans" cxnId="{FCA78503-25D9-4325-8CE0-889CDB7CF9B1}">
      <dgm:prSet/>
      <dgm:spPr/>
      <dgm:t>
        <a:bodyPr/>
        <a:lstStyle/>
        <a:p>
          <a:endParaRPr lang="en-US"/>
        </a:p>
      </dgm:t>
    </dgm:pt>
    <dgm:pt modelId="{6E2CF66D-FE48-4D33-AA59-7E36DDE607CD}" type="sibTrans" cxnId="{FCA78503-25D9-4325-8CE0-889CDB7CF9B1}">
      <dgm:prSet/>
      <dgm:spPr/>
      <dgm:t>
        <a:bodyPr/>
        <a:lstStyle/>
        <a:p>
          <a:endParaRPr lang="en-US"/>
        </a:p>
      </dgm:t>
    </dgm:pt>
    <dgm:pt modelId="{93AE5627-3D31-4FA1-BBF4-BA92C5153246}" type="pres">
      <dgm:prSet presAssocID="{A9046C11-F878-4C00-8905-249723BBF39B}" presName="Name0" presStyleCnt="0">
        <dgm:presLayoutVars>
          <dgm:dir/>
          <dgm:animLvl val="lvl"/>
          <dgm:resizeHandles val="exact"/>
        </dgm:presLayoutVars>
      </dgm:prSet>
      <dgm:spPr/>
      <dgm:t>
        <a:bodyPr/>
        <a:lstStyle/>
        <a:p>
          <a:endParaRPr lang="en-US"/>
        </a:p>
      </dgm:t>
    </dgm:pt>
    <dgm:pt modelId="{A74D09FB-EEEC-4B22-9975-2D66F0086E8C}" type="pres">
      <dgm:prSet presAssocID="{A16B6A7A-051B-4D02-AFA9-1C83956AC15E}" presName="boxAndChildren" presStyleCnt="0"/>
      <dgm:spPr/>
    </dgm:pt>
    <dgm:pt modelId="{528AC91F-B69D-4645-B325-D24FCF211ABA}" type="pres">
      <dgm:prSet presAssocID="{A16B6A7A-051B-4D02-AFA9-1C83956AC15E}" presName="parentTextBox" presStyleLbl="node1" presStyleIdx="0" presStyleCnt="2"/>
      <dgm:spPr/>
      <dgm:t>
        <a:bodyPr/>
        <a:lstStyle/>
        <a:p>
          <a:endParaRPr lang="en-US"/>
        </a:p>
      </dgm:t>
    </dgm:pt>
    <dgm:pt modelId="{7701928F-CDD4-4CA0-A4DB-746AD75230B2}" type="pres">
      <dgm:prSet presAssocID="{A16B6A7A-051B-4D02-AFA9-1C83956AC15E}" presName="entireBox" presStyleLbl="node1" presStyleIdx="0" presStyleCnt="2"/>
      <dgm:spPr/>
      <dgm:t>
        <a:bodyPr/>
        <a:lstStyle/>
        <a:p>
          <a:endParaRPr lang="en-US"/>
        </a:p>
      </dgm:t>
    </dgm:pt>
    <dgm:pt modelId="{C39A2629-42B1-4E5D-AA95-BB5686565505}" type="pres">
      <dgm:prSet presAssocID="{A16B6A7A-051B-4D02-AFA9-1C83956AC15E}" presName="descendantBox" presStyleCnt="0"/>
      <dgm:spPr/>
    </dgm:pt>
    <dgm:pt modelId="{BE3DFCAD-1E39-4863-85A8-B19B252E1CAE}" type="pres">
      <dgm:prSet presAssocID="{2FF2F10C-933A-42FB-9299-12D175FFB126}" presName="childTextBox" presStyleLbl="fgAccFollowNode1" presStyleIdx="0" presStyleCnt="6">
        <dgm:presLayoutVars>
          <dgm:bulletEnabled val="1"/>
        </dgm:presLayoutVars>
      </dgm:prSet>
      <dgm:spPr/>
      <dgm:t>
        <a:bodyPr/>
        <a:lstStyle/>
        <a:p>
          <a:endParaRPr lang="en-US"/>
        </a:p>
      </dgm:t>
    </dgm:pt>
    <dgm:pt modelId="{8953D433-72AC-4BBD-BF7E-B4A725382052}" type="pres">
      <dgm:prSet presAssocID="{E077437D-E8EF-4464-9278-31CAFD612FBB}" presName="childTextBox" presStyleLbl="fgAccFollowNode1" presStyleIdx="1" presStyleCnt="6">
        <dgm:presLayoutVars>
          <dgm:bulletEnabled val="1"/>
        </dgm:presLayoutVars>
      </dgm:prSet>
      <dgm:spPr/>
      <dgm:t>
        <a:bodyPr/>
        <a:lstStyle/>
        <a:p>
          <a:endParaRPr lang="en-US"/>
        </a:p>
      </dgm:t>
    </dgm:pt>
    <dgm:pt modelId="{F8985ED2-D9CB-4FE5-BC61-09BC347FC0FA}" type="pres">
      <dgm:prSet presAssocID="{0980C943-C40F-4E99-B557-B657F158997A}" presName="childTextBox" presStyleLbl="fgAccFollowNode1" presStyleIdx="2" presStyleCnt="6">
        <dgm:presLayoutVars>
          <dgm:bulletEnabled val="1"/>
        </dgm:presLayoutVars>
      </dgm:prSet>
      <dgm:spPr/>
      <dgm:t>
        <a:bodyPr/>
        <a:lstStyle/>
        <a:p>
          <a:endParaRPr lang="en-US"/>
        </a:p>
      </dgm:t>
    </dgm:pt>
    <dgm:pt modelId="{490A25A0-C8D8-4219-AA52-0190B319CD51}" type="pres">
      <dgm:prSet presAssocID="{8DCD0EF5-276A-4B7E-9633-6D6CD4F9E3F6}" presName="childTextBox" presStyleLbl="fgAccFollowNode1" presStyleIdx="3" presStyleCnt="6">
        <dgm:presLayoutVars>
          <dgm:bulletEnabled val="1"/>
        </dgm:presLayoutVars>
      </dgm:prSet>
      <dgm:spPr/>
      <dgm:t>
        <a:bodyPr/>
        <a:lstStyle/>
        <a:p>
          <a:endParaRPr lang="en-US"/>
        </a:p>
      </dgm:t>
    </dgm:pt>
    <dgm:pt modelId="{15D7D42A-D664-4FF6-892C-018DE715DBF5}" type="pres">
      <dgm:prSet presAssocID="{3530E148-9614-43A0-8C0A-7254977A5CEF}" presName="sp" presStyleCnt="0"/>
      <dgm:spPr/>
    </dgm:pt>
    <dgm:pt modelId="{91185061-D0C3-46C6-8545-0D8E11D6F379}" type="pres">
      <dgm:prSet presAssocID="{A8B0BC05-D623-42F5-8176-93071BB3856F}" presName="arrowAndChildren" presStyleCnt="0"/>
      <dgm:spPr/>
    </dgm:pt>
    <dgm:pt modelId="{CEE11DE4-CC2D-4FD4-8A32-91F0AD65557F}" type="pres">
      <dgm:prSet presAssocID="{A8B0BC05-D623-42F5-8176-93071BB3856F}" presName="parentTextArrow" presStyleLbl="node1" presStyleIdx="0" presStyleCnt="2"/>
      <dgm:spPr/>
      <dgm:t>
        <a:bodyPr/>
        <a:lstStyle/>
        <a:p>
          <a:endParaRPr lang="en-US"/>
        </a:p>
      </dgm:t>
    </dgm:pt>
    <dgm:pt modelId="{16165854-194C-4FE1-A2CA-B1E058CB7131}" type="pres">
      <dgm:prSet presAssocID="{A8B0BC05-D623-42F5-8176-93071BB3856F}" presName="arrow" presStyleLbl="node1" presStyleIdx="1" presStyleCnt="2" custLinFactNeighborX="-652" custLinFactNeighborY="94"/>
      <dgm:spPr/>
      <dgm:t>
        <a:bodyPr/>
        <a:lstStyle/>
        <a:p>
          <a:endParaRPr lang="en-US"/>
        </a:p>
      </dgm:t>
    </dgm:pt>
    <dgm:pt modelId="{CB78B4FE-D0C0-4B99-9244-714B77675668}" type="pres">
      <dgm:prSet presAssocID="{A8B0BC05-D623-42F5-8176-93071BB3856F}" presName="descendantArrow" presStyleCnt="0"/>
      <dgm:spPr/>
    </dgm:pt>
    <dgm:pt modelId="{F238A5BB-CDBC-46B6-A207-E15E2C0AB805}" type="pres">
      <dgm:prSet presAssocID="{0F57067B-3A56-4E26-B7A5-9DE8C39A6415}" presName="childTextArrow" presStyleLbl="fgAccFollowNode1" presStyleIdx="4" presStyleCnt="6">
        <dgm:presLayoutVars>
          <dgm:bulletEnabled val="1"/>
        </dgm:presLayoutVars>
      </dgm:prSet>
      <dgm:spPr/>
      <dgm:t>
        <a:bodyPr/>
        <a:lstStyle/>
        <a:p>
          <a:endParaRPr lang="en-US"/>
        </a:p>
      </dgm:t>
    </dgm:pt>
    <dgm:pt modelId="{FEA97B58-BE56-408C-8F46-317247FE1ED5}" type="pres">
      <dgm:prSet presAssocID="{0CA3CEFC-121E-41EC-8812-FF553FAA1BFC}" presName="childTextArrow" presStyleLbl="fgAccFollowNode1" presStyleIdx="5" presStyleCnt="6">
        <dgm:presLayoutVars>
          <dgm:bulletEnabled val="1"/>
        </dgm:presLayoutVars>
      </dgm:prSet>
      <dgm:spPr/>
      <dgm:t>
        <a:bodyPr/>
        <a:lstStyle/>
        <a:p>
          <a:endParaRPr lang="en-US"/>
        </a:p>
      </dgm:t>
    </dgm:pt>
  </dgm:ptLst>
  <dgm:cxnLst>
    <dgm:cxn modelId="{E32C8BC7-6D77-4427-93F7-9518EA3F9508}" srcId="{A8B0BC05-D623-42F5-8176-93071BB3856F}" destId="{0CA3CEFC-121E-41EC-8812-FF553FAA1BFC}" srcOrd="1" destOrd="0" parTransId="{4AACB799-8619-4298-B585-F11E67AFF6BA}" sibTransId="{06AA628D-2871-4242-A365-46E252DBFC90}"/>
    <dgm:cxn modelId="{FD8CE97F-FEC1-41B0-8A47-A0AD0F1C1AC2}" type="presOf" srcId="{2FF2F10C-933A-42FB-9299-12D175FFB126}" destId="{BE3DFCAD-1E39-4863-85A8-B19B252E1CAE}" srcOrd="0" destOrd="0" presId="urn:microsoft.com/office/officeart/2005/8/layout/process4"/>
    <dgm:cxn modelId="{8F40FAE8-0A15-47F4-8A4A-59A4F9F0B082}" srcId="{A16B6A7A-051B-4D02-AFA9-1C83956AC15E}" destId="{0980C943-C40F-4E99-B557-B657F158997A}" srcOrd="2" destOrd="0" parTransId="{D3A7D84D-B7F5-4F12-81B3-2F590FBD9909}" sibTransId="{56756076-961C-47A9-A9EF-BC7F695ED73A}"/>
    <dgm:cxn modelId="{22E17252-F7EB-4D1C-B5B0-168C4D217EF9}" type="presOf" srcId="{A9046C11-F878-4C00-8905-249723BBF39B}" destId="{93AE5627-3D31-4FA1-BBF4-BA92C5153246}" srcOrd="0" destOrd="0" presId="urn:microsoft.com/office/officeart/2005/8/layout/process4"/>
    <dgm:cxn modelId="{F03E9961-9768-4CC9-AF62-16B9DFCA7F5B}" srcId="{A16B6A7A-051B-4D02-AFA9-1C83956AC15E}" destId="{E077437D-E8EF-4464-9278-31CAFD612FBB}" srcOrd="1" destOrd="0" parTransId="{D0E4B76A-514C-4E1C-B945-8EDD495B93BA}" sibTransId="{43C32076-177E-4A00-A761-2A90F77E70D0}"/>
    <dgm:cxn modelId="{CD79CD1F-DFAB-4B52-9829-757F49D72F6D}" type="presOf" srcId="{E077437D-E8EF-4464-9278-31CAFD612FBB}" destId="{8953D433-72AC-4BBD-BF7E-B4A725382052}" srcOrd="0" destOrd="0" presId="urn:microsoft.com/office/officeart/2005/8/layout/process4"/>
    <dgm:cxn modelId="{0D9857A0-9181-46F3-ADC2-B84CC40EDFE7}" type="presOf" srcId="{A16B6A7A-051B-4D02-AFA9-1C83956AC15E}" destId="{7701928F-CDD4-4CA0-A4DB-746AD75230B2}" srcOrd="1" destOrd="0" presId="urn:microsoft.com/office/officeart/2005/8/layout/process4"/>
    <dgm:cxn modelId="{53DFD3AC-BBF2-4CA1-B157-43883827DE77}" srcId="{A9046C11-F878-4C00-8905-249723BBF39B}" destId="{A16B6A7A-051B-4D02-AFA9-1C83956AC15E}" srcOrd="1" destOrd="0" parTransId="{CABAA402-295B-4457-9416-7943EF4A0B12}" sibTransId="{8A4E7A8A-5E81-4E0A-BE05-D0775CA60D2B}"/>
    <dgm:cxn modelId="{FCA78503-25D9-4325-8CE0-889CDB7CF9B1}" srcId="{A16B6A7A-051B-4D02-AFA9-1C83956AC15E}" destId="{8DCD0EF5-276A-4B7E-9633-6D6CD4F9E3F6}" srcOrd="3" destOrd="0" parTransId="{CC4C96D4-4D28-4CE7-9D86-3CDD20B04F9E}" sibTransId="{6E2CF66D-FE48-4D33-AA59-7E36DDE607CD}"/>
    <dgm:cxn modelId="{08303A38-FE81-409D-B8BE-C7A2AFA656C2}" type="presOf" srcId="{A16B6A7A-051B-4D02-AFA9-1C83956AC15E}" destId="{528AC91F-B69D-4645-B325-D24FCF211ABA}" srcOrd="0" destOrd="0" presId="urn:microsoft.com/office/officeart/2005/8/layout/process4"/>
    <dgm:cxn modelId="{A9A7EDEE-691D-4AEF-9CF0-19C3DDB7AF7F}" type="presOf" srcId="{A8B0BC05-D623-42F5-8176-93071BB3856F}" destId="{CEE11DE4-CC2D-4FD4-8A32-91F0AD65557F}" srcOrd="0" destOrd="0" presId="urn:microsoft.com/office/officeart/2005/8/layout/process4"/>
    <dgm:cxn modelId="{DC161D7E-C47D-4383-AE57-3CDA6B66E558}" type="presOf" srcId="{A8B0BC05-D623-42F5-8176-93071BB3856F}" destId="{16165854-194C-4FE1-A2CA-B1E058CB7131}" srcOrd="1" destOrd="0" presId="urn:microsoft.com/office/officeart/2005/8/layout/process4"/>
    <dgm:cxn modelId="{92A21CDB-6B49-4EC4-85A1-163F3B703DC6}" srcId="{A9046C11-F878-4C00-8905-249723BBF39B}" destId="{A8B0BC05-D623-42F5-8176-93071BB3856F}" srcOrd="0" destOrd="0" parTransId="{36A3C47A-0AC4-41CA-8E41-B110AC666858}" sibTransId="{3530E148-9614-43A0-8C0A-7254977A5CEF}"/>
    <dgm:cxn modelId="{70224C55-E6A5-4685-ADEC-30E70BB8802C}" type="presOf" srcId="{8DCD0EF5-276A-4B7E-9633-6D6CD4F9E3F6}" destId="{490A25A0-C8D8-4219-AA52-0190B319CD51}" srcOrd="0" destOrd="0" presId="urn:microsoft.com/office/officeart/2005/8/layout/process4"/>
    <dgm:cxn modelId="{7C9C915A-5CA2-4A67-80C4-9AD82CDFC2BF}" srcId="{A16B6A7A-051B-4D02-AFA9-1C83956AC15E}" destId="{2FF2F10C-933A-42FB-9299-12D175FFB126}" srcOrd="0" destOrd="0" parTransId="{2D8D9A62-5922-4CC1-9173-B51BB69E3D4B}" sibTransId="{DB8EDDA2-405F-4BA2-8C42-CC4D26BF2DA4}"/>
    <dgm:cxn modelId="{0B35FCC9-D7E5-4815-B59A-2556A2C55B37}" type="presOf" srcId="{0980C943-C40F-4E99-B557-B657F158997A}" destId="{F8985ED2-D9CB-4FE5-BC61-09BC347FC0FA}" srcOrd="0" destOrd="0" presId="urn:microsoft.com/office/officeart/2005/8/layout/process4"/>
    <dgm:cxn modelId="{493ECCB4-C583-47DD-97ED-FB62C805E88D}" type="presOf" srcId="{0F57067B-3A56-4E26-B7A5-9DE8C39A6415}" destId="{F238A5BB-CDBC-46B6-A207-E15E2C0AB805}" srcOrd="0" destOrd="0" presId="urn:microsoft.com/office/officeart/2005/8/layout/process4"/>
    <dgm:cxn modelId="{58C3D9B5-6126-4739-97A9-8DFF141122F2}" srcId="{A8B0BC05-D623-42F5-8176-93071BB3856F}" destId="{0F57067B-3A56-4E26-B7A5-9DE8C39A6415}" srcOrd="0" destOrd="0" parTransId="{ADA8D5FA-484F-4FFE-8309-F648B6949C45}" sibTransId="{7FB5F6A5-B053-47EB-B0DB-19AC5569A906}"/>
    <dgm:cxn modelId="{D99725AD-80D7-45E5-B722-1031D45C8F3D}" type="presOf" srcId="{0CA3CEFC-121E-41EC-8812-FF553FAA1BFC}" destId="{FEA97B58-BE56-408C-8F46-317247FE1ED5}" srcOrd="0" destOrd="0" presId="urn:microsoft.com/office/officeart/2005/8/layout/process4"/>
    <dgm:cxn modelId="{1358CA7E-F513-4373-8E92-E647283A10EB}" type="presParOf" srcId="{93AE5627-3D31-4FA1-BBF4-BA92C5153246}" destId="{A74D09FB-EEEC-4B22-9975-2D66F0086E8C}" srcOrd="0" destOrd="0" presId="urn:microsoft.com/office/officeart/2005/8/layout/process4"/>
    <dgm:cxn modelId="{24538C7F-2940-464A-B1F2-D83ADFE5D97A}" type="presParOf" srcId="{A74D09FB-EEEC-4B22-9975-2D66F0086E8C}" destId="{528AC91F-B69D-4645-B325-D24FCF211ABA}" srcOrd="0" destOrd="0" presId="urn:microsoft.com/office/officeart/2005/8/layout/process4"/>
    <dgm:cxn modelId="{7B2743D0-E92B-47C4-8083-22934B58B2EA}" type="presParOf" srcId="{A74D09FB-EEEC-4B22-9975-2D66F0086E8C}" destId="{7701928F-CDD4-4CA0-A4DB-746AD75230B2}" srcOrd="1" destOrd="0" presId="urn:microsoft.com/office/officeart/2005/8/layout/process4"/>
    <dgm:cxn modelId="{2AC1BFEF-7608-4C64-8700-4A204D5040FF}" type="presParOf" srcId="{A74D09FB-EEEC-4B22-9975-2D66F0086E8C}" destId="{C39A2629-42B1-4E5D-AA95-BB5686565505}" srcOrd="2" destOrd="0" presId="urn:microsoft.com/office/officeart/2005/8/layout/process4"/>
    <dgm:cxn modelId="{D015085F-9388-426C-970E-05B822377715}" type="presParOf" srcId="{C39A2629-42B1-4E5D-AA95-BB5686565505}" destId="{BE3DFCAD-1E39-4863-85A8-B19B252E1CAE}" srcOrd="0" destOrd="0" presId="urn:microsoft.com/office/officeart/2005/8/layout/process4"/>
    <dgm:cxn modelId="{8DD970C5-D492-419C-B82B-8F34BE676840}" type="presParOf" srcId="{C39A2629-42B1-4E5D-AA95-BB5686565505}" destId="{8953D433-72AC-4BBD-BF7E-B4A725382052}" srcOrd="1" destOrd="0" presId="urn:microsoft.com/office/officeart/2005/8/layout/process4"/>
    <dgm:cxn modelId="{E82BE81D-700C-4C93-BF5D-C0A09C289FE2}" type="presParOf" srcId="{C39A2629-42B1-4E5D-AA95-BB5686565505}" destId="{F8985ED2-D9CB-4FE5-BC61-09BC347FC0FA}" srcOrd="2" destOrd="0" presId="urn:microsoft.com/office/officeart/2005/8/layout/process4"/>
    <dgm:cxn modelId="{C3E2F89A-5CE4-4260-8138-68A02FC3F601}" type="presParOf" srcId="{C39A2629-42B1-4E5D-AA95-BB5686565505}" destId="{490A25A0-C8D8-4219-AA52-0190B319CD51}" srcOrd="3" destOrd="0" presId="urn:microsoft.com/office/officeart/2005/8/layout/process4"/>
    <dgm:cxn modelId="{607CFE0F-421A-498E-8791-F5B588C7C7F8}" type="presParOf" srcId="{93AE5627-3D31-4FA1-BBF4-BA92C5153246}" destId="{15D7D42A-D664-4FF6-892C-018DE715DBF5}" srcOrd="1" destOrd="0" presId="urn:microsoft.com/office/officeart/2005/8/layout/process4"/>
    <dgm:cxn modelId="{E233C09D-0BF9-48FE-9472-6FD260E69DB2}" type="presParOf" srcId="{93AE5627-3D31-4FA1-BBF4-BA92C5153246}" destId="{91185061-D0C3-46C6-8545-0D8E11D6F379}" srcOrd="2" destOrd="0" presId="urn:microsoft.com/office/officeart/2005/8/layout/process4"/>
    <dgm:cxn modelId="{66B2FA60-3212-4B7C-858B-6545B6A96338}" type="presParOf" srcId="{91185061-D0C3-46C6-8545-0D8E11D6F379}" destId="{CEE11DE4-CC2D-4FD4-8A32-91F0AD65557F}" srcOrd="0" destOrd="0" presId="urn:microsoft.com/office/officeart/2005/8/layout/process4"/>
    <dgm:cxn modelId="{B6FB0D90-90E2-4798-8649-7EEB1196D1BA}" type="presParOf" srcId="{91185061-D0C3-46C6-8545-0D8E11D6F379}" destId="{16165854-194C-4FE1-A2CA-B1E058CB7131}" srcOrd="1" destOrd="0" presId="urn:microsoft.com/office/officeart/2005/8/layout/process4"/>
    <dgm:cxn modelId="{0B06C259-7E17-4D67-B5A5-C527CD6363FC}" type="presParOf" srcId="{91185061-D0C3-46C6-8545-0D8E11D6F379}" destId="{CB78B4FE-D0C0-4B99-9244-714B77675668}" srcOrd="2" destOrd="0" presId="urn:microsoft.com/office/officeart/2005/8/layout/process4"/>
    <dgm:cxn modelId="{9612A743-80B0-4062-8C37-77CA3B9EBE5A}" type="presParOf" srcId="{CB78B4FE-D0C0-4B99-9244-714B77675668}" destId="{F238A5BB-CDBC-46B6-A207-E15E2C0AB805}" srcOrd="0" destOrd="0" presId="urn:microsoft.com/office/officeart/2005/8/layout/process4"/>
    <dgm:cxn modelId="{D6BDD554-D823-4E8D-8743-5FAD7B8418CD}" type="presParOf" srcId="{CB78B4FE-D0C0-4B99-9244-714B77675668}" destId="{FEA97B58-BE56-408C-8F46-317247FE1ED5}"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1928F-CDD4-4CA0-A4DB-746AD75230B2}">
      <dsp:nvSpPr>
        <dsp:cNvPr id="0" name=""/>
        <dsp:cNvSpPr/>
      </dsp:nvSpPr>
      <dsp:spPr>
        <a:xfrm>
          <a:off x="0" y="3026946"/>
          <a:ext cx="7522817" cy="1986004"/>
        </a:xfrm>
        <a:prstGeom prst="rect">
          <a:avLst/>
        </a:prstGeom>
        <a:solidFill>
          <a:schemeClr val="accent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Can lead to…</a:t>
          </a:r>
          <a:endParaRPr lang="en-US" sz="3800" kern="1200" dirty="0"/>
        </a:p>
      </dsp:txBody>
      <dsp:txXfrm>
        <a:off x="0" y="3026946"/>
        <a:ext cx="7522817" cy="1072442"/>
      </dsp:txXfrm>
    </dsp:sp>
    <dsp:sp modelId="{BE3DFCAD-1E39-4863-85A8-B19B252E1CAE}">
      <dsp:nvSpPr>
        <dsp:cNvPr id="0" name=""/>
        <dsp:cNvSpPr/>
      </dsp:nvSpPr>
      <dsp:spPr>
        <a:xfrm>
          <a:off x="3673" y="4059668"/>
          <a:ext cx="2505156"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Increased food spoilage</a:t>
          </a:r>
          <a:endParaRPr lang="en-US" sz="2200" kern="1200" dirty="0">
            <a:solidFill>
              <a:schemeClr val="bg1"/>
            </a:solidFill>
          </a:endParaRPr>
        </a:p>
      </dsp:txBody>
      <dsp:txXfrm>
        <a:off x="3673" y="4059668"/>
        <a:ext cx="2505156" cy="913562"/>
      </dsp:txXfrm>
    </dsp:sp>
    <dsp:sp modelId="{8953D433-72AC-4BBD-BF7E-B4A725382052}">
      <dsp:nvSpPr>
        <dsp:cNvPr id="0" name=""/>
        <dsp:cNvSpPr/>
      </dsp:nvSpPr>
      <dsp:spPr>
        <a:xfrm>
          <a:off x="2508830" y="4059668"/>
          <a:ext cx="2505156"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Increased crop contamination</a:t>
          </a:r>
          <a:endParaRPr lang="en-US" sz="2200" kern="1200" dirty="0">
            <a:solidFill>
              <a:schemeClr val="bg1"/>
            </a:solidFill>
          </a:endParaRPr>
        </a:p>
      </dsp:txBody>
      <dsp:txXfrm>
        <a:off x="2508830" y="4059668"/>
        <a:ext cx="2505156" cy="913562"/>
      </dsp:txXfrm>
    </dsp:sp>
    <dsp:sp modelId="{F8985ED2-D9CB-4FE5-BC61-09BC347FC0FA}">
      <dsp:nvSpPr>
        <dsp:cNvPr id="0" name=""/>
        <dsp:cNvSpPr/>
      </dsp:nvSpPr>
      <dsp:spPr>
        <a:xfrm>
          <a:off x="5013986" y="4059668"/>
          <a:ext cx="2505156"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Increased damage to stored food</a:t>
          </a:r>
          <a:endParaRPr lang="en-US" sz="2200" kern="1200" dirty="0">
            <a:solidFill>
              <a:schemeClr val="bg1"/>
            </a:solidFill>
          </a:endParaRPr>
        </a:p>
      </dsp:txBody>
      <dsp:txXfrm>
        <a:off x="5013986" y="4059668"/>
        <a:ext cx="2505156" cy="913562"/>
      </dsp:txXfrm>
    </dsp:sp>
    <dsp:sp modelId="{16165854-194C-4FE1-A2CA-B1E058CB7131}">
      <dsp:nvSpPr>
        <dsp:cNvPr id="0" name=""/>
        <dsp:cNvSpPr/>
      </dsp:nvSpPr>
      <dsp:spPr>
        <a:xfrm rot="10800000">
          <a:off x="0" y="5132"/>
          <a:ext cx="7522817" cy="3054474"/>
        </a:xfrm>
        <a:prstGeom prst="upArrowCallout">
          <a:avLst/>
        </a:prstGeom>
        <a:solidFill>
          <a:schemeClr val="accent3"/>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Climate changes…</a:t>
          </a:r>
          <a:endParaRPr lang="en-US" sz="3800" kern="1200" dirty="0"/>
        </a:p>
      </dsp:txBody>
      <dsp:txXfrm rot="-10800000">
        <a:off x="0" y="5132"/>
        <a:ext cx="7522817" cy="1072120"/>
      </dsp:txXfrm>
    </dsp:sp>
    <dsp:sp modelId="{F238A5BB-CDBC-46B6-A207-E15E2C0AB805}">
      <dsp:nvSpPr>
        <dsp:cNvPr id="0" name=""/>
        <dsp:cNvSpPr/>
      </dsp:nvSpPr>
      <dsp:spPr>
        <a:xfrm>
          <a:off x="3673" y="1074382"/>
          <a:ext cx="2505156" cy="913287"/>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Higher air temperatures</a:t>
          </a:r>
          <a:endParaRPr lang="en-US" sz="2200" kern="1200" dirty="0">
            <a:solidFill>
              <a:schemeClr val="bg1"/>
            </a:solidFill>
          </a:endParaRPr>
        </a:p>
      </dsp:txBody>
      <dsp:txXfrm>
        <a:off x="3673" y="1074382"/>
        <a:ext cx="2505156" cy="913287"/>
      </dsp:txXfrm>
    </dsp:sp>
    <dsp:sp modelId="{FEA97B58-BE56-408C-8F46-317247FE1ED5}">
      <dsp:nvSpPr>
        <dsp:cNvPr id="0" name=""/>
        <dsp:cNvSpPr/>
      </dsp:nvSpPr>
      <dsp:spPr>
        <a:xfrm>
          <a:off x="2508830" y="1074382"/>
          <a:ext cx="2505156" cy="913287"/>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Higher water body temperatures</a:t>
          </a:r>
          <a:endParaRPr lang="en-US" sz="2200" kern="1200" dirty="0">
            <a:solidFill>
              <a:schemeClr val="bg1"/>
            </a:solidFill>
          </a:endParaRPr>
        </a:p>
      </dsp:txBody>
      <dsp:txXfrm>
        <a:off x="2508830" y="1074382"/>
        <a:ext cx="2505156" cy="913287"/>
      </dsp:txXfrm>
    </dsp:sp>
    <dsp:sp modelId="{855BDD20-C2FC-4DBB-997D-94B861B50A06}">
      <dsp:nvSpPr>
        <dsp:cNvPr id="0" name=""/>
        <dsp:cNvSpPr/>
      </dsp:nvSpPr>
      <dsp:spPr>
        <a:xfrm>
          <a:off x="5013986" y="1074382"/>
          <a:ext cx="2505156" cy="913287"/>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High or low precipitation</a:t>
          </a:r>
          <a:endParaRPr lang="en-US" sz="2200" kern="1200" dirty="0">
            <a:solidFill>
              <a:schemeClr val="bg1"/>
            </a:solidFill>
          </a:endParaRPr>
        </a:p>
      </dsp:txBody>
      <dsp:txXfrm>
        <a:off x="5013986" y="1074382"/>
        <a:ext cx="2505156" cy="913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1928F-CDD4-4CA0-A4DB-746AD75230B2}">
      <dsp:nvSpPr>
        <dsp:cNvPr id="0" name=""/>
        <dsp:cNvSpPr/>
      </dsp:nvSpPr>
      <dsp:spPr>
        <a:xfrm>
          <a:off x="0" y="3026946"/>
          <a:ext cx="7522817" cy="1986004"/>
        </a:xfrm>
        <a:prstGeom prst="rect">
          <a:avLst/>
        </a:prstGeom>
        <a:solidFill>
          <a:schemeClr val="accent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Can lead to…</a:t>
          </a:r>
          <a:endParaRPr lang="en-US" sz="3800" kern="1200" dirty="0"/>
        </a:p>
      </dsp:txBody>
      <dsp:txXfrm>
        <a:off x="0" y="3026946"/>
        <a:ext cx="7522817" cy="1072442"/>
      </dsp:txXfrm>
    </dsp:sp>
    <dsp:sp modelId="{BE3DFCAD-1E39-4863-85A8-B19B252E1CAE}">
      <dsp:nvSpPr>
        <dsp:cNvPr id="0" name=""/>
        <dsp:cNvSpPr/>
      </dsp:nvSpPr>
      <dsp:spPr>
        <a:xfrm>
          <a:off x="0"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Pollination disruptions</a:t>
          </a:r>
          <a:endParaRPr lang="en-US" sz="1800" kern="1200" dirty="0">
            <a:solidFill>
              <a:schemeClr val="bg1"/>
            </a:solidFill>
          </a:endParaRPr>
        </a:p>
      </dsp:txBody>
      <dsp:txXfrm>
        <a:off x="0" y="4059668"/>
        <a:ext cx="1880704" cy="913562"/>
      </dsp:txXfrm>
    </dsp:sp>
    <dsp:sp modelId="{8953D433-72AC-4BBD-BF7E-B4A725382052}">
      <dsp:nvSpPr>
        <dsp:cNvPr id="0" name=""/>
        <dsp:cNvSpPr/>
      </dsp:nvSpPr>
      <dsp:spPr>
        <a:xfrm>
          <a:off x="1880704"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89000">
            <a:lnSpc>
              <a:spcPct val="90000"/>
            </a:lnSpc>
            <a:spcBef>
              <a:spcPct val="0"/>
            </a:spcBef>
            <a:spcAft>
              <a:spcPct val="35000"/>
            </a:spcAft>
          </a:pPr>
          <a:r>
            <a:rPr lang="en-US" sz="1800" kern="1200" dirty="0" smtClean="0">
              <a:solidFill>
                <a:schemeClr val="bg1"/>
              </a:solidFill>
            </a:rPr>
            <a:t>Increased plant disease</a:t>
          </a:r>
          <a:endParaRPr lang="en-US" sz="1800" kern="1200" dirty="0">
            <a:solidFill>
              <a:schemeClr val="bg1"/>
            </a:solidFill>
          </a:endParaRPr>
        </a:p>
      </dsp:txBody>
      <dsp:txXfrm>
        <a:off x="1880704" y="4059668"/>
        <a:ext cx="1880704" cy="913562"/>
      </dsp:txXfrm>
    </dsp:sp>
    <dsp:sp modelId="{F8985ED2-D9CB-4FE5-BC61-09BC347FC0FA}">
      <dsp:nvSpPr>
        <dsp:cNvPr id="0" name=""/>
        <dsp:cNvSpPr/>
      </dsp:nvSpPr>
      <dsp:spPr>
        <a:xfrm>
          <a:off x="3761408"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Reduced winter dormancy</a:t>
          </a:r>
          <a:endParaRPr lang="en-US" sz="1800" kern="1200" dirty="0">
            <a:solidFill>
              <a:schemeClr val="bg1"/>
            </a:solidFill>
          </a:endParaRPr>
        </a:p>
      </dsp:txBody>
      <dsp:txXfrm>
        <a:off x="3761408" y="4059668"/>
        <a:ext cx="1880704" cy="913562"/>
      </dsp:txXfrm>
    </dsp:sp>
    <dsp:sp modelId="{8A5A099A-E12D-4084-9F1B-2949A9587BD7}">
      <dsp:nvSpPr>
        <dsp:cNvPr id="0" name=""/>
        <dsp:cNvSpPr/>
      </dsp:nvSpPr>
      <dsp:spPr>
        <a:xfrm>
          <a:off x="5642112"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Crop devastation from floods and drought</a:t>
          </a:r>
          <a:endParaRPr lang="en-US" sz="1800" kern="1200" dirty="0">
            <a:solidFill>
              <a:schemeClr val="bg1"/>
            </a:solidFill>
          </a:endParaRPr>
        </a:p>
      </dsp:txBody>
      <dsp:txXfrm>
        <a:off x="5642112" y="4059668"/>
        <a:ext cx="1880704" cy="913562"/>
      </dsp:txXfrm>
    </dsp:sp>
    <dsp:sp modelId="{16165854-194C-4FE1-A2CA-B1E058CB7131}">
      <dsp:nvSpPr>
        <dsp:cNvPr id="0" name=""/>
        <dsp:cNvSpPr/>
      </dsp:nvSpPr>
      <dsp:spPr>
        <a:xfrm rot="10800000">
          <a:off x="0" y="5132"/>
          <a:ext cx="7522817" cy="3054474"/>
        </a:xfrm>
        <a:prstGeom prst="upArrowCallout">
          <a:avLst/>
        </a:prstGeom>
        <a:solidFill>
          <a:schemeClr val="accent3"/>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Climate changes…</a:t>
          </a:r>
          <a:endParaRPr lang="en-US" sz="3800" kern="1200" dirty="0"/>
        </a:p>
      </dsp:txBody>
      <dsp:txXfrm rot="-10800000">
        <a:off x="0" y="5132"/>
        <a:ext cx="7522817" cy="1072120"/>
      </dsp:txXfrm>
    </dsp:sp>
    <dsp:sp modelId="{F238A5BB-CDBC-46B6-A207-E15E2C0AB805}">
      <dsp:nvSpPr>
        <dsp:cNvPr id="0" name=""/>
        <dsp:cNvSpPr/>
      </dsp:nvSpPr>
      <dsp:spPr>
        <a:xfrm>
          <a:off x="0" y="1074382"/>
          <a:ext cx="1880704"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Hot and dry conditions</a:t>
          </a:r>
          <a:endParaRPr lang="en-US" sz="1800" kern="1200" dirty="0">
            <a:solidFill>
              <a:schemeClr val="bg1"/>
            </a:solidFill>
          </a:endParaRPr>
        </a:p>
      </dsp:txBody>
      <dsp:txXfrm>
        <a:off x="0" y="1074382"/>
        <a:ext cx="1880704" cy="913287"/>
      </dsp:txXfrm>
    </dsp:sp>
    <dsp:sp modelId="{FEA97B58-BE56-408C-8F46-317247FE1ED5}">
      <dsp:nvSpPr>
        <dsp:cNvPr id="0" name=""/>
        <dsp:cNvSpPr/>
      </dsp:nvSpPr>
      <dsp:spPr>
        <a:xfrm>
          <a:off x="1880704" y="1074382"/>
          <a:ext cx="1880704"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Warm and humid conditions</a:t>
          </a:r>
          <a:endParaRPr lang="en-US" sz="1800" kern="1200" dirty="0">
            <a:solidFill>
              <a:schemeClr val="bg1"/>
            </a:solidFill>
          </a:endParaRPr>
        </a:p>
      </dsp:txBody>
      <dsp:txXfrm>
        <a:off x="1880704" y="1074382"/>
        <a:ext cx="1880704" cy="913287"/>
      </dsp:txXfrm>
    </dsp:sp>
    <dsp:sp modelId="{855BDD20-C2FC-4DBB-997D-94B861B50A06}">
      <dsp:nvSpPr>
        <dsp:cNvPr id="0" name=""/>
        <dsp:cNvSpPr/>
      </dsp:nvSpPr>
      <dsp:spPr>
        <a:xfrm>
          <a:off x="3761408" y="1074382"/>
          <a:ext cx="1880704"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Warmer winters</a:t>
          </a:r>
          <a:endParaRPr lang="en-US" sz="1800" kern="1200" dirty="0">
            <a:solidFill>
              <a:schemeClr val="bg1"/>
            </a:solidFill>
          </a:endParaRPr>
        </a:p>
      </dsp:txBody>
      <dsp:txXfrm>
        <a:off x="3761408" y="1074382"/>
        <a:ext cx="1880704" cy="913287"/>
      </dsp:txXfrm>
    </dsp:sp>
    <dsp:sp modelId="{50B8EEF0-5B1B-4A65-A06C-046984D5AB45}">
      <dsp:nvSpPr>
        <dsp:cNvPr id="0" name=""/>
        <dsp:cNvSpPr/>
      </dsp:nvSpPr>
      <dsp:spPr>
        <a:xfrm>
          <a:off x="5642112" y="1074382"/>
          <a:ext cx="1880704"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Severe weather</a:t>
          </a:r>
          <a:endParaRPr lang="en-US" sz="1800" kern="1200" dirty="0">
            <a:solidFill>
              <a:schemeClr val="bg1"/>
            </a:solidFill>
          </a:endParaRPr>
        </a:p>
      </dsp:txBody>
      <dsp:txXfrm>
        <a:off x="5642112" y="1074382"/>
        <a:ext cx="1880704" cy="913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1928F-CDD4-4CA0-A4DB-746AD75230B2}">
      <dsp:nvSpPr>
        <dsp:cNvPr id="0" name=""/>
        <dsp:cNvSpPr/>
      </dsp:nvSpPr>
      <dsp:spPr>
        <a:xfrm>
          <a:off x="0" y="3026946"/>
          <a:ext cx="7522817" cy="1986004"/>
        </a:xfrm>
        <a:prstGeom prst="rect">
          <a:avLst/>
        </a:prstGeom>
        <a:solidFill>
          <a:schemeClr val="accent3"/>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Can lead to…</a:t>
          </a:r>
          <a:endParaRPr lang="en-US" sz="3800" kern="1200" dirty="0"/>
        </a:p>
      </dsp:txBody>
      <dsp:txXfrm>
        <a:off x="0" y="3026946"/>
        <a:ext cx="7522817" cy="1072442"/>
      </dsp:txXfrm>
    </dsp:sp>
    <dsp:sp modelId="{BE3DFCAD-1E39-4863-85A8-B19B252E1CAE}">
      <dsp:nvSpPr>
        <dsp:cNvPr id="0" name=""/>
        <dsp:cNvSpPr/>
      </dsp:nvSpPr>
      <dsp:spPr>
        <a:xfrm>
          <a:off x="3673" y="4059668"/>
          <a:ext cx="2505156" cy="913562"/>
        </a:xfrm>
        <a:prstGeom prst="rect">
          <a:avLst/>
        </a:prstGeom>
        <a:solidFill>
          <a:schemeClr val="accent1">
            <a:alpha val="90000"/>
          </a:schemeClr>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Fewer cold water fish</a:t>
          </a:r>
          <a:endParaRPr lang="en-US" sz="2900" kern="1200" dirty="0">
            <a:solidFill>
              <a:schemeClr val="bg1"/>
            </a:solidFill>
          </a:endParaRPr>
        </a:p>
      </dsp:txBody>
      <dsp:txXfrm>
        <a:off x="3673" y="4059668"/>
        <a:ext cx="2505156" cy="913562"/>
      </dsp:txXfrm>
    </dsp:sp>
    <dsp:sp modelId="{8953D433-72AC-4BBD-BF7E-B4A725382052}">
      <dsp:nvSpPr>
        <dsp:cNvPr id="0" name=""/>
        <dsp:cNvSpPr/>
      </dsp:nvSpPr>
      <dsp:spPr>
        <a:xfrm>
          <a:off x="2508830" y="4059668"/>
          <a:ext cx="2505156" cy="913562"/>
        </a:xfrm>
        <a:prstGeom prst="rect">
          <a:avLst/>
        </a:prstGeom>
        <a:solidFill>
          <a:schemeClr val="accent1">
            <a:alpha val="90000"/>
          </a:schemeClr>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Invasive species</a:t>
          </a:r>
          <a:endParaRPr lang="en-US" sz="2900" kern="1200" dirty="0">
            <a:solidFill>
              <a:schemeClr val="bg1"/>
            </a:solidFill>
          </a:endParaRPr>
        </a:p>
      </dsp:txBody>
      <dsp:txXfrm>
        <a:off x="2508830" y="4059668"/>
        <a:ext cx="2505156" cy="913562"/>
      </dsp:txXfrm>
    </dsp:sp>
    <dsp:sp modelId="{F8985ED2-D9CB-4FE5-BC61-09BC347FC0FA}">
      <dsp:nvSpPr>
        <dsp:cNvPr id="0" name=""/>
        <dsp:cNvSpPr/>
      </dsp:nvSpPr>
      <dsp:spPr>
        <a:xfrm>
          <a:off x="5013986" y="4059668"/>
          <a:ext cx="2505156" cy="913562"/>
        </a:xfrm>
        <a:prstGeom prst="rect">
          <a:avLst/>
        </a:prstGeom>
        <a:solidFill>
          <a:schemeClr val="accent1">
            <a:alpha val="90000"/>
          </a:schemeClr>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Toxic algae</a:t>
          </a:r>
          <a:endParaRPr lang="en-US" sz="2900" kern="1200" dirty="0">
            <a:solidFill>
              <a:schemeClr val="bg1"/>
            </a:solidFill>
          </a:endParaRPr>
        </a:p>
      </dsp:txBody>
      <dsp:txXfrm>
        <a:off x="5013986" y="4059668"/>
        <a:ext cx="2505156" cy="913562"/>
      </dsp:txXfrm>
    </dsp:sp>
    <dsp:sp modelId="{16165854-194C-4FE1-A2CA-B1E058CB7131}">
      <dsp:nvSpPr>
        <dsp:cNvPr id="0" name=""/>
        <dsp:cNvSpPr/>
      </dsp:nvSpPr>
      <dsp:spPr>
        <a:xfrm rot="10800000">
          <a:off x="0" y="5132"/>
          <a:ext cx="7522817" cy="3054474"/>
        </a:xfrm>
        <a:prstGeom prst="upArrowCallout">
          <a:avLst/>
        </a:prstGeom>
        <a:solidFill>
          <a:schemeClr val="accent3"/>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Climate changes…</a:t>
          </a:r>
          <a:endParaRPr lang="en-US" sz="3800" kern="1200" dirty="0"/>
        </a:p>
      </dsp:txBody>
      <dsp:txXfrm rot="-10800000">
        <a:off x="0" y="5132"/>
        <a:ext cx="7522817" cy="1072120"/>
      </dsp:txXfrm>
    </dsp:sp>
    <dsp:sp modelId="{F238A5BB-CDBC-46B6-A207-E15E2C0AB805}">
      <dsp:nvSpPr>
        <dsp:cNvPr id="0" name=""/>
        <dsp:cNvSpPr/>
      </dsp:nvSpPr>
      <dsp:spPr>
        <a:xfrm>
          <a:off x="3673" y="1074382"/>
          <a:ext cx="2505156"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Warmer waters</a:t>
          </a:r>
          <a:endParaRPr lang="en-US" sz="2900" kern="1200" dirty="0">
            <a:solidFill>
              <a:schemeClr val="bg1"/>
            </a:solidFill>
          </a:endParaRPr>
        </a:p>
      </dsp:txBody>
      <dsp:txXfrm>
        <a:off x="3673" y="1074382"/>
        <a:ext cx="2505156" cy="913287"/>
      </dsp:txXfrm>
    </dsp:sp>
    <dsp:sp modelId="{FEA97B58-BE56-408C-8F46-317247FE1ED5}">
      <dsp:nvSpPr>
        <dsp:cNvPr id="0" name=""/>
        <dsp:cNvSpPr/>
      </dsp:nvSpPr>
      <dsp:spPr>
        <a:xfrm>
          <a:off x="2508830" y="1074382"/>
          <a:ext cx="2505156"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Rainfall intensity</a:t>
          </a:r>
          <a:endParaRPr lang="en-US" sz="2900" kern="1200" dirty="0">
            <a:solidFill>
              <a:schemeClr val="bg1"/>
            </a:solidFill>
          </a:endParaRPr>
        </a:p>
      </dsp:txBody>
      <dsp:txXfrm>
        <a:off x="2508830" y="1074382"/>
        <a:ext cx="2505156" cy="913287"/>
      </dsp:txXfrm>
    </dsp:sp>
    <dsp:sp modelId="{855BDD20-C2FC-4DBB-997D-94B861B50A06}">
      <dsp:nvSpPr>
        <dsp:cNvPr id="0" name=""/>
        <dsp:cNvSpPr/>
      </dsp:nvSpPr>
      <dsp:spPr>
        <a:xfrm>
          <a:off x="5013986" y="1074382"/>
          <a:ext cx="2505156"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Lower water levels</a:t>
          </a:r>
          <a:endParaRPr lang="en-US" sz="2900" kern="1200" dirty="0">
            <a:solidFill>
              <a:schemeClr val="bg1"/>
            </a:solidFill>
          </a:endParaRPr>
        </a:p>
      </dsp:txBody>
      <dsp:txXfrm>
        <a:off x="5013986" y="1074382"/>
        <a:ext cx="2505156" cy="9132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1928F-CDD4-4CA0-A4DB-746AD75230B2}">
      <dsp:nvSpPr>
        <dsp:cNvPr id="0" name=""/>
        <dsp:cNvSpPr/>
      </dsp:nvSpPr>
      <dsp:spPr>
        <a:xfrm>
          <a:off x="0" y="3026946"/>
          <a:ext cx="7522817" cy="1986004"/>
        </a:xfrm>
        <a:prstGeom prst="rect">
          <a:avLst/>
        </a:prstGeom>
        <a:solidFill>
          <a:schemeClr val="accent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Can lead to…</a:t>
          </a:r>
          <a:endParaRPr lang="en-US" sz="3800" kern="1200" dirty="0"/>
        </a:p>
      </dsp:txBody>
      <dsp:txXfrm>
        <a:off x="0" y="3026946"/>
        <a:ext cx="7522817" cy="1072442"/>
      </dsp:txXfrm>
    </dsp:sp>
    <dsp:sp modelId="{BE3DFCAD-1E39-4863-85A8-B19B252E1CAE}">
      <dsp:nvSpPr>
        <dsp:cNvPr id="0" name=""/>
        <dsp:cNvSpPr/>
      </dsp:nvSpPr>
      <dsp:spPr>
        <a:xfrm>
          <a:off x="0"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Exposure to farm chemicals</a:t>
          </a:r>
          <a:endParaRPr lang="en-US" sz="2000" kern="1200" dirty="0">
            <a:solidFill>
              <a:schemeClr val="bg1"/>
            </a:solidFill>
          </a:endParaRPr>
        </a:p>
      </dsp:txBody>
      <dsp:txXfrm>
        <a:off x="0" y="4059668"/>
        <a:ext cx="1880704" cy="913562"/>
      </dsp:txXfrm>
    </dsp:sp>
    <dsp:sp modelId="{8953D433-72AC-4BBD-BF7E-B4A725382052}">
      <dsp:nvSpPr>
        <dsp:cNvPr id="0" name=""/>
        <dsp:cNvSpPr/>
      </dsp:nvSpPr>
      <dsp:spPr>
        <a:xfrm>
          <a:off x="1880704"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Injuries</a:t>
          </a:r>
          <a:endParaRPr lang="en-US" sz="2000" kern="1200" dirty="0">
            <a:solidFill>
              <a:schemeClr val="bg1"/>
            </a:solidFill>
          </a:endParaRPr>
        </a:p>
      </dsp:txBody>
      <dsp:txXfrm>
        <a:off x="1880704" y="4059668"/>
        <a:ext cx="1880704" cy="913562"/>
      </dsp:txXfrm>
    </dsp:sp>
    <dsp:sp modelId="{F8985ED2-D9CB-4FE5-BC61-09BC347FC0FA}">
      <dsp:nvSpPr>
        <dsp:cNvPr id="0" name=""/>
        <dsp:cNvSpPr/>
      </dsp:nvSpPr>
      <dsp:spPr>
        <a:xfrm>
          <a:off x="3761408"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Illnesses</a:t>
          </a:r>
          <a:endParaRPr lang="en-US" sz="2000" kern="1200" dirty="0">
            <a:solidFill>
              <a:schemeClr val="bg1"/>
            </a:solidFill>
          </a:endParaRPr>
        </a:p>
      </dsp:txBody>
      <dsp:txXfrm>
        <a:off x="3761408" y="4059668"/>
        <a:ext cx="1880704" cy="913562"/>
      </dsp:txXfrm>
    </dsp:sp>
    <dsp:sp modelId="{490A25A0-C8D8-4219-AA52-0190B319CD51}">
      <dsp:nvSpPr>
        <dsp:cNvPr id="0" name=""/>
        <dsp:cNvSpPr/>
      </dsp:nvSpPr>
      <dsp:spPr>
        <a:xfrm>
          <a:off x="5642112" y="4059668"/>
          <a:ext cx="1880704" cy="913562"/>
        </a:xfrm>
        <a:prstGeom prst="rect">
          <a:avLst/>
        </a:prstGeom>
        <a:solidFill>
          <a:schemeClr val="accent1">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Death</a:t>
          </a:r>
          <a:endParaRPr lang="en-US" sz="2000" kern="1200" dirty="0">
            <a:solidFill>
              <a:schemeClr val="bg1"/>
            </a:solidFill>
          </a:endParaRPr>
        </a:p>
      </dsp:txBody>
      <dsp:txXfrm>
        <a:off x="5642112" y="4059668"/>
        <a:ext cx="1880704" cy="913562"/>
      </dsp:txXfrm>
    </dsp:sp>
    <dsp:sp modelId="{16165854-194C-4FE1-A2CA-B1E058CB7131}">
      <dsp:nvSpPr>
        <dsp:cNvPr id="0" name=""/>
        <dsp:cNvSpPr/>
      </dsp:nvSpPr>
      <dsp:spPr>
        <a:xfrm rot="10800000">
          <a:off x="0" y="5132"/>
          <a:ext cx="7522817" cy="3054474"/>
        </a:xfrm>
        <a:prstGeom prst="upArrowCallout">
          <a:avLst/>
        </a:prstGeom>
        <a:solidFill>
          <a:schemeClr val="accent3"/>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Climate changes…</a:t>
          </a:r>
          <a:endParaRPr lang="en-US" sz="3800" kern="1200" dirty="0"/>
        </a:p>
      </dsp:txBody>
      <dsp:txXfrm rot="-10800000">
        <a:off x="0" y="5132"/>
        <a:ext cx="7522817" cy="1072120"/>
      </dsp:txXfrm>
    </dsp:sp>
    <dsp:sp modelId="{F238A5BB-CDBC-46B6-A207-E15E2C0AB805}">
      <dsp:nvSpPr>
        <dsp:cNvPr id="0" name=""/>
        <dsp:cNvSpPr/>
      </dsp:nvSpPr>
      <dsp:spPr>
        <a:xfrm>
          <a:off x="0" y="1074382"/>
          <a:ext cx="3761408"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Extreme heat and humidity</a:t>
          </a:r>
          <a:endParaRPr lang="en-US" sz="2000" kern="1200" dirty="0">
            <a:solidFill>
              <a:schemeClr val="bg1"/>
            </a:solidFill>
          </a:endParaRPr>
        </a:p>
      </dsp:txBody>
      <dsp:txXfrm>
        <a:off x="0" y="1074382"/>
        <a:ext cx="3761408" cy="913287"/>
      </dsp:txXfrm>
    </dsp:sp>
    <dsp:sp modelId="{FEA97B58-BE56-408C-8F46-317247FE1ED5}">
      <dsp:nvSpPr>
        <dsp:cNvPr id="0" name=""/>
        <dsp:cNvSpPr/>
      </dsp:nvSpPr>
      <dsp:spPr>
        <a:xfrm>
          <a:off x="3761408" y="1074382"/>
          <a:ext cx="3761408" cy="913287"/>
        </a:xfrm>
        <a:prstGeom prst="rect">
          <a:avLst/>
        </a:prstGeom>
        <a:solidFill>
          <a:schemeClr val="accent5">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Extreme weather events</a:t>
          </a:r>
          <a:endParaRPr lang="en-US" sz="2000" kern="1200" dirty="0">
            <a:solidFill>
              <a:schemeClr val="bg1"/>
            </a:solidFill>
          </a:endParaRPr>
        </a:p>
      </dsp:txBody>
      <dsp:txXfrm>
        <a:off x="3761408" y="1074382"/>
        <a:ext cx="3761408" cy="9132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9/20/2017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9/20/2017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Agriculture</a:t>
            </a:r>
            <a:r>
              <a:rPr lang="en-US" altLang="en-US" i="1" baseline="0" dirty="0" smtClean="0"/>
              <a:t> &amp; Food Security </a:t>
            </a:r>
            <a:r>
              <a:rPr lang="en-US" altLang="en-US" i="0" dirty="0" smtClean="0"/>
              <a:t>climate change </a:t>
            </a:r>
            <a:r>
              <a:rPr lang="en-US" altLang="en-US" dirty="0" smtClean="0"/>
              <a:t>training module is one of six one-hour introductions to the health effects of climate changes in Minnesota. The other training modules are:</a:t>
            </a:r>
          </a:p>
          <a:p>
            <a:pPr marL="171450" indent="-171450" eaLnBrk="1" hangingPunct="1">
              <a:spcBef>
                <a:spcPct val="0"/>
              </a:spcBef>
              <a:buFont typeface="Arial" panose="020B0604020202020204" pitchFamily="34" charset="0"/>
              <a:buChar char="•"/>
            </a:pPr>
            <a:r>
              <a:rPr lang="en-US" altLang="en-US" i="1" baseline="0" dirty="0" smtClean="0"/>
              <a:t>Climate Change &amp; Health 101</a:t>
            </a:r>
          </a:p>
          <a:p>
            <a:pPr marL="171450" indent="-171450" eaLnBrk="1" hangingPunct="1">
              <a:spcBef>
                <a:spcPct val="0"/>
              </a:spcBef>
              <a:buFont typeface="Arial" panose="020B0604020202020204" pitchFamily="34" charset="0"/>
              <a:buChar char="•"/>
            </a:pPr>
            <a:r>
              <a:rPr lang="en-US" altLang="en-US" i="1" baseline="0" dirty="0" smtClean="0"/>
              <a:t>Agriculture &amp; Food Security</a:t>
            </a:r>
          </a:p>
          <a:p>
            <a:pPr marL="171450" indent="-171450" eaLnBrk="1" hangingPunct="1">
              <a:spcBef>
                <a:spcPct val="0"/>
              </a:spcBef>
              <a:buFont typeface="Arial" panose="020B0604020202020204" pitchFamily="34" charset="0"/>
              <a:buChar char="•"/>
            </a:pPr>
            <a:r>
              <a:rPr lang="en-US" altLang="en-US" i="1" dirty="0" smtClean="0"/>
              <a:t>Air Quality</a:t>
            </a:r>
            <a:r>
              <a:rPr lang="en-US" altLang="en-US" i="1" baseline="0" dirty="0" smtClean="0"/>
              <a:t> &amp; </a:t>
            </a:r>
            <a:r>
              <a:rPr lang="en-US" altLang="en-US" i="1" dirty="0" smtClean="0"/>
              <a:t>Health </a:t>
            </a:r>
          </a:p>
          <a:p>
            <a:pPr marL="171450" indent="-171450" eaLnBrk="1" hangingPunct="1">
              <a:spcBef>
                <a:spcPct val="0"/>
              </a:spcBef>
              <a:buFont typeface="Arial" panose="020B0604020202020204" pitchFamily="34" charset="0"/>
              <a:buChar char="•"/>
            </a:pPr>
            <a:r>
              <a:rPr lang="en-US" altLang="en-US" i="1" dirty="0" smtClean="0"/>
              <a:t>Extreme Heat Events &amp; Health</a:t>
            </a:r>
          </a:p>
          <a:p>
            <a:pPr marL="171450" indent="-171450" eaLnBrk="1" hangingPunct="1">
              <a:spcBef>
                <a:spcPct val="0"/>
              </a:spcBef>
              <a:buFont typeface="Arial" panose="020B0604020202020204" pitchFamily="34" charset="0"/>
              <a:buChar char="•"/>
            </a:pPr>
            <a:r>
              <a:rPr lang="en-US" altLang="en-US" i="1" baseline="0" dirty="0" smtClean="0"/>
              <a:t>Well-being &amp; Health</a:t>
            </a:r>
            <a:endParaRPr lang="en-US" altLang="en-US" baseline="0" dirty="0" smtClean="0"/>
          </a:p>
          <a:p>
            <a:pPr marL="0" indent="0" eaLnBrk="1" hangingPunct="1">
              <a:spcBef>
                <a:spcPct val="0"/>
              </a:spcBef>
              <a:buFont typeface="Arial" panose="020B0604020202020204" pitchFamily="34" charset="0"/>
              <a:buNone/>
            </a:pPr>
            <a:endParaRPr lang="en-US" altLang="en-US" baseline="0" dirty="0" smtClean="0"/>
          </a:p>
          <a:p>
            <a:pPr marL="0" indent="0" eaLnBrk="1" hangingPunct="1">
              <a:spcBef>
                <a:spcPct val="0"/>
              </a:spcBef>
              <a:buFont typeface="Arial" panose="020B0604020202020204" pitchFamily="34" charset="0"/>
              <a:buNone/>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 Minnesota, there are distinct daily, seasonal, and regional trends in temperature. </a:t>
            </a:r>
          </a:p>
          <a:p>
            <a:pPr eaLnBrk="1" hangingPunct="1">
              <a:spcBef>
                <a:spcPct val="0"/>
              </a:spcBef>
            </a:pPr>
            <a:r>
              <a:rPr lang="en-US" altLang="en-US" dirty="0" smtClean="0"/>
              <a:t>Across the state winter season temperatures have been warming nearly twice as fast as annual average temperatures. The change in Minnesota’s winter daily low temperatures drives the statewide trend in all-season annual temperatures. </a:t>
            </a:r>
          </a:p>
          <a:p>
            <a:pPr eaLnBrk="1" hangingPunct="1">
              <a:spcBef>
                <a:spcPct val="0"/>
              </a:spcBef>
            </a:pPr>
            <a:endParaRPr lang="en-US" altLang="en-US" dirty="0" smtClean="0"/>
          </a:p>
          <a:p>
            <a:pPr eaLnBrk="1" hangingPunct="1">
              <a:spcBef>
                <a:spcPct val="0"/>
              </a:spcBef>
            </a:pPr>
            <a:r>
              <a:rPr lang="en-US" altLang="en-US" dirty="0" smtClean="0"/>
              <a:t>Minimum temperatures across all seasons, often referred to as “overnight lows”, have increased at a faster rate than average daily temperatures taken as a whole. Since 1985, average annual overnight lows have been rising at a rate of 6.0°F per century. There is no straightforward answer as to why nighttime lows are warming faster than daytime highs, but one likely factor is an increase in cloudiness that insulates land surface at night combined with reduced snow cover.</a:t>
            </a:r>
          </a:p>
          <a:p>
            <a:pPr eaLnBrk="1" hangingPunct="1">
              <a:spcBef>
                <a:spcPct val="0"/>
              </a:spcBef>
            </a:pPr>
            <a:endParaRPr lang="en-US" altLang="en-US" dirty="0" smtClean="0"/>
          </a:p>
          <a:p>
            <a:pPr eaLnBrk="1" hangingPunct="1">
              <a:spcBef>
                <a:spcPct val="0"/>
              </a:spcBef>
            </a:pPr>
            <a:r>
              <a:rPr lang="en-US" altLang="en-US" dirty="0" smtClean="0"/>
              <a:t>Over the last half century there has been a distinct spread of warmer lows into the northern part of Minnesota. Warming rates generally have been higher in northern areas of the state compared to southern areas, which is consistent with patterns seen across the Northern Hemisphere, where climate changes are occurring more rapidly at higher latitudes. However, the Twin Cities area located in the southeastern part of the state is a notable exception. The highest calculated warming trend of recent years is associated with the Twin Cities Metropolitan Area (TCMA). The high rate of warming associated with the TCMA may be a result of the urban heat island effect. </a:t>
            </a:r>
          </a:p>
          <a:p>
            <a:pPr eaLnBrk="1" hangingPunct="1">
              <a:spcBef>
                <a:spcPct val="0"/>
              </a:spcBef>
            </a:pPr>
            <a:endParaRPr lang="en-US" altLang="en-US" dirty="0" smtClean="0"/>
          </a:p>
          <a:p>
            <a:pPr eaLnBrk="1" hangingPunct="1">
              <a:spcBef>
                <a:spcPct val="0"/>
              </a:spcBef>
            </a:pPr>
            <a:r>
              <a:rPr lang="en-US" altLang="en-US" dirty="0" smtClean="0"/>
              <a:t>Source: MDH, 2015; Zandlo, 2008</a:t>
            </a:r>
          </a:p>
          <a:p>
            <a:r>
              <a:rPr lang="en-US" altLang="en-US" dirty="0" smtClean="0"/>
              <a:t>Image source: Annual average minimum temperatures for Minnesota – MDH, 2015 </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56497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change in temperature is already causing substantial shifts in the environment.  Maps of USDA plant hardiness zones show what types of plants will survive well and where. This is the standard by which gardeners and growers determine the plants that are most likely to thrive at a location. Zones are based on the average annual minimum winter temperature over a 30-year period and each zone represents a 10-degree Fahrenheit increment of minimum temperatures (USDA Agricultural Research Service, 2012).</a:t>
            </a:r>
            <a:endParaRPr lang="en-US" altLang="en-US" b="1" dirty="0" smtClean="0"/>
          </a:p>
          <a:p>
            <a:pPr eaLnBrk="1" hangingPunct="1">
              <a:spcBef>
                <a:spcPct val="0"/>
              </a:spcBef>
            </a:pPr>
            <a:endParaRPr lang="en-US" altLang="en-US" dirty="0" smtClean="0"/>
          </a:p>
          <a:p>
            <a:pPr eaLnBrk="1" hangingPunct="1">
              <a:spcBef>
                <a:spcPct val="0"/>
              </a:spcBef>
            </a:pPr>
            <a:r>
              <a:rPr lang="en-US" altLang="en-US" dirty="0" smtClean="0"/>
              <a:t>This image from the National Arbor Day Foundation compares two points in recent times. In 1990, Minnesota was predominantly zone 3 in the northern half of the state and zone 4 in the southern half of the state. In 2015, Minnesota was predominantly zone 4 across the majority of the state, with a smaller area of zone 3 in the far northern part of the state and zone 5 emerging in the far southern part of the state. </a:t>
            </a:r>
          </a:p>
          <a:p>
            <a:pPr eaLnBrk="1" hangingPunct="1">
              <a:spcBef>
                <a:spcPct val="0"/>
              </a:spcBef>
            </a:pPr>
            <a:endParaRPr lang="en-US" altLang="en-US" dirty="0" smtClean="0"/>
          </a:p>
          <a:p>
            <a:pPr eaLnBrk="1" hangingPunct="1">
              <a:spcBef>
                <a:spcPct val="0"/>
              </a:spcBef>
            </a:pPr>
            <a:r>
              <a:rPr lang="en-US" altLang="en-US" dirty="0" smtClean="0"/>
              <a:t>These shifts may stress native plant species and may make it easier for non-native plants, and the insects and pathogens that rely on them, to move into areas where they previously couldn’t survive.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27646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chart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79838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eaLnBrk="1" fontAlgn="auto" hangingPunct="1">
              <a:spcBef>
                <a:spcPct val="0"/>
              </a:spcBef>
              <a:spcAft>
                <a:spcPts val="0"/>
              </a:spcAft>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eaLnBrk="1" fontAlgn="auto" hangingPunct="1">
              <a:spcBef>
                <a:spcPts val="0"/>
              </a:spcBef>
              <a:spcAft>
                <a:spcPts val="0"/>
              </a:spcAft>
              <a:defRPr/>
            </a:pPr>
            <a:r>
              <a:rPr lang="en-US" dirty="0" smtClean="0"/>
              <a:t>[Reference] These seven mega-rain events since 2002 include: </a:t>
            </a:r>
          </a:p>
          <a:p>
            <a:pPr marL="285750" indent="-285750" eaLnBrk="1" fontAlgn="auto" hangingPunct="1">
              <a:spcBef>
                <a:spcPts val="0"/>
              </a:spcBef>
              <a:spcAft>
                <a:spcPts val="0"/>
              </a:spcAft>
              <a:buFont typeface="Arial" pitchFamily="34" charset="0"/>
              <a:buChar char="•"/>
              <a:defRPr/>
            </a:pPr>
            <a:r>
              <a:rPr lang="en-US" dirty="0" smtClean="0"/>
              <a:t>June 2002 – where rainfall topped 12 inches over 48 hours in Roseau and Lake of the Woods Counties of Northern MN</a:t>
            </a:r>
          </a:p>
          <a:p>
            <a:pPr marL="285750" indent="-285750" eaLnBrk="1" fontAlgn="auto" hangingPunct="1">
              <a:spcBef>
                <a:spcPts val="0"/>
              </a:spcBef>
              <a:spcAft>
                <a:spcPts val="0"/>
              </a:spcAft>
              <a:buFont typeface="Arial" pitchFamily="34" charset="0"/>
              <a:buChar char="•"/>
              <a:defRPr/>
            </a:pPr>
            <a:r>
              <a:rPr lang="en-US" dirty="0" smtClean="0"/>
              <a:t>September 2004 – with more than 10 inches of rain in a 36-hour period in Faribault and Freeborn Counties of Southern MN</a:t>
            </a:r>
          </a:p>
          <a:p>
            <a:pPr marL="285750" indent="-285750" eaLnBrk="1" fontAlgn="auto" hangingPunct="1">
              <a:spcBef>
                <a:spcPts val="0"/>
              </a:spcBef>
              <a:spcAft>
                <a:spcPts val="0"/>
              </a:spcAft>
              <a:buFont typeface="Arial" pitchFamily="34" charset="0"/>
              <a:buChar char="•"/>
              <a:defRPr/>
            </a:pPr>
            <a:r>
              <a:rPr lang="en-US" dirty="0" smtClean="0"/>
              <a:t>August 2007 – in South East Minnesota, after 15.1 inches of rain fell in 24 hours</a:t>
            </a:r>
          </a:p>
          <a:p>
            <a:pPr marL="285750" indent="-285750" eaLnBrk="1" fontAlgn="auto" hangingPunct="1">
              <a:spcBef>
                <a:spcPts val="0"/>
              </a:spcBef>
              <a:spcAft>
                <a:spcPts val="0"/>
              </a:spcAft>
              <a:buFont typeface="Arial" pitchFamily="34" charset="0"/>
              <a:buChar char="•"/>
              <a:defRPr/>
            </a:pPr>
            <a:r>
              <a:rPr lang="en-US" dirty="0" smtClean="0"/>
              <a:t>September 2010 – in South Central Minnesota, after 9.5 inches of rain fell in one day</a:t>
            </a:r>
          </a:p>
          <a:p>
            <a:pPr marL="285750" indent="-285750" eaLnBrk="1" fontAlgn="auto" hangingPunct="1">
              <a:spcBef>
                <a:spcPts val="0"/>
              </a:spcBef>
              <a:spcAft>
                <a:spcPts val="0"/>
              </a:spcAft>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85750" indent="-285750" eaLnBrk="1" fontAlgn="auto" hangingPunct="1">
              <a:spcBef>
                <a:spcPts val="0"/>
              </a:spcBef>
              <a:spcAft>
                <a:spcPts val="0"/>
              </a:spcAft>
              <a:buFont typeface="Arial" pitchFamily="34" charset="0"/>
              <a:buChar char="•"/>
              <a:defRPr/>
            </a:pPr>
            <a:r>
              <a:rPr lang="en-US" dirty="0" smtClean="0"/>
              <a:t>July 2016 – in Central Minnesota, especially Pine County, with a two-day total of 9.3 inches </a:t>
            </a:r>
          </a:p>
          <a:p>
            <a:pPr marL="285750" indent="-285750" eaLnBrk="1" fontAlgn="auto" hangingPunct="1">
              <a:spcBef>
                <a:spcPts val="0"/>
              </a:spcBef>
              <a:spcAft>
                <a:spcPts val="0"/>
              </a:spcAft>
              <a:buFont typeface="Arial" pitchFamily="34" charset="0"/>
              <a:buChar char="•"/>
              <a:defRPr/>
            </a:pPr>
            <a:r>
              <a:rPr lang="en-US" dirty="0" smtClean="0"/>
              <a:t>August 2016 – in Central and South East Minnesota, with rainfall rates of two-three inches per hour.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51190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 Observed trends have the potential to cause both increased flooding and drought, based on the localized nature of storms and their intensity,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12813"/>
            <a:endParaRPr lang="en-US" altLang="en-US" dirty="0" smtClean="0"/>
          </a:p>
          <a:p>
            <a:pPr defTabSz="912813"/>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114383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Humidity levels are a function of both temperature and water levels in the atmosphere. Health professionals are particularly interested in humidity, since this affects the skin’s ability to evaporate moisture and cool the body. Dew point is a measure of water vapor in the air. Specifically, the dew point temperature is the temperature to which air must be cooled at constant pressure for it to become fully saturated with water. The higher the dew point is, the more uncomfortable and physically stressed a person feels. This is because people cool themselves by sweating, and if the dew point is high, it becomes more difficult for sweat to evaporate off the skin. </a:t>
            </a:r>
          </a:p>
          <a:p>
            <a:endParaRPr lang="en-US" altLang="en-US" dirty="0" smtClean="0"/>
          </a:p>
          <a:p>
            <a:r>
              <a:rPr lang="en-US" altLang="en-US" dirty="0" smtClean="0"/>
              <a:t>While many measures of dew point and humidity in Minnesota do not yet show evidence of increasing, the most extreme dew point values are becoming more frequent and more extreme over time. Based on historical data, annual maximum dew point temperatures (measured at 6pm CST) are increasing in Minnesota. This trend is modest but significant, about 0.12 degrees per decade. We are also experiencing an increase in the frequency of dew point readings at or above 75°F, a level that is extremely uncomfortable and oppressive. In fact, the frequency of these extreme dew point temperatures is 51% more common in the second half of Minnesota’s weather record (1960-2015) than in the first half (1903-1959).</a:t>
            </a:r>
          </a:p>
          <a:p>
            <a:endParaRPr lang="en-US" altLang="en-US" dirty="0" smtClean="0"/>
          </a:p>
          <a:p>
            <a:r>
              <a:rPr lang="en-US" altLang="en-US" dirty="0" smtClean="0"/>
              <a:t>Source: Trenberth, K.E., 2011; personal communication with Kenny Blumenfeld, Minnesota DNR State Climatology Office on August 9, 2016</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8233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describes Minnesota Agriculture.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11348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defRPr/>
            </a:pPr>
            <a:r>
              <a:rPr lang="en-US" altLang="en-US" dirty="0" smtClean="0"/>
              <a:t>Of the 5.4 million people living in Minnesota, 23% live in rural areas of the state.</a:t>
            </a:r>
          </a:p>
          <a:p>
            <a:pPr marL="171450" indent="-171450" eaLnBrk="1" hangingPunct="1">
              <a:spcBef>
                <a:spcPct val="0"/>
              </a:spcBef>
              <a:buFont typeface="Arial" panose="020B0604020202020204" pitchFamily="34" charset="0"/>
              <a:buChar char="•"/>
              <a:defRPr/>
            </a:pPr>
            <a:r>
              <a:rPr lang="en-US" altLang="en-US" dirty="0" smtClean="0"/>
              <a:t>Agricultural land makes up 51% of the total land acres in Minnesota for a total of 26 million acres of farm land. </a:t>
            </a:r>
          </a:p>
          <a:p>
            <a:pPr marL="171450" indent="-171450" eaLnBrk="1" hangingPunct="1">
              <a:spcBef>
                <a:spcPct val="0"/>
              </a:spcBef>
              <a:buFont typeface="Arial" panose="020B0604020202020204" pitchFamily="34" charset="0"/>
              <a:buChar char="•"/>
              <a:defRPr/>
            </a:pPr>
            <a:r>
              <a:rPr lang="en-US" altLang="en-US" dirty="0" smtClean="0"/>
              <a:t>The number of farms in the state is 74,542.</a:t>
            </a:r>
          </a:p>
          <a:p>
            <a:pPr marL="171450" indent="-171450" eaLnBrk="1" hangingPunct="1">
              <a:spcBef>
                <a:spcPct val="0"/>
              </a:spcBef>
              <a:buFont typeface="Arial" panose="020B0604020202020204" pitchFamily="34" charset="0"/>
              <a:buChar char="•"/>
              <a:defRPr/>
            </a:pPr>
            <a:r>
              <a:rPr lang="en-US" altLang="en-US" dirty="0" smtClean="0"/>
              <a:t>The average farm size is 349 acres. </a:t>
            </a:r>
          </a:p>
          <a:p>
            <a:pPr eaLnBrk="1" hangingPunct="1">
              <a:spcBef>
                <a:spcPct val="0"/>
              </a:spcBef>
              <a:defRPr/>
            </a:pPr>
            <a:endParaRPr lang="en-US" altLang="en-US" dirty="0" smtClean="0"/>
          </a:p>
          <a:p>
            <a:pPr eaLnBrk="1" hangingPunct="1">
              <a:spcBef>
                <a:spcPct val="0"/>
              </a:spcBef>
              <a:defRPr/>
            </a:pPr>
            <a:r>
              <a:rPr lang="en-US" altLang="en-US" dirty="0" smtClean="0"/>
              <a:t>Source: MDA,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38242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Minnesota is fortunate to be rich in food and agricultural activity. </a:t>
            </a:r>
          </a:p>
          <a:p>
            <a:pPr marL="171450" indent="-171450" eaLnBrk="1" hangingPunct="1">
              <a:spcBef>
                <a:spcPct val="0"/>
              </a:spcBef>
              <a:buFont typeface="Arial" panose="020B0604020202020204" pitchFamily="34" charset="0"/>
              <a:buChar char="•"/>
              <a:defRPr/>
            </a:pPr>
            <a:r>
              <a:rPr lang="en-US" altLang="en-US" dirty="0" smtClean="0"/>
              <a:t>Agricultural production and processing generates approximately $90 billion per year for the state’s economy (Ye, 2016).</a:t>
            </a:r>
          </a:p>
          <a:p>
            <a:pPr marL="171450" indent="-171450" eaLnBrk="1" hangingPunct="1">
              <a:spcBef>
                <a:spcPct val="0"/>
              </a:spcBef>
              <a:buFont typeface="Arial" panose="020B0604020202020204" pitchFamily="34" charset="0"/>
              <a:buChar char="•"/>
              <a:defRPr/>
            </a:pPr>
            <a:r>
              <a:rPr lang="en-US" altLang="en-US" dirty="0" smtClean="0"/>
              <a:t>Total employment directly and indirectly supported by Minnesota agriculture is responsible for approximately 340,000 jobs (Ye, 2016).</a:t>
            </a:r>
          </a:p>
          <a:p>
            <a:pPr marL="171450" indent="-171450" eaLnBrk="1" hangingPunct="1">
              <a:spcBef>
                <a:spcPct val="0"/>
              </a:spcBef>
              <a:buFont typeface="Arial" panose="020B0604020202020204" pitchFamily="34" charset="0"/>
              <a:buChar char="•"/>
              <a:defRPr/>
            </a:pPr>
            <a:r>
              <a:rPr lang="en-US" altLang="en-US" dirty="0" smtClean="0"/>
              <a:t>Minnesota ranks as the 4</a:t>
            </a:r>
            <a:r>
              <a:rPr lang="en-US" altLang="en-US" baseline="30000" dirty="0" smtClean="0"/>
              <a:t>th</a:t>
            </a:r>
            <a:r>
              <a:rPr lang="en-US" altLang="en-US" dirty="0" smtClean="0"/>
              <a:t> largest agricultural exporting state in the country. The 2014 agricultural exports totaled $7.35 billion and accounted for over one-third of the state’s total merchandise exports (MDA, 2015).</a:t>
            </a:r>
          </a:p>
          <a:p>
            <a:pPr marL="171450" indent="-171450" eaLnBrk="1" hangingPunct="1">
              <a:spcBef>
                <a:spcPct val="0"/>
              </a:spcBef>
              <a:buFont typeface="Arial" panose="020B0604020202020204" pitchFamily="34" charset="0"/>
              <a:buChar char="•"/>
              <a:defRPr/>
            </a:pPr>
            <a:endParaRPr lang="en-US" altLang="en-US" dirty="0" smtClean="0"/>
          </a:p>
          <a:p>
            <a:pPr eaLnBrk="1" hangingPunct="1">
              <a:spcBef>
                <a:spcPct val="0"/>
              </a:spcBef>
              <a:buFont typeface="Arial" panose="020B0604020202020204" pitchFamily="34" charset="0"/>
              <a:buNone/>
              <a:defRPr/>
            </a:pPr>
            <a:r>
              <a:rPr lang="en-US" altLang="en-US" dirty="0" smtClean="0"/>
              <a:t>Agricultural production is a key contributor to Minnesota’s economy. </a:t>
            </a:r>
          </a:p>
          <a:p>
            <a:pPr eaLnBrk="1" hangingPunct="1">
              <a:spcBef>
                <a:spcPct val="0"/>
              </a:spcBef>
              <a:buFont typeface="Arial" panose="020B0604020202020204" pitchFamily="34" charset="0"/>
              <a:buNone/>
              <a:defRPr/>
            </a:pPr>
            <a:endParaRPr lang="en-US" altLang="en-US" dirty="0" smtClean="0"/>
          </a:p>
          <a:p>
            <a:pPr eaLnBrk="1" hangingPunct="1">
              <a:spcBef>
                <a:spcPct val="0"/>
              </a:spcBef>
              <a:buFont typeface="Arial" panose="020B0604020202020204" pitchFamily="34" charset="0"/>
              <a:buNone/>
              <a:defRPr/>
            </a:pPr>
            <a:r>
              <a:rPr lang="en-US" altLang="en-US" dirty="0" smtClean="0"/>
              <a:t>Source: Ye, 2016; MDA, 2015</a:t>
            </a:r>
          </a:p>
          <a:p>
            <a:pPr eaLnBrk="1" hangingPunct="1">
              <a:spcBef>
                <a:spcPct val="0"/>
              </a:spcBef>
              <a:buFont typeface="Arial" panose="020B0604020202020204" pitchFamily="34" charset="0"/>
              <a:buNone/>
              <a:defRPr/>
            </a:pPr>
            <a:r>
              <a:rPr lang="en-US" altLang="en-US" dirty="0" smtClean="0"/>
              <a:t>Photo source: Green Tractor, </a:t>
            </a:r>
            <a:r>
              <a:rPr lang="en-US" altLang="en-US" dirty="0" err="1" smtClean="0"/>
              <a:t>Pexels</a:t>
            </a:r>
            <a:r>
              <a:rPr lang="en-US" altLang="en-US" dirty="0" smtClean="0"/>
              <a:t>,</a:t>
            </a:r>
            <a:r>
              <a:rPr lang="en-US" altLang="en-US" baseline="0" dirty="0" smtClean="0"/>
              <a:t> https://www.pexels.com/photo/green-tractor-175389/</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85518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Of the total Minnesota agricultural production, 53% is from crop production and 47% is from livestock production (MDA, 2015). </a:t>
            </a:r>
          </a:p>
          <a:p>
            <a:pPr eaLnBrk="1" hangingPunct="1">
              <a:spcBef>
                <a:spcPct val="0"/>
              </a:spcBef>
            </a:pPr>
            <a:endParaRPr lang="en-US" altLang="en-US" dirty="0" smtClean="0"/>
          </a:p>
          <a:p>
            <a:pPr eaLnBrk="1" hangingPunct="1">
              <a:spcBef>
                <a:spcPct val="0"/>
              </a:spcBef>
            </a:pPr>
            <a:r>
              <a:rPr lang="en-US" altLang="en-US" dirty="0" smtClean="0"/>
              <a:t>Minnesota ranks 5</a:t>
            </a:r>
            <a:r>
              <a:rPr lang="en-US" altLang="en-US" baseline="30000" dirty="0" smtClean="0"/>
              <a:t>th</a:t>
            </a:r>
            <a:r>
              <a:rPr lang="en-US" altLang="en-US" dirty="0" smtClean="0"/>
              <a:t> in U.S. states for total crop sales. The state is the #1 crop producer in sugar beets, processed sweet corn and green peas; #2 in wild rice; #3 in dry beans and oats; #4 in corn, soybeans and flaxseed; #5 in rye; and #6 in canola (MDA, 2015).</a:t>
            </a:r>
          </a:p>
          <a:p>
            <a:pPr eaLnBrk="1" hangingPunct="1">
              <a:spcBef>
                <a:spcPct val="0"/>
              </a:spcBef>
            </a:pPr>
            <a:endParaRPr lang="en-US" altLang="en-US" dirty="0" smtClean="0"/>
          </a:p>
          <a:p>
            <a:pPr eaLnBrk="1" hangingPunct="1">
              <a:spcBef>
                <a:spcPct val="0"/>
              </a:spcBef>
            </a:pPr>
            <a:r>
              <a:rPr lang="en-US" altLang="en-US" dirty="0" smtClean="0"/>
              <a:t>Minnesota ranks 8</a:t>
            </a:r>
            <a:r>
              <a:rPr lang="en-US" altLang="en-US" baseline="30000" dirty="0" smtClean="0"/>
              <a:t>th</a:t>
            </a:r>
            <a:r>
              <a:rPr lang="en-US" altLang="en-US" dirty="0" smtClean="0"/>
              <a:t> in U.S. states for total livestock sales. The state is the #1 livestock producer in turkeys, #2 in hogs, #3 in meat animals, #6 in cheese and honey, and #8 in milk (MDA, 2015).</a:t>
            </a:r>
          </a:p>
          <a:p>
            <a:pPr eaLnBrk="1" hangingPunct="1">
              <a:spcBef>
                <a:spcPct val="0"/>
              </a:spcBef>
            </a:pPr>
            <a:endParaRPr lang="en-US" altLang="en-US" dirty="0" smtClean="0"/>
          </a:p>
          <a:p>
            <a:pPr eaLnBrk="1" hangingPunct="1">
              <a:spcBef>
                <a:spcPct val="0"/>
              </a:spcBef>
            </a:pPr>
            <a:r>
              <a:rPr lang="en-US" altLang="en-US" dirty="0" smtClean="0"/>
              <a:t>Minnesota’s agricultural production is not only important for local food security. It is also important for national and global food security because Minnesota exports many of its agricultural products across the U.S. and the world.</a:t>
            </a:r>
          </a:p>
          <a:p>
            <a:pPr eaLnBrk="1" hangingPunct="1">
              <a:spcBef>
                <a:spcPct val="0"/>
              </a:spcBef>
            </a:pPr>
            <a:endParaRPr lang="en-US" altLang="en-US" dirty="0" smtClean="0"/>
          </a:p>
          <a:p>
            <a:pPr eaLnBrk="1" hangingPunct="1">
              <a:spcBef>
                <a:spcPct val="0"/>
              </a:spcBef>
            </a:pPr>
            <a:r>
              <a:rPr lang="en-US" altLang="en-US" dirty="0" smtClean="0"/>
              <a:t>Source: MDA,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27950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05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05914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Climate disruptions to agricultural production have increased in the past 40 years and are projected to increase over the next 25 years. Climate change has the potential to both positively and negatively affect the location, timing, and productivity of crop, livestock, and fishery systems at local, national and global scales. By 2050 and beyond, these impacts will be increasingly negative on most crops and livestock (Hatfield et al, 2014).</a:t>
            </a:r>
          </a:p>
          <a:p>
            <a:pPr eaLnBrk="1" hangingPunct="1">
              <a:spcBef>
                <a:spcPct val="0"/>
              </a:spcBef>
            </a:pPr>
            <a:endParaRPr lang="en-US" altLang="en-US" dirty="0" smtClean="0"/>
          </a:p>
          <a:p>
            <a:pPr eaLnBrk="1" hangingPunct="1">
              <a:spcBef>
                <a:spcPct val="0"/>
              </a:spcBef>
            </a:pPr>
            <a:r>
              <a:rPr lang="en-US" altLang="en-US" dirty="0" smtClean="0"/>
              <a:t>With agricultural production being a key contributor to Minnesota’s economy and with many of Minnesota agricultural products being exported across the country and the world, disruptions to Minnesota agricultural production would have a significant impact on the state’s economy as well as the availability and accessibility of food for many people. </a:t>
            </a:r>
          </a:p>
          <a:p>
            <a:pPr eaLnBrk="1" hangingPunct="1">
              <a:spcBef>
                <a:spcPct val="0"/>
              </a:spcBef>
            </a:pPr>
            <a:endParaRPr lang="en-US" altLang="en-US" dirty="0" smtClean="0"/>
          </a:p>
          <a:p>
            <a:pPr eaLnBrk="1" hangingPunct="1">
              <a:spcBef>
                <a:spcPct val="0"/>
              </a:spcBef>
            </a:pPr>
            <a:r>
              <a:rPr lang="en-US" altLang="en-US" dirty="0" smtClean="0"/>
              <a:t>Adaptation strategies can help delay and reduce some of these impacts</a:t>
            </a:r>
            <a:r>
              <a:rPr lang="en-US" altLang="en-US" baseline="0" dirty="0" smtClean="0"/>
              <a:t>, which will be described later.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Hatfield et al, 2014</a:t>
            </a:r>
          </a:p>
          <a:p>
            <a:pPr defTabSz="912813" eaLnBrk="1" hangingPunct="1">
              <a:spcBef>
                <a:spcPct val="0"/>
              </a:spcBef>
            </a:pPr>
            <a:r>
              <a:rPr lang="en-US" altLang="en-US" dirty="0" smtClean="0"/>
              <a:t>Image:</a:t>
            </a:r>
            <a:r>
              <a:rPr lang="en-US" altLang="en-US" baseline="0" dirty="0" smtClean="0"/>
              <a:t> Man Planting, </a:t>
            </a:r>
            <a:r>
              <a:rPr lang="en-US" altLang="en-US" baseline="0" dirty="0" err="1" smtClean="0"/>
              <a:t>Pexels</a:t>
            </a:r>
            <a:r>
              <a:rPr lang="en-US" altLang="en-US" baseline="0" dirty="0" smtClean="0"/>
              <a:t>, https://www.pexels.com/photo/man-planting-plant-169523/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60316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describes Food Security.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592083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There are generally two ways to think about food security. Many environmental health specialists and sanitarians think about food security as food safety. They focus on ensuring food is not contaminated with a disease or pathogen in order to prevent people from becoming sick. The focus of this training module is on food security: referring to the availability and accessibility of food; although food safety is discussed later in the training module.</a:t>
            </a:r>
          </a:p>
          <a:p>
            <a:pPr eaLnBrk="1" hangingPunct="1">
              <a:spcBef>
                <a:spcPct val="0"/>
              </a:spcBef>
            </a:pPr>
            <a:endParaRPr lang="en-US" altLang="en-US" dirty="0" smtClean="0"/>
          </a:p>
          <a:p>
            <a:pPr eaLnBrk="1" hangingPunct="1">
              <a:spcBef>
                <a:spcPct val="0"/>
              </a:spcBef>
            </a:pPr>
            <a:r>
              <a:rPr lang="en-US" altLang="en-US" dirty="0" smtClean="0"/>
              <a:t>Image source: Tomatoes,</a:t>
            </a:r>
            <a:r>
              <a:rPr lang="en-US" altLang="en-US" baseline="0" dirty="0" smtClean="0"/>
              <a:t> Carrots, Radish – </a:t>
            </a:r>
            <a:r>
              <a:rPr lang="en-US" altLang="en-US" baseline="0" dirty="0" err="1" smtClean="0"/>
              <a:t>Pexels</a:t>
            </a:r>
            <a:r>
              <a:rPr lang="en-US" altLang="en-US" baseline="0" dirty="0" smtClean="0"/>
              <a:t> - https://www.pexels.com/photo/tomatoes-carrots-and-radish-on-the-top-of-the-table-196643/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648023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World Food </a:t>
            </a:r>
            <a:r>
              <a:rPr lang="en-US" altLang="en-US" dirty="0" err="1" smtClean="0"/>
              <a:t>Programme</a:t>
            </a:r>
            <a:r>
              <a:rPr lang="en-US" altLang="en-US" dirty="0" smtClean="0"/>
              <a:t> of the United Nations defines food security as when “people have the availability and adequate access at all times to sufficient, safe, nutritious food to maintain a healthy and active life.” Commonly, the concept of food security is defined as including both physical and economic access to food that meets people's dietary needs as well as their food preferences. </a:t>
            </a:r>
          </a:p>
          <a:p>
            <a:pPr eaLnBrk="1" hangingPunct="1">
              <a:spcBef>
                <a:spcPct val="0"/>
              </a:spcBef>
            </a:pPr>
            <a:endParaRPr lang="en-US" altLang="en-US" dirty="0" smtClean="0"/>
          </a:p>
          <a:p>
            <a:pPr eaLnBrk="1" hangingPunct="1">
              <a:spcBef>
                <a:spcPct val="0"/>
              </a:spcBef>
            </a:pPr>
            <a:r>
              <a:rPr lang="en-US" altLang="en-US" dirty="0" smtClean="0"/>
              <a:t>Source: World Food </a:t>
            </a:r>
            <a:r>
              <a:rPr lang="en-US" altLang="en-US" dirty="0" err="1" smtClean="0"/>
              <a:t>Programme</a:t>
            </a:r>
            <a:r>
              <a:rPr lang="en-US" altLang="en-US" dirty="0" smtClean="0"/>
              <a:t>,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279363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There are four components of food security: </a:t>
            </a:r>
          </a:p>
          <a:p>
            <a:pPr marL="171450" indent="-171450" eaLnBrk="1" hangingPunct="1">
              <a:spcBef>
                <a:spcPct val="0"/>
              </a:spcBef>
              <a:buFont typeface="Arial" panose="020B0604020202020204" pitchFamily="34" charset="0"/>
              <a:buChar char="•"/>
              <a:defRPr/>
            </a:pPr>
            <a:r>
              <a:rPr lang="en-US" altLang="en-US" dirty="0" smtClean="0"/>
              <a:t>Availability is the existence of food in a particular place at a particular time.</a:t>
            </a:r>
          </a:p>
          <a:p>
            <a:pPr marL="171450" indent="-171450" eaLnBrk="1" hangingPunct="1">
              <a:spcBef>
                <a:spcPct val="0"/>
              </a:spcBef>
              <a:buFont typeface="Arial" panose="020B0604020202020204" pitchFamily="34" charset="0"/>
              <a:buChar char="•"/>
              <a:defRPr/>
            </a:pPr>
            <a:r>
              <a:rPr lang="en-US" altLang="en-US" dirty="0" smtClean="0"/>
              <a:t>Access is the ability of a person or group to obtain food.</a:t>
            </a:r>
          </a:p>
          <a:p>
            <a:pPr marL="171450" indent="-171450" eaLnBrk="1" hangingPunct="1">
              <a:spcBef>
                <a:spcPct val="0"/>
              </a:spcBef>
              <a:buFont typeface="Arial" panose="020B0604020202020204" pitchFamily="34" charset="0"/>
              <a:buChar char="•"/>
              <a:defRPr/>
            </a:pPr>
            <a:r>
              <a:rPr lang="en-US" altLang="en-US" dirty="0" smtClean="0"/>
              <a:t>Utilization is the ability to use and obtain nourishment from food. This includes a food’s nutritional value and how the body assimilates its nutrients.</a:t>
            </a:r>
          </a:p>
          <a:p>
            <a:pPr marL="171450" indent="-171450" eaLnBrk="1" hangingPunct="1">
              <a:spcBef>
                <a:spcPct val="0"/>
              </a:spcBef>
              <a:buFont typeface="Arial" panose="020B0604020202020204" pitchFamily="34" charset="0"/>
              <a:buChar char="•"/>
              <a:defRPr/>
            </a:pPr>
            <a:r>
              <a:rPr lang="en-US" altLang="en-US" dirty="0" smtClean="0"/>
              <a:t>Stability is the absence of significant fluctuations in the three previous components of availability, access and utilization.</a:t>
            </a:r>
          </a:p>
          <a:p>
            <a:pPr marL="171450" indent="-171450" eaLnBrk="1" hangingPunct="1">
              <a:spcBef>
                <a:spcPct val="0"/>
              </a:spcBef>
              <a:buFont typeface="Arial" panose="020B0604020202020204" pitchFamily="34" charset="0"/>
              <a:buChar char="•"/>
              <a:defRPr/>
            </a:pPr>
            <a:endParaRPr lang="en-US" altLang="en-US" dirty="0" smtClean="0"/>
          </a:p>
          <a:p>
            <a:pPr eaLnBrk="1" hangingPunct="1">
              <a:spcBef>
                <a:spcPct val="0"/>
              </a:spcBef>
              <a:buFont typeface="Arial" panose="020B0604020202020204" pitchFamily="34" charset="0"/>
              <a:buNone/>
              <a:defRPr/>
            </a:pPr>
            <a:r>
              <a:rPr lang="en-US" altLang="en-US" dirty="0" smtClean="0"/>
              <a:t>For food security to be achieved, all four components must be attained and maintained simultaneously. </a:t>
            </a:r>
          </a:p>
          <a:p>
            <a:pPr eaLnBrk="1" hangingPunct="1">
              <a:spcBef>
                <a:spcPct val="0"/>
              </a:spcBef>
              <a:buFont typeface="Arial" panose="020B0604020202020204" pitchFamily="34" charset="0"/>
              <a:buNone/>
              <a:defRPr/>
            </a:pPr>
            <a:endParaRPr lang="en-US" altLang="en-US" dirty="0" smtClean="0"/>
          </a:p>
          <a:p>
            <a:pPr eaLnBrk="1" hangingPunct="1">
              <a:spcBef>
                <a:spcPct val="0"/>
              </a:spcBef>
              <a:buFont typeface="Arial" panose="020B0604020202020204" pitchFamily="34" charset="0"/>
              <a:buNone/>
              <a:defRPr/>
            </a:pPr>
            <a:r>
              <a:rPr lang="en-US" altLang="en-US" dirty="0" smtClean="0"/>
              <a:t>Each component is sensitive to climate change. </a:t>
            </a:r>
          </a:p>
          <a:p>
            <a:pPr eaLnBrk="1" hangingPunct="1">
              <a:spcBef>
                <a:spcPct val="0"/>
              </a:spcBef>
              <a:buFont typeface="Arial" panose="020B0604020202020204" pitchFamily="34" charset="0"/>
              <a:buNone/>
              <a:defRPr/>
            </a:pPr>
            <a:endParaRPr lang="en-US" altLang="en-US" dirty="0" smtClean="0"/>
          </a:p>
          <a:p>
            <a:pPr eaLnBrk="1" hangingPunct="1">
              <a:spcBef>
                <a:spcPct val="0"/>
              </a:spcBef>
              <a:buFont typeface="Arial" panose="020B0604020202020204" pitchFamily="34" charset="0"/>
              <a:buNone/>
              <a:defRPr/>
            </a:pPr>
            <a:r>
              <a:rPr lang="en-US" altLang="en-US" dirty="0" smtClean="0"/>
              <a:t>Source: Brown et al, 2015</a:t>
            </a:r>
          </a:p>
          <a:p>
            <a:pPr eaLnBrk="1" hangingPunct="1">
              <a:spcBef>
                <a:spcPct val="0"/>
              </a:spcBef>
              <a:defRPr/>
            </a:pPr>
            <a:r>
              <a:rPr lang="en-US" altLang="en-US" dirty="0" smtClean="0"/>
              <a:t>Image source: Kebab, </a:t>
            </a:r>
            <a:r>
              <a:rPr lang="en-US" altLang="en-US" dirty="0" err="1" smtClean="0"/>
              <a:t>Pexels</a:t>
            </a:r>
            <a:r>
              <a:rPr lang="en-US" altLang="en-US" dirty="0" smtClean="0"/>
              <a:t>, https://www.pexels.com/photo/food-vegetables-summer-eat-111131/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1259801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Food security, food systems, and climate change are complex and multifaceted topics. Many factors aside from climate change influence food systems and food security. The most relevant include technological and structural changes in food production, processing, distribution, and markets; increasing population, demographic changes, and urbanization; changes in wealth; changes in eating habits and food preferences; disasters and disaster response; and changes in energy availability and use. Some of these are amplified by the effects of climate change and increase the risks to food security (e.g., population growth), while others appear likely to diminish risk and to help offset damaging climate-change impacts (e.g., increasing levels of wealth) (Brown et al, 2015).</a:t>
            </a:r>
          </a:p>
          <a:p>
            <a:endParaRPr lang="en-US" altLang="en-US" dirty="0" smtClean="0"/>
          </a:p>
          <a:p>
            <a:r>
              <a:rPr lang="en-US" altLang="en-US" dirty="0" smtClean="0"/>
              <a:t>Climate change could affect food security in Minnesota in a number of ways. It may affect the total amount of food the state can produce. The ability to transport and distribute food may be affected. It may affect the variety and nutritional value of the food produced. Changes in total quantity and quality of foods may affect the price of food as well. Overall, climate change may affect our ability to meet our nutrition needs.</a:t>
            </a:r>
          </a:p>
          <a:p>
            <a:endParaRPr lang="en-US" altLang="en-US" dirty="0" smtClean="0"/>
          </a:p>
          <a:p>
            <a:r>
              <a:rPr lang="en-US" altLang="en-US" dirty="0" smtClean="0"/>
              <a:t>It is also important to note that much of our food comes from outside of Minnesota and even outside of the country. Climate change in other parts of the country or world could affect our food security within Minnesota. </a:t>
            </a:r>
          </a:p>
          <a:p>
            <a:endParaRPr lang="en-US" altLang="en-US" dirty="0" smtClean="0"/>
          </a:p>
          <a:p>
            <a:r>
              <a:rPr lang="en-US" altLang="en-US" dirty="0" smtClean="0"/>
              <a:t>Source: Brown et al,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2052214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describes the potential impacts of climate change on Crop Production.</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990282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To understand the climate change impacts on crop production, let’s start with a review of photosynthesis. Photosynthesis is the process used by plants to convert solar radiation into chemical energy. It is the process in which carbon dioxide, water, and light energy are utilized to synthesize</a:t>
            </a:r>
            <a:r>
              <a:rPr lang="en-US" altLang="en-US" baseline="0" dirty="0" smtClean="0"/>
              <a:t> c</a:t>
            </a:r>
            <a:r>
              <a:rPr lang="en-US" altLang="en-US" dirty="0" smtClean="0"/>
              <a:t>arbohydrates and produce</a:t>
            </a:r>
            <a:r>
              <a:rPr lang="en-US" altLang="en-US" baseline="0" dirty="0" smtClean="0"/>
              <a:t> oxygen as a by-product</a:t>
            </a:r>
            <a:r>
              <a:rPr lang="en-US" altLang="en-US" dirty="0" smtClean="0"/>
              <a:t> (Biology</a:t>
            </a:r>
            <a:r>
              <a:rPr lang="en-US" altLang="en-US" baseline="0" dirty="0" smtClean="0"/>
              <a:t> Online</a:t>
            </a:r>
            <a:r>
              <a:rPr lang="en-US" altLang="en-US" dirty="0" smtClean="0"/>
              <a:t>, 2017). Crop production inputs are sunlight, atmospheric carbon dioxide and precipitation. Outputs are oxygen and plant materials used as food for humans and animals. </a:t>
            </a:r>
          </a:p>
          <a:p>
            <a:pPr eaLnBrk="1" hangingPunct="1">
              <a:spcBef>
                <a:spcPct val="0"/>
              </a:spcBef>
            </a:pPr>
            <a:endParaRPr lang="en-US" altLang="en-US" dirty="0" smtClean="0"/>
          </a:p>
          <a:p>
            <a:pPr eaLnBrk="1" hangingPunct="1">
              <a:spcBef>
                <a:spcPct val="0"/>
              </a:spcBef>
            </a:pPr>
            <a:r>
              <a:rPr lang="en-US" altLang="en-US" dirty="0" smtClean="0"/>
              <a:t>Source: Biology Online, 2017 </a:t>
            </a:r>
          </a:p>
          <a:p>
            <a:pPr eaLnBrk="1" hangingPunct="1">
              <a:spcBef>
                <a:spcPct val="0"/>
              </a:spcBef>
            </a:pPr>
            <a:r>
              <a:rPr lang="en-US" altLang="en-US" dirty="0" smtClean="0"/>
              <a:t>Image source: Photosynthesis – http://www.hourlybook.com/wp-content/uploads/2015/08/Photosynthesis-in-Plants.jpg</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189748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Several key impacts of changing climatic conditions on crop production include the following concerns:</a:t>
            </a:r>
          </a:p>
          <a:p>
            <a:pPr marL="228600" indent="-228600" eaLnBrk="1" fontAlgn="auto" hangingPunct="1">
              <a:spcBef>
                <a:spcPts val="0"/>
              </a:spcBef>
              <a:spcAft>
                <a:spcPts val="0"/>
              </a:spcAft>
              <a:buFont typeface="Arial" panose="020B0604020202020204" pitchFamily="34" charset="0"/>
              <a:buChar char="•"/>
              <a:defRPr/>
            </a:pPr>
            <a:r>
              <a:rPr lang="en-US" dirty="0" smtClean="0"/>
              <a:t>Crop yields can be impacted by changes in temperature and precipitation trends as well as extremes. There may be a positive, negative or no effect on crop yields. For example, corn yields decline as temperatures warm because of a shortening of the reproductive development period. By mid-century, crop yields are expected to decline due to these changes.</a:t>
            </a:r>
          </a:p>
          <a:p>
            <a:pPr marL="228600" indent="-228600" eaLnBrk="1" fontAlgn="auto" hangingPunct="1">
              <a:spcBef>
                <a:spcPts val="0"/>
              </a:spcBef>
              <a:spcAft>
                <a:spcPts val="0"/>
              </a:spcAft>
              <a:buFont typeface="Arial" panose="020B0604020202020204" pitchFamily="34" charset="0"/>
              <a:buChar char="•"/>
              <a:defRPr/>
            </a:pPr>
            <a:r>
              <a:rPr lang="en-US" altLang="en-US" dirty="0" smtClean="0"/>
              <a:t>Crop yields may increase with increased atmospheric carbon dioxide that benefits some plant growth rates. For example, s</a:t>
            </a:r>
            <a:r>
              <a:rPr lang="en-US" dirty="0" smtClean="0"/>
              <a:t>oybeans yields may increase early in the 21</a:t>
            </a:r>
            <a:r>
              <a:rPr lang="en-US" baseline="30000" dirty="0" smtClean="0"/>
              <a:t>st</a:t>
            </a:r>
            <a:r>
              <a:rPr lang="en-US" dirty="0" smtClean="0"/>
              <a:t> Century because of the elevated carbon dioxide. However, added stress due to increasing temperature is expected to offset this benefit later in the century.</a:t>
            </a:r>
          </a:p>
          <a:p>
            <a:pPr marL="228600" indent="-228600" eaLnBrk="1" fontAlgn="auto" hangingPunct="1">
              <a:spcBef>
                <a:spcPts val="0"/>
              </a:spcBef>
              <a:spcAft>
                <a:spcPts val="0"/>
              </a:spcAft>
              <a:buFont typeface="Arial" panose="020B0604020202020204" pitchFamily="34" charset="0"/>
              <a:buChar char="•"/>
              <a:defRPr/>
            </a:pPr>
            <a:r>
              <a:rPr lang="en-US" dirty="0" smtClean="0"/>
              <a:t>Crop losses may increase due to both direct and indirect impact from weeds, insects, and diseases that accompany changes in both average weather trends and extreme weather events. </a:t>
            </a:r>
          </a:p>
          <a:p>
            <a:pPr marL="228600" indent="-228600" eaLnBrk="1" fontAlgn="auto" hangingPunct="1">
              <a:spcBef>
                <a:spcPts val="0"/>
              </a:spcBef>
              <a:spcAft>
                <a:spcPts val="0"/>
              </a:spcAft>
              <a:buFont typeface="Arial" panose="020B0604020202020204" pitchFamily="34" charset="0"/>
              <a:buChar char="•"/>
              <a:defRPr/>
            </a:pPr>
            <a:r>
              <a:rPr lang="en-US" dirty="0" smtClean="0"/>
              <a:t>Annual variations in crop production are expected to increase due to climate change effects on weather patterns and increases in extreme weather events.</a:t>
            </a:r>
          </a:p>
          <a:p>
            <a:pPr marL="228600" indent="-228600" eaLnBrk="1" fontAlgn="auto" hangingPunct="1">
              <a:spcBef>
                <a:spcPts val="0"/>
              </a:spcBef>
              <a:spcAft>
                <a:spcPts val="0"/>
              </a:spcAft>
              <a:buFont typeface="Arial" panose="020B0604020202020204" pitchFamily="34" charset="0"/>
              <a:buChar char="•"/>
              <a:defRPr/>
            </a:pPr>
            <a:r>
              <a:rPr lang="en-US" dirty="0" smtClean="0"/>
              <a:t>Declines in soil and water quality and quantity are expected due to increasing extremes in precipitation. </a:t>
            </a:r>
          </a:p>
          <a:p>
            <a:pPr marL="228600" indent="-228600" eaLnBrk="1" fontAlgn="auto" hangingPunct="1">
              <a:spcBef>
                <a:spcPts val="0"/>
              </a:spcBef>
              <a:spcAft>
                <a:spcPts val="0"/>
              </a:spcAft>
              <a:buFont typeface="Arial" panose="020B0604020202020204" pitchFamily="34" charset="0"/>
              <a:buChar char="•"/>
              <a:defRPr/>
            </a:pPr>
            <a:r>
              <a:rPr lang="en-US" altLang="en-US" dirty="0" smtClean="0"/>
              <a:t>Reductions in solar radiation due to increased clouds and humidity in the last 60 years are projected to continue. Depending on the crop, this may affect the rates of plant growth.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Hatfield et al, 2014</a:t>
            </a:r>
          </a:p>
          <a:p>
            <a:pPr eaLnBrk="1" fontAlgn="auto" hangingPunct="1">
              <a:spcBef>
                <a:spcPts val="0"/>
              </a:spcBef>
              <a:spcAft>
                <a:spcPts val="0"/>
              </a:spcAft>
              <a:defRPr/>
            </a:pPr>
            <a:r>
              <a:rPr lang="en-US" dirty="0" smtClean="0"/>
              <a:t>Image source: Corn</a:t>
            </a:r>
            <a:r>
              <a:rPr lang="en-US" baseline="0" dirty="0" smtClean="0"/>
              <a:t> Field – </a:t>
            </a:r>
            <a:r>
              <a:rPr lang="en-US" baseline="0" dirty="0" err="1" smtClean="0"/>
              <a:t>Pexels</a:t>
            </a:r>
            <a:r>
              <a:rPr lang="en-US" baseline="0" dirty="0" smtClean="0"/>
              <a:t> - https://www.pexels.com/photo/corn-96715/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048998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change in temperature is already causing substantial shifts in the environment. </a:t>
            </a:r>
          </a:p>
          <a:p>
            <a:pPr eaLnBrk="1" hangingPunct="1">
              <a:spcBef>
                <a:spcPct val="0"/>
              </a:spcBef>
            </a:pPr>
            <a:endParaRPr lang="en-US" altLang="en-US" dirty="0" smtClean="0"/>
          </a:p>
          <a:p>
            <a:pPr eaLnBrk="1" hangingPunct="1">
              <a:spcBef>
                <a:spcPct val="0"/>
              </a:spcBef>
            </a:pPr>
            <a:r>
              <a:rPr lang="en-US" altLang="en-US" dirty="0" smtClean="0"/>
              <a:t>Maps of USDA plant hardiness zones show what types of plants will survive well and where. This is the standard by which gardeners and growers determine the plants that are most likely to thrive at a location. Zones are based on the average annual minimum winter temperature over a 30-year period and each zone represents a 10-degree Fahrenheit increment of minimum temperatures (USDA Agricultural Research Service, 2012).</a:t>
            </a:r>
            <a:endParaRPr lang="en-US" altLang="en-US" b="1" dirty="0" smtClean="0"/>
          </a:p>
          <a:p>
            <a:pPr eaLnBrk="1" hangingPunct="1">
              <a:spcBef>
                <a:spcPct val="0"/>
              </a:spcBef>
            </a:pPr>
            <a:endParaRPr lang="en-US" altLang="en-US" dirty="0" smtClean="0"/>
          </a:p>
          <a:p>
            <a:pPr eaLnBrk="1" hangingPunct="1">
              <a:spcBef>
                <a:spcPct val="0"/>
              </a:spcBef>
            </a:pPr>
            <a:r>
              <a:rPr lang="en-US" altLang="en-US" dirty="0" smtClean="0"/>
              <a:t>This image from the National Arbor Day Foundation compares two points in recent times. In 1990, Minnesota was predominantly zone 3 in the northern half of the state and zone 4 in the southern half of the state. In 2015, Minnesota was predominantly zone 4 across the majority of the state, with a smaller area of zone 3 in the far northern part of the state and zone 5 emerging in the far southern part of the state. </a:t>
            </a:r>
          </a:p>
          <a:p>
            <a:pPr eaLnBrk="1" hangingPunct="1">
              <a:spcBef>
                <a:spcPct val="0"/>
              </a:spcBef>
            </a:pPr>
            <a:endParaRPr lang="en-US" altLang="en-US" dirty="0" smtClean="0"/>
          </a:p>
          <a:p>
            <a:pPr eaLnBrk="1" hangingPunct="1">
              <a:spcBef>
                <a:spcPct val="0"/>
              </a:spcBef>
            </a:pPr>
            <a:r>
              <a:rPr lang="en-US" altLang="en-US" dirty="0" smtClean="0"/>
              <a:t>These shifts may stress native plant species and may make it easier for non-native plants, and the insects and pathogens that rely on them, to move into areas where they previously couldn’t survive. </a:t>
            </a:r>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290605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training module will review the following topic areas:</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tx1">
                    <a:lumMod val="50000"/>
                    <a:lumOff val="50000"/>
                  </a:schemeClr>
                </a:solidFill>
              </a:rPr>
              <a:t>Climate Changes in Minnesota</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tx1">
                    <a:lumMod val="50000"/>
                    <a:lumOff val="50000"/>
                  </a:schemeClr>
                </a:solidFill>
              </a:rPr>
              <a:t>Minnesota Agriculture</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tx1">
                    <a:lumMod val="50000"/>
                    <a:lumOff val="50000"/>
                  </a:schemeClr>
                </a:solidFill>
              </a:rPr>
              <a:t>Food Security</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bg1">
                    <a:lumMod val="50000"/>
                  </a:schemeClr>
                </a:solidFill>
              </a:rPr>
              <a:t>Crop Production</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bg1">
                    <a:lumMod val="50000"/>
                  </a:schemeClr>
                </a:solidFill>
              </a:rPr>
              <a:t>Livestock Production</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bg1">
                    <a:lumMod val="50000"/>
                  </a:schemeClr>
                </a:solidFill>
              </a:rPr>
              <a:t>Key Concerns</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chemeClr val="bg1">
                    <a:lumMod val="50000"/>
                  </a:schemeClr>
                </a:solidFill>
              </a:rPr>
              <a:t>Strategies:</a:t>
            </a:r>
            <a:r>
              <a:rPr lang="en-US" baseline="0" dirty="0" smtClean="0">
                <a:solidFill>
                  <a:schemeClr val="bg1">
                    <a:lumMod val="50000"/>
                  </a:schemeClr>
                </a:solidFill>
              </a:rPr>
              <a:t> </a:t>
            </a:r>
            <a:r>
              <a:rPr lang="en-US" dirty="0" smtClean="0">
                <a:solidFill>
                  <a:schemeClr val="bg1">
                    <a:lumMod val="50000"/>
                  </a:schemeClr>
                </a:solidFill>
              </a:rPr>
              <a:t>Public Health Professionals and Individuals</a:t>
            </a:r>
          </a:p>
          <a:p>
            <a:pPr eaLnBrk="1" fontAlgn="auto" hangingPunct="1">
              <a:spcBef>
                <a:spcPts val="0"/>
              </a:spcBef>
              <a:spcAft>
                <a:spcPts val="0"/>
              </a:spcAft>
              <a:defRPr/>
            </a:pPr>
            <a:endParaRPr lang="en-US" dirty="0" smtClean="0">
              <a:solidFill>
                <a:schemeClr val="bg1">
                  <a:lumMod val="50000"/>
                </a:schemeClr>
              </a:solidFill>
            </a:endParaRPr>
          </a:p>
          <a:p>
            <a:pPr eaLnBrk="1" fontAlgn="auto" hangingPunct="1">
              <a:spcBef>
                <a:spcPts val="0"/>
              </a:spcBef>
              <a:spcAft>
                <a:spcPts val="0"/>
              </a:spcAft>
              <a:defRPr/>
            </a:pPr>
            <a:r>
              <a:rPr lang="en-US" dirty="0" smtClean="0">
                <a:solidFill>
                  <a:schemeClr val="bg1">
                    <a:lumMod val="50000"/>
                  </a:schemeClr>
                </a:solidFill>
              </a:rPr>
              <a:t>The first section describes Climate Changes in Minnesota.</a:t>
            </a:r>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Warmer winters have created a longer growing season. The Midwest growing season has lengthened by almost two weeks since 1950. This is due in part to earlier timing of the last spring freeze. This trend is expected to continue (Pryor et al, 2014). </a:t>
            </a:r>
          </a:p>
          <a:p>
            <a:pPr eaLnBrk="1" fontAlgn="auto" hangingPunct="1">
              <a:spcBef>
                <a:spcPts val="0"/>
              </a:spcBef>
              <a:spcAft>
                <a:spcPts val="0"/>
              </a:spcAft>
              <a:defRPr/>
            </a:pPr>
            <a:endParaRPr lang="en-US" dirty="0" smtClean="0"/>
          </a:p>
          <a:p>
            <a:pPr>
              <a:defRPr/>
            </a:pPr>
            <a:r>
              <a:rPr lang="en-US" dirty="0" smtClean="0"/>
              <a:t>The earlier last spring freeze could allow for earlier spring planting. This longer growing season could have a positive effect on crop production with an increased number of crops per season and larger harvests. </a:t>
            </a:r>
          </a:p>
          <a:p>
            <a:pPr>
              <a:defRPr/>
            </a:pPr>
            <a:endParaRPr lang="en-US" dirty="0" smtClean="0"/>
          </a:p>
          <a:p>
            <a:pPr eaLnBrk="1" fontAlgn="auto" hangingPunct="1">
              <a:spcBef>
                <a:spcPts val="0"/>
              </a:spcBef>
              <a:spcAft>
                <a:spcPts val="0"/>
              </a:spcAft>
              <a:defRPr/>
            </a:pPr>
            <a:r>
              <a:rPr lang="en-US" dirty="0" smtClean="0"/>
              <a:t>Warmer</a:t>
            </a:r>
            <a:r>
              <a:rPr lang="en-US" baseline="0" dirty="0" smtClean="0"/>
              <a:t> winters </a:t>
            </a:r>
            <a:r>
              <a:rPr lang="en-US" dirty="0" smtClean="0"/>
              <a:t>could also have a negative effect due to increased risk of low yields or frost damage. For example:</a:t>
            </a:r>
          </a:p>
          <a:p>
            <a:pPr eaLnBrk="1" fontAlgn="auto" hangingPunct="1">
              <a:spcBef>
                <a:spcPts val="0"/>
              </a:spcBef>
              <a:spcAft>
                <a:spcPts val="0"/>
              </a:spcAft>
              <a:defRPr/>
            </a:pPr>
            <a:endParaRPr lang="en-US" dirty="0" smtClean="0"/>
          </a:p>
          <a:p>
            <a:pPr marL="171450" lvl="1" indent="-171450" eaLnBrk="1" fontAlgn="auto" hangingPunct="1">
              <a:spcBef>
                <a:spcPts val="0"/>
              </a:spcBef>
              <a:spcAft>
                <a:spcPts val="0"/>
              </a:spcAft>
              <a:buFont typeface="Arial" pitchFamily="34" charset="0"/>
              <a:buChar char="•"/>
              <a:defRPr/>
            </a:pPr>
            <a:r>
              <a:rPr lang="en-US" dirty="0" smtClean="0"/>
              <a:t>Perennial specialty crops have a winter chilling requirement with a minimum number of hours exposed to chilling temperatures to keep plants dormant for a time before flowering and fruiting. Yields decline if the chilling requirement is not completely satisfied (Hatfield et al, 2014). </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Warmer winters can lead to early bud burst or bloom of some perennial plants, which could result in frost damage when cold conditions occur in late spring (Hatfield et al, 2014). From an example from 2012, Minnesota experienced an unusually warm March followed by a hard frost in April. This damaged the buds of the state’s apple crop. A few months later, the apples that were left on trees were damaged from summertime hail storms and drought, dropping production by as much as 40 percent below normal (</a:t>
            </a:r>
            <a:r>
              <a:rPr lang="en-US" dirty="0" err="1" smtClean="0"/>
              <a:t>Baier</a:t>
            </a:r>
            <a:r>
              <a:rPr lang="en-US" dirty="0" smtClean="0"/>
              <a:t>, 2012).</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Source: Pryor et al, 2014; Hatfield et al, 2014; </a:t>
            </a:r>
            <a:r>
              <a:rPr lang="en-US" dirty="0" err="1" smtClean="0"/>
              <a:t>Baier</a:t>
            </a:r>
            <a:r>
              <a:rPr lang="en-US" dirty="0" smtClean="0"/>
              <a:t>, 2012</a:t>
            </a:r>
          </a:p>
          <a:p>
            <a:pPr eaLnBrk="1" fontAlgn="auto" hangingPunct="1">
              <a:spcBef>
                <a:spcPts val="0"/>
              </a:spcBef>
              <a:spcAft>
                <a:spcPts val="0"/>
              </a:spcAft>
              <a:buFont typeface="Arial" pitchFamily="34" charset="0"/>
              <a:buNone/>
              <a:defRPr/>
            </a:pPr>
            <a:r>
              <a:rPr lang="en-US" dirty="0" smtClean="0"/>
              <a:t>Image source: Branches – </a:t>
            </a:r>
            <a:r>
              <a:rPr lang="en-US" dirty="0" err="1" smtClean="0"/>
              <a:t>Pexels</a:t>
            </a:r>
            <a:r>
              <a:rPr lang="en-US" dirty="0" smtClean="0"/>
              <a:t> - https://www.pexels.com/photo/white-flower-plant-199754/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1462860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One of the temperature trends of climate change is warmer nighttime temperatures. This trend has been occurring in Minnesota and throughout the U.S. and is expected to increase. Two examples of how the lack of nighttime</a:t>
            </a:r>
            <a:r>
              <a:rPr lang="en-US" baseline="0" dirty="0" smtClean="0"/>
              <a:t> cooling </a:t>
            </a:r>
            <a:r>
              <a:rPr lang="en-US" dirty="0" smtClean="0"/>
              <a:t>may affect crop yields are:</a:t>
            </a:r>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Disturbance in the pollination stage – Pollen release is related to development of fruit, grain, or fiber. Exposure to high temperatures during this period can greatly reduce crop yields and increase the risk of total crop failure. Plants exposed to high nighttime temperatures during the grain, fiber, or fruit production period experience lower productivity and reduced quality. These effects have already begun to occur; corn yields were affected by high nighttime temperatures in 2010 and 2012 across the U.S. Corn Belt. The number of nights with hot temperatures are projected to increase as much as 30%. Yield reductions will become more prevalent. </a:t>
            </a:r>
          </a:p>
          <a:p>
            <a:pPr marL="171450" indent="-171450" eaLnBrk="1" fontAlgn="auto" hangingPunct="1">
              <a:spcBef>
                <a:spcPts val="0"/>
              </a:spcBef>
              <a:spcAft>
                <a:spcPts val="0"/>
              </a:spcAft>
              <a:buFont typeface="Arial" pitchFamily="34" charset="0"/>
              <a:buChar char="•"/>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solidFill>
                  <a:schemeClr val="bg1"/>
                </a:solidFill>
              </a:rPr>
              <a:t>Disturbances in the rate of grain-filling process – The grain-filling</a:t>
            </a:r>
            <a:r>
              <a:rPr lang="en-US" baseline="0" dirty="0" smtClean="0">
                <a:solidFill>
                  <a:schemeClr val="bg1"/>
                </a:solidFill>
              </a:rPr>
              <a:t> process begins with pollination and initiation of kernel development, and ends when the kernels reach physiological maturity. </a:t>
            </a:r>
            <a:r>
              <a:rPr lang="en-US" dirty="0" smtClean="0">
                <a:solidFill>
                  <a:schemeClr val="bg1"/>
                </a:solidFill>
              </a:rPr>
              <a:t>Exposure to higher temperatures, both at night and during the day, affect the development of grain by increasing the rate of grain-filling and decreasing the length of the grain-filling period. This results in reduced yields in grain crops.</a:t>
            </a:r>
            <a:endParaRPr lang="en-US" dirty="0" smtClean="0"/>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Source: Hatfield et al, 2014</a:t>
            </a:r>
          </a:p>
          <a:p>
            <a:pPr eaLnBrk="1" fontAlgn="auto" hangingPunct="1">
              <a:spcBef>
                <a:spcPts val="0"/>
              </a:spcBef>
              <a:spcAft>
                <a:spcPts val="0"/>
              </a:spcAft>
              <a:buFont typeface="Arial" pitchFamily="34" charset="0"/>
              <a:buNone/>
              <a:defRPr/>
            </a:pPr>
            <a:r>
              <a:rPr lang="en-US" dirty="0" smtClean="0"/>
              <a:t>Image source: Starry Sky</a:t>
            </a:r>
            <a:r>
              <a:rPr lang="en-US" baseline="0" dirty="0" smtClean="0"/>
              <a:t> – </a:t>
            </a:r>
            <a:r>
              <a:rPr lang="en-US" baseline="0" dirty="0" err="1" smtClean="0"/>
              <a:t>Pexels</a:t>
            </a:r>
            <a:r>
              <a:rPr lang="en-US" baseline="0" dirty="0" smtClean="0"/>
              <a:t> - https://www.pexels.com/photo/blue-and-black-starry-sky-51021/</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1519868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The changing climate affects the amount, distribution, and intensity of precipitation. Precipitation, along with temperature, affect the potential amount of available water for crop production. The actual amount of available water also depends on soil type, soil water holding capacity, and the rate at which water filters through the soil (Hatfield et al, 2014). </a:t>
            </a:r>
          </a:p>
          <a:p>
            <a:pPr marL="171450" indent="-171450" eaLnBrk="1" hangingPunct="1">
              <a:spcBef>
                <a:spcPct val="0"/>
              </a:spcBef>
              <a:buFont typeface="Arial" panose="020B0604020202020204" pitchFamily="34" charset="0"/>
              <a:buChar char="•"/>
              <a:defRPr/>
            </a:pPr>
            <a:r>
              <a:rPr lang="en-US" altLang="en-US" dirty="0" smtClean="0"/>
              <a:t>There has been a trend toward fewer workable field days because of shifting precipitation amounts to more spring (April-May) occurrences. Timeliness of planting is an important part of the crop production cycle (Hatfield et al, 2014).</a:t>
            </a:r>
          </a:p>
          <a:p>
            <a:pPr marL="171450" indent="-171450" eaLnBrk="1" hangingPunct="1">
              <a:spcBef>
                <a:spcPct val="0"/>
              </a:spcBef>
              <a:buFont typeface="Arial" panose="020B0604020202020204" pitchFamily="34" charset="0"/>
              <a:buChar char="•"/>
              <a:defRPr/>
            </a:pPr>
            <a:r>
              <a:rPr lang="en-US" altLang="en-US" dirty="0" smtClean="0"/>
              <a:t>Soil erosion occurs when the rate of precipitation exceeds the ability of the soil to maintain an adequate infiltration rate. When this occurs, runoff from fields moves water and soil from the fields into nearby water bodies. Water and soil that are lost from the field are no longer available to support crop growth. Projected increases in rainfall intensity that include more extreme events will increase soil erosion in the absence of conservation practices (Hatfield et al, 2014). </a:t>
            </a:r>
          </a:p>
          <a:p>
            <a:pPr marL="171450" indent="-171450" eaLnBrk="1" hangingPunct="1">
              <a:spcBef>
                <a:spcPct val="0"/>
              </a:spcBef>
              <a:buFont typeface="Arial" panose="020B0604020202020204" pitchFamily="34" charset="0"/>
              <a:buChar char="•"/>
              <a:defRPr/>
            </a:pPr>
            <a:r>
              <a:rPr lang="en-US" altLang="en-US" dirty="0" smtClean="0"/>
              <a:t>Periods of drought may cause crop losses due to reduced groundwater, surface water, and soil moisture as well as a potential concentration of pollutants or threat of wild fires. By the end of the 21</a:t>
            </a:r>
            <a:r>
              <a:rPr lang="en-US" altLang="en-US" baseline="30000" dirty="0" smtClean="0"/>
              <a:t>st</a:t>
            </a:r>
            <a:r>
              <a:rPr lang="en-US" altLang="en-US" dirty="0" smtClean="0"/>
              <a:t> Century, the occurrence of very hot nights and the duration of periods lacking agriculturally significant rainfall are projected to increase. Recent studies suggest that increased average temperatures and drier conditions will amplify future drought severity and temperature extremes (Hatfield et al, 2014). </a:t>
            </a:r>
          </a:p>
          <a:p>
            <a:pPr marL="171450" indent="-171450" eaLnBrk="1" hangingPunct="1">
              <a:spcBef>
                <a:spcPct val="0"/>
              </a:spcBef>
              <a:buFont typeface="Arial" panose="020B0604020202020204" pitchFamily="34" charset="0"/>
              <a:buChar char="•"/>
              <a:defRPr/>
            </a:pPr>
            <a:endParaRPr lang="en-US" altLang="en-US" dirty="0" smtClean="0"/>
          </a:p>
          <a:p>
            <a:pPr eaLnBrk="1" hangingPunct="1">
              <a:spcBef>
                <a:spcPct val="0"/>
              </a:spcBef>
              <a:defRPr/>
            </a:pPr>
            <a:r>
              <a:rPr lang="en-US" altLang="en-US" dirty="0" smtClean="0"/>
              <a:t>Source: Hatfield et al, 2014</a:t>
            </a:r>
          </a:p>
          <a:p>
            <a:pPr eaLnBrk="1" hangingPunct="1">
              <a:spcBef>
                <a:spcPct val="0"/>
              </a:spcBef>
              <a:defRPr/>
            </a:pPr>
            <a:r>
              <a:rPr lang="en-US" altLang="en-US" dirty="0" smtClean="0"/>
              <a:t>Image source: Drowning crops</a:t>
            </a:r>
            <a:r>
              <a:rPr lang="en-US" altLang="en-US" baseline="0" dirty="0" smtClean="0"/>
              <a:t> – John Luke – The Times, http://bloximages.chicago2.vip.townnews.com/nwitimes.com/content/tncms/assets/v3/editorial/a/9d/a9deec2f-24f1-55d1-be4c-133b400789d6/5593dbe49c5f5.image.jpg?resize=1200%2C661</a:t>
            </a:r>
            <a:endParaRPr lang="en-US" altLang="en-US" dirty="0" smtClean="0"/>
          </a:p>
          <a:p>
            <a:pPr eaLnBrk="1" hangingPunct="1">
              <a:spcBef>
                <a:spcPct val="0"/>
              </a:spcBef>
              <a:buFont typeface="Arial" panose="020B0604020202020204" pitchFamily="34" charset="0"/>
              <a:buNone/>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1271190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Many weeds, insects, and diseases (“plant pests” in general) already have large negative impacts on agricultural production. Climate change has the potential to increase these impacts. Further increases in temperature and carbon dioxide levels along with changes in dew points and precipitation patterns will induce new conditions. These new conditions affect the plants, their pests, and their interactions. This applies to both native and invasive species of pests. One example is that several weed species benefit more than crop species from higher temperatures and higher carbon dioxide levels. Another example is the change in insect populations and incidence of pathogens may increase under conditions of higher temperatures and higher humidity levels. Conversely, some pathogens may increase with higher temperatures combined with drought conditions (like aflatoxin</a:t>
            </a:r>
            <a:r>
              <a:rPr lang="en-US" baseline="0" dirty="0" smtClean="0"/>
              <a:t> which is a cancer-causing toxin produced by certain molds that grow on crops like wheat, corn, beans, and rice</a:t>
            </a:r>
            <a:r>
              <a:rPr lang="en-US" dirty="0" smtClean="0"/>
              <a:t>). Many plants that are stressed by these new conditions will be much more susceptible to the “usual” pests, but these plants may also become susceptible to opportunistic weeds, insects, and diseases – those that don’t usually damage healthy plants. </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General concerns include:</a:t>
            </a:r>
          </a:p>
          <a:p>
            <a:pPr marL="171450" indent="-171450" eaLnBrk="1" fontAlgn="auto" hangingPunct="1">
              <a:spcBef>
                <a:spcPts val="0"/>
              </a:spcBef>
              <a:spcAft>
                <a:spcPts val="0"/>
              </a:spcAft>
              <a:buFont typeface="Arial" pitchFamily="34" charset="0"/>
              <a:buChar char="•"/>
              <a:defRPr/>
            </a:pPr>
            <a:r>
              <a:rPr lang="en-US" dirty="0" smtClean="0"/>
              <a:t>Increased susceptibility of plants to pests because of stress caused by climate changes</a:t>
            </a:r>
          </a:p>
          <a:p>
            <a:pPr marL="171450" indent="-171450" eaLnBrk="1" fontAlgn="auto" hangingPunct="1">
              <a:spcBef>
                <a:spcPts val="0"/>
              </a:spcBef>
              <a:spcAft>
                <a:spcPts val="0"/>
              </a:spcAft>
              <a:buFont typeface="Arial" pitchFamily="34" charset="0"/>
              <a:buChar char="•"/>
              <a:defRPr/>
            </a:pPr>
            <a:r>
              <a:rPr lang="en-US" dirty="0" smtClean="0"/>
              <a:t>Northern spread of invasive weeds</a:t>
            </a:r>
          </a:p>
          <a:p>
            <a:pPr marL="171450" indent="-171450" eaLnBrk="1" fontAlgn="auto" hangingPunct="1">
              <a:spcBef>
                <a:spcPts val="0"/>
              </a:spcBef>
              <a:spcAft>
                <a:spcPts val="0"/>
              </a:spcAft>
              <a:buFont typeface="Arial" pitchFamily="34" charset="0"/>
              <a:buChar char="•"/>
              <a:defRPr/>
            </a:pPr>
            <a:r>
              <a:rPr lang="en-US" dirty="0" smtClean="0"/>
              <a:t>Increased survival and proliferation of disease-causing agents and parasites</a:t>
            </a:r>
          </a:p>
          <a:p>
            <a:pPr marL="171450" indent="-171450" eaLnBrk="1" fontAlgn="auto" hangingPunct="1">
              <a:spcBef>
                <a:spcPts val="0"/>
              </a:spcBef>
              <a:spcAft>
                <a:spcPts val="0"/>
              </a:spcAft>
              <a:buFont typeface="Arial" pitchFamily="34" charset="0"/>
              <a:buChar char="•"/>
              <a:defRPr/>
            </a:pPr>
            <a:r>
              <a:rPr lang="en-US" dirty="0" smtClean="0"/>
              <a:t>Increased insect populations due to overwinter survival</a:t>
            </a:r>
          </a:p>
          <a:p>
            <a:pPr marL="171450" indent="-171450" eaLnBrk="1" fontAlgn="auto" hangingPunct="1">
              <a:spcBef>
                <a:spcPts val="0"/>
              </a:spcBef>
              <a:spcAft>
                <a:spcPts val="0"/>
              </a:spcAft>
              <a:buFont typeface="Arial" pitchFamily="34" charset="0"/>
              <a:buChar char="•"/>
              <a:defRPr/>
            </a:pPr>
            <a:r>
              <a:rPr lang="en-US" dirty="0" smtClean="0"/>
              <a:t>Increased insect reproductive rates due to warmer summer temperatures</a:t>
            </a:r>
          </a:p>
          <a:p>
            <a:pPr marL="171450" indent="-171450" eaLnBrk="1" fontAlgn="auto" hangingPunct="1">
              <a:spcBef>
                <a:spcPts val="0"/>
              </a:spcBef>
              <a:spcAft>
                <a:spcPts val="0"/>
              </a:spcAft>
              <a:buFont typeface="Arial" pitchFamily="34" charset="0"/>
              <a:buChar char="•"/>
              <a:defRPr/>
            </a:pPr>
            <a:r>
              <a:rPr lang="en-US" dirty="0" smtClean="0"/>
              <a:t>Increased use and costs of pesticides due to increased pests and loss of pesticide efficacy (decline in efficacy can reflect carbon dioxide-induced increases in herbicide tolerance of certain weeds as well as climate-induced changes that enhance pesticide degradation or affect coverage)</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Source: Hatfield et al, 2014</a:t>
            </a:r>
          </a:p>
          <a:p>
            <a:pPr eaLnBrk="1" fontAlgn="auto" hangingPunct="1">
              <a:spcBef>
                <a:spcPts val="0"/>
              </a:spcBef>
              <a:spcAft>
                <a:spcPts val="0"/>
              </a:spcAft>
              <a:buFont typeface="Arial" pitchFamily="34" charset="0"/>
              <a:buNone/>
              <a:defRPr/>
            </a:pPr>
            <a:r>
              <a:rPr lang="en-US" dirty="0" smtClean="0"/>
              <a:t>Image source: Canada thistle – MDH, 2016</a:t>
            </a:r>
          </a:p>
          <a:p>
            <a:pPr marL="171450" indent="-171450" eaLnBrk="1" fontAlgn="auto" hangingPunct="1">
              <a:spcBef>
                <a:spcPts val="0"/>
              </a:spcBef>
              <a:spcAft>
                <a:spcPts val="0"/>
              </a:spcAft>
              <a:buFont typeface="Arial"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813233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nutritional value of some crops is projected to decline due to rising levels of atmospheric carbon dioxide. This carbon dioxide “fertilization” effect stimulates plant growth and carbohydrate production, which in turn, dilutes nitrogen and other nutrient content. </a:t>
            </a:r>
          </a:p>
          <a:p>
            <a:pPr eaLnBrk="1" hangingPunct="1">
              <a:spcBef>
                <a:spcPct val="0"/>
              </a:spcBef>
            </a:pPr>
            <a:endParaRPr lang="en-US" altLang="en-US" dirty="0" smtClean="0"/>
          </a:p>
          <a:p>
            <a:pPr eaLnBrk="1" hangingPunct="1">
              <a:spcBef>
                <a:spcPct val="0"/>
              </a:spcBef>
            </a:pPr>
            <a:r>
              <a:rPr lang="en-US" altLang="en-US" dirty="0" smtClean="0"/>
              <a:t>Lower nitrogen concentrations result in reduced protein in many crops (</a:t>
            </a:r>
            <a:r>
              <a:rPr lang="en-US" altLang="en-US" dirty="0" err="1" smtClean="0"/>
              <a:t>Ziska</a:t>
            </a:r>
            <a:r>
              <a:rPr lang="en-US" altLang="en-US" dirty="0" smtClean="0"/>
              <a:t> et al, 2016). Crops of note in Minnesota that may have declining protein levels include soybeans, wheat, barley, and wild rice. In contrast, protein content is not anticipated to decline significantly for corn or sorghum. In either case, reduced protein levels may not be a considerable threat in the United States where dietary protein deficiencies are uncommon.</a:t>
            </a:r>
          </a:p>
          <a:p>
            <a:pPr eaLnBrk="1" hangingPunct="1">
              <a:spcBef>
                <a:spcPct val="0"/>
              </a:spcBef>
            </a:pPr>
            <a:endParaRPr lang="en-US" altLang="en-US" dirty="0" smtClean="0"/>
          </a:p>
          <a:p>
            <a:pPr eaLnBrk="1" hangingPunct="1">
              <a:spcBef>
                <a:spcPct val="0"/>
              </a:spcBef>
            </a:pPr>
            <a:r>
              <a:rPr lang="en-US" altLang="en-US" dirty="0" smtClean="0"/>
              <a:t>Rising carbon dioxide concentration is very likely to lower the concentrations of minerals essential to human health such as iron, zinc, calcium, magnesium, copper, sulfur, and phosphorous in most plants. High carbon dioxide concentrations also reduce plant demands for water, resulting in fewer nutrients being drawn into plant roots (</a:t>
            </a:r>
            <a:r>
              <a:rPr lang="en-US" altLang="en-US" dirty="0" err="1" smtClean="0"/>
              <a:t>Ziska</a:t>
            </a:r>
            <a:r>
              <a:rPr lang="en-US" altLang="en-US" dirty="0" smtClean="0"/>
              <a:t> et al, 2016).</a:t>
            </a:r>
          </a:p>
          <a:p>
            <a:pPr eaLnBrk="1" hangingPunct="1">
              <a:spcBef>
                <a:spcPct val="0"/>
              </a:spcBef>
            </a:pPr>
            <a:endParaRPr lang="en-US" altLang="en-US" dirty="0" smtClean="0"/>
          </a:p>
          <a:p>
            <a:pPr eaLnBrk="1" hangingPunct="1">
              <a:spcBef>
                <a:spcPct val="0"/>
              </a:spcBef>
            </a:pPr>
            <a:r>
              <a:rPr lang="en-US" altLang="en-US" dirty="0" smtClean="0"/>
              <a:t>The nutrient content of crops is also projected to decline if soil nitrogen levels are suboptimal due to extreme rain events causing water runoff that takes nitrogen and other soil nutrients with it. </a:t>
            </a:r>
          </a:p>
          <a:p>
            <a:pPr eaLnBrk="1" hangingPunct="1">
              <a:spcBef>
                <a:spcPct val="0"/>
              </a:spcBef>
            </a:pPr>
            <a:endParaRPr lang="en-US" altLang="en-US" dirty="0" smtClean="0"/>
          </a:p>
          <a:p>
            <a:pPr eaLnBrk="1" hangingPunct="1">
              <a:spcBef>
                <a:spcPct val="0"/>
              </a:spcBef>
            </a:pPr>
            <a:r>
              <a:rPr lang="en-US" altLang="en-US" dirty="0" smtClean="0"/>
              <a:t>Source: Ziska et al, 2016; </a:t>
            </a:r>
            <a:r>
              <a:rPr lang="en-US" altLang="en-US" dirty="0" err="1" smtClean="0"/>
              <a:t>Luber</a:t>
            </a:r>
            <a:r>
              <a:rPr lang="en-US" altLang="en-US" dirty="0" smtClean="0"/>
              <a:t> et al, 2014</a:t>
            </a:r>
          </a:p>
          <a:p>
            <a:pPr eaLnBrk="1" hangingPunct="1">
              <a:spcBef>
                <a:spcPct val="0"/>
              </a:spcBef>
            </a:pPr>
            <a:r>
              <a:rPr lang="en-US" altLang="en-US" dirty="0" smtClean="0"/>
              <a:t>Image source: Strawberries</a:t>
            </a:r>
            <a:r>
              <a:rPr lang="en-US" altLang="en-US" baseline="0" dirty="0" smtClean="0"/>
              <a:t> – </a:t>
            </a:r>
            <a:r>
              <a:rPr lang="en-US" altLang="en-US" baseline="0" dirty="0" err="1" smtClean="0"/>
              <a:t>Pexels</a:t>
            </a:r>
            <a:r>
              <a:rPr lang="en-US" altLang="en-US" baseline="0" dirty="0" smtClean="0"/>
              <a:t> - https://www.pexels.com/photo/strawberry-fruit-berry-food-106251/</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264318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Adaptation is not new to the agricultural field. Over the course of history, agriculture has continually adapted to natural changes in climate. Adaptation strategies will vary by location because the effects of climate change will be different by geography (wetter in some areas, drier in others) and seasonal and annual variability. Adaptation must also take into consideration differences in crops, soils, and topography in various parts of the state.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Adaptation strategies for crop production currently used to cope with extreme weather and climate changes are generally described as sustainable agricultural practices and/or conservation practices. Some examples include:</a:t>
            </a:r>
          </a:p>
          <a:p>
            <a:pPr marL="171450" indent="-171450" eaLnBrk="1" fontAlgn="auto" hangingPunct="1">
              <a:spcBef>
                <a:spcPts val="0"/>
              </a:spcBef>
              <a:spcAft>
                <a:spcPts val="0"/>
              </a:spcAft>
              <a:buFont typeface="Arial" panose="020B0604020202020204" pitchFamily="34" charset="0"/>
              <a:buChar char="•"/>
              <a:defRPr/>
            </a:pPr>
            <a:r>
              <a:rPr lang="en-US" dirty="0" smtClean="0"/>
              <a:t>Changing crop selection due to changing plant hardiness zones and competition from weeds and other pests</a:t>
            </a:r>
          </a:p>
          <a:p>
            <a:pPr marL="171450" indent="-171450" eaLnBrk="1" fontAlgn="auto" hangingPunct="1">
              <a:spcBef>
                <a:spcPts val="0"/>
              </a:spcBef>
              <a:spcAft>
                <a:spcPts val="0"/>
              </a:spcAft>
              <a:buFont typeface="Arial" panose="020B0604020202020204" pitchFamily="34" charset="0"/>
              <a:buChar char="•"/>
              <a:defRPr/>
            </a:pPr>
            <a:r>
              <a:rPr lang="en-US" dirty="0" smtClean="0"/>
              <a:t>Timing of field operations to optimize growing season and crop competition with weeds while minimizing losses from diseases and insects </a:t>
            </a:r>
          </a:p>
          <a:p>
            <a:pPr marL="171450" indent="-171450" eaLnBrk="1" fontAlgn="auto" hangingPunct="1">
              <a:spcBef>
                <a:spcPts val="0"/>
              </a:spcBef>
              <a:spcAft>
                <a:spcPts val="0"/>
              </a:spcAft>
              <a:buFont typeface="Arial" panose="020B0604020202020204" pitchFamily="34" charset="0"/>
              <a:buChar char="•"/>
              <a:defRPr/>
            </a:pPr>
            <a:r>
              <a:rPr lang="en-US" dirty="0" smtClean="0"/>
              <a:t>Diversifying crop rotations with different tolerances to temperature, precipitation, weeds, insects, and diseases</a:t>
            </a:r>
          </a:p>
          <a:p>
            <a:pPr marL="171450" indent="-171450" eaLnBrk="1" fontAlgn="auto" hangingPunct="1">
              <a:spcBef>
                <a:spcPts val="0"/>
              </a:spcBef>
              <a:spcAft>
                <a:spcPts val="0"/>
              </a:spcAft>
              <a:buFont typeface="Arial" panose="020B0604020202020204" pitchFamily="34" charset="0"/>
              <a:buChar char="•"/>
              <a:defRPr/>
            </a:pPr>
            <a:r>
              <a:rPr lang="en-US" dirty="0" smtClean="0"/>
              <a:t>Improving soil quality</a:t>
            </a:r>
          </a:p>
          <a:p>
            <a:pPr marL="171450" indent="-171450" eaLnBrk="1" fontAlgn="auto" hangingPunct="1">
              <a:spcBef>
                <a:spcPts val="0"/>
              </a:spcBef>
              <a:spcAft>
                <a:spcPts val="0"/>
              </a:spcAft>
              <a:buFont typeface="Arial" panose="020B0604020202020204" pitchFamily="34" charset="0"/>
              <a:buChar char="•"/>
              <a:defRPr/>
            </a:pPr>
            <a:r>
              <a:rPr lang="en-US" dirty="0" smtClean="0"/>
              <a:t>Reducing soil erosion and off-farm flows of nutrients and pesticides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Although agriculture has a long history of successful adaptation to climate variability, the accelerating pace of climate change and the intensity of projected climate change represent new and unprecedented challenges to the sustainability of U.S. agriculture. Increased innovation will be needed to ensure the rate of adaptation keeps pace with climate change over the next 25 years. In the longer term, adaptation will be more difficult because the physiological limits of plants will be exceeded more frequently and crop productivity will become more volatile.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Hatfield et al, 2014</a:t>
            </a:r>
          </a:p>
          <a:p>
            <a:pPr eaLnBrk="1" fontAlgn="auto" hangingPunct="1">
              <a:spcBef>
                <a:spcPts val="0"/>
              </a:spcBef>
              <a:spcAft>
                <a:spcPts val="0"/>
              </a:spcAft>
              <a:defRPr/>
            </a:pPr>
            <a:r>
              <a:rPr lang="en-US" dirty="0" smtClean="0"/>
              <a:t>Image source: Wheat kernels</a:t>
            </a:r>
            <a:r>
              <a:rPr lang="en-US" baseline="0" dirty="0" smtClean="0"/>
              <a:t> – </a:t>
            </a:r>
            <a:r>
              <a:rPr lang="en-US" baseline="0" dirty="0" err="1" smtClean="0"/>
              <a:t>Pexels</a:t>
            </a:r>
            <a:r>
              <a:rPr lang="en-US" baseline="0" dirty="0" smtClean="0"/>
              <a:t> - https://www.pexels.com/photo/wheat-kernels-54084/</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3517758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An adaptation strategy of note is reducing soil erosion. Erosion is managed through a number of strategies that encompass maintenance of cover on the soil surface to reduce the effects of rainfall intensity. Studies have shown that a reduction in projected crop biomass (and hence the amount of crop residue that remains on the surface over the winter) will increase soil loss. Soil conservation practices will therefore be an important element of agricultural adaptation to climate change (Hatfield et al, 2014). </a:t>
            </a:r>
          </a:p>
          <a:p>
            <a:pPr eaLnBrk="1" hangingPunct="1">
              <a:spcBef>
                <a:spcPct val="0"/>
              </a:spcBef>
            </a:pPr>
            <a:endParaRPr lang="en-US" altLang="en-US" dirty="0" smtClean="0"/>
          </a:p>
          <a:p>
            <a:pPr eaLnBrk="1" hangingPunct="1">
              <a:spcBef>
                <a:spcPct val="0"/>
              </a:spcBef>
            </a:pPr>
            <a:r>
              <a:rPr lang="en-US" altLang="en-US" dirty="0" smtClean="0"/>
              <a:t>Although large-scale agriculture in the Midwest historically led to decreased carbon in soils, higher crop residue inputs and adoption of different soil management techniques have reversed this trend. Other techniques, such as planting cover crops and no-till soil management, can further increase carbon dioxide uptake and reduce energy use. The use of cover crops to hold carbon in the soil improves soil quality, soil water holding capacity, water quality, air quality, and crop productivity (Pryor et al, 2014).</a:t>
            </a:r>
          </a:p>
          <a:p>
            <a:pPr eaLnBrk="1" hangingPunct="1">
              <a:spcBef>
                <a:spcPct val="0"/>
              </a:spcBef>
            </a:pPr>
            <a:endParaRPr lang="en-US" altLang="en-US" dirty="0" smtClean="0"/>
          </a:p>
          <a:p>
            <a:pPr eaLnBrk="1" hangingPunct="1">
              <a:spcBef>
                <a:spcPct val="0"/>
              </a:spcBef>
            </a:pPr>
            <a:r>
              <a:rPr lang="en-US" altLang="en-US" dirty="0" smtClean="0"/>
              <a:t>Water management strategies are also important for reducing soil erosion. Examples include grassed waterways and buffers management, contour farming, and wetlands management. </a:t>
            </a:r>
          </a:p>
          <a:p>
            <a:pPr eaLnBrk="1" hangingPunct="1">
              <a:spcBef>
                <a:spcPct val="0"/>
              </a:spcBef>
            </a:pPr>
            <a:endParaRPr lang="en-US" altLang="en-US" dirty="0" smtClean="0"/>
          </a:p>
          <a:p>
            <a:pPr eaLnBrk="1" hangingPunct="1">
              <a:spcBef>
                <a:spcPct val="0"/>
              </a:spcBef>
            </a:pPr>
            <a:r>
              <a:rPr lang="en-US" altLang="en-US" dirty="0" smtClean="0"/>
              <a:t>Source: Hatfield et al, 2014; Pryor et al, 2014</a:t>
            </a:r>
          </a:p>
          <a:p>
            <a:pPr eaLnBrk="1" hangingPunct="1">
              <a:spcBef>
                <a:spcPct val="0"/>
              </a:spcBef>
            </a:pPr>
            <a:r>
              <a:rPr lang="en-US" altLang="en-US" dirty="0" smtClean="0"/>
              <a:t>Image source: Cover crop – Farmer D Blog, Steven Bell, November 14, 2011</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1702857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will discuss the potential impacts of climate change on Livestock Production. Livestock include cattle, dairy animals, swine and poultry.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265772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Climate impacts on animal agriculture are not well defined and vary by species, geographic location, and individual farm vulnerabilities. </a:t>
            </a:r>
          </a:p>
          <a:p>
            <a:pPr>
              <a:defRPr/>
            </a:pPr>
            <a:endParaRPr lang="en-US" altLang="en-US" dirty="0" smtClean="0"/>
          </a:p>
          <a:p>
            <a:pPr>
              <a:defRPr/>
            </a:pPr>
            <a:r>
              <a:rPr lang="en-US" altLang="en-US" dirty="0" smtClean="0"/>
              <a:t>Some examples of how climate and weather changes impact livestock are:</a:t>
            </a:r>
          </a:p>
          <a:p>
            <a:pPr marL="171450" indent="-171450">
              <a:buFont typeface="Arial" panose="020B0604020202020204" pitchFamily="34" charset="0"/>
              <a:buChar char="•"/>
              <a:defRPr/>
            </a:pPr>
            <a:r>
              <a:rPr lang="en-US" altLang="en-US" dirty="0" smtClean="0"/>
              <a:t>Heat and humidity</a:t>
            </a:r>
          </a:p>
          <a:p>
            <a:pPr marL="171450" indent="-171450">
              <a:buFont typeface="Arial" panose="020B0604020202020204" pitchFamily="34" charset="0"/>
              <a:buChar char="•"/>
              <a:defRPr/>
            </a:pPr>
            <a:r>
              <a:rPr lang="en-US" altLang="en-US" dirty="0" smtClean="0"/>
              <a:t>Precipitation</a:t>
            </a:r>
          </a:p>
          <a:p>
            <a:pPr marL="171450" indent="-171450">
              <a:buFont typeface="Arial" panose="020B0604020202020204" pitchFamily="34" charset="0"/>
              <a:buChar char="•"/>
              <a:defRPr/>
            </a:pPr>
            <a:r>
              <a:rPr lang="en-US" altLang="en-US" dirty="0" smtClean="0"/>
              <a:t>Extreme events</a:t>
            </a:r>
          </a:p>
          <a:p>
            <a:pPr marL="171450" indent="-171450">
              <a:buFont typeface="Arial" panose="020B0604020202020204" pitchFamily="34" charset="0"/>
              <a:buChar char="•"/>
              <a:defRPr/>
            </a:pPr>
            <a:r>
              <a:rPr lang="en-US" altLang="en-US" dirty="0" smtClean="0"/>
              <a:t>Weather variability</a:t>
            </a:r>
          </a:p>
          <a:p>
            <a:pPr>
              <a:buFont typeface="Arial" panose="020B0604020202020204" pitchFamily="34" charset="0"/>
              <a:buNone/>
              <a:defRPr/>
            </a:pPr>
            <a:endParaRPr lang="en-US" altLang="en-US" dirty="0" smtClean="0"/>
          </a:p>
          <a:p>
            <a:pPr>
              <a:buFont typeface="Arial" panose="020B0604020202020204" pitchFamily="34" charset="0"/>
              <a:buNone/>
              <a:defRPr/>
            </a:pPr>
            <a:r>
              <a:rPr lang="en-US" altLang="en-US" dirty="0" smtClean="0"/>
              <a:t>These examples are covered in more detail in the next slides.</a:t>
            </a:r>
          </a:p>
          <a:p>
            <a:pPr>
              <a:buFont typeface="Arial" panose="020B0604020202020204" pitchFamily="34" charset="0"/>
              <a:buNone/>
              <a:defRPr/>
            </a:pPr>
            <a:endParaRPr lang="en-US" altLang="en-US" dirty="0" smtClean="0"/>
          </a:p>
          <a:p>
            <a:pPr>
              <a:buFont typeface="Arial" panose="020B0604020202020204" pitchFamily="34" charset="0"/>
              <a:buNone/>
              <a:defRPr/>
            </a:pPr>
            <a:r>
              <a:rPr lang="en-US" altLang="en-US" dirty="0" smtClean="0"/>
              <a:t>Source: Schmidt, Whitefield and Smith, 2014</a:t>
            </a:r>
          </a:p>
          <a:p>
            <a:pPr>
              <a:buFont typeface="Arial" panose="020B0604020202020204" pitchFamily="34" charset="0"/>
              <a:buNone/>
              <a:defRPr/>
            </a:pPr>
            <a:r>
              <a:rPr lang="en-US" altLang="en-US" dirty="0" smtClean="0"/>
              <a:t>Image source: Cows</a:t>
            </a:r>
            <a:r>
              <a:rPr lang="en-US" altLang="en-US" baseline="0" dirty="0" smtClean="0"/>
              <a:t> – </a:t>
            </a:r>
            <a:r>
              <a:rPr lang="en-US" altLang="en-US" baseline="0" dirty="0" err="1" smtClean="0"/>
              <a:t>Pexels</a:t>
            </a:r>
            <a:r>
              <a:rPr lang="en-US" altLang="en-US" baseline="0" dirty="0" smtClean="0"/>
              <a:t> - https://www.pexels.com/photo/animals-cattle-cow-farm-207044/ </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2572903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Depending on the timing and duration, heat and humidity impact livestock production in a variety of ways including reproduction, feed efficiency, milk production, animal illness, grain and forage production, increase in pests or timing of pest impacts, animal death, changes in nutrient value of crops, worker health, etc. Temperature Humidity Indexes (THI) are used to help assess animal stress for the different combinations of heat (temperature) and humidity as each animal species and stage of production are impacted differently. Even small changes, such as warmer nighttime temperatures, can have a significant impact in animal production. On a larger scale, national or global, this can impact the price of feed supplies or price of farm products. </a:t>
            </a:r>
          </a:p>
          <a:p>
            <a:pPr eaLnBrk="1" hangingPunct="1"/>
            <a:endParaRPr lang="en-US" altLang="en-US" dirty="0" smtClean="0"/>
          </a:p>
          <a:p>
            <a:pPr eaLnBrk="1" hangingPunct="1"/>
            <a:r>
              <a:rPr lang="en-US" altLang="en-US" dirty="0" smtClean="0"/>
              <a:t>For</a:t>
            </a:r>
            <a:r>
              <a:rPr lang="en-US" altLang="en-US" baseline="0" dirty="0" smtClean="0"/>
              <a:t> example, extreme heat resulted in 1,000 cattle deaths across the state in 2011, according to Feedlot Educator Grant Crawford from the University of Minnesota Extension. The majority of the losses occurred in south central and southwestern Minnesota.</a:t>
            </a:r>
          </a:p>
          <a:p>
            <a:pPr eaLnBrk="1" hangingPunct="1"/>
            <a:r>
              <a:rPr lang="en-US" altLang="en-US" dirty="0" smtClean="0"/>
              <a:t>http://articles.aberdeennews.com/2011-07-29/farmforum/29831844_1_livestock-indemnity-program-livestock-losses-turkey-producers</a:t>
            </a:r>
          </a:p>
          <a:p>
            <a:pPr eaLnBrk="1" hangingPunct="1"/>
            <a:endParaRPr lang="en-US" altLang="en-US" dirty="0" smtClean="0"/>
          </a:p>
          <a:p>
            <a:pPr eaLnBrk="1" hangingPunct="1"/>
            <a:r>
              <a:rPr lang="en-US" altLang="en-US" dirty="0" smtClean="0"/>
              <a:t>Source: Schmidt, Whitefield and Smith, 2014</a:t>
            </a:r>
          </a:p>
          <a:p>
            <a:pPr eaLnBrk="1" hangingPunct="1"/>
            <a:r>
              <a:rPr lang="en-US" altLang="en-US" dirty="0" smtClean="0"/>
              <a:t>Photo source:</a:t>
            </a:r>
            <a:r>
              <a:rPr lang="en-US" altLang="en-US" baseline="0" dirty="0" smtClean="0"/>
              <a:t> Pig – </a:t>
            </a:r>
            <a:r>
              <a:rPr lang="en-US" altLang="en-US" baseline="0" dirty="0" err="1" smtClean="0"/>
              <a:t>Pexels</a:t>
            </a:r>
            <a:r>
              <a:rPr lang="en-US" altLang="en-US" baseline="0" dirty="0" smtClean="0"/>
              <a:t> - https://www.pexels.com/photo/farm-farmer-pink-ears-110820/</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18189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343220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Wetter conditions, dryer conditions, intensity of rainfall, or timing of rainfall all impact animal production. Drought can lead to crop and forage losses, and soil loss through wind erosion. Soil loss also occurs with large or intense rainfall events. Soil loss can have a long-term impact on farmland productivity. Manure storage and manure application can be challenging with large precipitation events. Muddy pastures, feedlots, and roads also create production and health challenges.</a:t>
            </a:r>
          </a:p>
          <a:p>
            <a:pPr eaLnBrk="1" hangingPunct="1"/>
            <a:endParaRPr lang="en-US" altLang="en-US" dirty="0" smtClean="0"/>
          </a:p>
          <a:p>
            <a:pPr eaLnBrk="1" hangingPunct="1"/>
            <a:r>
              <a:rPr lang="en-US" altLang="en-US" dirty="0" smtClean="0"/>
              <a:t>Source: Schmidt, Whitefield and Smith, 2014</a:t>
            </a:r>
          </a:p>
          <a:p>
            <a:pPr eaLnBrk="1" hangingPunct="1"/>
            <a:r>
              <a:rPr lang="en-US" altLang="en-US" dirty="0" smtClean="0"/>
              <a:t>Image source: Muddy field</a:t>
            </a:r>
            <a:r>
              <a:rPr lang="en-US" altLang="en-US" baseline="0" dirty="0" smtClean="0"/>
              <a:t> – </a:t>
            </a:r>
            <a:r>
              <a:rPr lang="en-US" altLang="en-US" baseline="0" dirty="0" err="1" smtClean="0"/>
              <a:t>Pexels</a:t>
            </a:r>
            <a:r>
              <a:rPr lang="en-US" altLang="en-US" baseline="0" dirty="0" smtClean="0"/>
              <a:t> - https://www.pexels.com/photo/nature-sunset-field-sunrise-702/</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60744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Extreme weather such as widespread flooding, drought, blizzards, or tornadoes all can lead to catastrophic losses on the farm. Flooding can impact local bridges or roads causing logistic challenges for transporting feed and supplies to the farm or for exporting farm products. In addition, flooding may impact employees’ ability to get to work. Power outages, wind damage, snow loads, etc. create additional challenges to farm operations.</a:t>
            </a:r>
          </a:p>
          <a:p>
            <a:pPr eaLnBrk="1" hangingPunct="1"/>
            <a:endParaRPr lang="en-US" altLang="en-US" dirty="0" smtClean="0"/>
          </a:p>
          <a:p>
            <a:pPr eaLnBrk="1" hangingPunct="1"/>
            <a:r>
              <a:rPr lang="en-US" altLang="en-US" dirty="0" smtClean="0"/>
              <a:t>Source: Schmidt, Whitefield and Smith, 2014</a:t>
            </a:r>
          </a:p>
          <a:p>
            <a:pPr eaLnBrk="1" hangingPunct="1"/>
            <a:r>
              <a:rPr lang="en-US" altLang="en-US" dirty="0" smtClean="0"/>
              <a:t>Image – Blizzard, </a:t>
            </a:r>
            <a:r>
              <a:rPr lang="en-US" altLang="en-US" dirty="0" err="1" smtClean="0"/>
              <a:t>Pexels</a:t>
            </a:r>
            <a:r>
              <a:rPr lang="en-US" altLang="en-US" dirty="0" smtClean="0"/>
              <a:t>, https://www.pexels.com/photo/snow-nature-sky-trees-65911/</a:t>
            </a:r>
          </a:p>
          <a:p>
            <a:pPr eaLnBrk="1" hangingPunct="1"/>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3314244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Within physiological limits, animals can adapt to and cope with gradual weather changes. However, rapidly changing or extreme weather events often result in catastrophic livestock deaths and lost productivity in surviving animals if they have not had prior conditioning or acclimation to the rapid weather variability (Hatfield et al, 2014). </a:t>
            </a:r>
          </a:p>
          <a:p>
            <a:pPr eaLnBrk="1" hangingPunct="1"/>
            <a:endParaRPr lang="en-US" altLang="en-US" dirty="0" smtClean="0"/>
          </a:p>
          <a:p>
            <a:pPr eaLnBrk="1" hangingPunct="1"/>
            <a:r>
              <a:rPr lang="en-US" altLang="en-US" dirty="0" smtClean="0"/>
              <a:t>It is often not the event itself that causes the problem but the timing or circumstances that cannot always be quantified by climate data. Early season high or low temperatures may not be outside the normal ranges of temperatures but can be devastating to animals (Schmidt, 2016).</a:t>
            </a:r>
          </a:p>
          <a:p>
            <a:pPr eaLnBrk="1" hangingPunct="1"/>
            <a:endParaRPr lang="en-US" altLang="en-US" dirty="0" smtClean="0"/>
          </a:p>
          <a:p>
            <a:pPr eaLnBrk="1" hangingPunct="1"/>
            <a:r>
              <a:rPr lang="en-US" altLang="en-US" dirty="0" smtClean="0"/>
              <a:t>Source: Hatfield et al, 2014; Schmidt, 2016</a:t>
            </a:r>
          </a:p>
          <a:p>
            <a:pPr eaLnBrk="1" hangingPunct="1"/>
            <a:r>
              <a:rPr lang="en-US" altLang="en-US" dirty="0" smtClean="0"/>
              <a:t>Image source: Rooster</a:t>
            </a:r>
            <a:r>
              <a:rPr lang="en-US" altLang="en-US" baseline="0" dirty="0" smtClean="0"/>
              <a:t> – </a:t>
            </a:r>
            <a:r>
              <a:rPr lang="en-US" altLang="en-US" baseline="0" dirty="0" err="1" smtClean="0"/>
              <a:t>Pexels</a:t>
            </a:r>
            <a:r>
              <a:rPr lang="en-US" altLang="en-US" baseline="0" dirty="0" smtClean="0"/>
              <a:t> - https://www.pexels.com/photo/agriculture-animal-avian-barn-346483/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2272022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Farmers are well aware of heat stress with animals. The key is being prepared for more days of heat stress or for heat stress earlier or later in the season. Proper design of the building ventilation system is important as is the good operation and maintenance of these systems. Sprinkler systems, used to cool animals, can be very effective at reducing heat stress but also need to be properly designed, operated and maintained. Hot weather diets also aid in reducing heat stress. In addition, farmers must make sure there is adequate cool water for the animals to drink.</a:t>
            </a:r>
          </a:p>
          <a:p>
            <a:pPr eaLnBrk="1" hangingPunct="1">
              <a:spcBef>
                <a:spcPct val="0"/>
              </a:spcBef>
            </a:pPr>
            <a:endParaRPr lang="en-US" altLang="en-US" dirty="0" smtClean="0"/>
          </a:p>
          <a:p>
            <a:pPr eaLnBrk="1" hangingPunct="1">
              <a:spcBef>
                <a:spcPct val="0"/>
              </a:spcBef>
            </a:pPr>
            <a:r>
              <a:rPr lang="en-US" altLang="en-US" dirty="0" smtClean="0"/>
              <a:t>Source: Schmidt, 2016</a:t>
            </a:r>
          </a:p>
          <a:p>
            <a:pPr eaLnBrk="1" hangingPunct="1">
              <a:spcBef>
                <a:spcPct val="0"/>
              </a:spcBef>
            </a:pPr>
            <a:r>
              <a:rPr lang="en-US" altLang="en-US" dirty="0" smtClean="0"/>
              <a:t>Image source: Countryside – </a:t>
            </a:r>
            <a:r>
              <a:rPr lang="en-US" altLang="en-US" dirty="0" err="1" smtClean="0"/>
              <a:t>Pexels</a:t>
            </a:r>
            <a:r>
              <a:rPr lang="en-US" altLang="en-US" dirty="0" smtClean="0"/>
              <a:t> - https://www.pexels.com/photo/agriculture-clouds-countryside-cropland-410756/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12464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Impacts from changes in precipitation timing or amount can be reduced with proper planning. This</a:t>
            </a:r>
            <a:r>
              <a:rPr lang="en-US" altLang="en-US" baseline="0" dirty="0" smtClean="0"/>
              <a:t> p</a:t>
            </a:r>
            <a:r>
              <a:rPr lang="en-US" altLang="en-US" dirty="0" smtClean="0"/>
              <a:t>lanning is also important to reduce the impact of extreme events such as flooding, drought, or blizzards. Planning includes reserving enough feed and having alternative sources of feed. Building in some flexibility in manure management with extra storage or managing for more freeboard</a:t>
            </a:r>
            <a:r>
              <a:rPr lang="en-US" altLang="en-US" baseline="0" dirty="0" smtClean="0"/>
              <a:t> </a:t>
            </a:r>
            <a:r>
              <a:rPr lang="en-US" altLang="en-US" dirty="0" smtClean="0"/>
              <a:t>in the manure storage. (Freeboard is the empty vertical</a:t>
            </a:r>
            <a:r>
              <a:rPr lang="en-US" altLang="en-US" baseline="0" dirty="0" smtClean="0"/>
              <a:t> space above </a:t>
            </a:r>
            <a:r>
              <a:rPr lang="en-US" altLang="en-US" dirty="0" smtClean="0"/>
              <a:t>the top of the liquid or semi-sold manure level and below the top of the manure</a:t>
            </a:r>
            <a:r>
              <a:rPr lang="en-US" altLang="en-US" baseline="0" dirty="0" smtClean="0"/>
              <a:t> storage facility.) </a:t>
            </a:r>
            <a:r>
              <a:rPr lang="en-US" altLang="en-US" dirty="0" smtClean="0"/>
              <a:t>Backup power supplies are currently essential to all farms and should be well maintained and tested. A comprehensive Emergency Response Plan is useful with these extreme events.</a:t>
            </a:r>
          </a:p>
          <a:p>
            <a:pPr eaLnBrk="1" hangingPunct="1"/>
            <a:endParaRPr lang="en-US" altLang="en-US" dirty="0" smtClean="0"/>
          </a:p>
          <a:p>
            <a:pPr eaLnBrk="1" hangingPunct="1"/>
            <a:r>
              <a:rPr lang="en-US" altLang="en-US" dirty="0" smtClean="0"/>
              <a:t>See</a:t>
            </a:r>
            <a:r>
              <a:rPr lang="en-US" altLang="en-US" baseline="0" dirty="0" smtClean="0"/>
              <a:t> the resource, </a:t>
            </a:r>
            <a:r>
              <a:rPr lang="en-US" altLang="en-US" i="1" baseline="0" dirty="0" smtClean="0"/>
              <a:t>Animal Agriculture in a Changing Climate: Adapting to a Changing Climate: A Planning Guide </a:t>
            </a:r>
            <a:r>
              <a:rPr lang="en-US" altLang="en-US" baseline="0" dirty="0" smtClean="0"/>
              <a:t>(July 2016) f</a:t>
            </a:r>
            <a:r>
              <a:rPr lang="en-US" altLang="en-US" dirty="0" smtClean="0"/>
              <a:t>or more information on developing a</a:t>
            </a:r>
            <a:r>
              <a:rPr lang="en-US" altLang="en-US" baseline="0" dirty="0" smtClean="0"/>
              <a:t> climate adaptation plan or emergency response plan; available online: http://animalagclimatechange.org/wp-content/uploads/2016-Planning-Guide-FINAL-web.pdf</a:t>
            </a:r>
            <a:endParaRPr lang="en-US" altLang="en-US" dirty="0" smtClean="0"/>
          </a:p>
          <a:p>
            <a:pPr eaLnBrk="1" hangingPunct="1"/>
            <a:endParaRPr lang="en-US" altLang="en-US" dirty="0" smtClean="0"/>
          </a:p>
          <a:p>
            <a:pPr eaLnBrk="1" hangingPunct="1"/>
            <a:r>
              <a:rPr lang="en-US" altLang="en-US" dirty="0" smtClean="0"/>
              <a:t>Source: Schmidt, 2016</a:t>
            </a:r>
          </a:p>
          <a:p>
            <a:pPr eaLnBrk="1" hangingPunct="1"/>
            <a:r>
              <a:rPr lang="en-US" altLang="en-US" dirty="0" smtClean="0"/>
              <a:t>Image source: Drops of water – </a:t>
            </a:r>
            <a:r>
              <a:rPr lang="en-US" altLang="en-US" dirty="0" err="1" smtClean="0"/>
              <a:t>Pexels</a:t>
            </a:r>
            <a:r>
              <a:rPr lang="en-US" altLang="en-US" dirty="0" smtClean="0"/>
              <a:t> - https://www.pexels.com/photo/car-drops-of-water-glass-rain-1553/</a:t>
            </a:r>
          </a:p>
          <a:p>
            <a:pPr eaLnBrk="1" hangingPunct="1"/>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2277675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It is not possible to identify all the agricultural and food security challenges that are or will be created by climate change. The next section will highlight a number of key concerns that have been identified in Minnesota.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239650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As climate change drives changes in environmental variables, increases in foodborne illnesses are expected. Climate already influences food safety within an agricultural system – prior to, during, and after the harvest, and during transport, storage, preparation, and consumption. Changes in climate factors, such as temperature, precipitation, and extreme weather (particularly flooding and drought) are key drivers of pathogen introduction, food contamination, and foodborne disease, as well as changes in the level of exposure to specific contaminants and chemical residues for crops and livestock.</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impact of climate on food safety occurs through multiple pathways. Changes in air and water temperatures, weather-related changes, and extreme events can shift the seasonal and geographic occurrences of bacteria, viruses, insects, parasites, fungi, and chemical contaminants. For example: </a:t>
            </a:r>
          </a:p>
          <a:p>
            <a:pPr marL="171450" indent="-171450" eaLnBrk="1" fontAlgn="auto" hangingPunct="1">
              <a:spcBef>
                <a:spcPts val="0"/>
              </a:spcBef>
              <a:spcAft>
                <a:spcPts val="0"/>
              </a:spcAft>
              <a:buFont typeface="Arial" panose="020B0604020202020204" pitchFamily="34" charset="0"/>
              <a:buChar char="•"/>
              <a:defRPr/>
            </a:pPr>
            <a:r>
              <a:rPr lang="en-US" dirty="0" smtClean="0"/>
              <a:t>Higher temperatures can increase the kinds and numbers of pathogens already present on produce</a:t>
            </a:r>
          </a:p>
          <a:p>
            <a:pPr marL="171450" indent="-171450" eaLnBrk="1" fontAlgn="auto" hangingPunct="1">
              <a:spcBef>
                <a:spcPts val="0"/>
              </a:spcBef>
              <a:spcAft>
                <a:spcPts val="0"/>
              </a:spcAft>
              <a:buFont typeface="Arial" panose="020B0604020202020204" pitchFamily="34" charset="0"/>
              <a:buChar char="•"/>
              <a:defRPr/>
            </a:pPr>
            <a:r>
              <a:rPr lang="en-US" dirty="0" smtClean="0"/>
              <a:t>Bacterial populations that increase during food storage can increase food spoilage rates depending on timing and temperature</a:t>
            </a:r>
          </a:p>
          <a:p>
            <a:pPr marL="171450" indent="-171450" eaLnBrk="1" fontAlgn="auto" hangingPunct="1">
              <a:spcBef>
                <a:spcPts val="0"/>
              </a:spcBef>
              <a:spcAft>
                <a:spcPts val="0"/>
              </a:spcAft>
              <a:buFont typeface="Arial" panose="020B0604020202020204" pitchFamily="34" charset="0"/>
              <a:buChar char="•"/>
              <a:defRPr/>
            </a:pPr>
            <a:r>
              <a:rPr lang="en-US" dirty="0" smtClean="0"/>
              <a:t>Extreme weather events like dust storms or flooding can introduce toxins to crops during development</a:t>
            </a:r>
          </a:p>
          <a:p>
            <a:pPr eaLnBrk="1" fontAlgn="auto" hangingPunct="1">
              <a:spcBef>
                <a:spcPts val="0"/>
              </a:spcBef>
              <a:spcAft>
                <a:spcPts val="0"/>
              </a:spcAft>
              <a:buFont typeface="Arial" panose="020B0604020202020204" pitchFamily="34" charset="0"/>
              <a:buNone/>
              <a:defRPr/>
            </a:pPr>
            <a:endParaRPr lang="en-US" dirty="0" smtClean="0"/>
          </a:p>
          <a:p>
            <a:pPr eaLnBrk="1" fontAlgn="auto" hangingPunct="1">
              <a:spcBef>
                <a:spcPts val="0"/>
              </a:spcBef>
              <a:spcAft>
                <a:spcPts val="0"/>
              </a:spcAft>
              <a:buFont typeface="Arial" panose="020B0604020202020204" pitchFamily="34" charset="0"/>
              <a:buNone/>
              <a:defRPr/>
            </a:pPr>
            <a:r>
              <a:rPr lang="en-US" dirty="0" smtClean="0"/>
              <a:t>The risk for food spoilage and contamination in storage facilities, supermarkets, and homes is likely to increase due to the impacts of extreme weather events, particularly those that result in power outages that may expose food to temperatures inadequate for safe storage. Power outages are often linked to an increase in diarrheal illness resulting from consumption of spoiled foods due to lost refrigeration capabilities. </a:t>
            </a:r>
          </a:p>
          <a:p>
            <a:pPr eaLnBrk="1" fontAlgn="auto" hangingPunct="1">
              <a:spcBef>
                <a:spcPts val="0"/>
              </a:spcBef>
              <a:spcAft>
                <a:spcPts val="0"/>
              </a:spcAft>
              <a:buFont typeface="Arial" panose="020B0604020202020204" pitchFamily="34" charset="0"/>
              <a:buNone/>
              <a:defRPr/>
            </a:pPr>
            <a:endParaRPr lang="en-US" dirty="0" smtClean="0"/>
          </a:p>
          <a:p>
            <a:pPr eaLnBrk="1" fontAlgn="auto" hangingPunct="1">
              <a:spcBef>
                <a:spcPts val="0"/>
              </a:spcBef>
              <a:spcAft>
                <a:spcPts val="0"/>
              </a:spcAft>
              <a:buFont typeface="Arial" panose="020B0604020202020204" pitchFamily="34" charset="0"/>
              <a:buNone/>
              <a:defRPr/>
            </a:pPr>
            <a:r>
              <a:rPr lang="en-US" dirty="0" smtClean="0"/>
              <a:t>Source: </a:t>
            </a:r>
            <a:r>
              <a:rPr lang="en-US" dirty="0" err="1" smtClean="0"/>
              <a:t>Ziska</a:t>
            </a:r>
            <a:r>
              <a:rPr lang="en-US" dirty="0" smtClean="0"/>
              <a:t> et al, 2016</a:t>
            </a:r>
          </a:p>
          <a:p>
            <a:pPr eaLnBrk="1" fontAlgn="auto" hangingPunct="1">
              <a:spcBef>
                <a:spcPts val="0"/>
              </a:spcBef>
              <a:spcAft>
                <a:spcPts val="0"/>
              </a:spcAft>
              <a:buFont typeface="Arial" panose="020B0604020202020204" pitchFamily="34" charset="0"/>
              <a:buNone/>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7792230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 reliable and resilient food distribution system is essential for access to a safe and nutritious food supply. Access to food is characterized by transportation and availability, which are defined by infrastructure, trade management, storage requirements, government regulation, and other socioeconomic factors. </a:t>
            </a:r>
          </a:p>
          <a:p>
            <a:pPr eaLnBrk="1" hangingPunct="1">
              <a:spcBef>
                <a:spcPct val="0"/>
              </a:spcBef>
            </a:pPr>
            <a:endParaRPr lang="en-US" altLang="en-US" dirty="0" smtClean="0"/>
          </a:p>
          <a:p>
            <a:pPr eaLnBrk="1" hangingPunct="1">
              <a:spcBef>
                <a:spcPct val="0"/>
              </a:spcBef>
            </a:pPr>
            <a:r>
              <a:rPr lang="en-US" altLang="en-US" dirty="0" smtClean="0"/>
              <a:t>The shift in recent decades to a more global food market has resulted in a greater dependency on food transport and distribution, particularly for expanding urban areas. Consequently, any climate-related disturbances to food distribution and transport may have significant impacts not only on safety and quality, but also on food access. The effects of climate change on each of these interfaces will differ based on geographic, social, and economic factors. Ultimately, the outcome of climate-related disruptions and damages to the food transportation system will be strongly influenced by the resilience of the system, as well as the adaptive capacity of individuals, populations, and institutions. </a:t>
            </a:r>
          </a:p>
          <a:p>
            <a:pPr eaLnBrk="1" hangingPunct="1">
              <a:spcBef>
                <a:spcPct val="0"/>
              </a:spcBef>
            </a:pPr>
            <a:endParaRPr lang="en-US" altLang="en-US" dirty="0" smtClean="0"/>
          </a:p>
          <a:p>
            <a:pPr eaLnBrk="1" hangingPunct="1">
              <a:spcBef>
                <a:spcPct val="0"/>
              </a:spcBef>
            </a:pPr>
            <a:r>
              <a:rPr lang="en-US" altLang="en-US" dirty="0" smtClean="0"/>
              <a:t>Projected increases in the frequency or severity of some extreme events will interrupt food delivery, particularly for vulnerable transport routes. The degree of disruption is related to three factors: a) popularity of the transport pathway, b) availability of alternate routes, and c) timing or seasonality of the extreme event. As an example, the food transportation system in the U.S. frequently ships large volumes of grain by barges via major rivers and the Great Lakes. In the case of an extreme weather event affecting a waterway, there are few, if any, alternate pathways for transport. This presents an especially relevant risk to food access if an extreme event, like flooding or drought, coincides with times of agricultural distribution, such as the fall harvest. </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Ziska</a:t>
            </a:r>
            <a:r>
              <a:rPr lang="en-US" altLang="en-US" dirty="0" smtClean="0"/>
              <a:t> et al, 2016</a:t>
            </a:r>
          </a:p>
          <a:p>
            <a:pPr eaLnBrk="1" hangingPunct="1">
              <a:spcBef>
                <a:spcPct val="0"/>
              </a:spcBef>
            </a:pPr>
            <a:r>
              <a:rPr lang="en-US" altLang="en-US" dirty="0" smtClean="0"/>
              <a:t>Image source:</a:t>
            </a:r>
            <a:r>
              <a:rPr lang="en-US" altLang="en-US" baseline="0" dirty="0" smtClean="0"/>
              <a:t> Boat – </a:t>
            </a:r>
            <a:r>
              <a:rPr lang="en-US" altLang="en-US" baseline="0" dirty="0" err="1" smtClean="0"/>
              <a:t>Pexels</a:t>
            </a:r>
            <a:r>
              <a:rPr lang="en-US" altLang="en-US" baseline="0" dirty="0" smtClean="0"/>
              <a:t> - https://www.pexels.com/photo/sea-clouds-boat-ship-16513/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445345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Globally, climate change is expected to threaten food production and certain aspects of food quality, as well as food prices and distribution systems. Prices are expected to rise in response to declining food production and associated trends in the cost of inputs such as increasingly expensive petroleum used for agricultural inputs such as pesticides and fertilizers.</a:t>
            </a:r>
          </a:p>
          <a:p>
            <a:pPr eaLnBrk="1" hangingPunct="1">
              <a:spcBef>
                <a:spcPct val="0"/>
              </a:spcBef>
            </a:pPr>
            <a:endParaRPr lang="en-US" altLang="en-US" dirty="0" smtClean="0"/>
          </a:p>
          <a:p>
            <a:pPr eaLnBrk="1" hangingPunct="1">
              <a:spcBef>
                <a:spcPct val="0"/>
              </a:spcBef>
            </a:pPr>
            <a:r>
              <a:rPr lang="en-US" altLang="en-US" dirty="0" smtClean="0"/>
              <a:t>Food insecurity increases with rising food prices. In such situations, people cope by turning to cheaper nutrient-poor but calorie-rich foods, and/or they endure hunger, with consequences ranging from micronutrient malnutrition to obesity. </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Luber</a:t>
            </a:r>
            <a:r>
              <a:rPr lang="en-US" altLang="en-US" dirty="0" smtClean="0"/>
              <a:t> et al, 2014</a:t>
            </a:r>
          </a:p>
          <a:p>
            <a:pPr eaLnBrk="1" hangingPunct="1">
              <a:spcBef>
                <a:spcPct val="0"/>
              </a:spcBef>
            </a:pPr>
            <a:r>
              <a:rPr lang="en-US" altLang="en-US" dirty="0" smtClean="0"/>
              <a:t>Image source: Money</a:t>
            </a:r>
            <a:r>
              <a:rPr lang="en-US" altLang="en-US" baseline="0" dirty="0" smtClean="0"/>
              <a:t> – </a:t>
            </a:r>
            <a:r>
              <a:rPr lang="en-US" altLang="en-US" baseline="0" dirty="0" err="1" smtClean="0"/>
              <a:t>Pexels</a:t>
            </a:r>
            <a:r>
              <a:rPr lang="en-US" altLang="en-US" baseline="0" dirty="0" smtClean="0"/>
              <a:t> - https://www.pexels.com/photo/u-s-dollar-bills-pin-down-on-the-ground-164474/</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1484330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American Indian communities face an array of climate change impacts and vulnerabilities. The consequences of observed and projected climate change have and will undermine indigenous ways of life that have persisted for thousands of years. Key vulnerabilities include the loss of traditional knowledge in the face of rapidly changing ecological conditions, increased food insecurity due to reduced availability of traditional foods, and changing water quality and availability. </a:t>
            </a:r>
          </a:p>
          <a:p>
            <a:pPr eaLnBrk="1" hangingPunct="1">
              <a:spcBef>
                <a:spcPct val="0"/>
              </a:spcBef>
            </a:pPr>
            <a:endParaRPr lang="en-US" altLang="en-US" dirty="0" smtClean="0"/>
          </a:p>
          <a:p>
            <a:pPr eaLnBrk="1" hangingPunct="1">
              <a:spcBef>
                <a:spcPct val="0"/>
              </a:spcBef>
            </a:pPr>
            <a:r>
              <a:rPr lang="en-US" altLang="en-US" dirty="0" smtClean="0"/>
              <a:t>American Indians have historically depended on the gathering and preparation of a wide variety of local plant and animal species for food, frequently referred to as traditional foods. These foods common to American Indians in Minnesota include fish, bear, moose, deer, corn, beans, squash, wild rice, and a multitude of herbal plants. A changing climate affects the availability of, access to, and health of these foods. This in turn threatens tribal customs, cultures, and identity. </a:t>
            </a:r>
          </a:p>
          <a:p>
            <a:pPr eaLnBrk="1" hangingPunct="1">
              <a:spcBef>
                <a:spcPct val="0"/>
              </a:spcBef>
            </a:pPr>
            <a:endParaRPr lang="en-US" altLang="en-US" dirty="0" smtClean="0"/>
          </a:p>
          <a:p>
            <a:pPr eaLnBrk="1" hangingPunct="1">
              <a:spcBef>
                <a:spcPct val="0"/>
              </a:spcBef>
            </a:pPr>
            <a:r>
              <a:rPr lang="en-US" altLang="en-US" dirty="0" smtClean="0"/>
              <a:t>Medicinal and food plants are becoming increasingly difficult to find or are no longer found in historical ranges. An example from the Great Lakes region is that wild rice is unable to grow in its traditional range due to warming winters and changing water levels, thus affecting the </a:t>
            </a:r>
            <a:r>
              <a:rPr lang="en-US" altLang="en-US" dirty="0" err="1" smtClean="0"/>
              <a:t>Anishinaabe</a:t>
            </a:r>
            <a:r>
              <a:rPr lang="en-US" altLang="en-US" dirty="0" smtClean="0"/>
              <a:t> (Chippewa, </a:t>
            </a:r>
            <a:r>
              <a:rPr lang="en-US" altLang="en-US" dirty="0" err="1" smtClean="0"/>
              <a:t>Ojibwe</a:t>
            </a:r>
            <a:r>
              <a:rPr lang="en-US" altLang="en-US" dirty="0" smtClean="0"/>
              <a:t>) peoples’ culture, health, and well-being. The next slide covers more details on wild rice. </a:t>
            </a:r>
          </a:p>
          <a:p>
            <a:pPr eaLnBrk="1" hangingPunct="1">
              <a:spcBef>
                <a:spcPct val="0"/>
              </a:spcBef>
            </a:pPr>
            <a:endParaRPr lang="en-US" altLang="en-US" dirty="0" smtClean="0"/>
          </a:p>
          <a:p>
            <a:pPr eaLnBrk="1" hangingPunct="1">
              <a:spcBef>
                <a:spcPct val="0"/>
              </a:spcBef>
            </a:pPr>
            <a:r>
              <a:rPr lang="en-US" altLang="en-US" dirty="0" smtClean="0"/>
              <a:t>Subsequent shifts from traditional lifestyles and diet, compounded by persistent poverty, the cost of non-traditional foods, and poor housing conditions, have led to increasing health problems in communities. All of these issues increase the risk to food security. Climate change is likely to amplify other indirect effects to traditional foods by limiting access to gathering places and hunting grounds. </a:t>
            </a:r>
          </a:p>
          <a:p>
            <a:pPr eaLnBrk="1" hangingPunct="1">
              <a:spcBef>
                <a:spcPct val="0"/>
              </a:spcBef>
            </a:pPr>
            <a:endParaRPr lang="en-US" altLang="en-US" dirty="0" smtClean="0"/>
          </a:p>
          <a:p>
            <a:pPr eaLnBrk="1" hangingPunct="1">
              <a:spcBef>
                <a:spcPct val="0"/>
              </a:spcBef>
            </a:pPr>
            <a:r>
              <a:rPr lang="en-US" altLang="en-US" dirty="0" smtClean="0"/>
              <a:t>Source: Bennett et al, 2014</a:t>
            </a:r>
          </a:p>
          <a:p>
            <a:pPr eaLnBrk="1" hangingPunct="1">
              <a:spcBef>
                <a:spcPct val="0"/>
              </a:spcBef>
            </a:pPr>
            <a:r>
              <a:rPr lang="en-US" altLang="en-US" dirty="0" smtClean="0"/>
              <a:t>Image source:</a:t>
            </a:r>
            <a:r>
              <a:rPr lang="en-US" altLang="en-US" baseline="0" dirty="0" smtClean="0"/>
              <a:t> Wild Rice – </a:t>
            </a:r>
            <a:r>
              <a:rPr lang="en-US" altLang="en-US" baseline="0" dirty="0" err="1" smtClean="0"/>
              <a:t>Chowtastic</a:t>
            </a:r>
            <a:r>
              <a:rPr lang="en-US" altLang="en-US" baseline="0" dirty="0" smtClean="0"/>
              <a:t> - https://www.chowstatic.com/assets/recipe_photos/29465_basic_steamed_wild_rice.jpg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402803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t>
            </a:r>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596320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fontAlgn="auto" hangingPunct="1">
              <a:spcBef>
                <a:spcPts val="0"/>
              </a:spcBef>
              <a:spcAft>
                <a:spcPts val="0"/>
              </a:spcAft>
              <a:defRPr/>
            </a:pPr>
            <a:r>
              <a:rPr lang="en-US" dirty="0" smtClean="0"/>
              <a:t>Minnesota is ranked #2 in wild rice production of all U.S. states (MDA, 2015). It is an important part of the state’s ecosystem with approximately 1,300 Minnesota lakes and streams identified as wild rice waters (MPCA, 2016). Wild rice is an excellent source of complex carbohydrates, vitamins (particularly riboflavin), minerals (particularly potassium and zinc), fiber, and protein (MDNR, 2008). </a:t>
            </a:r>
          </a:p>
          <a:p>
            <a:pPr marL="0" lvl="1" eaLnBrk="1" fontAlgn="auto" hangingPunct="1">
              <a:spcBef>
                <a:spcPts val="0"/>
              </a:spcBef>
              <a:spcAft>
                <a:spcPts val="0"/>
              </a:spcAft>
              <a:defRPr/>
            </a:pPr>
            <a:endParaRPr lang="en-US" dirty="0" smtClean="0"/>
          </a:p>
          <a:p>
            <a:pPr marL="0" lvl="1" eaLnBrk="1" fontAlgn="auto" hangingPunct="1">
              <a:spcBef>
                <a:spcPts val="0"/>
              </a:spcBef>
              <a:spcAft>
                <a:spcPts val="0"/>
              </a:spcAft>
              <a:defRPr/>
            </a:pPr>
            <a:r>
              <a:rPr lang="en-US" dirty="0" smtClean="0"/>
              <a:t>Wild rice is a culturally, ecologically, and economically important crop for American Indians in Minnesota. Natural wild rice has been hand-harvested as a source of food in the Great Lakes region for thousands of years. Wild rice accompanies ceremonies, celebrations, mourning, initiations, and feasts as both a food and a spiritual presence.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Climate change affects natural wild rice in a number of ways. </a:t>
            </a:r>
          </a:p>
          <a:p>
            <a:pPr marL="171450" lvl="1" indent="-171450" eaLnBrk="1" fontAlgn="auto" hangingPunct="1">
              <a:spcBef>
                <a:spcPts val="0"/>
              </a:spcBef>
              <a:spcAft>
                <a:spcPts val="0"/>
              </a:spcAft>
              <a:buFont typeface="Arial" pitchFamily="34" charset="0"/>
              <a:buChar char="•"/>
              <a:defRPr/>
            </a:pPr>
            <a:r>
              <a:rPr lang="en-US" dirty="0" smtClean="0"/>
              <a:t>Hot, dry conditions can negatively impact the pollination of wild rice and thereby reduce its seed production (MDNR, 2008).</a:t>
            </a:r>
          </a:p>
          <a:p>
            <a:pPr marL="171450" lvl="1" indent="-171450" eaLnBrk="1" fontAlgn="auto" hangingPunct="1">
              <a:spcBef>
                <a:spcPts val="0"/>
              </a:spcBef>
              <a:spcAft>
                <a:spcPts val="0"/>
              </a:spcAft>
              <a:buFont typeface="Arial" pitchFamily="34" charset="0"/>
              <a:buChar char="•"/>
              <a:defRPr/>
            </a:pPr>
            <a:r>
              <a:rPr lang="en-US" dirty="0" smtClean="0"/>
              <a:t>The required cold temperature (35 °F or less) dormancy of 3-4 months for wild rice seeds could be reduced with warmer Minnesota winters (MDNR, 2008).</a:t>
            </a:r>
          </a:p>
          <a:p>
            <a:pPr marL="171450" lvl="1" indent="-171450" eaLnBrk="1" fontAlgn="auto" hangingPunct="1">
              <a:spcBef>
                <a:spcPts val="0"/>
              </a:spcBef>
              <a:spcAft>
                <a:spcPts val="0"/>
              </a:spcAft>
              <a:buFont typeface="Arial" pitchFamily="34" charset="0"/>
              <a:buChar char="•"/>
              <a:defRPr/>
            </a:pPr>
            <a:r>
              <a:rPr lang="en-US" dirty="0" smtClean="0"/>
              <a:t>Warm, humid conditions support diseases of wild rice such as brown spot and other pathogens. For example, high humidity and sustained warm overnight temperatures in August 2007 promoted the development of brown spot in many natural wild rice stands in Minnesota. Estimated crop losses in some stands were 70 to 90% (MDNR, 2008). </a:t>
            </a:r>
          </a:p>
          <a:p>
            <a:pPr marL="171450" indent="-171450" eaLnBrk="1" fontAlgn="auto" hangingPunct="1">
              <a:spcBef>
                <a:spcPts val="0"/>
              </a:spcBef>
              <a:spcAft>
                <a:spcPts val="0"/>
              </a:spcAft>
              <a:buFont typeface="Arial" pitchFamily="34" charset="0"/>
              <a:buChar char="•"/>
              <a:defRPr/>
            </a:pPr>
            <a:r>
              <a:rPr lang="en-US" dirty="0" smtClean="0"/>
              <a:t>Flooding and abrupt changes in lake levels due to individual weather events during the growing season may increase damage to natural wild rice. For example, the June 2012 mega-rain event in Northeastern Minnesota – the area with highest rice lakes and harvests – devastated the wild rice crop for 2012 (Myers, 2012).</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Source: MDA, 2015; MPCA, 2016; MDNR, 2008; Myers, 2012</a:t>
            </a:r>
          </a:p>
          <a:p>
            <a:pPr eaLnBrk="1" fontAlgn="auto" hangingPunct="1">
              <a:spcBef>
                <a:spcPts val="0"/>
              </a:spcBef>
              <a:spcAft>
                <a:spcPts val="0"/>
              </a:spcAft>
              <a:buFont typeface="Arial" pitchFamily="34" charset="0"/>
              <a:buNone/>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3078115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There have been recently recorded higher water temperatures and less ice cover in Lake Superior (and all of the Great Lakes) as well as other Minnesota water bodies as a result of changes in the regional climate. Warmer water can harm fish populations and biological activity of cold aquatic ecosystems in general (Pryor et al, 2014). </a:t>
            </a:r>
          </a:p>
          <a:p>
            <a:pPr eaLnBrk="1" hangingPunct="1">
              <a:spcBef>
                <a:spcPct val="0"/>
              </a:spcBef>
            </a:pPr>
            <a:endParaRPr lang="en-US" altLang="en-US" dirty="0" smtClean="0"/>
          </a:p>
          <a:p>
            <a:pPr eaLnBrk="1" hangingPunct="1">
              <a:spcBef>
                <a:spcPct val="0"/>
              </a:spcBef>
            </a:pPr>
            <a:r>
              <a:rPr lang="en-US" altLang="en-US" dirty="0" smtClean="0"/>
              <a:t>Warming waters are expected to reduce the abundance of many </a:t>
            </a:r>
            <a:r>
              <a:rPr lang="en-US" altLang="en-US" u="sng" dirty="0" err="1" smtClean="0"/>
              <a:t>cold</a:t>
            </a:r>
            <a:r>
              <a:rPr lang="en-US" altLang="en-US" dirty="0" err="1" smtClean="0"/>
              <a:t>water</a:t>
            </a:r>
            <a:r>
              <a:rPr lang="en-US" altLang="en-US" dirty="0" smtClean="0"/>
              <a:t> species, including brook trout, lake trout, and whitefish. </a:t>
            </a:r>
            <a:r>
              <a:rPr lang="en-US" altLang="en-US" u="sng" dirty="0" err="1" smtClean="0"/>
              <a:t>Cool</a:t>
            </a:r>
            <a:r>
              <a:rPr lang="en-US" altLang="en-US" dirty="0" err="1" smtClean="0"/>
              <a:t>water</a:t>
            </a:r>
            <a:r>
              <a:rPr lang="en-US" altLang="en-US" dirty="0" smtClean="0"/>
              <a:t> species, such as </a:t>
            </a:r>
            <a:r>
              <a:rPr lang="en-US" altLang="en-US" dirty="0" err="1" smtClean="0"/>
              <a:t>muskie</a:t>
            </a:r>
            <a:r>
              <a:rPr lang="en-US" altLang="en-US" dirty="0" smtClean="0"/>
              <a:t>, smallmouth bass, and bluegill are expected to increase. The habitat of many fish species may also be degraded by harmful algal blooms, flooding, and pollution runoff (Hatfield et al, 2014). </a:t>
            </a:r>
          </a:p>
          <a:p>
            <a:pPr eaLnBrk="1" hangingPunct="1">
              <a:spcBef>
                <a:spcPct val="0"/>
              </a:spcBef>
            </a:pPr>
            <a:endParaRPr lang="en-US" altLang="en-US" dirty="0" smtClean="0"/>
          </a:p>
          <a:p>
            <a:pPr eaLnBrk="1" hangingPunct="1">
              <a:spcBef>
                <a:spcPct val="0"/>
              </a:spcBef>
            </a:pPr>
            <a:r>
              <a:rPr lang="en-US" altLang="en-US" dirty="0" smtClean="0"/>
              <a:t>Climate change may also lower water levels. Lower water levels may result in a concentration of contaminants due to reduced dilution. Contaminants in the water, especially toxic chemicals like mercury, may accumulate in fish and affect both the quality and quantity of fish for ecological balance and consumption (CDC, U.S. EPA, NOAA and AWWA, 2010). </a:t>
            </a:r>
          </a:p>
          <a:p>
            <a:pPr eaLnBrk="1" hangingPunct="1">
              <a:spcBef>
                <a:spcPct val="0"/>
              </a:spcBef>
            </a:pPr>
            <a:endParaRPr lang="en-US" altLang="en-US" dirty="0" smtClean="0"/>
          </a:p>
          <a:p>
            <a:pPr eaLnBrk="1" hangingPunct="1">
              <a:spcBef>
                <a:spcPct val="0"/>
              </a:spcBef>
            </a:pPr>
            <a:r>
              <a:rPr lang="en-US" altLang="en-US" dirty="0" smtClean="0"/>
              <a:t>Higher temperatures, along with increases in precipitation and lengthened growing seasons, favor production of blue-green and toxic algae. This can harm fish, water quality, and habitats as well as heighten the impact of invasive species already present (Pryor et al, 2014).</a:t>
            </a:r>
          </a:p>
          <a:p>
            <a:pPr eaLnBrk="1" hangingPunct="1">
              <a:spcBef>
                <a:spcPct val="0"/>
              </a:spcBef>
            </a:pPr>
            <a:endParaRPr lang="en-US" altLang="en-US" dirty="0" smtClean="0"/>
          </a:p>
          <a:p>
            <a:pPr eaLnBrk="1" hangingPunct="1">
              <a:spcBef>
                <a:spcPct val="0"/>
              </a:spcBef>
            </a:pPr>
            <a:r>
              <a:rPr lang="en-US" altLang="en-US" dirty="0" smtClean="0"/>
              <a:t>Source: Pryor et al, 2014; Hatfield et al, 2014; CDC, U.S. EPA, NOAA and AWWA, 2010</a:t>
            </a:r>
          </a:p>
          <a:p>
            <a:pPr eaLnBrk="1" hangingPunct="1">
              <a:spcBef>
                <a:spcPct val="0"/>
              </a:spcBef>
            </a:pPr>
            <a:r>
              <a:rPr lang="en-US" altLang="en-US" dirty="0" smtClean="0"/>
              <a:t>Image source: Walleye, Star Tribune, April 15, 2013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3959194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As stated earlier, Minnesota agriculture supports approximately 340,000 jobs of which a number are farm workers (MDA, 2015). The climate change effects of extreme heat, humidity, and weather events can increase the risk of injury and illness for people who work outdoors. Farm workers may have job tasks requiring great physical exertion. They may also need to wear protective clothing that may trap heat and prevent cooling, in addition to making tasks harder. They may operate equipment that radiates heat. Additionally, they may not have easy and quick access to water and shade (NIHHIS, 2016). </a:t>
            </a:r>
          </a:p>
          <a:p>
            <a:pPr eaLnBrk="1" hangingPunct="1">
              <a:spcBef>
                <a:spcPct val="0"/>
              </a:spcBef>
            </a:pPr>
            <a:endParaRPr lang="en-US" altLang="en-US" dirty="0" smtClean="0"/>
          </a:p>
          <a:p>
            <a:pPr eaLnBrk="1" hangingPunct="1">
              <a:spcBef>
                <a:spcPct val="0"/>
              </a:spcBef>
            </a:pPr>
            <a:r>
              <a:rPr lang="en-US" altLang="en-US" dirty="0" smtClean="0"/>
              <a:t>Exposure to extreme heat and humidity makes physical labor inefficient and then impossible as heat and humidity increase. Acclimating to heat can take 10-14 days. Lack of acclimatization of new workers or during heat waves can put workers at higher risk of heat-related injuries, illness or even death. Of the 23 heat stroke deaths investigated by OSHA in 2011, 17 deaths were within the first three days of employment for these workers (Casa, 2016).</a:t>
            </a:r>
          </a:p>
          <a:p>
            <a:pPr eaLnBrk="1" hangingPunct="1">
              <a:spcBef>
                <a:spcPct val="0"/>
              </a:spcBef>
            </a:pPr>
            <a:endParaRPr lang="en-US" altLang="en-US" dirty="0" smtClean="0"/>
          </a:p>
          <a:p>
            <a:pPr eaLnBrk="1" hangingPunct="1">
              <a:spcBef>
                <a:spcPct val="0"/>
              </a:spcBef>
            </a:pPr>
            <a:r>
              <a:rPr lang="en-US" altLang="en-US" dirty="0" smtClean="0"/>
              <a:t>Farm workers have an increased risk of injury or death due to working outdoors and potentially not having sufficient time to seek cover from extreme weather events such as flash flooding or tornadoes. </a:t>
            </a:r>
          </a:p>
          <a:p>
            <a:pPr eaLnBrk="1" hangingPunct="1">
              <a:spcBef>
                <a:spcPct val="0"/>
              </a:spcBef>
            </a:pPr>
            <a:endParaRPr lang="en-US" altLang="en-US" dirty="0" smtClean="0"/>
          </a:p>
          <a:p>
            <a:pPr eaLnBrk="1" hangingPunct="1">
              <a:spcBef>
                <a:spcPct val="0"/>
              </a:spcBef>
            </a:pPr>
            <a:r>
              <a:rPr lang="en-US" altLang="en-US" dirty="0" smtClean="0"/>
              <a:t>Farmers are expected to use more herbicides and pesticides due to increased pests and growth of weeds as well as decreased effectiveness and duration of some of these chemicals (</a:t>
            </a:r>
            <a:r>
              <a:rPr lang="en-US" altLang="en-US" dirty="0" err="1" smtClean="0"/>
              <a:t>Luber</a:t>
            </a:r>
            <a:r>
              <a:rPr lang="en-US" altLang="en-US" dirty="0" smtClean="0"/>
              <a:t> et al, 2014). Farm workers, especially pesticide applicators, may experience increased exposure as pesticide applications increase with rising pest loads. This could also lead to higher pesticide levels in the children of these farm workers (</a:t>
            </a:r>
            <a:r>
              <a:rPr lang="en-US" altLang="en-US" dirty="0" err="1" smtClean="0"/>
              <a:t>Ziska</a:t>
            </a:r>
            <a:r>
              <a:rPr lang="en-US" altLang="en-US" dirty="0" smtClean="0"/>
              <a:t> et al, 2016). </a:t>
            </a:r>
          </a:p>
          <a:p>
            <a:pPr eaLnBrk="1" hangingPunct="1">
              <a:spcBef>
                <a:spcPct val="0"/>
              </a:spcBef>
            </a:pPr>
            <a:endParaRPr lang="en-US" altLang="en-US" dirty="0" smtClean="0"/>
          </a:p>
          <a:p>
            <a:pPr eaLnBrk="1" hangingPunct="1">
              <a:spcBef>
                <a:spcPct val="0"/>
              </a:spcBef>
            </a:pPr>
            <a:r>
              <a:rPr lang="en-US" altLang="en-US" dirty="0" smtClean="0"/>
              <a:t>Source: NIHHIS, 2016; Casa, 2016; </a:t>
            </a:r>
            <a:r>
              <a:rPr lang="en-US" altLang="en-US" dirty="0" err="1" smtClean="0"/>
              <a:t>Luber</a:t>
            </a:r>
            <a:r>
              <a:rPr lang="en-US" altLang="en-US" dirty="0" smtClean="0"/>
              <a:t> et al, 2014; </a:t>
            </a:r>
            <a:r>
              <a:rPr lang="en-US" altLang="en-US" dirty="0" err="1" smtClean="0"/>
              <a:t>Ziska</a:t>
            </a:r>
            <a:r>
              <a:rPr lang="en-US" altLang="en-US" dirty="0" smtClean="0"/>
              <a:t> et al,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2735800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food system involves</a:t>
            </a:r>
            <a:r>
              <a:rPr lang="en-US" altLang="en-US" baseline="0" dirty="0" smtClean="0"/>
              <a:t> a complex set of activities. These activities include growing and producing raw food materials, producing the raw materials into produce, marketing and distributing the products to buyers or consumers, preparing and consuming the food, and disposing of any remaining food waste. This pathway is can be affected in multiple ways at multiple points. For example, we’ve outlined how extreme weather events can significantly impact food production and transportation of food.</a:t>
            </a:r>
          </a:p>
          <a:p>
            <a:pPr eaLnBrk="1" hangingPunct="1">
              <a:spcBef>
                <a:spcPct val="0"/>
              </a:spcBef>
            </a:pPr>
            <a:endParaRPr lang="en-US" altLang="en-US" baseline="0" dirty="0" smtClean="0"/>
          </a:p>
          <a:p>
            <a:pPr eaLnBrk="1" hangingPunct="1">
              <a:spcBef>
                <a:spcPct val="0"/>
              </a:spcBef>
            </a:pPr>
            <a:endParaRPr lang="en-US" altLang="en-US" dirty="0" smtClean="0"/>
          </a:p>
          <a:p>
            <a:pPr eaLnBrk="1" hangingPunct="1">
              <a:spcBef>
                <a:spcPct val="0"/>
              </a:spcBef>
            </a:pPr>
            <a:r>
              <a:rPr lang="en-US" altLang="en-US" dirty="0" smtClean="0"/>
              <a:t>Source: Brown et al, 2015</a:t>
            </a:r>
          </a:p>
          <a:p>
            <a:pPr eaLnBrk="1" hangingPunct="1">
              <a:spcBef>
                <a:spcPct val="0"/>
              </a:spcBef>
            </a:pPr>
            <a:r>
              <a:rPr lang="en-US" altLang="en-US" dirty="0" smtClean="0"/>
              <a:t>Image source: The Food System – Minnesota Food Charter, 2014 http://mnfoodcharter.com/demo/wp-content/uploads/2014/10/food_system.png</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1471593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will highlight a number of strategies that can be implemented by public health professionals and individuals</a:t>
            </a:r>
            <a:r>
              <a:rPr lang="en-US" altLang="en-US" baseline="0" dirty="0" smtClean="0"/>
              <a:t> </a:t>
            </a:r>
            <a:r>
              <a:rPr lang="en-US" altLang="en-US" dirty="0" smtClean="0"/>
              <a:t>to address climate change in Minnesota.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1205439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Public health strategies, especially preparedness and prevention, can do much to protect people from some of the impacts of climate change. Early action provides the largest health benefits. As threats increase, our ability to adapt to future changes may be limited (</a:t>
            </a:r>
            <a:r>
              <a:rPr lang="en-US" dirty="0" err="1" smtClean="0"/>
              <a:t>Luber</a:t>
            </a:r>
            <a:r>
              <a:rPr lang="en-US" dirty="0" smtClean="0"/>
              <a:t> et al, 2014). </a:t>
            </a:r>
          </a:p>
          <a:p>
            <a:pPr>
              <a:defRPr/>
            </a:pPr>
            <a:r>
              <a:rPr lang="en-US" dirty="0" smtClean="0"/>
              <a:t> </a:t>
            </a:r>
          </a:p>
          <a:p>
            <a:pPr>
              <a:defRPr/>
            </a:pPr>
            <a:r>
              <a:rPr lang="en-US" dirty="0" smtClean="0"/>
              <a:t>Public health professionals can play a number of roles in addressing the health impacts of climate change that affect Minnesota’s agriculture and food security. Examples of public health strategies include:</a:t>
            </a:r>
          </a:p>
          <a:p>
            <a:pPr marL="171450" indent="-171450">
              <a:buFont typeface="Arial" panose="020B0604020202020204" pitchFamily="34" charset="0"/>
              <a:buChar char="•"/>
              <a:defRPr/>
            </a:pPr>
            <a:r>
              <a:rPr lang="en-US" dirty="0" smtClean="0"/>
              <a:t>Increasing the awareness of how climate change impacts agriculture and food security</a:t>
            </a:r>
          </a:p>
          <a:p>
            <a:pPr marL="171450" indent="-171450">
              <a:buFont typeface="Arial" panose="020B0604020202020204" pitchFamily="34" charset="0"/>
              <a:buChar char="•"/>
              <a:defRPr/>
            </a:pPr>
            <a:r>
              <a:rPr lang="en-US" dirty="0" smtClean="0"/>
              <a:t>Identifying which populations are most likely to be impacted by climate change that affects their food security; for example, identifying those who may have limited financial resources,</a:t>
            </a:r>
            <a:r>
              <a:rPr lang="en-US" baseline="0" dirty="0" smtClean="0"/>
              <a:t> </a:t>
            </a:r>
            <a:r>
              <a:rPr lang="en-US" dirty="0" smtClean="0"/>
              <a:t>which may impact their food security if food prices increase due to changing climate conditions</a:t>
            </a:r>
          </a:p>
          <a:p>
            <a:pPr marL="171450" indent="-171450">
              <a:buFont typeface="Arial" panose="020B0604020202020204" pitchFamily="34" charset="0"/>
              <a:buChar char="•"/>
              <a:defRPr/>
            </a:pPr>
            <a:r>
              <a:rPr lang="en-US" dirty="0" smtClean="0"/>
              <a:t>Monitoring population health status by tracking diseases and health conditions that are impacted when food security is at risk</a:t>
            </a:r>
          </a:p>
          <a:p>
            <a:pPr marL="171450" indent="-171450">
              <a:buFont typeface="Arial" panose="020B0604020202020204" pitchFamily="34" charset="0"/>
              <a:buChar char="•"/>
              <a:defRPr/>
            </a:pPr>
            <a:r>
              <a:rPr lang="en-US" dirty="0" smtClean="0"/>
              <a:t>Working with partners to reduce exposure to harmful agents such as toxic chemicals found in the water and food supply</a:t>
            </a:r>
          </a:p>
          <a:p>
            <a:pPr>
              <a:buFont typeface="Arial" panose="020B0604020202020204" pitchFamily="34" charset="0"/>
              <a:buNone/>
              <a:defRPr/>
            </a:pPr>
            <a:endParaRPr lang="en-US" dirty="0" smtClean="0"/>
          </a:p>
          <a:p>
            <a:pPr>
              <a:buFont typeface="Arial" panose="020B0604020202020204" pitchFamily="34" charset="0"/>
              <a:buNone/>
              <a:defRPr/>
            </a:pPr>
            <a:r>
              <a:rPr lang="en-US" dirty="0" smtClean="0"/>
              <a:t>Source: </a:t>
            </a:r>
            <a:r>
              <a:rPr lang="en-US" dirty="0" err="1" smtClean="0"/>
              <a:t>Luber</a:t>
            </a:r>
            <a:r>
              <a:rPr lang="en-US" dirty="0" smtClean="0"/>
              <a:t> et al, 2014</a:t>
            </a:r>
          </a:p>
          <a:p>
            <a:pPr>
              <a:buFont typeface="Arial" panose="020B0604020202020204" pitchFamily="34" charset="0"/>
              <a:buNone/>
              <a:defRPr/>
            </a:pPr>
            <a:r>
              <a:rPr lang="en-US" dirty="0" smtClean="0"/>
              <a:t>Image source:</a:t>
            </a:r>
            <a:r>
              <a:rPr lang="en-US" baseline="0" dirty="0" smtClean="0"/>
              <a:t> “Peppers” – </a:t>
            </a:r>
            <a:r>
              <a:rPr lang="en-US" baseline="0" dirty="0" err="1" smtClean="0"/>
              <a:t>Pexels</a:t>
            </a:r>
            <a:r>
              <a:rPr lang="en-US" baseline="0" dirty="0" smtClean="0"/>
              <a:t> - https://www.pexels.com/photo/orange-bell-pepper-near-yellow-bell-pepper-109014/ </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425824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Although the U.S. has one of the safest food supplies in the world, food safety remains an important public health issue (</a:t>
            </a:r>
            <a:r>
              <a:rPr lang="en-US" altLang="en-US" dirty="0" err="1" smtClean="0"/>
              <a:t>Ziska</a:t>
            </a:r>
            <a:r>
              <a:rPr lang="en-US" altLang="en-US" dirty="0" smtClean="0"/>
              <a:t> et al, 2016). </a:t>
            </a:r>
          </a:p>
          <a:p>
            <a:r>
              <a:rPr lang="en-US" altLang="en-US" dirty="0" smtClean="0"/>
              <a:t> </a:t>
            </a:r>
          </a:p>
          <a:p>
            <a:r>
              <a:rPr lang="en-US" altLang="en-US" dirty="0" smtClean="0"/>
              <a:t>Public health professionals can improve food safety by addressing risks of foodborne illnesses that may increase as a result of changes in temperature, precipitation and extreme weather events driven by climate change. Many local public health departments include licensing and inspections for establishments that produce or sell food. Local public health professionals also may help educate the public on proper handling of food, such as washing fresh fruits and vegetables to remove possible pesticide residue, or proper cooking and storage practices to keep food safe for consumers. </a:t>
            </a:r>
          </a:p>
          <a:p>
            <a:r>
              <a:rPr lang="en-US" altLang="en-US" dirty="0" smtClean="0"/>
              <a:t> </a:t>
            </a:r>
          </a:p>
          <a:p>
            <a:r>
              <a:rPr lang="en-US" altLang="en-US" dirty="0" smtClean="0"/>
              <a:t>Public health professionals are also involved in emergency preparedness efforts to prepare communities to respond when power outages occur or when food distribution systems are at risk due to disruptions in transportation routes or impacts to distribution facilities.</a:t>
            </a:r>
          </a:p>
          <a:p>
            <a:pPr eaLnBrk="1" hangingPunct="1">
              <a:spcBef>
                <a:spcPct val="0"/>
              </a:spcBef>
            </a:pPr>
            <a:endParaRPr lang="en-US" altLang="en-US" dirty="0" smtClean="0"/>
          </a:p>
          <a:p>
            <a:pPr eaLnBrk="1" hangingPunct="1">
              <a:spcBef>
                <a:spcPct val="0"/>
              </a:spcBef>
            </a:pPr>
            <a:r>
              <a:rPr lang="en-US" altLang="en-US" dirty="0" smtClean="0"/>
              <a:t>Source: Ziska et al, 2016</a:t>
            </a:r>
          </a:p>
          <a:p>
            <a:pPr eaLnBrk="1" hangingPunct="1">
              <a:spcBef>
                <a:spcPct val="0"/>
              </a:spcBef>
            </a:pPr>
            <a:r>
              <a:rPr lang="en-US" altLang="en-US" dirty="0" smtClean="0"/>
              <a:t>Image source: “Berries” – </a:t>
            </a:r>
            <a:r>
              <a:rPr lang="en-US" altLang="en-US" dirty="0" err="1" smtClean="0"/>
              <a:t>Pexels</a:t>
            </a:r>
            <a:r>
              <a:rPr lang="en-US" altLang="en-US" dirty="0" smtClean="0"/>
              <a:t> - https://www.pexels.com/photo/food-forest-blueberries-raspberries-87818/</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4120460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Addressing food access and availability is a key role public health professionals can play. </a:t>
            </a:r>
          </a:p>
          <a:p>
            <a:pPr>
              <a:defRPr/>
            </a:pPr>
            <a:r>
              <a:rPr lang="en-US" dirty="0" smtClean="0"/>
              <a:t> </a:t>
            </a:r>
          </a:p>
          <a:p>
            <a:pPr>
              <a:defRPr/>
            </a:pPr>
            <a:r>
              <a:rPr lang="en-US" dirty="0" smtClean="0"/>
              <a:t>Promoting a diverse food supply, including biodiversity and geographic diversity, can help insulate Minnesota from crop losses due to climate change and extreme weather events. Part of the equation is having a strong, diverse local food economy in case losses occur in other parts of the country or world where we access our foods. In addition, transporting foods grown in one part of the country or world to other locations contributes to more greenhouse gas emissions than foods grown locally and consumed locally.  </a:t>
            </a:r>
          </a:p>
          <a:p>
            <a:pPr>
              <a:defRPr/>
            </a:pPr>
            <a:r>
              <a:rPr lang="en-US" dirty="0" smtClean="0"/>
              <a:t> </a:t>
            </a:r>
          </a:p>
          <a:p>
            <a:pPr>
              <a:defRPr/>
            </a:pPr>
            <a:r>
              <a:rPr lang="en-US" dirty="0" smtClean="0"/>
              <a:t>Promoting local food initiatives can contribute to the food security within Minnesota.</a:t>
            </a:r>
          </a:p>
          <a:p>
            <a:pPr marL="171450" indent="-171450">
              <a:buFont typeface="Arial" panose="020B0604020202020204" pitchFamily="34" charset="0"/>
              <a:buChar char="•"/>
              <a:defRPr/>
            </a:pPr>
            <a:r>
              <a:rPr lang="en-US" dirty="0" smtClean="0"/>
              <a:t>The Minnesota Grown Program is a statewide partnership between the Minnesota Department of Agriculture and Minnesota producers of specialty crops and livestock. It was created over 20 years ago by specialty crop growers to differentiate their produce from competitors’ produce from thousands of miles away.</a:t>
            </a:r>
          </a:p>
          <a:p>
            <a:pPr marL="171450" indent="-171450">
              <a:buFont typeface="Arial" panose="020B0604020202020204" pitchFamily="34" charset="0"/>
              <a:buChar char="•"/>
              <a:defRPr/>
            </a:pPr>
            <a:r>
              <a:rPr lang="en-US" dirty="0" smtClean="0"/>
              <a:t>Promoting farmers markets, Farm-to-School programs, community-based agriculture, school gardens, and other local food initiatives are other ways for public health professionals to address food security. Many of these initiatives are being promoted and/or supported through the Statewide Health Improvement Partnership (SHIP) grants being implemented across the state.</a:t>
            </a:r>
          </a:p>
          <a:p>
            <a:pPr marL="171450" indent="-171450">
              <a:buFont typeface="Arial" panose="020B0604020202020204" pitchFamily="34" charset="0"/>
              <a:buChar char="•"/>
              <a:defRPr/>
            </a:pPr>
            <a:r>
              <a:rPr lang="en-US" dirty="0" smtClean="0"/>
              <a:t>A number of these local initiatives may include educational components that help educate the public about how food is grown and produced, and what food security issues may arise with changes in the climate. </a:t>
            </a:r>
          </a:p>
          <a:p>
            <a:pPr eaLnBrk="1" hangingPunct="1">
              <a:spcBef>
                <a:spcPct val="0"/>
              </a:spcBef>
              <a:defRPr/>
            </a:pPr>
            <a:endParaRPr lang="en-US" altLang="en-US" dirty="0" smtClean="0"/>
          </a:p>
          <a:p>
            <a:pPr eaLnBrk="1" hangingPunct="1">
              <a:spcBef>
                <a:spcPct val="0"/>
              </a:spcBef>
              <a:defRPr/>
            </a:pPr>
            <a:r>
              <a:rPr lang="en-US" altLang="en-US" dirty="0" smtClean="0"/>
              <a:t>Image source: “Farmer’s Market” – </a:t>
            </a:r>
            <a:r>
              <a:rPr lang="en-US" altLang="en-US" dirty="0" err="1" smtClean="0"/>
              <a:t>Pexels</a:t>
            </a:r>
            <a:r>
              <a:rPr lang="en-US" altLang="en-US" dirty="0" smtClean="0"/>
              <a:t> - https://www.pexels.com/photo/apple-business-fruit-local-95425/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3690226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Climate change, combined with other social, economic, and political conditions, may increase the vulnerability of many different populations to food insecurity. </a:t>
            </a:r>
          </a:p>
          <a:p>
            <a:pPr marL="171450" indent="-171450">
              <a:buFont typeface="Arial" panose="020B0604020202020204" pitchFamily="34" charset="0"/>
              <a:buChar char="•"/>
              <a:defRPr/>
            </a:pPr>
            <a:r>
              <a:rPr lang="en-US" dirty="0" smtClean="0"/>
              <a:t>Not all populations are equally vulnerable. Infants and young children, pregnant women, the elderly, low-income populations, agricultural workers, and those with weakened immune systems or who have underlying medical conditions are more susceptible to the effects of climate change on food security (</a:t>
            </a:r>
            <a:r>
              <a:rPr lang="en-US" dirty="0" err="1" smtClean="0"/>
              <a:t>Ziska</a:t>
            </a:r>
            <a:r>
              <a:rPr lang="en-US" dirty="0" smtClean="0"/>
              <a:t> et al, 2016). Implementing strategies from the Minnesota Food Charter Health Equity Guide would assist to advance health equity (Minnesota Food Charter Health Equity Guide, 2015). </a:t>
            </a:r>
          </a:p>
          <a:p>
            <a:pPr marL="171450" indent="-171450">
              <a:buFont typeface="Arial" panose="020B0604020202020204" pitchFamily="34" charset="0"/>
              <a:buChar char="•"/>
              <a:defRPr/>
            </a:pPr>
            <a:r>
              <a:rPr lang="en-US" dirty="0" smtClean="0"/>
              <a:t>Food prices are projected to increase with more negative impacts from climate change. Promoting and supporting programs that accept SNAP (Supplemental Nutrition Assistance Program, formerly known as Food Stamps) and WIC (Women, Infants and Children) payments at local food retailers and vendors will assist to address food security for those with limited financial resources. Partnering with emergency food banks is another action to support those who would benefit from temporary or emergency access to food. </a:t>
            </a:r>
          </a:p>
          <a:p>
            <a:pPr marL="171450" indent="-171450">
              <a:buFont typeface="Arial" panose="020B0604020202020204" pitchFamily="34" charset="0"/>
              <a:buChar char="•"/>
              <a:defRPr/>
            </a:pPr>
            <a:r>
              <a:rPr lang="en-US" dirty="0" smtClean="0"/>
              <a:t>Climate change has broad, sweeping impacts on ecosystems that impact fish, game, and wild plants used for food and may have a particularly negative impact on rural, American Indian, and other population groups relying more heavily on subsistence hunting and gathering. An example of a public health strategy is to address water quality issues that protect wild rice waters that support a key traditional food for American Indians. Another example is to distribute fish consumption guidance on Minnesota lakes and rivers where fish have been tested for contaminants to </a:t>
            </a:r>
            <a:r>
              <a:rPr lang="en-US" baseline="0" dirty="0" smtClean="0"/>
              <a:t>assist </a:t>
            </a:r>
            <a:r>
              <a:rPr lang="en-US" dirty="0" smtClean="0"/>
              <a:t>in protecting</a:t>
            </a:r>
            <a:r>
              <a:rPr lang="en-US" baseline="0" dirty="0" smtClean="0"/>
              <a:t> </a:t>
            </a:r>
            <a:r>
              <a:rPr lang="en-US" dirty="0" smtClean="0"/>
              <a:t>the health of people who fish for food.</a:t>
            </a:r>
          </a:p>
          <a:p>
            <a:pPr marL="171450" indent="-171450">
              <a:buFont typeface="Arial" panose="020B0604020202020204" pitchFamily="34" charset="0"/>
              <a:buChar char="•"/>
              <a:defRPr/>
            </a:pPr>
            <a:r>
              <a:rPr lang="en-US" dirty="0" smtClean="0"/>
              <a:t>Promoting and supporting worksite policies and practices that protect outdoor workers from extreme heat, humidity, and weather events could support farm workers’ health.</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Source: Ziska et al, 2016; Minnesota Food Charter Health Equity Guide, 2015</a:t>
            </a:r>
          </a:p>
          <a:p>
            <a:pPr eaLnBrk="1" fontAlgn="auto" hangingPunct="1">
              <a:spcBef>
                <a:spcPts val="0"/>
              </a:spcBef>
              <a:spcAft>
                <a:spcPts val="0"/>
              </a:spcAft>
              <a:buFont typeface="Arial" pitchFamily="34" charset="0"/>
              <a:buNone/>
              <a:defRPr/>
            </a:pPr>
            <a:r>
              <a:rPr lang="en-US" dirty="0" smtClean="0"/>
              <a:t>Image source</a:t>
            </a:r>
            <a:r>
              <a:rPr lang="en-US" baseline="0" dirty="0" smtClean="0"/>
              <a:t>: Farmer – </a:t>
            </a:r>
            <a:r>
              <a:rPr lang="en-US" baseline="0" dirty="0" err="1" smtClean="0"/>
              <a:t>Pexels</a:t>
            </a:r>
            <a:r>
              <a:rPr lang="en-US" baseline="0" dirty="0" smtClean="0"/>
              <a:t> - https://www.pexels.com/photo/man-field-rice-colombia-50715/</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116550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217710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MDH’s MN Climate &amp; Health Program is dedicated to understanding the links between climate changes and adverse health impacts and identifying opportunities for implementing adaptation measures in Minnesota communities. </a:t>
            </a:r>
          </a:p>
          <a:p>
            <a:endParaRPr lang="en-US" altLang="en-US" dirty="0" smtClean="0"/>
          </a:p>
          <a:p>
            <a:r>
              <a:rPr lang="en-US" altLang="en-US" dirty="0" smtClean="0"/>
              <a:t>Recent climate change is resulting in warmer temperatures and changing precipitation. Most climate scientists attribute these changes to burning of fossil fuels, like coal and oil, to produce energy for everyday use. This burning adds heat-trapping gases, such as carbon dioxide, into the air. These gases are called greenhouse gases (NASA, 2016). </a:t>
            </a:r>
          </a:p>
          <a:p>
            <a:endParaRPr lang="en-US" altLang="en-US" dirty="0" smtClean="0"/>
          </a:p>
          <a:p>
            <a:pPr eaLnBrk="1" hangingPunct="1"/>
            <a:r>
              <a:rPr lang="en-US" altLang="en-US" dirty="0" smtClean="0"/>
              <a:t>As this graphic shows, 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 </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4091193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Energy production is one of the </a:t>
            </a:r>
            <a:r>
              <a:rPr lang="en-US" b="1" dirty="0"/>
              <a:t>big three contributors </a:t>
            </a:r>
            <a:r>
              <a:rPr lang="en-US" dirty="0"/>
              <a:t>to our changing climate because burning oil, coal, and natural gas to generate electric power puts a lot of GHGs into the air. </a:t>
            </a:r>
          </a:p>
          <a:p>
            <a:pPr defTabSz="931774">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60</a:t>
            </a:fld>
            <a:endParaRPr lang="en-US" dirty="0"/>
          </a:p>
        </p:txBody>
      </p:sp>
    </p:spTree>
    <p:extLst>
      <p:ext uri="{BB962C8B-B14F-4D97-AF65-F5344CB8AC3E}">
        <p14:creationId xmlns:p14="http://schemas.microsoft.com/office/powerpoint/2010/main" val="3381195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a:t>
            </a:r>
            <a:r>
              <a:rPr lang="en-US" dirty="0"/>
              <a:t>individuals, we can each reduce the amount of GHG emissions we cause in a number of </a:t>
            </a:r>
            <a:r>
              <a:rPr lang="en-US" dirty="0" smtClean="0"/>
              <a:t>ways, </a:t>
            </a:r>
            <a:r>
              <a:rPr lang="en-US" dirty="0"/>
              <a:t>like using less energy to heat or cool </a:t>
            </a:r>
            <a:r>
              <a:rPr lang="en-US" dirty="0" smtClean="0"/>
              <a:t>our homes; </a:t>
            </a:r>
            <a:r>
              <a:rPr lang="en-US" dirty="0"/>
              <a:t>using energy-efficient appliances and light bulbs; and </a:t>
            </a:r>
            <a:r>
              <a:rPr lang="en-US" dirty="0" smtClean="0"/>
              <a:t>reducing,</a:t>
            </a:r>
            <a:r>
              <a:rPr lang="en-US" baseline="0" dirty="0" smtClean="0"/>
              <a:t> </a:t>
            </a:r>
            <a:r>
              <a:rPr lang="en-US" dirty="0" smtClean="0"/>
              <a:t>reusing,</a:t>
            </a:r>
            <a:r>
              <a:rPr lang="en-US" baseline="0" dirty="0" smtClean="0"/>
              <a:t> and/or </a:t>
            </a:r>
            <a:r>
              <a:rPr lang="en-US" dirty="0" smtClean="0"/>
              <a:t>recycling </a:t>
            </a:r>
            <a:r>
              <a:rPr lang="en-US" dirty="0"/>
              <a:t>what we buy and </a:t>
            </a:r>
            <a:r>
              <a:rPr lang="en-US" dirty="0" smtClean="0"/>
              <a:t>what we use </a:t>
            </a:r>
            <a:r>
              <a:rPr lang="en-US" dirty="0"/>
              <a:t>on a daily basis. </a:t>
            </a:r>
          </a:p>
          <a:p>
            <a:pPr lvl="0"/>
            <a:endParaRPr lang="en-US" dirty="0"/>
          </a:p>
          <a:p>
            <a:pPr lvl="0"/>
            <a:r>
              <a:rPr lang="en-US" b="1" dirty="0"/>
              <a:t>However</a:t>
            </a:r>
            <a:r>
              <a:rPr lang="en-US" dirty="0"/>
              <a:t>, what is </a:t>
            </a:r>
            <a:r>
              <a:rPr lang="en-US" b="1" dirty="0"/>
              <a:t>really</a:t>
            </a:r>
            <a:r>
              <a:rPr lang="en-US" dirty="0"/>
              <a:t> </a:t>
            </a:r>
            <a:r>
              <a:rPr lang="en-US" b="1" dirty="0"/>
              <a:t>going to make a difference </a:t>
            </a:r>
            <a:r>
              <a:rPr lang="en-US" dirty="0"/>
              <a:t>is having </a:t>
            </a:r>
            <a:r>
              <a:rPr lang="en-US" b="1" dirty="0"/>
              <a:t>all of us rely more </a:t>
            </a:r>
            <a:r>
              <a:rPr lang="en-US" dirty="0"/>
              <a:t>on renewable energy sources like solar, wind, and </a:t>
            </a:r>
            <a:r>
              <a:rPr lang="en-US" dirty="0" smtClean="0"/>
              <a:t>biofuels, </a:t>
            </a:r>
            <a:r>
              <a:rPr lang="en-US" b="1" dirty="0"/>
              <a:t>and less </a:t>
            </a:r>
            <a:r>
              <a:rPr lang="en-US" dirty="0"/>
              <a:t>on fossil fuel energy sources like oil, coal, and natural gas. As individuals, we can support public and private sector </a:t>
            </a:r>
            <a:r>
              <a:rPr lang="en-US" dirty="0" smtClean="0"/>
              <a:t>policies</a:t>
            </a:r>
            <a:r>
              <a:rPr lang="en-US" baseline="0" dirty="0" smtClean="0"/>
              <a:t> </a:t>
            </a:r>
            <a:r>
              <a:rPr lang="en-US" dirty="0" smtClean="0"/>
              <a:t>that </a:t>
            </a:r>
            <a:r>
              <a:rPr lang="en-US" dirty="0"/>
              <a:t>lead to more renewable energy production. A policy example is Minnesota’s Next Generation Energy Act of </a:t>
            </a:r>
            <a:r>
              <a:rPr lang="en-US" dirty="0" smtClean="0"/>
              <a:t>2007,</a:t>
            </a:r>
            <a:r>
              <a:rPr lang="en-US" baseline="0" dirty="0" smtClean="0"/>
              <a:t> which </a:t>
            </a:r>
            <a:r>
              <a:rPr lang="en-US" dirty="0" smtClean="0"/>
              <a:t>has </a:t>
            </a:r>
            <a:r>
              <a:rPr lang="en-US" dirty="0"/>
              <a:t>achievable GHG reduction targets </a:t>
            </a:r>
            <a:r>
              <a:rPr lang="en-US" dirty="0" smtClean="0"/>
              <a:t>for the Year </a:t>
            </a:r>
            <a:r>
              <a:rPr lang="en-US" dirty="0"/>
              <a:t>2025 and beyond. </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3846017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Transportation is the </a:t>
            </a:r>
            <a:r>
              <a:rPr lang="en-US" b="1" dirty="0"/>
              <a:t>second big contributor </a:t>
            </a:r>
            <a:r>
              <a:rPr lang="en-US" dirty="0"/>
              <a:t>to our changing climate because burning fuel to power vehicles emits a lot of GHGs into the air</a:t>
            </a:r>
            <a:r>
              <a:rPr lang="en-US" dirty="0" smtClean="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62</a:t>
            </a:fld>
            <a:endParaRPr lang="en-US" dirty="0"/>
          </a:p>
        </p:txBody>
      </p:sp>
    </p:spTree>
    <p:extLst>
      <p:ext uri="{BB962C8B-B14F-4D97-AF65-F5344CB8AC3E}">
        <p14:creationId xmlns:p14="http://schemas.microsoft.com/office/powerpoint/2010/main" val="890409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 each can reduce </a:t>
            </a:r>
            <a:r>
              <a:rPr lang="en-US" dirty="0"/>
              <a:t>the amount of GHG emissions we cause by using transportation </a:t>
            </a:r>
            <a:r>
              <a:rPr lang="en-US" dirty="0" smtClean="0"/>
              <a:t>options </a:t>
            </a:r>
            <a:r>
              <a:rPr lang="en-US" dirty="0"/>
              <a:t>that burn less gasoline or diesel fuel like walking, biking, using transit, </a:t>
            </a:r>
            <a:r>
              <a:rPr lang="en-US" dirty="0" smtClean="0"/>
              <a:t>and carpooling or telecommuting </a:t>
            </a:r>
            <a:r>
              <a:rPr lang="en-US" dirty="0"/>
              <a:t>when possible. Another option would be to drive an electric </a:t>
            </a:r>
            <a:r>
              <a:rPr lang="en-US" dirty="0" smtClean="0"/>
              <a:t>car </a:t>
            </a:r>
            <a:r>
              <a:rPr lang="en-US" dirty="0"/>
              <a:t>powered by wind or solar energy. </a:t>
            </a:r>
          </a:p>
          <a:p>
            <a:pPr lvl="0"/>
            <a:endParaRPr lang="en-US" dirty="0"/>
          </a:p>
          <a:p>
            <a:pPr lvl="0"/>
            <a:r>
              <a:rPr lang="en-US" b="1" dirty="0" smtClean="0"/>
              <a:t>But</a:t>
            </a:r>
            <a:r>
              <a:rPr lang="en-US" dirty="0" smtClean="0"/>
              <a:t>, what would </a:t>
            </a:r>
            <a:r>
              <a:rPr lang="en-US" b="1" dirty="0" smtClean="0"/>
              <a:t>really have an impact </a:t>
            </a:r>
            <a:r>
              <a:rPr lang="en-US" dirty="0" smtClean="0"/>
              <a:t>is </a:t>
            </a:r>
            <a:r>
              <a:rPr lang="en-US" dirty="0"/>
              <a:t>if </a:t>
            </a:r>
            <a:r>
              <a:rPr lang="en-US" b="1" dirty="0"/>
              <a:t>we all have more transportation options </a:t>
            </a:r>
            <a:r>
              <a:rPr lang="en-US" dirty="0"/>
              <a:t>that either </a:t>
            </a:r>
            <a:r>
              <a:rPr lang="en-US" b="1" dirty="0"/>
              <a:t>burn less </a:t>
            </a:r>
            <a:r>
              <a:rPr lang="en-US" dirty="0"/>
              <a:t>or </a:t>
            </a:r>
            <a:r>
              <a:rPr lang="en-US" b="1" dirty="0"/>
              <a:t>don’t use any </a:t>
            </a:r>
            <a:r>
              <a:rPr lang="en-US" dirty="0"/>
              <a:t>gasoline or diesel fuel. </a:t>
            </a:r>
            <a:r>
              <a:rPr lang="en-US" dirty="0" smtClean="0"/>
              <a:t>This can be done by supporting public </a:t>
            </a:r>
            <a:r>
              <a:rPr lang="en-US" dirty="0"/>
              <a:t>and private sector policies like increasing </a:t>
            </a:r>
            <a:r>
              <a:rPr lang="en-US" dirty="0" smtClean="0"/>
              <a:t>fuel</a:t>
            </a:r>
            <a:r>
              <a:rPr lang="en-US" baseline="0" dirty="0" smtClean="0"/>
              <a:t> efficiency </a:t>
            </a:r>
            <a:r>
              <a:rPr lang="en-US" dirty="0" smtClean="0"/>
              <a:t>standards</a:t>
            </a:r>
            <a:r>
              <a:rPr lang="en-US" dirty="0"/>
              <a:t>, incentivizing the production and purchase of electric vehicles, building more transit options where sufficient population density exists, and </a:t>
            </a:r>
            <a:r>
              <a:rPr lang="en-US" dirty="0" smtClean="0"/>
              <a:t>adopting </a:t>
            </a:r>
            <a:r>
              <a:rPr lang="en-US" dirty="0"/>
              <a:t>policies that support telecommuting.</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63</a:t>
            </a:fld>
            <a:endParaRPr lang="en-US" dirty="0"/>
          </a:p>
        </p:txBody>
      </p:sp>
    </p:spTree>
    <p:extLst>
      <p:ext uri="{BB962C8B-B14F-4D97-AF65-F5344CB8AC3E}">
        <p14:creationId xmlns:p14="http://schemas.microsoft.com/office/powerpoint/2010/main" val="2640801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Agriculture is the </a:t>
            </a:r>
            <a:r>
              <a:rPr lang="en-US" b="1" dirty="0"/>
              <a:t>third big contributor </a:t>
            </a:r>
            <a:r>
              <a:rPr lang="en-US" dirty="0"/>
              <a:t>to GHG emissions because it takes a lot of energy to produce, process, and transport food.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64</a:t>
            </a:fld>
            <a:endParaRPr lang="en-US" dirty="0"/>
          </a:p>
        </p:txBody>
      </p:sp>
    </p:spTree>
    <p:extLst>
      <p:ext uri="{BB962C8B-B14F-4D97-AF65-F5344CB8AC3E}">
        <p14:creationId xmlns:p14="http://schemas.microsoft.com/office/powerpoint/2010/main" val="1278926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a:t>
            </a:r>
            <a:r>
              <a:rPr lang="en-US" dirty="0"/>
              <a:t>individuals, we can each reduce the amount of GHG emissions we cause by buying more locally grown foods, eating fewer processed foods and less meat, and even growing some of our own food. </a:t>
            </a:r>
          </a:p>
          <a:p>
            <a:pPr lvl="0"/>
            <a:endParaRPr lang="en-US" dirty="0"/>
          </a:p>
          <a:p>
            <a:pPr lvl="0"/>
            <a:r>
              <a:rPr lang="en-US" b="1" dirty="0"/>
              <a:t>However</a:t>
            </a:r>
            <a:r>
              <a:rPr lang="en-US" dirty="0"/>
              <a:t>, what is </a:t>
            </a:r>
            <a:r>
              <a:rPr lang="en-US" b="1" dirty="0"/>
              <a:t>really going to make a difference </a:t>
            </a:r>
            <a:r>
              <a:rPr lang="en-US" dirty="0"/>
              <a:t>is if </a:t>
            </a:r>
            <a:r>
              <a:rPr lang="en-US" b="1" dirty="0"/>
              <a:t>we all have access </a:t>
            </a:r>
            <a:r>
              <a:rPr lang="en-US" dirty="0"/>
              <a:t>to foods that are produced, processed, and transported </a:t>
            </a:r>
            <a:r>
              <a:rPr lang="en-US" b="1" dirty="0"/>
              <a:t>using less energy</a:t>
            </a:r>
            <a:r>
              <a:rPr lang="en-US" dirty="0"/>
              <a:t>. As individuals, we can support public and private sector policies </a:t>
            </a:r>
            <a:r>
              <a:rPr lang="en-US" b="1" dirty="0"/>
              <a:t>that incentivize</a:t>
            </a:r>
            <a:r>
              <a:rPr lang="en-US" dirty="0"/>
              <a:t> foods produced with fewer chemicals, foods that are less processed and closer to their natural state, and foods that are transported shorter distances.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32761361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400" dirty="0" smtClean="0"/>
              <a:t>In summary, our health depends on a reliable, nutritious, adequate supply of food and the resources to procure our food. </a:t>
            </a:r>
          </a:p>
          <a:p>
            <a:pPr eaLnBrk="1" hangingPunct="1">
              <a:spcBef>
                <a:spcPct val="0"/>
              </a:spcBef>
            </a:pPr>
            <a:endParaRPr lang="en-US" altLang="en-US" sz="1400" dirty="0" smtClean="0"/>
          </a:p>
          <a:p>
            <a:pPr eaLnBrk="1" hangingPunct="1">
              <a:spcBef>
                <a:spcPct val="0"/>
              </a:spcBef>
            </a:pPr>
            <a:r>
              <a:rPr lang="en-US" altLang="en-US" sz="1400" dirty="0" smtClean="0"/>
              <a:t>Changes in climate may lead to variability in agricultural production. Production variability may affect food safety, food distribution, food availability, and other concerns. </a:t>
            </a:r>
          </a:p>
          <a:p>
            <a:pPr eaLnBrk="1" hangingPunct="1">
              <a:spcBef>
                <a:spcPct val="0"/>
              </a:spcBef>
            </a:pPr>
            <a:endParaRPr lang="en-US" altLang="en-US" sz="1400" dirty="0" smtClean="0"/>
          </a:p>
          <a:p>
            <a:pPr eaLnBrk="1" hangingPunct="1">
              <a:spcBef>
                <a:spcPct val="0"/>
              </a:spcBef>
            </a:pPr>
            <a:r>
              <a:rPr lang="en-US" altLang="en-US" sz="1400" dirty="0" smtClean="0"/>
              <a:t>Farmers can implement strategies in crop and livestock production to adapt to the impacts of climate change. These strategies would support food security.  </a:t>
            </a:r>
          </a:p>
          <a:p>
            <a:pPr eaLnBrk="1" hangingPunct="1">
              <a:spcBef>
                <a:spcPct val="0"/>
              </a:spcBef>
            </a:pPr>
            <a:endParaRPr lang="en-US" altLang="en-US" sz="1400" dirty="0" smtClean="0"/>
          </a:p>
          <a:p>
            <a:pPr eaLnBrk="1" hangingPunct="1">
              <a:spcBef>
                <a:spcPct val="0"/>
              </a:spcBef>
            </a:pPr>
            <a:r>
              <a:rPr lang="en-US" altLang="en-US" sz="1400" dirty="0" smtClean="0"/>
              <a:t>Public health professionals and individuals can take actions to increase food security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3878512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67</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69</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70</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Minnesota has gotten noticeably warmer, especially over the last few decades. Since the beginning of the data record (1895) through 1959, Minnesota’s annual average temperature increased by nearly 0.2°F per decade,</a:t>
            </a:r>
            <a:r>
              <a:rPr lang="en-US" altLang="en-US" baseline="0" dirty="0" smtClean="0"/>
              <a:t> which is </a:t>
            </a:r>
            <a:r>
              <a:rPr lang="en-US" altLang="en-US" dirty="0" smtClean="0"/>
              <a:t>equivalent to over 2°F per century.</a:t>
            </a:r>
            <a:r>
              <a:rPr lang="en-US" altLang="en-US" baseline="0" dirty="0" smtClean="0"/>
              <a:t> This is shown in the graph to the left. T</a:t>
            </a:r>
            <a:r>
              <a:rPr lang="en-US" altLang="en-US" dirty="0" smtClean="0"/>
              <a:t>his warming effect has accelerated over the last 50+ years. Data from</a:t>
            </a:r>
            <a:r>
              <a:rPr lang="en-US" altLang="en-US" baseline="0" dirty="0" smtClean="0"/>
              <a:t> </a:t>
            </a:r>
            <a:r>
              <a:rPr lang="en-US" altLang="en-US" dirty="0" smtClean="0"/>
              <a:t>1960-2016 show that the recent rate of warming for Minnesota has sped up substantially to over 0.5°F per decade,</a:t>
            </a:r>
            <a:r>
              <a:rPr lang="en-US" altLang="en-US" baseline="0" dirty="0" smtClean="0"/>
              <a:t> which is equivalent to 5.0</a:t>
            </a:r>
            <a:r>
              <a:rPr lang="en-US" altLang="en-US" dirty="0" smtClean="0"/>
              <a:t>°F per century.</a:t>
            </a:r>
            <a:r>
              <a:rPr lang="en-US" altLang="en-US" baseline="0" dirty="0" smtClean="0"/>
              <a:t> This is shown in the graph to the right. </a:t>
            </a:r>
            <a:r>
              <a:rPr lang="en-US" altLang="en-US" dirty="0" smtClean="0"/>
              <a:t>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330573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71</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72</a:t>
            </a:fld>
            <a:endParaRPr lang="en-US" dirty="0"/>
          </a:p>
        </p:txBody>
      </p:sp>
    </p:spTree>
    <p:extLst>
      <p:ext uri="{BB962C8B-B14F-4D97-AF65-F5344CB8AC3E}">
        <p14:creationId xmlns:p14="http://schemas.microsoft.com/office/powerpoint/2010/main" val="2588291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73</a:t>
            </a:fld>
            <a:endParaRPr lang="en-US" dirty="0"/>
          </a:p>
        </p:txBody>
      </p:sp>
    </p:spTree>
    <p:extLst>
      <p:ext uri="{BB962C8B-B14F-4D97-AF65-F5344CB8AC3E}">
        <p14:creationId xmlns:p14="http://schemas.microsoft.com/office/powerpoint/2010/main" val="3313537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74</a:t>
            </a:fld>
            <a:endParaRPr lang="en-US" dirty="0"/>
          </a:p>
        </p:txBody>
      </p:sp>
    </p:spTree>
    <p:extLst>
      <p:ext uri="{BB962C8B-B14F-4D97-AF65-F5344CB8AC3E}">
        <p14:creationId xmlns:p14="http://schemas.microsoft.com/office/powerpoint/2010/main" val="9102179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75</a:t>
            </a:fld>
            <a:endParaRPr lang="en-US" dirty="0"/>
          </a:p>
        </p:txBody>
      </p:sp>
    </p:spTree>
    <p:extLst>
      <p:ext uri="{BB962C8B-B14F-4D97-AF65-F5344CB8AC3E}">
        <p14:creationId xmlns:p14="http://schemas.microsoft.com/office/powerpoint/2010/main" val="1927933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76</a:t>
            </a:fld>
            <a:endParaRPr lang="en-US" dirty="0"/>
          </a:p>
        </p:txBody>
      </p:sp>
    </p:spTree>
    <p:extLst>
      <p:ext uri="{BB962C8B-B14F-4D97-AF65-F5344CB8AC3E}">
        <p14:creationId xmlns:p14="http://schemas.microsoft.com/office/powerpoint/2010/main" val="10453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increase in temperature trend is driving changes in the environment, affecting ice cover, soil moisture, bird migrations, insect behavior, and forest and plant growth. Some of these changes will impact the health of Minnesotans. For example, finding ways to cope with recent summer heat waves has made climate change less of an abstract concept for many residents, especially those who struggle to acclimate or adjust to these events, and the challenge will likely increase. Based on more than a century of data, 9 of the top 10 warmest years for Minnesota,</a:t>
            </a:r>
            <a:r>
              <a:rPr lang="en-US" altLang="en-US" baseline="0" dirty="0" smtClean="0"/>
              <a:t> shown in the slide as the peaks with red points, </a:t>
            </a:r>
            <a:r>
              <a:rPr lang="en-US" altLang="en-US" dirty="0" smtClean="0"/>
              <a:t>have occurred just within the last three decades.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7306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overall annual warming pattern, there have been </a:t>
            </a:r>
            <a:r>
              <a:rPr lang="en-US" b="1" dirty="0" smtClean="0"/>
              <a:t>three</a:t>
            </a:r>
            <a:r>
              <a:rPr lang="en-US" dirty="0" smtClean="0"/>
              <a:t> significant observations in Minnesota.</a:t>
            </a:r>
            <a:endParaRPr lang="en-US" baseline="0" dirty="0" smtClean="0"/>
          </a:p>
          <a:p>
            <a:pPr defTabSz="949478">
              <a:defRPr/>
            </a:pPr>
            <a:endParaRPr lang="en-US" baseline="0" dirty="0" smtClean="0"/>
          </a:p>
          <a:p>
            <a:pPr defTabSz="949478">
              <a:defRPr/>
            </a:pPr>
            <a:r>
              <a:rPr lang="en-US" baseline="0" dirty="0" smtClean="0"/>
              <a:t>First, </a:t>
            </a:r>
            <a:r>
              <a:rPr lang="en-US" b="1" baseline="0" dirty="0" smtClean="0"/>
              <a:t>winter temperatures </a:t>
            </a:r>
            <a:r>
              <a:rPr lang="en-US" baseline="0" dirty="0" smtClean="0"/>
              <a:t>are rising </a:t>
            </a:r>
            <a:r>
              <a:rPr lang="en-US" b="1" baseline="0" dirty="0" smtClean="0"/>
              <a:t>twice as fast </a:t>
            </a:r>
            <a:r>
              <a:rPr lang="en-US" baseline="0" dirty="0" smtClean="0"/>
              <a:t>as the annual average temperatures. We are now experiencing more warmer winter temps, less snow and more winter rain, and changes in the amount of ice. </a:t>
            </a:r>
          </a:p>
          <a:p>
            <a:pPr defTabSz="949478">
              <a:defRPr/>
            </a:pPr>
            <a:endParaRPr lang="en-US" baseline="0" dirty="0" smtClean="0"/>
          </a:p>
          <a:p>
            <a:pPr defTabSz="949478">
              <a:defRPr/>
            </a:pPr>
            <a:r>
              <a:rPr lang="en-US" baseline="0" dirty="0" smtClean="0"/>
              <a:t>Secondly, minimum temperatures, which are the overnight lows, </a:t>
            </a:r>
            <a:r>
              <a:rPr lang="en-US" b="1" baseline="0" dirty="0" smtClean="0"/>
              <a:t>have been rising faster </a:t>
            </a:r>
            <a:r>
              <a:rPr lang="en-US" baseline="0" dirty="0" smtClean="0"/>
              <a:t>than maximum temperatures, which are the daytime highs. </a:t>
            </a:r>
            <a:r>
              <a:rPr lang="en-US" altLang="en-US" dirty="0" smtClean="0"/>
              <a:t>In just the last 30 years, average annual overnight lows have been rising at a rate of </a:t>
            </a:r>
            <a:r>
              <a:rPr lang="en-US" altLang="en-US" b="1" dirty="0" smtClean="0"/>
              <a:t>6</a:t>
            </a:r>
            <a:r>
              <a:rPr lang="en-US" altLang="en-US" b="1" baseline="0" dirty="0" smtClean="0"/>
              <a:t> degrees Fahrenheit</a:t>
            </a:r>
            <a:r>
              <a:rPr lang="en-US" altLang="en-US" b="1" dirty="0" smtClean="0"/>
              <a:t> </a:t>
            </a:r>
            <a:r>
              <a:rPr lang="en-US" altLang="en-US" dirty="0" smtClean="0"/>
              <a:t>per 100-year</a:t>
            </a:r>
            <a:r>
              <a:rPr lang="en-US" altLang="en-US" baseline="0" dirty="0" smtClean="0"/>
              <a:t> period</a:t>
            </a:r>
            <a:r>
              <a:rPr lang="en-US" altLang="en-US" dirty="0" smtClean="0"/>
              <a:t>.</a:t>
            </a:r>
          </a:p>
          <a:p>
            <a:pPr defTabSz="949478">
              <a:defRPr/>
            </a:pPr>
            <a:endParaRPr lang="en-US" baseline="0" dirty="0" smtClean="0"/>
          </a:p>
          <a:p>
            <a:pPr defTabSz="949478">
              <a:defRPr/>
            </a:pPr>
            <a:r>
              <a:rPr lang="en-US" baseline="0" dirty="0" smtClean="0"/>
              <a:t>And lastly, the northern part of the state is warming faster than the southern part of the state. </a:t>
            </a:r>
            <a:r>
              <a:rPr lang="en-US" altLang="en-US" dirty="0" smtClean="0"/>
              <a:t>Over the last 50 years, there has been a distinct spread of warmer overnight lows into the northern part of Minnesota. This is consistent with patterns seen across the Northern Hemisphere, where climate changes are occurring more rapidly at these higher latitudes. </a:t>
            </a:r>
          </a:p>
          <a:p>
            <a:pPr defTabSz="949478">
              <a:defRPr/>
            </a:pPr>
            <a:endParaRPr lang="en-US" baseline="0" dirty="0" smtClean="0"/>
          </a:p>
          <a:p>
            <a:endParaRPr lang="en-US" baseline="0" dirty="0" smtClean="0"/>
          </a:p>
          <a:p>
            <a:r>
              <a:rPr lang="en-US" baseline="0" dirty="0" smtClean="0"/>
              <a:t>Source: </a:t>
            </a:r>
            <a:r>
              <a:rPr lang="en-US" baseline="0" dirty="0" err="1" smtClean="0"/>
              <a:t>Zandlo</a:t>
            </a:r>
            <a:r>
              <a:rPr lang="en-US" baseline="0" dirty="0" smtClean="0"/>
              <a:t>, 2008; NOAA, 2017a</a:t>
            </a:r>
          </a:p>
          <a:p>
            <a:r>
              <a:rPr lang="en-US" baseline="0" dirty="0" smtClean="0"/>
              <a:t>Image: Clip Art Images</a:t>
            </a:r>
          </a:p>
          <a:p>
            <a:pPr defTabSz="949478">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59712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9/20/2017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9/20/2017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9/20/2017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9/20/2017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9/20/2017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9/20/2017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9/20/2017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9/20/2017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9/20/2017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9/20/2017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9/20/2017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9/20/2017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9/20/2017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9/20/2017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9/20/2017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9/20/2017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9/20/2017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9/20/2017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9/20/2017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9/20/2017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8" Type="http://schemas.openxmlformats.org/officeDocument/2006/relationships/hyperlink" Target="http://www.usda.gov/oce/climate_change/FoodSecurity2015Assessment/FullAssessment.pdf" TargetMode="External"/><Relationship Id="rId3" Type="http://schemas.openxmlformats.org/officeDocument/2006/relationships/hyperlink" Target="https://www.arborday.org/media/map_change.cfm" TargetMode="External"/><Relationship Id="rId7" Type="http://schemas.openxmlformats.org/officeDocument/2006/relationships/hyperlink" Target="http://www.biology-online.org/dictionary/Photosynthesis" TargetMode="External"/><Relationship Id="rId2" Type="http://schemas.openxmlformats.org/officeDocument/2006/relationships/notesSlide" Target="../notesSlides/notesSlide68.xml"/><Relationship Id="rId1" Type="http://schemas.openxmlformats.org/officeDocument/2006/relationships/slideLayout" Target="../slideLayouts/slideLayout21.xml"/><Relationship Id="rId6" Type="http://schemas.openxmlformats.org/officeDocument/2006/relationships/hyperlink" Target="http://nca2014.globalchange.gov/report/sectors/indigenous-peoples" TargetMode="External"/><Relationship Id="rId5" Type="http://schemas.openxmlformats.org/officeDocument/2006/relationships/hyperlink" Target="http://minnesota.publicradio.org/display/web/2012/09/26/business/apple-harvest" TargetMode="External"/><Relationship Id="rId4" Type="http://schemas.openxmlformats.org/officeDocument/2006/relationships/hyperlink" Target="http://www.arborday.org/trees/climatechange/plantatree.cfm" TargetMode="External"/><Relationship Id="rId9" Type="http://schemas.openxmlformats.org/officeDocument/2006/relationships/hyperlink" Target="http://cpo.noaa.gov/AboutCPO/AllNews/TabId/315/ArtMID/668/ArticleID/520711/White-House-Webinar-Building-Community-Preparedness-to-Extreme-Heat.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hyperlink" Target="http://nca2014.globalchange.gov/report/sectors/agriculture" TargetMode="External"/><Relationship Id="rId3" Type="http://schemas.openxmlformats.org/officeDocument/2006/relationships/hyperlink" Target="https://doitgreen.org/topics/food/eating-low-back-basics" TargetMode="External"/><Relationship Id="rId7" Type="http://schemas.openxmlformats.org/officeDocument/2006/relationships/hyperlink" Target="https://www.eqb.state.mn.us/content/climate-change" TargetMode="External"/><Relationship Id="rId2" Type="http://schemas.openxmlformats.org/officeDocument/2006/relationships/notesSlide" Target="../notesSlides/notesSlide69.xml"/><Relationship Id="rId1" Type="http://schemas.openxmlformats.org/officeDocument/2006/relationships/slideLayout" Target="../slideLayouts/slideLayout21.xml"/><Relationship Id="rId6" Type="http://schemas.openxmlformats.org/officeDocument/2006/relationships/hyperlink" Target="https://doitgreen.org/topics/gardening/achieving-sustainable-lawn" TargetMode="External"/><Relationship Id="rId5" Type="http://schemas.openxmlformats.org/officeDocument/2006/relationships/hyperlink" Target="https://doitgreen.org/topics/gardening/save-rainwater" TargetMode="External"/><Relationship Id="rId10" Type="http://schemas.openxmlformats.org/officeDocument/2006/relationships/hyperlink" Target="http://www.mda.state.mn.us/about/divisions/~/media/Files/agprofile.ashx" TargetMode="External"/><Relationship Id="rId4" Type="http://schemas.openxmlformats.org/officeDocument/2006/relationships/hyperlink" Target="https://doitgreen.org/topics/climate-change/connection-between-recycling-and-global-warming" TargetMode="External"/><Relationship Id="rId9" Type="http://schemas.openxmlformats.org/officeDocument/2006/relationships/hyperlink" Target="http://nca2014.globalchange.gov/report/sectors/human-health"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pca.state.mn.us/water/protecting-wild-rice-waters" TargetMode="External"/><Relationship Id="rId3" Type="http://schemas.openxmlformats.org/officeDocument/2006/relationships/hyperlink" Target="http://www.health.state.mn.us/divs/climatechange/docs/mnprofile2015.pdf" TargetMode="External"/><Relationship Id="rId7" Type="http://schemas.openxmlformats.org/officeDocument/2006/relationships/hyperlink" Target="http://mnfoodcharter.com/wp-content/uploads/2014/10/MinnesotaFoodCharterHealthEquityGuide.pdf" TargetMode="External"/><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hyperlink" Target="http://www.dnr.state.mn.us/climate/journal/160711_12_flood.html" TargetMode="External"/><Relationship Id="rId11" Type="http://schemas.openxmlformats.org/officeDocument/2006/relationships/hyperlink" Target="https://www.nasa.gov/mission_pages/noaa-n/climate/climate_weather.html" TargetMode="External"/><Relationship Id="rId5" Type="http://schemas.openxmlformats.org/officeDocument/2006/relationships/hyperlink" Target="http://www.dnr.state.mn.us/climate/summaries_and_publications/mega_rain_events.html" TargetMode="External"/><Relationship Id="rId10" Type="http://schemas.openxmlformats.org/officeDocument/2006/relationships/hyperlink" Target="http://www.twincities.com/localnews/ci_21399725/minnesota-wild-rice-harvest-hurt-by-june-flooding" TargetMode="External"/><Relationship Id="rId4" Type="http://schemas.openxmlformats.org/officeDocument/2006/relationships/hyperlink" Target="http://files.dnr.state.mn.us/fish_wildlife/wildlife/shallowlakes/natural-wild-rice-in-minnesota.pdf" TargetMode="External"/><Relationship Id="rId9" Type="http://schemas.openxmlformats.org/officeDocument/2006/relationships/hyperlink" Target="http://www.mprnews.org/story/2012/08/25/regional/air-conditioning-global-warming"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www.animalagclimatechange.org/" TargetMode="External"/><Relationship Id="rId3" Type="http://schemas.openxmlformats.org/officeDocument/2006/relationships/hyperlink" Target="http://climate.nasa.gov/causes" TargetMode="External"/><Relationship Id="rId7" Type="http://schemas.openxmlformats.org/officeDocument/2006/relationships/hyperlink" Target="http://nca2014.globalchange.gov/report/regions/midwest" TargetMode="External"/><Relationship Id="rId2" Type="http://schemas.openxmlformats.org/officeDocument/2006/relationships/notesSlide" Target="../notesSlides/notesSlide71.xml"/><Relationship Id="rId1" Type="http://schemas.openxmlformats.org/officeDocument/2006/relationships/slideLayout" Target="../slideLayouts/slideLayout21.xml"/><Relationship Id="rId6" Type="http://schemas.openxmlformats.org/officeDocument/2006/relationships/hyperlink" Target="http://www.ncdc.noaa.gov/cag" TargetMode="External"/><Relationship Id="rId5" Type="http://schemas.openxmlformats.org/officeDocument/2006/relationships/hyperlink" Target="http://www.ncdc.noaa.gov/cag/" TargetMode="External"/><Relationship Id="rId4" Type="http://schemas.openxmlformats.org/officeDocument/2006/relationships/hyperlink" Target="https://toolkit.climate.gov/topics/human-health/extreme-heat%E2%80%94nihhis/nihhis-quick-start-guide#outdoor"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whatsyourimpact.org/fight-climate-change/drive-less" TargetMode="External"/><Relationship Id="rId13" Type="http://schemas.openxmlformats.org/officeDocument/2006/relationships/hyperlink" Target="http://dx.doi.org/10.7930/J0ZP4417" TargetMode="External"/><Relationship Id="rId3" Type="http://schemas.openxmlformats.org/officeDocument/2006/relationships/hyperlink" Target="http://www.int-res.com/articles/cr_oa/c047p123.pdf" TargetMode="External"/><Relationship Id="rId7" Type="http://schemas.openxmlformats.org/officeDocument/2006/relationships/hyperlink" Target="https://www2.usgs.gov/climate_landuse/clu_rd/nccv/viewer.asp" TargetMode="External"/><Relationship Id="rId12" Type="http://schemas.openxmlformats.org/officeDocument/2006/relationships/hyperlink" Target="http://climate.umn.edu/climateChange/climateChangeObservedNu.htm" TargetMode="External"/><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hyperlink" Target="http://www.epa.gov/climatechange/what-you-can-do-home" TargetMode="External"/><Relationship Id="rId11" Type="http://schemas.openxmlformats.org/officeDocument/2006/relationships/hyperlink" Target="http://www.xcelenergy.com/programs_and_rebates/residential_programs_and_rebates/renewable_energy_options_residential" TargetMode="External"/><Relationship Id="rId5" Type="http://schemas.openxmlformats.org/officeDocument/2006/relationships/hyperlink" Target="https://www3.epa.gov/climatechange/basics" TargetMode="External"/><Relationship Id="rId10" Type="http://schemas.openxmlformats.org/officeDocument/2006/relationships/hyperlink" Target="https://www.wfp.org/node/359289" TargetMode="External"/><Relationship Id="rId4" Type="http://schemas.openxmlformats.org/officeDocument/2006/relationships/hyperlink" Target="http://planthardiness.ars.usda.gov/" TargetMode="External"/><Relationship Id="rId9" Type="http://schemas.openxmlformats.org/officeDocument/2006/relationships/hyperlink" Target="https://en.wikipedia.org/wiki/Photosynthesis" TargetMode="External"/><Relationship Id="rId14" Type="http://schemas.openxmlformats.org/officeDocument/2006/relationships/hyperlink" Target="https://health2016.globalchange.gov/"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pexels.com/photo/healthy-red-love-apple-89434/" TargetMode="External"/><Relationship Id="rId3" Type="http://schemas.openxmlformats.org/officeDocument/2006/relationships/hyperlink" Target="https://www.pexels.com/photo/green-tractor-175389/" TargetMode="External"/><Relationship Id="rId7" Type="http://schemas.openxmlformats.org/officeDocument/2006/relationships/hyperlink" Target="http://www.mnfoodcharter.com/" TargetMode="External"/><Relationship Id="rId12" Type="http://schemas.openxmlformats.org/officeDocument/2006/relationships/hyperlink" Target="https://www.pexels.com/photo/blue-and-black-starry-sky-51021/" TargetMode="External"/><Relationship Id="rId2" Type="http://schemas.openxmlformats.org/officeDocument/2006/relationships/notesSlide" Target="../notesSlides/notesSlide73.xml"/><Relationship Id="rId1" Type="http://schemas.openxmlformats.org/officeDocument/2006/relationships/slideLayout" Target="../slideLayouts/slideLayout21.xml"/><Relationship Id="rId6" Type="http://schemas.openxmlformats.org/officeDocument/2006/relationships/hyperlink" Target="https://www.pexels.com/photo/food-vegetables-summer-eat-111131/" TargetMode="External"/><Relationship Id="rId11" Type="http://schemas.openxmlformats.org/officeDocument/2006/relationships/hyperlink" Target="https://www.pexels.com/photo/white-flower-plant-199754/" TargetMode="External"/><Relationship Id="rId5" Type="http://schemas.openxmlformats.org/officeDocument/2006/relationships/hyperlink" Target="https://www.pexels.com/photo/tomatoes-carrots-and-radish-on-the-top-of-the-table-196643/" TargetMode="External"/><Relationship Id="rId10" Type="http://schemas.openxmlformats.org/officeDocument/2006/relationships/hyperlink" Target="https://www.pexels.com/photo/corn-96715/" TargetMode="External"/><Relationship Id="rId4" Type="http://schemas.openxmlformats.org/officeDocument/2006/relationships/hyperlink" Target="https://www.pexels.com/photo/man-planting-plant-169523/" TargetMode="External"/><Relationship Id="rId9" Type="http://schemas.openxmlformats.org/officeDocument/2006/relationships/hyperlink" Target="http://www.hourlybook.com/wp-content/uploads/2015/08/Photosynthesis-in-Plants.jpg"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pexels.com/photo/nature-sunset-field-sunrise-702/" TargetMode="External"/><Relationship Id="rId13" Type="http://schemas.openxmlformats.org/officeDocument/2006/relationships/hyperlink" Target="https://www.pexels.com/photo/sea-clouds-boat-ship-16513/" TargetMode="External"/><Relationship Id="rId18" Type="http://schemas.openxmlformats.org/officeDocument/2006/relationships/hyperlink" Target="https://www.pexels.com/photo/apple-business-fruit-local-95425/" TargetMode="External"/><Relationship Id="rId3" Type="http://schemas.openxmlformats.org/officeDocument/2006/relationships/hyperlink" Target="http://bloximages.chicago2.vip.townnews.com/nwitimes.com/content/tncms/assets/v3/editorial/a/9d/a9deec2f-24f1-55d1-be4c-133b400789d6/5593dbe49c5f5.image.jpg?resize=1200,661" TargetMode="External"/><Relationship Id="rId7" Type="http://schemas.openxmlformats.org/officeDocument/2006/relationships/hyperlink" Target="https://www.pexels.com/photo/farm-farmer-pink-ears-110820/" TargetMode="External"/><Relationship Id="rId12" Type="http://schemas.openxmlformats.org/officeDocument/2006/relationships/hyperlink" Target="https://www.pexels.com/photo/car-drops-of-water-glass-rain-1553/" TargetMode="External"/><Relationship Id="rId17" Type="http://schemas.openxmlformats.org/officeDocument/2006/relationships/hyperlink" Target="https://www.pexels.com/photo/food-forest-blueberries-raspberries-87818/" TargetMode="External"/><Relationship Id="rId2" Type="http://schemas.openxmlformats.org/officeDocument/2006/relationships/notesSlide" Target="../notesSlides/notesSlide74.xml"/><Relationship Id="rId16" Type="http://schemas.openxmlformats.org/officeDocument/2006/relationships/hyperlink" Target="https://www.pexels.com/photo/orange-bell-pepper-near-yellow-bell-pepper-109014/" TargetMode="External"/><Relationship Id="rId1" Type="http://schemas.openxmlformats.org/officeDocument/2006/relationships/slideLayout" Target="../slideLayouts/slideLayout21.xml"/><Relationship Id="rId6" Type="http://schemas.openxmlformats.org/officeDocument/2006/relationships/hyperlink" Target="https://www.pexels.com/photo/animals-cattle-cow-farm-207044/" TargetMode="External"/><Relationship Id="rId11" Type="http://schemas.openxmlformats.org/officeDocument/2006/relationships/hyperlink" Target="https://www.pexels.com/photo/agriculture-clouds-countryside-cropland-410756/" TargetMode="External"/><Relationship Id="rId5" Type="http://schemas.openxmlformats.org/officeDocument/2006/relationships/hyperlink" Target="https://www.pexels.com/photo/wheat-kernels-54084/" TargetMode="External"/><Relationship Id="rId15" Type="http://schemas.openxmlformats.org/officeDocument/2006/relationships/hyperlink" Target="https://www.chowstatic.com/assets/recipe_photos/29465_basic_steamed_wild_rice.jpg" TargetMode="External"/><Relationship Id="rId10" Type="http://schemas.openxmlformats.org/officeDocument/2006/relationships/hyperlink" Target="https://www.pexels.com/photo/agriculture-animal-avian-barn-346483/" TargetMode="External"/><Relationship Id="rId19" Type="http://schemas.openxmlformats.org/officeDocument/2006/relationships/hyperlink" Target="https://www.pexels.com/photo/man-field-rice-colombia-50715/" TargetMode="External"/><Relationship Id="rId4" Type="http://schemas.openxmlformats.org/officeDocument/2006/relationships/hyperlink" Target="https://www.pexels.com/photo/strawberry-fruit-berry-food-106251/" TargetMode="External"/><Relationship Id="rId9" Type="http://schemas.openxmlformats.org/officeDocument/2006/relationships/hyperlink" Target="https://www.pexels.com/photo/snow-nature-sky-trees-65911/" TargetMode="External"/><Relationship Id="rId14" Type="http://schemas.openxmlformats.org/officeDocument/2006/relationships/hyperlink" Target="https://www.pexels.com/photo/u-s-dollar-bills-pin-down-on-the-ground-164474/"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www.pexels.com/photo/rainy-rain-raindrops-window-110874" TargetMode="External"/><Relationship Id="rId3" Type="http://schemas.openxmlformats.org/officeDocument/2006/relationships/hyperlink" Target="https://www.pexels.com/photo/person-wearing-black-and-gray-sleeveless-dress-riding-a-step-through-bicycle-112588/" TargetMode="External"/><Relationship Id="rId7" Type="http://schemas.openxmlformats.org/officeDocument/2006/relationships/hyperlink" Target="https://www.pexels.com/photo/road-street-desert-industry-932/" TargetMode="External"/><Relationship Id="rId2" Type="http://schemas.openxmlformats.org/officeDocument/2006/relationships/notesSlide" Target="../notesSlides/notesSlide75.xml"/><Relationship Id="rId1" Type="http://schemas.openxmlformats.org/officeDocument/2006/relationships/slideLayout" Target="../slideLayouts/slideLayout21.xml"/><Relationship Id="rId6" Type="http://schemas.openxmlformats.org/officeDocument/2006/relationships/hyperlink" Target="https://www.pexels.com/photo/agriculture-ball-shaped-ecology-environment-82728/" TargetMode="External"/><Relationship Id="rId5" Type="http://schemas.openxmlformats.org/officeDocument/2006/relationships/hyperlink" Target="https://www.pexels.com/photo/lemon-orange-red-berries-ginger-peanut-on-wooden-table-103649/" TargetMode="External"/><Relationship Id="rId4" Type="http://schemas.openxmlformats.org/officeDocument/2006/relationships/hyperlink" Target="https://www.pexels.com/photo/shallow-focus-photography-of-yellow-string-light-18569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7" name="Title 6"/>
          <p:cNvSpPr>
            <a:spLocks noGrp="1"/>
          </p:cNvSpPr>
          <p:nvPr>
            <p:ph type="ctrTitle"/>
          </p:nvPr>
        </p:nvSpPr>
        <p:spPr>
          <a:xfrm>
            <a:off x="0" y="4187952"/>
            <a:ext cx="12192000" cy="1199223"/>
          </a:xfrm>
          <a:solidFill>
            <a:schemeClr val="accent4"/>
          </a:solidFill>
        </p:spPr>
        <p:txBody>
          <a:bodyPr/>
          <a:lstStyle/>
          <a:p>
            <a:r>
              <a:rPr lang="en-US" dirty="0" smtClean="0">
                <a:solidFill>
                  <a:schemeClr val="bg1"/>
                </a:solidFill>
              </a:rPr>
              <a:t>AGRICULTURE AND FOOD SECURITY</a:t>
            </a:r>
            <a:endParaRPr lang="en-US" dirty="0">
              <a:solidFill>
                <a:schemeClr val="bg1"/>
              </a:solidFill>
            </a:endParaRPr>
          </a:p>
        </p:txBody>
      </p:sp>
      <p:sp>
        <p:nvSpPr>
          <p:cNvPr id="8" name="Rectangle 7"/>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2" name="Text Placeholder 1"/>
          <p:cNvSpPr>
            <a:spLocks noGrp="1"/>
          </p:cNvSpPr>
          <p:nvPr>
            <p:ph type="body" sz="quarter" idx="14"/>
          </p:nvPr>
        </p:nvSpPr>
        <p:spPr>
          <a:xfrm>
            <a:off x="2706624" y="6095010"/>
            <a:ext cx="7260336" cy="668354"/>
          </a:xfrm>
        </p:spPr>
        <p:txBody>
          <a:bodyPr>
            <a:normAutofit/>
          </a:body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sp>
        <p:nvSpPr>
          <p:cNvPr id="6" name="TextBox 5"/>
          <p:cNvSpPr txBox="1"/>
          <p:nvPr/>
        </p:nvSpPr>
        <p:spPr>
          <a:xfrm>
            <a:off x="11383618" y="185530"/>
            <a:ext cx="662609" cy="371061"/>
          </a:xfrm>
          <a:prstGeom prst="rect">
            <a:avLst/>
          </a:prstGeom>
          <a:noFill/>
        </p:spPr>
        <p:txBody>
          <a:bodyPr wrap="square" rtlCol="0">
            <a:spAutoFit/>
          </a:bodyPr>
          <a:lstStyle/>
          <a:p>
            <a:r>
              <a:rPr lang="en-US" b="1" dirty="0" smtClean="0">
                <a:solidFill>
                  <a:schemeClr val="bg1"/>
                </a:solidFill>
              </a:rPr>
              <a:t>2017</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sp>
        <p:nvSpPr>
          <p:cNvPr id="11" name="Rectangle 10"/>
          <p:cNvSpPr/>
          <p:nvPr/>
        </p:nvSpPr>
        <p:spPr>
          <a:xfrm>
            <a:off x="5295535" y="5835738"/>
            <a:ext cx="1397498" cy="276999"/>
          </a:xfrm>
          <a:prstGeom prst="rect">
            <a:avLst/>
          </a:prstGeom>
        </p:spPr>
        <p:txBody>
          <a:bodyPr wrap="none">
            <a:spAutoFit/>
          </a:bodyPr>
          <a:lstStyle/>
          <a:p>
            <a:pPr algn="ctr"/>
            <a:r>
              <a:rPr lang="en-US" sz="1200" dirty="0" smtClean="0"/>
              <a:t>Source: MDH, 2015</a:t>
            </a:r>
            <a:endParaRPr lang="en-US" sz="1200" dirty="0"/>
          </a:p>
        </p:txBody>
      </p:sp>
      <p:pic>
        <p:nvPicPr>
          <p:cNvPr id="13"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t="88538"/>
          <a:stretch>
            <a:fillRect/>
          </a:stretch>
        </p:blipFill>
        <p:spPr bwMode="auto">
          <a:xfrm>
            <a:off x="4121995" y="6139861"/>
            <a:ext cx="3858359" cy="56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7385590" y="5730240"/>
            <a:ext cx="1919284" cy="3658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1"/>
                </a:solidFill>
              </a:rPr>
              <a:t>1960-2015</a:t>
            </a:r>
            <a:endParaRPr lang="en-US" altLang="en-US" sz="2000" dirty="0">
              <a:solidFill>
                <a:schemeClr val="accent1"/>
              </a:solidFill>
            </a:endParaRPr>
          </a:p>
        </p:txBody>
      </p:sp>
      <p:pic>
        <p:nvPicPr>
          <p:cNvPr id="10"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t="7420" r="3613" b="11458"/>
          <a:stretch>
            <a:fillRect/>
          </a:stretch>
        </p:blipFill>
        <p:spPr bwMode="auto">
          <a:xfrm>
            <a:off x="6589395" y="1965960"/>
            <a:ext cx="3397853" cy="36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2683695" y="5730240"/>
            <a:ext cx="1919284" cy="3658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1"/>
                </a:solidFill>
              </a:rPr>
              <a:t>1900-1959</a:t>
            </a:r>
            <a:endParaRPr lang="en-US" altLang="en-US" sz="2000" dirty="0">
              <a:solidFill>
                <a:schemeClr val="accent1"/>
              </a:solidFill>
            </a:endParaRPr>
          </a:p>
        </p:txBody>
      </p:sp>
      <p:pic>
        <p:nvPicPr>
          <p:cNvPr id="9" name="Picture 4" descr="map"/>
          <p:cNvPicPr>
            <a:picLocks noChangeAspect="1" noChangeArrowheads="1"/>
          </p:cNvPicPr>
          <p:nvPr/>
        </p:nvPicPr>
        <p:blipFill>
          <a:blip r:embed="rId4">
            <a:extLst>
              <a:ext uri="{28A0092B-C50C-407E-A947-70E740481C1C}">
                <a14:useLocalDpi xmlns:a14="http://schemas.microsoft.com/office/drawing/2010/main" val="0"/>
              </a:ext>
            </a:extLst>
          </a:blip>
          <a:srcRect t="7536" r="3912" b="11151"/>
          <a:stretch>
            <a:fillRect/>
          </a:stretch>
        </p:blipFill>
        <p:spPr bwMode="auto">
          <a:xfrm>
            <a:off x="1935798" y="1965960"/>
            <a:ext cx="3379569" cy="36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a:solidFill>
                  <a:schemeClr val="accent1"/>
                </a:solidFill>
              </a:rPr>
              <a:t>Annual </a:t>
            </a:r>
            <a:r>
              <a:rPr lang="en-US" altLang="en-US" sz="2800" dirty="0" smtClean="0">
                <a:solidFill>
                  <a:schemeClr val="accent1"/>
                </a:solidFill>
              </a:rPr>
              <a:t>Average Minimum Temperature for Minnesota</a:t>
            </a:r>
            <a:endParaRPr lang="en-US" altLang="en-US" sz="2800" dirty="0">
              <a:solidFill>
                <a:schemeClr val="accent1"/>
              </a:solidFill>
            </a:endParaRPr>
          </a:p>
        </p:txBody>
      </p:sp>
      <p:sp>
        <p:nvSpPr>
          <p:cNvPr id="2" name="Title 1"/>
          <p:cNvSpPr>
            <a:spLocks noGrp="1"/>
          </p:cNvSpPr>
          <p:nvPr>
            <p:ph type="title"/>
          </p:nvPr>
        </p:nvSpPr>
        <p:spPr/>
        <p:txBody>
          <a:bodyPr/>
          <a:lstStyle/>
          <a:p>
            <a:pPr algn="l"/>
            <a:r>
              <a:rPr lang="en-US" dirty="0" smtClean="0"/>
              <a:t>TEMPERATURE INCREASING</a:t>
            </a:r>
            <a:endParaRPr lang="en-US" dirty="0"/>
          </a:p>
        </p:txBody>
      </p:sp>
      <p:cxnSp>
        <p:nvCxnSpPr>
          <p:cNvPr id="14" name="Straight Connector 13"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26172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44266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3573464284"/>
              </p:ext>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3764990490"/>
              </p:ext>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70702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cxnSp>
        <p:nvCxnSpPr>
          <p:cNvPr id="20" name="Straight Connector 19" title="Decorative line"/>
          <p:cNvCxnSpPr/>
          <p:nvPr/>
        </p:nvCxnSpPr>
        <p:spPr>
          <a:xfrm flipV="1">
            <a:off x="0" y="1273087"/>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4748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195605" y="1552078"/>
            <a:ext cx="6936235" cy="5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2419355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HUMIDITY CHANGES</a:t>
            </a:r>
            <a:endParaRPr lang="en-US" dirty="0"/>
          </a:p>
        </p:txBody>
      </p:sp>
      <p:sp>
        <p:nvSpPr>
          <p:cNvPr id="3" name="Content Placeholder 2"/>
          <p:cNvSpPr>
            <a:spLocks noGrp="1"/>
          </p:cNvSpPr>
          <p:nvPr>
            <p:ph idx="1"/>
          </p:nvPr>
        </p:nvSpPr>
        <p:spPr>
          <a:xfrm>
            <a:off x="4167963" y="1445980"/>
            <a:ext cx="3976577" cy="636119"/>
          </a:xfrm>
        </p:spPr>
        <p:txBody>
          <a:bodyPr>
            <a:noAutofit/>
          </a:bodyPr>
          <a:lstStyle/>
          <a:p>
            <a:pPr algn="ctr">
              <a:lnSpc>
                <a:spcPct val="120000"/>
              </a:lnSpc>
              <a:spcBef>
                <a:spcPct val="0"/>
              </a:spcBef>
              <a:spcAft>
                <a:spcPts val="0"/>
              </a:spcAft>
              <a:buFontTx/>
              <a:buNone/>
            </a:pPr>
            <a:r>
              <a:rPr lang="en-US" altLang="en-US" sz="1800" dirty="0" smtClean="0">
                <a:solidFill>
                  <a:schemeClr val="accent1"/>
                </a:solidFill>
              </a:rPr>
              <a:t>Highest annual dew points at 6 p.m. CST</a:t>
            </a:r>
          </a:p>
          <a:p>
            <a:pPr algn="ctr">
              <a:lnSpc>
                <a:spcPct val="120000"/>
              </a:lnSpc>
              <a:spcBef>
                <a:spcPct val="0"/>
              </a:spcBef>
              <a:spcAft>
                <a:spcPts val="0"/>
              </a:spcAft>
              <a:buFontTx/>
              <a:buNone/>
            </a:pPr>
            <a:r>
              <a:rPr lang="en-US" altLang="en-US" sz="1400" dirty="0" smtClean="0">
                <a:solidFill>
                  <a:schemeClr val="accent1"/>
                </a:solidFill>
              </a:rPr>
              <a:t>Minneapolis – St. Paul, 1903-2015</a:t>
            </a:r>
            <a:endParaRPr lang="en-US" altLang="en-US" sz="1400" dirty="0">
              <a:solidFill>
                <a:schemeClr val="accent1"/>
              </a:solidFill>
            </a:endParaRPr>
          </a:p>
        </p:txBody>
      </p:sp>
      <p:pic>
        <p:nvPicPr>
          <p:cNvPr id="10" name="Picture 3" descr="Chart showing the highest annual dew points in Minneapolis-St. Paul from 1903-2015"/>
          <p:cNvPicPr>
            <a:picLocks noChangeAspect="1" noChangeArrowheads="1"/>
          </p:cNvPicPr>
          <p:nvPr/>
        </p:nvPicPr>
        <p:blipFill rotWithShape="1">
          <a:blip r:embed="rId3">
            <a:extLst>
              <a:ext uri="{28A0092B-C50C-407E-A947-70E740481C1C}">
                <a14:useLocalDpi xmlns:a14="http://schemas.microsoft.com/office/drawing/2010/main" val="0"/>
              </a:ext>
            </a:extLst>
          </a:blip>
          <a:srcRect l="483" t="12201" r="937" b="1616"/>
          <a:stretch/>
        </p:blipFill>
        <p:spPr bwMode="auto">
          <a:xfrm>
            <a:off x="2028027" y="2040881"/>
            <a:ext cx="7468264" cy="4680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cxnSp>
        <p:nvCxnSpPr>
          <p:cNvPr id="7" name="Straight Connector 6"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225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4"/>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879178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nesota Farm" title="Minnesota Far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4"/>
            <a:ext cx="12191301" cy="6856928"/>
          </a:xfrm>
          <a:prstGeom prst="rect">
            <a:avLst/>
          </a:prstGeom>
        </p:spPr>
      </p:pic>
      <p:sp>
        <p:nvSpPr>
          <p:cNvPr id="8" name="Title 7"/>
          <p:cNvSpPr>
            <a:spLocks noGrp="1"/>
          </p:cNvSpPr>
          <p:nvPr>
            <p:ph type="title"/>
          </p:nvPr>
        </p:nvSpPr>
        <p:spPr>
          <a:solidFill>
            <a:schemeClr val="accent4">
              <a:lumMod val="75000"/>
              <a:alpha val="72000"/>
            </a:schemeClr>
          </a:solidFill>
        </p:spPr>
        <p:txBody>
          <a:bodyPr/>
          <a:lstStyle/>
          <a:p>
            <a:r>
              <a:rPr lang="en-US" sz="5400" b="1" dirty="0" smtClean="0"/>
              <a:t>26 million</a:t>
            </a:r>
            <a:br>
              <a:rPr lang="en-US" sz="5400" b="1" dirty="0" smtClean="0"/>
            </a:br>
            <a:r>
              <a:rPr lang="en-US" sz="2400" dirty="0" smtClean="0"/>
              <a:t>acres of farm land in Minnesota </a:t>
            </a:r>
            <a:endParaRPr lang="en-US" sz="2400" dirty="0"/>
          </a:p>
        </p:txBody>
      </p:sp>
      <p:sp>
        <p:nvSpPr>
          <p:cNvPr id="9" name="Text Placeholder 8"/>
          <p:cNvSpPr>
            <a:spLocks noGrp="1"/>
          </p:cNvSpPr>
          <p:nvPr>
            <p:ph type="body" sz="quarter" idx="14"/>
          </p:nvPr>
        </p:nvSpPr>
        <p:spPr>
          <a:solidFill>
            <a:schemeClr val="accent1">
              <a:alpha val="88000"/>
            </a:schemeClr>
          </a:solidFill>
        </p:spPr>
        <p:txBody>
          <a:bodyPr>
            <a:normAutofit/>
          </a:bodyPr>
          <a:lstStyle/>
          <a:p>
            <a:r>
              <a:rPr lang="en-US" sz="2800" b="1" dirty="0" smtClean="0">
                <a:solidFill>
                  <a:schemeClr val="bg1"/>
                </a:solidFill>
              </a:rPr>
              <a:t>74,542</a:t>
            </a:r>
            <a:r>
              <a:rPr lang="en-US" sz="2800" dirty="0" smtClean="0">
                <a:solidFill>
                  <a:schemeClr val="bg1"/>
                </a:solidFill>
              </a:rPr>
              <a:t> </a:t>
            </a:r>
            <a:r>
              <a:rPr lang="en-US" sz="2000" dirty="0" smtClean="0">
                <a:solidFill>
                  <a:schemeClr val="bg1"/>
                </a:solidFill>
              </a:rPr>
              <a:t>farms in Minnesota</a:t>
            </a:r>
            <a:endParaRPr lang="en-US" sz="2400" dirty="0">
              <a:solidFill>
                <a:schemeClr val="bg1"/>
              </a:solidFill>
            </a:endParaRPr>
          </a:p>
        </p:txBody>
      </p:sp>
      <p:sp>
        <p:nvSpPr>
          <p:cNvPr id="4" name="Rectangle 3"/>
          <p:cNvSpPr/>
          <p:nvPr/>
        </p:nvSpPr>
        <p:spPr>
          <a:xfrm>
            <a:off x="515000" y="5794506"/>
            <a:ext cx="8545501" cy="646331"/>
          </a:xfrm>
          <a:prstGeom prst="rect">
            <a:avLst/>
          </a:prstGeom>
        </p:spPr>
        <p:txBody>
          <a:bodyPr wrap="square">
            <a:spAutoFit/>
          </a:bodyPr>
          <a:lstStyle/>
          <a:p>
            <a:r>
              <a:rPr lang="en-US" sz="3600" dirty="0" smtClean="0">
                <a:solidFill>
                  <a:schemeClr val="bg1"/>
                </a:solidFill>
              </a:rPr>
              <a:t>MINNESOTA AGRICULTURE</a:t>
            </a:r>
            <a:endParaRPr lang="en-US" sz="3600" dirty="0">
              <a:solidFill>
                <a:schemeClr val="bg1"/>
              </a:solidFill>
            </a:endParaRPr>
          </a:p>
        </p:txBody>
      </p:sp>
      <p:sp>
        <p:nvSpPr>
          <p:cNvPr id="10" name="Text Placeholder 9"/>
          <p:cNvSpPr>
            <a:spLocks noGrp="1"/>
          </p:cNvSpPr>
          <p:nvPr>
            <p:ph type="body" sz="quarter" idx="13"/>
          </p:nvPr>
        </p:nvSpPr>
        <p:spPr>
          <a:solidFill>
            <a:schemeClr val="accent2">
              <a:lumMod val="50000"/>
              <a:alpha val="88000"/>
            </a:schemeClr>
          </a:solidFill>
        </p:spPr>
        <p:txBody>
          <a:bodyPr>
            <a:normAutofit/>
          </a:bodyPr>
          <a:lstStyle/>
          <a:p>
            <a:r>
              <a:rPr lang="en-US" sz="3200" b="1" dirty="0" smtClean="0"/>
              <a:t>349 acres </a:t>
            </a:r>
            <a:r>
              <a:rPr lang="en-US" dirty="0" smtClean="0"/>
              <a:t>average farm size</a:t>
            </a:r>
            <a:endParaRPr lang="en-US" dirty="0"/>
          </a:p>
        </p:txBody>
      </p:sp>
    </p:spTree>
    <p:extLst>
      <p:ext uri="{BB962C8B-B14F-4D97-AF65-F5344CB8AC3E}">
        <p14:creationId xmlns:p14="http://schemas.microsoft.com/office/powerpoint/2010/main" val="118485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ractor in field"/>
          <p:cNvPicPr>
            <a:picLocks noChangeAspect="1"/>
          </p:cNvPicPr>
          <p:nvPr/>
        </p:nvPicPr>
        <p:blipFill rotWithShape="1">
          <a:blip r:embed="rId3" cstate="print">
            <a:extLst>
              <a:ext uri="{28A0092B-C50C-407E-A947-70E740481C1C}">
                <a14:useLocalDpi xmlns:a14="http://schemas.microsoft.com/office/drawing/2010/main" val="0"/>
              </a:ext>
            </a:extLst>
          </a:blip>
          <a:srcRect t="7662" b="7812"/>
          <a:stretch/>
        </p:blipFill>
        <p:spPr>
          <a:xfrm>
            <a:off x="0" y="-12700"/>
            <a:ext cx="12191301" cy="6870700"/>
          </a:xfrm>
          <a:prstGeom prst="rect">
            <a:avLst/>
          </a:prstGeom>
        </p:spPr>
      </p:pic>
      <p:sp>
        <p:nvSpPr>
          <p:cNvPr id="8" name="Title 7"/>
          <p:cNvSpPr>
            <a:spLocks noGrp="1"/>
          </p:cNvSpPr>
          <p:nvPr>
            <p:ph type="title"/>
          </p:nvPr>
        </p:nvSpPr>
        <p:spPr>
          <a:solidFill>
            <a:schemeClr val="accent2">
              <a:lumMod val="50000"/>
              <a:alpha val="72000"/>
            </a:schemeClr>
          </a:solidFill>
        </p:spPr>
        <p:txBody>
          <a:bodyPr/>
          <a:lstStyle/>
          <a:p>
            <a:r>
              <a:rPr lang="en-US" sz="5400" b="1" dirty="0" smtClean="0"/>
              <a:t>$90 billion </a:t>
            </a:r>
            <a:r>
              <a:rPr lang="en-US" sz="2400" dirty="0" smtClean="0"/>
              <a:t>per year in agricultural production and processing</a:t>
            </a:r>
            <a:endParaRPr lang="en-US" sz="1400" dirty="0"/>
          </a:p>
        </p:txBody>
      </p:sp>
      <p:sp>
        <p:nvSpPr>
          <p:cNvPr id="9" name="Text Placeholder 8"/>
          <p:cNvSpPr>
            <a:spLocks noGrp="1"/>
          </p:cNvSpPr>
          <p:nvPr>
            <p:ph type="body" sz="quarter" idx="14"/>
          </p:nvPr>
        </p:nvSpPr>
        <p:spPr>
          <a:solidFill>
            <a:schemeClr val="accent4">
              <a:alpha val="88000"/>
            </a:schemeClr>
          </a:solidFill>
        </p:spPr>
        <p:txBody>
          <a:bodyPr>
            <a:normAutofit/>
          </a:bodyPr>
          <a:lstStyle/>
          <a:p>
            <a:r>
              <a:rPr lang="en-US" sz="2800" b="1" dirty="0" smtClean="0">
                <a:solidFill>
                  <a:schemeClr val="bg1"/>
                </a:solidFill>
              </a:rPr>
              <a:t>340,000</a:t>
            </a:r>
            <a:r>
              <a:rPr lang="en-US" sz="2800" dirty="0" smtClean="0">
                <a:solidFill>
                  <a:schemeClr val="bg1"/>
                </a:solidFill>
              </a:rPr>
              <a:t> </a:t>
            </a:r>
            <a:r>
              <a:rPr lang="en-US" sz="2400" dirty="0" smtClean="0">
                <a:solidFill>
                  <a:schemeClr val="bg1"/>
                </a:solidFill>
              </a:rPr>
              <a:t>jobs</a:t>
            </a:r>
            <a:endParaRPr lang="en-US" sz="2400" dirty="0">
              <a:solidFill>
                <a:schemeClr val="bg1"/>
              </a:solidFill>
            </a:endParaRPr>
          </a:p>
        </p:txBody>
      </p:sp>
      <p:sp>
        <p:nvSpPr>
          <p:cNvPr id="4" name="Rectangle 3"/>
          <p:cNvSpPr/>
          <p:nvPr/>
        </p:nvSpPr>
        <p:spPr>
          <a:xfrm>
            <a:off x="515000" y="5794506"/>
            <a:ext cx="8545501" cy="646331"/>
          </a:xfrm>
          <a:prstGeom prst="rect">
            <a:avLst/>
          </a:prstGeom>
        </p:spPr>
        <p:txBody>
          <a:bodyPr wrap="square">
            <a:spAutoFit/>
          </a:bodyPr>
          <a:lstStyle/>
          <a:p>
            <a:r>
              <a:rPr lang="en-US" sz="3600" dirty="0" smtClean="0">
                <a:solidFill>
                  <a:schemeClr val="bg1"/>
                </a:solidFill>
              </a:rPr>
              <a:t>ECONOMIC CONTRIBUTIONS</a:t>
            </a:r>
            <a:endParaRPr lang="en-US" sz="3600" dirty="0">
              <a:solidFill>
                <a:schemeClr val="bg1"/>
              </a:solidFill>
            </a:endParaRPr>
          </a:p>
        </p:txBody>
      </p:sp>
      <p:sp>
        <p:nvSpPr>
          <p:cNvPr id="10" name="Text Placeholder 9"/>
          <p:cNvSpPr>
            <a:spLocks noGrp="1"/>
          </p:cNvSpPr>
          <p:nvPr>
            <p:ph type="body" sz="quarter" idx="13"/>
          </p:nvPr>
        </p:nvSpPr>
        <p:spPr>
          <a:solidFill>
            <a:schemeClr val="accent5">
              <a:alpha val="88000"/>
            </a:schemeClr>
          </a:solidFill>
        </p:spPr>
        <p:txBody>
          <a:bodyPr>
            <a:normAutofit fontScale="92500" lnSpcReduction="20000"/>
          </a:bodyPr>
          <a:lstStyle/>
          <a:p>
            <a:r>
              <a:rPr lang="en-US" sz="5400" b="1" dirty="0" smtClean="0"/>
              <a:t>4</a:t>
            </a:r>
            <a:r>
              <a:rPr lang="en-US" sz="5400" b="1" baseline="30000" dirty="0" smtClean="0"/>
              <a:t>th</a:t>
            </a:r>
            <a:r>
              <a:rPr lang="en-US" dirty="0" smtClean="0"/>
              <a:t> largest agricultural exporting state in the U.S.</a:t>
            </a:r>
            <a:endParaRPr lang="en-US" dirty="0"/>
          </a:p>
        </p:txBody>
      </p:sp>
    </p:spTree>
    <p:extLst>
      <p:ext uri="{BB962C8B-B14F-4D97-AF65-F5344CB8AC3E}">
        <p14:creationId xmlns:p14="http://schemas.microsoft.com/office/powerpoint/2010/main" val="532300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sp>
        <p:nvSpPr>
          <p:cNvPr id="4" name="Rectangle 3"/>
          <p:cNvSpPr/>
          <p:nvPr/>
        </p:nvSpPr>
        <p:spPr>
          <a:xfrm>
            <a:off x="6911408" y="1847850"/>
            <a:ext cx="4772592" cy="2369880"/>
          </a:xfrm>
          <a:prstGeom prst="rect">
            <a:avLst/>
          </a:prstGeom>
        </p:spPr>
        <p:txBody>
          <a:bodyPr wrap="square">
            <a:spAutoFit/>
          </a:bodyPr>
          <a:lstStyle/>
          <a:p>
            <a:r>
              <a:rPr lang="en-US" sz="2800" b="1" dirty="0">
                <a:solidFill>
                  <a:schemeClr val="accent1"/>
                </a:solidFill>
              </a:rPr>
              <a:t>MINNESOTA </a:t>
            </a:r>
            <a:r>
              <a:rPr lang="en-US" sz="2800" b="1" dirty="0" smtClean="0">
                <a:solidFill>
                  <a:schemeClr val="accent1"/>
                </a:solidFill>
              </a:rPr>
              <a:t>LIVESTOCK</a:t>
            </a:r>
          </a:p>
          <a:p>
            <a:r>
              <a:rPr lang="en-US" sz="2400" b="1" dirty="0" smtClean="0">
                <a:solidFill>
                  <a:schemeClr val="accent1"/>
                </a:solidFill>
                <a:latin typeface="Calibri Light" panose="020F0302020204030204" pitchFamily="34" charset="0"/>
                <a:cs typeface="Calibri Light" panose="020F0302020204030204" pitchFamily="34" charset="0"/>
              </a:rPr>
              <a:t>#1 </a:t>
            </a:r>
            <a:r>
              <a:rPr lang="en-US" sz="2400" dirty="0" smtClean="0">
                <a:solidFill>
                  <a:schemeClr val="accent1"/>
                </a:solidFill>
                <a:latin typeface="Calibri Light" panose="020F0302020204030204" pitchFamily="34" charset="0"/>
                <a:cs typeface="Calibri Light" panose="020F0302020204030204" pitchFamily="34" charset="0"/>
              </a:rPr>
              <a:t>in turkeys</a:t>
            </a:r>
          </a:p>
          <a:p>
            <a:r>
              <a:rPr lang="en-US" sz="2400" b="1" dirty="0" smtClean="0">
                <a:solidFill>
                  <a:schemeClr val="accent1"/>
                </a:solidFill>
                <a:latin typeface="Calibri Light" panose="020F0302020204030204" pitchFamily="34" charset="0"/>
                <a:cs typeface="Calibri Light" panose="020F0302020204030204" pitchFamily="34" charset="0"/>
              </a:rPr>
              <a:t>#2 </a:t>
            </a:r>
            <a:r>
              <a:rPr lang="en-US" sz="2400" dirty="0" smtClean="0">
                <a:solidFill>
                  <a:schemeClr val="accent1"/>
                </a:solidFill>
                <a:latin typeface="Calibri Light" panose="020F0302020204030204" pitchFamily="34" charset="0"/>
                <a:cs typeface="Calibri Light" panose="020F0302020204030204" pitchFamily="34" charset="0"/>
              </a:rPr>
              <a:t>in hogs</a:t>
            </a:r>
          </a:p>
          <a:p>
            <a:r>
              <a:rPr lang="en-US" sz="2400" b="1" dirty="0" smtClean="0">
                <a:solidFill>
                  <a:schemeClr val="accent1"/>
                </a:solidFill>
                <a:latin typeface="Calibri Light" panose="020F0302020204030204" pitchFamily="34" charset="0"/>
                <a:cs typeface="Calibri Light" panose="020F0302020204030204" pitchFamily="34" charset="0"/>
              </a:rPr>
              <a:t>#3 </a:t>
            </a:r>
            <a:r>
              <a:rPr lang="en-US" sz="2400" dirty="0" smtClean="0">
                <a:solidFill>
                  <a:schemeClr val="accent1"/>
                </a:solidFill>
                <a:latin typeface="Calibri Light" panose="020F0302020204030204" pitchFamily="34" charset="0"/>
                <a:cs typeface="Calibri Light" panose="020F0302020204030204" pitchFamily="34" charset="0"/>
              </a:rPr>
              <a:t>in meat animals</a:t>
            </a:r>
          </a:p>
          <a:p>
            <a:r>
              <a:rPr lang="en-US" sz="2400" b="1" dirty="0" smtClean="0">
                <a:solidFill>
                  <a:schemeClr val="accent1"/>
                </a:solidFill>
                <a:latin typeface="Calibri Light" panose="020F0302020204030204" pitchFamily="34" charset="0"/>
                <a:cs typeface="Calibri Light" panose="020F0302020204030204" pitchFamily="34" charset="0"/>
              </a:rPr>
              <a:t>#6 </a:t>
            </a:r>
            <a:r>
              <a:rPr lang="en-US" sz="2400" dirty="0" smtClean="0">
                <a:solidFill>
                  <a:schemeClr val="accent1"/>
                </a:solidFill>
                <a:latin typeface="Calibri Light" panose="020F0302020204030204" pitchFamily="34" charset="0"/>
                <a:cs typeface="Calibri Light" panose="020F0302020204030204" pitchFamily="34" charset="0"/>
              </a:rPr>
              <a:t>in cheese and honey</a:t>
            </a:r>
          </a:p>
          <a:p>
            <a:r>
              <a:rPr lang="en-US" sz="2400" b="1" dirty="0" smtClean="0">
                <a:solidFill>
                  <a:schemeClr val="accent1"/>
                </a:solidFill>
                <a:latin typeface="Calibri Light" panose="020F0302020204030204" pitchFamily="34" charset="0"/>
                <a:cs typeface="Calibri Light" panose="020F0302020204030204" pitchFamily="34" charset="0"/>
              </a:rPr>
              <a:t>#8 </a:t>
            </a:r>
            <a:r>
              <a:rPr lang="en-US" sz="2400" dirty="0" smtClean="0">
                <a:solidFill>
                  <a:schemeClr val="accent1"/>
                </a:solidFill>
                <a:latin typeface="Calibri Light" panose="020F0302020204030204" pitchFamily="34" charset="0"/>
                <a:cs typeface="Calibri Light" panose="020F0302020204030204" pitchFamily="34" charset="0"/>
              </a:rPr>
              <a:t>in milk</a:t>
            </a:r>
            <a:endParaRPr lang="en-US" sz="2400" dirty="0">
              <a:solidFill>
                <a:schemeClr val="accent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838200" y="1847850"/>
            <a:ext cx="5600700" cy="4351338"/>
          </a:xfrm>
        </p:spPr>
        <p:txBody>
          <a:bodyPr>
            <a:normAutofit/>
          </a:bodyPr>
          <a:lstStyle/>
          <a:p>
            <a:pPr marL="0" indent="0">
              <a:spcAft>
                <a:spcPts val="0"/>
              </a:spcAft>
              <a:buNone/>
            </a:pPr>
            <a:r>
              <a:rPr lang="en-US" sz="2800" b="1" dirty="0" smtClean="0">
                <a:solidFill>
                  <a:schemeClr val="accent1"/>
                </a:solidFill>
              </a:rPr>
              <a:t>MINNESOTA CROPS</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#1 </a:t>
            </a:r>
            <a:r>
              <a:rPr lang="en-US" sz="2400" dirty="0" smtClean="0">
                <a:solidFill>
                  <a:schemeClr val="accent1"/>
                </a:solidFill>
                <a:latin typeface="Calibri Light" panose="020F0302020204030204" pitchFamily="34" charset="0"/>
                <a:cs typeface="Calibri Light" panose="020F0302020204030204" pitchFamily="34" charset="0"/>
              </a:rPr>
              <a:t>in sugar beets, processed sweet corn, </a:t>
            </a:r>
            <a:br>
              <a:rPr lang="en-US" sz="2400" dirty="0" smtClean="0">
                <a:solidFill>
                  <a:schemeClr val="accent1"/>
                </a:solidFill>
                <a:latin typeface="Calibri Light" panose="020F0302020204030204" pitchFamily="34" charset="0"/>
                <a:cs typeface="Calibri Light" panose="020F0302020204030204" pitchFamily="34" charset="0"/>
              </a:rPr>
            </a:br>
            <a:r>
              <a:rPr lang="en-US" sz="2400" dirty="0" smtClean="0">
                <a:solidFill>
                  <a:schemeClr val="accent1"/>
                </a:solidFill>
                <a:latin typeface="Calibri Light" panose="020F0302020204030204" pitchFamily="34" charset="0"/>
                <a:cs typeface="Calibri Light" panose="020F0302020204030204" pitchFamily="34" charset="0"/>
              </a:rPr>
              <a:t>     and green peas</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#2 </a:t>
            </a:r>
            <a:r>
              <a:rPr lang="en-US" sz="2400" dirty="0" smtClean="0">
                <a:solidFill>
                  <a:schemeClr val="accent1"/>
                </a:solidFill>
                <a:latin typeface="Calibri Light" panose="020F0302020204030204" pitchFamily="34" charset="0"/>
                <a:cs typeface="Calibri Light" panose="020F0302020204030204" pitchFamily="34" charset="0"/>
              </a:rPr>
              <a:t>in wild rice</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#3 </a:t>
            </a:r>
            <a:r>
              <a:rPr lang="en-US" sz="2400" dirty="0" smtClean="0">
                <a:solidFill>
                  <a:schemeClr val="accent1"/>
                </a:solidFill>
                <a:latin typeface="Calibri Light" panose="020F0302020204030204" pitchFamily="34" charset="0"/>
                <a:cs typeface="Calibri Light" panose="020F0302020204030204" pitchFamily="34" charset="0"/>
              </a:rPr>
              <a:t>in dry beans and oats</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#4 </a:t>
            </a:r>
            <a:r>
              <a:rPr lang="en-US" sz="2400" dirty="0" smtClean="0">
                <a:solidFill>
                  <a:schemeClr val="accent1"/>
                </a:solidFill>
                <a:latin typeface="Calibri Light" panose="020F0302020204030204" pitchFamily="34" charset="0"/>
                <a:cs typeface="Calibri Light" panose="020F0302020204030204" pitchFamily="34" charset="0"/>
              </a:rPr>
              <a:t>in corn, soybeans, and flaxseed</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#5 </a:t>
            </a:r>
            <a:r>
              <a:rPr lang="en-US" sz="2400" dirty="0" smtClean="0">
                <a:solidFill>
                  <a:schemeClr val="accent1"/>
                </a:solidFill>
                <a:latin typeface="Calibri Light" panose="020F0302020204030204" pitchFamily="34" charset="0"/>
                <a:cs typeface="Calibri Light" panose="020F0302020204030204" pitchFamily="34" charset="0"/>
              </a:rPr>
              <a:t>in rye</a:t>
            </a:r>
          </a:p>
          <a:p>
            <a:pPr marL="0" indent="0">
              <a:spcBef>
                <a:spcPts val="0"/>
              </a:spcBef>
              <a:spcAft>
                <a:spcPts val="0"/>
              </a:spcAft>
              <a:buNone/>
            </a:pPr>
            <a:r>
              <a:rPr lang="en-US" sz="2400" b="1" dirty="0" smtClean="0">
                <a:solidFill>
                  <a:schemeClr val="accent1"/>
                </a:solidFill>
                <a:latin typeface="Calibri Light" panose="020F0302020204030204" pitchFamily="34" charset="0"/>
                <a:cs typeface="Calibri Light" panose="020F0302020204030204" pitchFamily="34" charset="0"/>
              </a:rPr>
              <a:t>#6 </a:t>
            </a:r>
            <a:r>
              <a:rPr lang="en-US" sz="2400" dirty="0" smtClean="0">
                <a:solidFill>
                  <a:schemeClr val="accent1"/>
                </a:solidFill>
                <a:latin typeface="Calibri Light" panose="020F0302020204030204" pitchFamily="34" charset="0"/>
                <a:cs typeface="Calibri Light" panose="020F0302020204030204" pitchFamily="34" charset="0"/>
              </a:rPr>
              <a:t>in canola</a:t>
            </a:r>
          </a:p>
        </p:txBody>
      </p:sp>
      <p:sp>
        <p:nvSpPr>
          <p:cNvPr id="2" name="Title 1"/>
          <p:cNvSpPr>
            <a:spLocks noGrp="1"/>
          </p:cNvSpPr>
          <p:nvPr>
            <p:ph type="title"/>
          </p:nvPr>
        </p:nvSpPr>
        <p:spPr/>
        <p:txBody>
          <a:bodyPr/>
          <a:lstStyle/>
          <a:p>
            <a:pPr algn="l"/>
            <a:r>
              <a:rPr lang="en-US" dirty="0" smtClean="0"/>
              <a:t>AGRICULTURAL PRODUCTION</a:t>
            </a:r>
            <a:endParaRPr lang="en-US" dirty="0"/>
          </a:p>
        </p:txBody>
      </p:sp>
      <p:pic>
        <p:nvPicPr>
          <p:cNvPr id="7" name="Picture 6" descr="Sugar beet" title="Sugar be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39" y="4379283"/>
            <a:ext cx="1094562" cy="2112686"/>
          </a:xfrm>
          <a:prstGeom prst="rect">
            <a:avLst/>
          </a:prstGeom>
        </p:spPr>
      </p:pic>
      <p:pic>
        <p:nvPicPr>
          <p:cNvPr id="9" name="Picture 8" descr="Sweet corn" title="Sweet cor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3120" y="4351229"/>
            <a:ext cx="1045149" cy="2140740"/>
          </a:xfrm>
          <a:prstGeom prst="rect">
            <a:avLst/>
          </a:prstGeom>
        </p:spPr>
      </p:pic>
      <p:pic>
        <p:nvPicPr>
          <p:cNvPr id="10" name="Picture 9" descr="Hog" title="Ho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1588" y="4551951"/>
            <a:ext cx="3111938" cy="1739297"/>
          </a:xfrm>
          <a:prstGeom prst="rect">
            <a:avLst/>
          </a:prstGeom>
        </p:spPr>
      </p:pic>
    </p:spTree>
    <p:extLst>
      <p:ext uri="{BB962C8B-B14F-4D97-AF65-F5344CB8AC3E}">
        <p14:creationId xmlns:p14="http://schemas.microsoft.com/office/powerpoint/2010/main" val="4092665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NOTICE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dirty="0"/>
          </a:p>
        </p:txBody>
      </p:sp>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130911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Man planting seeds in dirt"/>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09" b="15309"/>
          <a:stretch>
            <a:fillRect/>
          </a:stretch>
        </p:blipFill>
        <p:spPr/>
      </p:pic>
      <p:sp>
        <p:nvSpPr>
          <p:cNvPr id="2" name="Title 1"/>
          <p:cNvSpPr>
            <a:spLocks noGrp="1"/>
          </p:cNvSpPr>
          <p:nvPr>
            <p:ph type="title"/>
          </p:nvPr>
        </p:nvSpPr>
        <p:spPr/>
        <p:txBody>
          <a:bodyPr>
            <a:normAutofit/>
          </a:bodyPr>
          <a:lstStyle/>
          <a:p>
            <a:pPr algn="l"/>
            <a:r>
              <a:rPr lang="en-US" dirty="0"/>
              <a:t>IMPACTS ON MINNESOTA AGRICULTURE</a:t>
            </a:r>
          </a:p>
        </p:txBody>
      </p:sp>
      <p:sp>
        <p:nvSpPr>
          <p:cNvPr id="4" name="Content Placeholder 3"/>
          <p:cNvSpPr>
            <a:spLocks noGrp="1"/>
          </p:cNvSpPr>
          <p:nvPr>
            <p:ph idx="1"/>
          </p:nvPr>
        </p:nvSpPr>
        <p:spPr/>
        <p:txBody>
          <a:bodyPr>
            <a:normAutofit/>
          </a:bodyPr>
          <a:lstStyle/>
          <a:p>
            <a:pPr>
              <a:spcAft>
                <a:spcPts val="0"/>
              </a:spcAft>
              <a:buClr>
                <a:schemeClr val="accent4"/>
              </a:buClr>
            </a:pPr>
            <a:r>
              <a:rPr lang="en-US" sz="2800" dirty="0"/>
              <a:t>Climate disruptions are projected to continue to </a:t>
            </a:r>
            <a:r>
              <a:rPr lang="en-US" sz="2800" dirty="0" smtClean="0"/>
              <a:t>increase.</a:t>
            </a:r>
            <a:endParaRPr lang="en-US" sz="2800" dirty="0"/>
          </a:p>
          <a:p>
            <a:pPr>
              <a:spcAft>
                <a:spcPts val="0"/>
              </a:spcAft>
              <a:buClr>
                <a:schemeClr val="accent4"/>
              </a:buClr>
            </a:pPr>
            <a:r>
              <a:rPr lang="en-US" sz="2800" dirty="0"/>
              <a:t>Impacts will be increasingly </a:t>
            </a:r>
            <a:r>
              <a:rPr lang="en-US" sz="2800" dirty="0" smtClean="0"/>
              <a:t>negative.</a:t>
            </a:r>
            <a:endParaRPr lang="en-US" sz="2000" dirty="0"/>
          </a:p>
        </p:txBody>
      </p:sp>
    </p:spTree>
    <p:extLst>
      <p:ext uri="{BB962C8B-B14F-4D97-AF65-F5344CB8AC3E}">
        <p14:creationId xmlns:p14="http://schemas.microsoft.com/office/powerpoint/2010/main" val="3777996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4"/>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3716319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title="Tomatoes and carrot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7" b="15317"/>
          <a:stretch>
            <a:fillRect/>
          </a:stretch>
        </p:blipFill>
        <p:spPr/>
      </p:pic>
      <p:sp>
        <p:nvSpPr>
          <p:cNvPr id="3" name="Oval 2" title="Circle around &quot;amount of food&quot;"/>
          <p:cNvSpPr/>
          <p:nvPr/>
        </p:nvSpPr>
        <p:spPr>
          <a:xfrm>
            <a:off x="482600" y="4127499"/>
            <a:ext cx="4064000" cy="111760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normAutofit/>
          </a:bodyPr>
          <a:lstStyle/>
          <a:p>
            <a:pPr>
              <a:lnSpc>
                <a:spcPct val="150000"/>
              </a:lnSpc>
              <a:spcAft>
                <a:spcPts val="0"/>
              </a:spcAft>
              <a:buClr>
                <a:schemeClr val="accent4"/>
              </a:buClr>
            </a:pPr>
            <a:r>
              <a:rPr lang="en-US" sz="4400" dirty="0" smtClean="0"/>
              <a:t>Food safety</a:t>
            </a:r>
          </a:p>
          <a:p>
            <a:pPr>
              <a:lnSpc>
                <a:spcPct val="150000"/>
              </a:lnSpc>
              <a:spcAft>
                <a:spcPts val="0"/>
              </a:spcAft>
              <a:buClr>
                <a:schemeClr val="accent4"/>
              </a:buClr>
            </a:pPr>
            <a:r>
              <a:rPr lang="en-US" sz="4400" dirty="0" smtClean="0"/>
              <a:t>Amount of food</a:t>
            </a:r>
            <a:endParaRPr lang="en-US" sz="3600" dirty="0"/>
          </a:p>
        </p:txBody>
      </p:sp>
      <p:sp>
        <p:nvSpPr>
          <p:cNvPr id="2" name="Title 1"/>
          <p:cNvSpPr>
            <a:spLocks noGrp="1"/>
          </p:cNvSpPr>
          <p:nvPr>
            <p:ph type="title"/>
          </p:nvPr>
        </p:nvSpPr>
        <p:spPr/>
        <p:txBody>
          <a:bodyPr>
            <a:normAutofit/>
          </a:bodyPr>
          <a:lstStyle/>
          <a:p>
            <a:pPr algn="l"/>
            <a:r>
              <a:rPr lang="en-US" dirty="0" smtClean="0"/>
              <a:t>FOOD SECURITY DEFINITIONS</a:t>
            </a:r>
            <a:endParaRPr lang="en-US" dirty="0"/>
          </a:p>
        </p:txBody>
      </p:sp>
    </p:spTree>
    <p:extLst>
      <p:ext uri="{BB962C8B-B14F-4D97-AF65-F5344CB8AC3E}">
        <p14:creationId xmlns:p14="http://schemas.microsoft.com/office/powerpoint/2010/main" val="1960299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87736" y="1438507"/>
            <a:ext cx="9488245" cy="2219093"/>
          </a:xfrm>
        </p:spPr>
        <p:txBody>
          <a:bodyPr/>
          <a:lstStyle/>
          <a:p>
            <a:r>
              <a:rPr lang="en-US" dirty="0" smtClean="0"/>
              <a:t>“People have the ability and adequate access at all times to sufficient, safe, nutritious food to maintain a healthy and active life.”</a:t>
            </a:r>
            <a:endParaRPr lang="en-US" dirty="0"/>
          </a:p>
        </p:txBody>
      </p:sp>
      <p:sp>
        <p:nvSpPr>
          <p:cNvPr id="8" name="Text Placeholder 7"/>
          <p:cNvSpPr>
            <a:spLocks noGrp="1"/>
          </p:cNvSpPr>
          <p:nvPr>
            <p:ph type="body" sz="quarter" idx="13"/>
          </p:nvPr>
        </p:nvSpPr>
        <p:spPr>
          <a:xfrm>
            <a:off x="1387736" y="4126416"/>
            <a:ext cx="9488245" cy="1015739"/>
          </a:xfrm>
        </p:spPr>
        <p:txBody>
          <a:bodyPr/>
          <a:lstStyle/>
          <a:p>
            <a:pPr lvl="0"/>
            <a:r>
              <a:rPr lang="en-US" dirty="0" smtClean="0"/>
              <a:t>- World Food </a:t>
            </a:r>
            <a:r>
              <a:rPr lang="en-US" dirty="0" err="1" smtClean="0"/>
              <a:t>Programme</a:t>
            </a:r>
            <a:r>
              <a:rPr lang="en-US" dirty="0" smtClean="0"/>
              <a:t>, 2016</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23</a:t>
            </a:fld>
            <a:endParaRPr lang="en-US" dirty="0"/>
          </a:p>
        </p:txBody>
      </p:sp>
    </p:spTree>
    <p:extLst>
      <p:ext uri="{BB962C8B-B14F-4D97-AF65-F5344CB8AC3E}">
        <p14:creationId xmlns:p14="http://schemas.microsoft.com/office/powerpoint/2010/main" val="2016993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Kebabs on grill"/>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916" b="8916"/>
          <a:stretch>
            <a:fillRect/>
          </a:stretch>
        </p:blipFill>
        <p:spPr/>
      </p:pic>
      <p:sp>
        <p:nvSpPr>
          <p:cNvPr id="2" name="Title 1"/>
          <p:cNvSpPr>
            <a:spLocks noGrp="1"/>
          </p:cNvSpPr>
          <p:nvPr>
            <p:ph type="title"/>
          </p:nvPr>
        </p:nvSpPr>
        <p:spPr/>
        <p:txBody>
          <a:bodyPr>
            <a:normAutofit/>
          </a:bodyPr>
          <a:lstStyle/>
          <a:p>
            <a:pPr algn="l"/>
            <a:r>
              <a:rPr lang="en-US" dirty="0" smtClean="0"/>
              <a:t>COMPONENTS OF FOOD SECURITY</a:t>
            </a:r>
            <a:endParaRPr lang="en-US" dirty="0"/>
          </a:p>
        </p:txBody>
      </p:sp>
      <p:sp>
        <p:nvSpPr>
          <p:cNvPr id="4" name="Content Placeholder 3"/>
          <p:cNvSpPr>
            <a:spLocks noGrp="1"/>
          </p:cNvSpPr>
          <p:nvPr>
            <p:ph idx="1"/>
          </p:nvPr>
        </p:nvSpPr>
        <p:spPr/>
        <p:txBody>
          <a:bodyPr>
            <a:normAutofit/>
          </a:bodyPr>
          <a:lstStyle/>
          <a:p>
            <a:pPr marL="971550" indent="-514350">
              <a:spcAft>
                <a:spcPts val="0"/>
              </a:spcAft>
              <a:buClr>
                <a:schemeClr val="accent4"/>
              </a:buClr>
              <a:buFont typeface="+mj-lt"/>
              <a:buAutoNum type="arabicPeriod"/>
            </a:pPr>
            <a:r>
              <a:rPr lang="en-US" sz="3600" dirty="0" smtClean="0"/>
              <a:t>Availability</a:t>
            </a:r>
          </a:p>
          <a:p>
            <a:pPr marL="971550" indent="-514350">
              <a:spcAft>
                <a:spcPts val="0"/>
              </a:spcAft>
              <a:buClr>
                <a:schemeClr val="accent4"/>
              </a:buClr>
              <a:buFont typeface="+mj-lt"/>
              <a:buAutoNum type="arabicPeriod"/>
            </a:pPr>
            <a:r>
              <a:rPr lang="en-US" sz="3600" dirty="0" smtClean="0"/>
              <a:t>Access</a:t>
            </a:r>
          </a:p>
          <a:p>
            <a:pPr marL="971550" indent="-514350">
              <a:spcAft>
                <a:spcPts val="0"/>
              </a:spcAft>
              <a:buClr>
                <a:schemeClr val="accent4"/>
              </a:buClr>
              <a:buFont typeface="+mj-lt"/>
              <a:buAutoNum type="arabicPeriod"/>
            </a:pPr>
            <a:r>
              <a:rPr lang="en-US" sz="3600" dirty="0" smtClean="0"/>
              <a:t>Utilization</a:t>
            </a:r>
          </a:p>
          <a:p>
            <a:pPr marL="971550" indent="-514350">
              <a:spcAft>
                <a:spcPts val="0"/>
              </a:spcAft>
              <a:buClr>
                <a:schemeClr val="accent4"/>
              </a:buClr>
              <a:buFont typeface="+mj-lt"/>
              <a:buAutoNum type="arabicPeriod"/>
            </a:pPr>
            <a:r>
              <a:rPr lang="en-US" sz="3600" dirty="0" smtClean="0"/>
              <a:t>Stability </a:t>
            </a:r>
            <a:endParaRPr lang="en-US" sz="2800" dirty="0"/>
          </a:p>
        </p:txBody>
      </p:sp>
    </p:spTree>
    <p:extLst>
      <p:ext uri="{BB962C8B-B14F-4D97-AF65-F5344CB8AC3E}">
        <p14:creationId xmlns:p14="http://schemas.microsoft.com/office/powerpoint/2010/main" val="1511043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pic>
        <p:nvPicPr>
          <p:cNvPr id="4" name="Picture 3" title="Red ap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1397000"/>
            <a:ext cx="8191500" cy="5461000"/>
          </a:xfrm>
          <a:prstGeom prst="rect">
            <a:avLst/>
          </a:prstGeom>
        </p:spPr>
      </p:pic>
      <p:sp>
        <p:nvSpPr>
          <p:cNvPr id="3" name="Content Placeholder 2"/>
          <p:cNvSpPr>
            <a:spLocks noGrp="1"/>
          </p:cNvSpPr>
          <p:nvPr>
            <p:ph idx="1"/>
          </p:nvPr>
        </p:nvSpPr>
        <p:spPr>
          <a:xfrm>
            <a:off x="838199" y="1847850"/>
            <a:ext cx="6119191" cy="4351338"/>
          </a:xfrm>
        </p:spPr>
        <p:txBody>
          <a:bodyPr>
            <a:normAutofit/>
          </a:bodyPr>
          <a:lstStyle/>
          <a:p>
            <a:pPr>
              <a:spcAft>
                <a:spcPts val="0"/>
              </a:spcAft>
            </a:pPr>
            <a:r>
              <a:rPr lang="en-US" sz="3200" dirty="0" smtClean="0">
                <a:solidFill>
                  <a:schemeClr val="accent1"/>
                </a:solidFill>
              </a:rPr>
              <a:t>The food system is complex</a:t>
            </a:r>
          </a:p>
          <a:p>
            <a:pPr>
              <a:spcAft>
                <a:spcPts val="0"/>
              </a:spcAft>
            </a:pPr>
            <a:r>
              <a:rPr lang="en-US" sz="3200" dirty="0" smtClean="0">
                <a:solidFill>
                  <a:schemeClr val="accent1"/>
                </a:solidFill>
              </a:rPr>
              <a:t>Food security is multifaceted</a:t>
            </a:r>
          </a:p>
          <a:p>
            <a:pPr>
              <a:spcAft>
                <a:spcPts val="0"/>
              </a:spcAft>
            </a:pPr>
            <a:r>
              <a:rPr lang="en-US" sz="3200" dirty="0" smtClean="0">
                <a:solidFill>
                  <a:schemeClr val="accent1"/>
                </a:solidFill>
              </a:rPr>
              <a:t>Climate change may amplify risks</a:t>
            </a:r>
            <a:endParaRPr lang="en-US" sz="2400" dirty="0" smtClean="0">
              <a:solidFill>
                <a:schemeClr val="accent1"/>
              </a:solidFill>
            </a:endParaRPr>
          </a:p>
        </p:txBody>
      </p:sp>
      <p:sp>
        <p:nvSpPr>
          <p:cNvPr id="2" name="Title 1"/>
          <p:cNvSpPr>
            <a:spLocks noGrp="1"/>
          </p:cNvSpPr>
          <p:nvPr>
            <p:ph type="title"/>
          </p:nvPr>
        </p:nvSpPr>
        <p:spPr/>
        <p:txBody>
          <a:bodyPr/>
          <a:lstStyle/>
          <a:p>
            <a:pPr algn="l"/>
            <a:r>
              <a:rPr lang="en-US" dirty="0" smtClean="0"/>
              <a:t>FOOD SECURITY &amp; CLIMATE CHANGE</a:t>
            </a:r>
            <a:endParaRPr lang="en-US" dirty="0"/>
          </a:p>
        </p:txBody>
      </p:sp>
    </p:spTree>
    <p:extLst>
      <p:ext uri="{BB962C8B-B14F-4D97-AF65-F5344CB8AC3E}">
        <p14:creationId xmlns:p14="http://schemas.microsoft.com/office/powerpoint/2010/main" val="1485465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4"/>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1453224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pic>
        <p:nvPicPr>
          <p:cNvPr id="4" name="Content Placeholder 3" title="Photosynthesis graphic"/>
          <p:cNvPicPr>
            <a:picLocks noGrp="1" noChangeAspect="1"/>
          </p:cNvPicPr>
          <p:nvPr>
            <p:ph idx="1"/>
          </p:nvPr>
        </p:nvPicPr>
        <p:blipFill rotWithShape="1">
          <a:blip r:embed="rId3">
            <a:extLst>
              <a:ext uri="{28A0092B-C50C-407E-A947-70E740481C1C}">
                <a14:useLocalDpi xmlns:a14="http://schemas.microsoft.com/office/drawing/2010/main" val="0"/>
              </a:ext>
            </a:extLst>
          </a:blip>
          <a:srcRect r="5074"/>
          <a:stretch/>
        </p:blipFill>
        <p:spPr>
          <a:xfrm>
            <a:off x="4070833" y="1847850"/>
            <a:ext cx="7968767" cy="4197350"/>
          </a:xfrm>
        </p:spPr>
      </p:pic>
      <p:sp>
        <p:nvSpPr>
          <p:cNvPr id="8" name="Content Placeholder 2"/>
          <p:cNvSpPr txBox="1">
            <a:spLocks/>
          </p:cNvSpPr>
          <p:nvPr/>
        </p:nvSpPr>
        <p:spPr>
          <a:xfrm>
            <a:off x="838199" y="1847850"/>
            <a:ext cx="6119191"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2800" b="1" dirty="0" smtClean="0">
                <a:solidFill>
                  <a:schemeClr val="accent1"/>
                </a:solidFill>
              </a:rPr>
              <a:t>INPUTS</a:t>
            </a:r>
          </a:p>
          <a:p>
            <a:pPr lvl="1">
              <a:spcAft>
                <a:spcPts val="0"/>
              </a:spcAft>
            </a:pPr>
            <a:r>
              <a:rPr lang="en-US" sz="2800" dirty="0" smtClean="0">
                <a:solidFill>
                  <a:schemeClr val="accent1"/>
                </a:solidFill>
              </a:rPr>
              <a:t>Sunlight</a:t>
            </a:r>
          </a:p>
          <a:p>
            <a:pPr lvl="1">
              <a:spcAft>
                <a:spcPts val="0"/>
              </a:spcAft>
            </a:pPr>
            <a:r>
              <a:rPr lang="en-US" sz="2800" dirty="0" smtClean="0">
                <a:solidFill>
                  <a:schemeClr val="accent1"/>
                </a:solidFill>
              </a:rPr>
              <a:t>Carbon dioxide</a:t>
            </a:r>
          </a:p>
          <a:p>
            <a:pPr lvl="1">
              <a:spcAft>
                <a:spcPts val="0"/>
              </a:spcAft>
            </a:pPr>
            <a:r>
              <a:rPr lang="en-US" sz="2800" dirty="0" smtClean="0">
                <a:solidFill>
                  <a:schemeClr val="accent1"/>
                </a:solidFill>
              </a:rPr>
              <a:t>Precipitation</a:t>
            </a:r>
            <a:endParaRPr lang="en-US" sz="2400" dirty="0" smtClean="0">
              <a:solidFill>
                <a:schemeClr val="accent1"/>
              </a:solidFill>
            </a:endParaRPr>
          </a:p>
          <a:p>
            <a:pPr marL="0" indent="0">
              <a:spcAft>
                <a:spcPts val="0"/>
              </a:spcAft>
              <a:buNone/>
            </a:pPr>
            <a:endParaRPr lang="en-US" sz="2800" b="1" dirty="0" smtClean="0">
              <a:solidFill>
                <a:schemeClr val="accent1"/>
              </a:solidFill>
            </a:endParaRPr>
          </a:p>
          <a:p>
            <a:pPr marL="0" indent="0">
              <a:spcAft>
                <a:spcPts val="0"/>
              </a:spcAft>
              <a:buNone/>
            </a:pPr>
            <a:r>
              <a:rPr lang="en-US" sz="2800" b="1" dirty="0" smtClean="0">
                <a:solidFill>
                  <a:schemeClr val="accent1"/>
                </a:solidFill>
              </a:rPr>
              <a:t>OUTPUTS</a:t>
            </a:r>
          </a:p>
          <a:p>
            <a:pPr lvl="1">
              <a:spcAft>
                <a:spcPts val="0"/>
              </a:spcAft>
            </a:pPr>
            <a:r>
              <a:rPr lang="en-US" sz="2800" dirty="0" smtClean="0">
                <a:solidFill>
                  <a:schemeClr val="accent1"/>
                </a:solidFill>
              </a:rPr>
              <a:t>Oxygen</a:t>
            </a:r>
          </a:p>
          <a:p>
            <a:pPr lvl="1">
              <a:spcAft>
                <a:spcPts val="0"/>
              </a:spcAft>
            </a:pPr>
            <a:r>
              <a:rPr lang="en-US" sz="2800" dirty="0" smtClean="0">
                <a:solidFill>
                  <a:schemeClr val="accent1"/>
                </a:solidFill>
              </a:rPr>
              <a:t>Food</a:t>
            </a:r>
            <a:endParaRPr lang="en-US" sz="1800" dirty="0" smtClean="0">
              <a:solidFill>
                <a:schemeClr val="accent1"/>
              </a:solidFill>
            </a:endParaRPr>
          </a:p>
        </p:txBody>
      </p:sp>
      <p:sp>
        <p:nvSpPr>
          <p:cNvPr id="2" name="Title 1"/>
          <p:cNvSpPr>
            <a:spLocks noGrp="1"/>
          </p:cNvSpPr>
          <p:nvPr>
            <p:ph type="title"/>
          </p:nvPr>
        </p:nvSpPr>
        <p:spPr/>
        <p:txBody>
          <a:bodyPr/>
          <a:lstStyle/>
          <a:p>
            <a:pPr algn="l"/>
            <a:r>
              <a:rPr lang="en-US" dirty="0" smtClean="0"/>
              <a:t>PHOTOSYNTHESIS</a:t>
            </a:r>
            <a:endParaRPr lang="en-US" dirty="0"/>
          </a:p>
        </p:txBody>
      </p:sp>
    </p:spTree>
    <p:extLst>
      <p:ext uri="{BB962C8B-B14F-4D97-AF65-F5344CB8AC3E}">
        <p14:creationId xmlns:p14="http://schemas.microsoft.com/office/powerpoint/2010/main" val="1056375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pic>
        <p:nvPicPr>
          <p:cNvPr id="5" name="Picture 4" title="Cornfield"/>
          <p:cNvPicPr>
            <a:picLocks noChangeAspect="1"/>
          </p:cNvPicPr>
          <p:nvPr/>
        </p:nvPicPr>
        <p:blipFill rotWithShape="1">
          <a:blip r:embed="rId3" cstate="print">
            <a:extLst>
              <a:ext uri="{28A0092B-C50C-407E-A947-70E740481C1C}">
                <a14:useLocalDpi xmlns:a14="http://schemas.microsoft.com/office/drawing/2010/main" val="0"/>
              </a:ext>
            </a:extLst>
          </a:blip>
          <a:srcRect r="25938"/>
          <a:stretch/>
        </p:blipFill>
        <p:spPr>
          <a:xfrm>
            <a:off x="6096001" y="1359241"/>
            <a:ext cx="6108700" cy="5498759"/>
          </a:xfrm>
          <a:prstGeom prst="rect">
            <a:avLst/>
          </a:prstGeom>
        </p:spPr>
      </p:pic>
      <p:sp>
        <p:nvSpPr>
          <p:cNvPr id="3" name="Content Placeholder 2"/>
          <p:cNvSpPr>
            <a:spLocks noGrp="1"/>
          </p:cNvSpPr>
          <p:nvPr>
            <p:ph idx="1"/>
          </p:nvPr>
        </p:nvSpPr>
        <p:spPr>
          <a:xfrm>
            <a:off x="301486" y="2223289"/>
            <a:ext cx="10515600" cy="4351338"/>
          </a:xfrm>
        </p:spPr>
        <p:txBody>
          <a:bodyPr/>
          <a:lstStyle/>
          <a:p>
            <a:pPr marL="0" indent="0">
              <a:buNone/>
            </a:pPr>
            <a:r>
              <a:rPr lang="en-US" b="1" dirty="0" smtClean="0"/>
              <a:t>CLIMATE CHANGE IMPACTS</a:t>
            </a:r>
          </a:p>
          <a:p>
            <a:pPr lvl="1"/>
            <a:r>
              <a:rPr lang="en-US" sz="2400" dirty="0" smtClean="0"/>
              <a:t>Crop yields</a:t>
            </a:r>
          </a:p>
          <a:p>
            <a:pPr lvl="1"/>
            <a:r>
              <a:rPr lang="en-US" sz="2400" dirty="0" smtClean="0"/>
              <a:t>Crop losses</a:t>
            </a:r>
          </a:p>
          <a:p>
            <a:pPr lvl="1"/>
            <a:r>
              <a:rPr lang="en-US" sz="2400" dirty="0" smtClean="0"/>
              <a:t>Annual variations</a:t>
            </a:r>
          </a:p>
          <a:p>
            <a:pPr lvl="1"/>
            <a:r>
              <a:rPr lang="en-US" sz="2400" dirty="0" smtClean="0"/>
              <a:t>Soil and water quality and quantity</a:t>
            </a:r>
          </a:p>
          <a:p>
            <a:pPr lvl="1"/>
            <a:r>
              <a:rPr lang="en-US" sz="2400" dirty="0" smtClean="0"/>
              <a:t>Solar radiation</a:t>
            </a:r>
            <a:endParaRPr lang="en-US" sz="2400" dirty="0"/>
          </a:p>
        </p:txBody>
      </p:sp>
      <p:sp>
        <p:nvSpPr>
          <p:cNvPr id="2" name="Title 1"/>
          <p:cNvSpPr>
            <a:spLocks noGrp="1"/>
          </p:cNvSpPr>
          <p:nvPr>
            <p:ph type="title"/>
          </p:nvPr>
        </p:nvSpPr>
        <p:spPr/>
        <p:txBody>
          <a:bodyPr/>
          <a:lstStyle/>
          <a:p>
            <a:pPr algn="l"/>
            <a:r>
              <a:rPr lang="en-US" dirty="0" smtClean="0"/>
              <a:t>IMPACTS ON CROP PRODUCTION</a:t>
            </a:r>
            <a:endParaRPr lang="en-US" dirty="0"/>
          </a:p>
        </p:txBody>
      </p:sp>
    </p:spTree>
    <p:extLst>
      <p:ext uri="{BB962C8B-B14F-4D97-AF65-F5344CB8AC3E}">
        <p14:creationId xmlns:p14="http://schemas.microsoft.com/office/powerpoint/2010/main" val="476118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pic>
        <p:nvPicPr>
          <p:cNvPr id="5" name="Picture 4"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pic>
        <p:nvPicPr>
          <p:cNvPr id="4" name="Picture 3" title="Maps showing the change in plant haridness zones"/>
          <p:cNvPicPr>
            <a:picLocks noChangeAspect="1"/>
          </p:cNvPicPr>
          <p:nvPr/>
        </p:nvPicPr>
        <p:blipFill rotWithShape="1">
          <a:blip r:embed="rId3" cstate="print">
            <a:extLst>
              <a:ext uri="{28A0092B-C50C-407E-A947-70E740481C1C}">
                <a14:useLocalDpi xmlns:a14="http://schemas.microsoft.com/office/drawing/2010/main" val="0"/>
              </a:ext>
            </a:extLst>
          </a:blip>
          <a:srcRect t="63917" b="14921"/>
          <a:stretch/>
        </p:blipFill>
        <p:spPr>
          <a:xfrm>
            <a:off x="98746" y="2222938"/>
            <a:ext cx="11912500" cy="3499206"/>
          </a:xfrm>
          <a:prstGeom prst="rect">
            <a:avLst/>
          </a:prstGeom>
        </p:spPr>
      </p:pic>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sp>
        <p:nvSpPr>
          <p:cNvPr id="2" name="Title 1"/>
          <p:cNvSpPr>
            <a:spLocks noGrp="1"/>
          </p:cNvSpPr>
          <p:nvPr>
            <p:ph type="title"/>
          </p:nvPr>
        </p:nvSpPr>
        <p:spPr/>
        <p:txBody>
          <a:bodyPr/>
          <a:lstStyle/>
          <a:p>
            <a:pPr algn="l"/>
            <a:r>
              <a:rPr lang="en-US" dirty="0" smtClean="0"/>
              <a:t>ENVIRONMENTAL CHANGES</a:t>
            </a:r>
            <a:endParaRPr lang="en-US" dirty="0"/>
          </a:p>
        </p:txBody>
      </p:sp>
    </p:spTree>
    <p:extLst>
      <p:ext uri="{BB962C8B-B14F-4D97-AF65-F5344CB8AC3E}">
        <p14:creationId xmlns:p14="http://schemas.microsoft.com/office/powerpoint/2010/main" val="3711464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4"/>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cxnSp>
        <p:nvCxnSpPr>
          <p:cNvPr id="7" name="Straight Connector 6"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Branch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086" b="15086"/>
          <a:stretch>
            <a:fillRect/>
          </a:stretch>
        </p:blipFill>
        <p:spPr/>
      </p:pic>
      <p:sp>
        <p:nvSpPr>
          <p:cNvPr id="2" name="Title 1"/>
          <p:cNvSpPr>
            <a:spLocks noGrp="1"/>
          </p:cNvSpPr>
          <p:nvPr>
            <p:ph type="title"/>
          </p:nvPr>
        </p:nvSpPr>
        <p:spPr/>
        <p:txBody>
          <a:bodyPr>
            <a:normAutofit/>
          </a:bodyPr>
          <a:lstStyle/>
          <a:p>
            <a:pPr algn="l"/>
            <a:r>
              <a:rPr lang="en-US" dirty="0" smtClean="0"/>
              <a:t>WARMER WINTERS</a:t>
            </a:r>
            <a:endParaRPr lang="en-US" dirty="0"/>
          </a:p>
        </p:txBody>
      </p:sp>
      <p:sp>
        <p:nvSpPr>
          <p:cNvPr id="4" name="Content Placeholder 3"/>
          <p:cNvSpPr>
            <a:spLocks noGrp="1"/>
          </p:cNvSpPr>
          <p:nvPr>
            <p:ph idx="1"/>
          </p:nvPr>
        </p:nvSpPr>
        <p:spPr/>
        <p:txBody>
          <a:bodyPr>
            <a:normAutofit/>
          </a:bodyPr>
          <a:lstStyle/>
          <a:p>
            <a:pPr>
              <a:lnSpc>
                <a:spcPct val="150000"/>
              </a:lnSpc>
              <a:spcAft>
                <a:spcPts val="0"/>
              </a:spcAft>
              <a:buClr>
                <a:schemeClr val="accent4"/>
              </a:buClr>
            </a:pPr>
            <a:r>
              <a:rPr lang="en-US" sz="3000" dirty="0" smtClean="0"/>
              <a:t>Earlier spring planting</a:t>
            </a:r>
          </a:p>
          <a:p>
            <a:pPr>
              <a:lnSpc>
                <a:spcPct val="150000"/>
              </a:lnSpc>
              <a:spcAft>
                <a:spcPts val="0"/>
              </a:spcAft>
              <a:buClr>
                <a:schemeClr val="accent4"/>
              </a:buClr>
            </a:pPr>
            <a:r>
              <a:rPr lang="en-US" sz="3000" dirty="0" smtClean="0"/>
              <a:t>Reduced “winter chill” hours</a:t>
            </a:r>
          </a:p>
          <a:p>
            <a:pPr>
              <a:lnSpc>
                <a:spcPct val="150000"/>
              </a:lnSpc>
              <a:spcAft>
                <a:spcPts val="0"/>
              </a:spcAft>
              <a:buClr>
                <a:schemeClr val="accent4"/>
              </a:buClr>
            </a:pPr>
            <a:r>
              <a:rPr lang="en-US" sz="3000" dirty="0" smtClean="0"/>
              <a:t>Earlier crop buds or blooms</a:t>
            </a:r>
            <a:endParaRPr lang="en-US" sz="3000" dirty="0"/>
          </a:p>
        </p:txBody>
      </p:sp>
    </p:spTree>
    <p:extLst>
      <p:ext uri="{BB962C8B-B14F-4D97-AF65-F5344CB8AC3E}">
        <p14:creationId xmlns:p14="http://schemas.microsoft.com/office/powerpoint/2010/main" val="2909262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title="Starry sky"/>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884" b="8884"/>
          <a:stretch>
            <a:fillRect/>
          </a:stretch>
        </p:blipFill>
        <p:spPr/>
      </p:pic>
      <p:sp>
        <p:nvSpPr>
          <p:cNvPr id="2" name="Title 1"/>
          <p:cNvSpPr>
            <a:spLocks noGrp="1"/>
          </p:cNvSpPr>
          <p:nvPr>
            <p:ph type="title"/>
          </p:nvPr>
        </p:nvSpPr>
        <p:spPr/>
        <p:txBody>
          <a:bodyPr>
            <a:normAutofit/>
          </a:bodyPr>
          <a:lstStyle/>
          <a:p>
            <a:pPr algn="l"/>
            <a:r>
              <a:rPr lang="en-US" dirty="0" smtClean="0"/>
              <a:t>WARMER NIGHTS AND HOTTER DAYS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dirty="0" smtClean="0"/>
              <a:t>Warmer nights and higher daytime minimum temperatures may affect crop yields:</a:t>
            </a:r>
          </a:p>
          <a:p>
            <a:pPr lvl="1">
              <a:spcAft>
                <a:spcPts val="0"/>
              </a:spcAft>
              <a:buClr>
                <a:schemeClr val="accent4"/>
              </a:buClr>
            </a:pPr>
            <a:r>
              <a:rPr lang="en-US" sz="2600" dirty="0" smtClean="0"/>
              <a:t>Disturb pollination stage</a:t>
            </a:r>
          </a:p>
          <a:p>
            <a:pPr lvl="1">
              <a:spcAft>
                <a:spcPts val="0"/>
              </a:spcAft>
              <a:buClr>
                <a:schemeClr val="accent4"/>
              </a:buClr>
            </a:pPr>
            <a:r>
              <a:rPr lang="en-US" sz="2600" dirty="0" smtClean="0"/>
              <a:t>Disturb grain-filling process</a:t>
            </a:r>
            <a:endParaRPr lang="en-US" sz="2600" dirty="0"/>
          </a:p>
        </p:txBody>
      </p:sp>
    </p:spTree>
    <p:extLst>
      <p:ext uri="{BB962C8B-B14F-4D97-AF65-F5344CB8AC3E}">
        <p14:creationId xmlns:p14="http://schemas.microsoft.com/office/powerpoint/2010/main" val="907817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Drowning crop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018" b="8018"/>
          <a:stretch>
            <a:fillRect/>
          </a:stretch>
        </p:blipFill>
        <p:spPr/>
      </p:pic>
      <p:sp>
        <p:nvSpPr>
          <p:cNvPr id="2" name="Title 1"/>
          <p:cNvSpPr>
            <a:spLocks noGrp="1"/>
          </p:cNvSpPr>
          <p:nvPr>
            <p:ph type="title"/>
          </p:nvPr>
        </p:nvSpPr>
        <p:spPr/>
        <p:txBody>
          <a:bodyPr>
            <a:normAutofit/>
          </a:bodyPr>
          <a:lstStyle/>
          <a:p>
            <a:pPr algn="l"/>
            <a:r>
              <a:rPr lang="en-US" dirty="0" smtClean="0"/>
              <a:t>PRECIPITATION EXTREMES</a:t>
            </a:r>
            <a:endParaRPr lang="en-US" dirty="0"/>
          </a:p>
        </p:txBody>
      </p:sp>
      <p:sp>
        <p:nvSpPr>
          <p:cNvPr id="4" name="Content Placeholder 3"/>
          <p:cNvSpPr>
            <a:spLocks noGrp="1"/>
          </p:cNvSpPr>
          <p:nvPr>
            <p:ph idx="1"/>
          </p:nvPr>
        </p:nvSpPr>
        <p:spPr/>
        <p:txBody>
          <a:bodyPr>
            <a:normAutofit/>
          </a:bodyPr>
          <a:lstStyle/>
          <a:p>
            <a:pPr>
              <a:lnSpc>
                <a:spcPct val="150000"/>
              </a:lnSpc>
              <a:spcAft>
                <a:spcPts val="0"/>
              </a:spcAft>
              <a:buClr>
                <a:schemeClr val="accent4"/>
              </a:buClr>
            </a:pPr>
            <a:r>
              <a:rPr lang="en-US" sz="2800" dirty="0" smtClean="0"/>
              <a:t>Fewer workable field days</a:t>
            </a:r>
          </a:p>
          <a:p>
            <a:pPr>
              <a:lnSpc>
                <a:spcPct val="150000"/>
              </a:lnSpc>
              <a:spcAft>
                <a:spcPts val="0"/>
              </a:spcAft>
              <a:buClr>
                <a:schemeClr val="accent4"/>
              </a:buClr>
            </a:pPr>
            <a:r>
              <a:rPr lang="en-US" sz="2800" dirty="0" smtClean="0"/>
              <a:t>Increased soil erosion</a:t>
            </a:r>
          </a:p>
          <a:p>
            <a:pPr>
              <a:lnSpc>
                <a:spcPct val="150000"/>
              </a:lnSpc>
              <a:spcAft>
                <a:spcPts val="0"/>
              </a:spcAft>
              <a:buClr>
                <a:schemeClr val="accent4"/>
              </a:buClr>
            </a:pPr>
            <a:r>
              <a:rPr lang="en-US" sz="2800" dirty="0" smtClean="0"/>
              <a:t>Drowning of crops</a:t>
            </a:r>
          </a:p>
          <a:p>
            <a:pPr>
              <a:lnSpc>
                <a:spcPct val="150000"/>
              </a:lnSpc>
              <a:spcAft>
                <a:spcPts val="0"/>
              </a:spcAft>
              <a:buClr>
                <a:schemeClr val="accent4"/>
              </a:buClr>
            </a:pPr>
            <a:r>
              <a:rPr lang="en-US" sz="2800" dirty="0" smtClean="0"/>
              <a:t>Drought-induced losses</a:t>
            </a:r>
            <a:endParaRPr lang="en-US" sz="2800" dirty="0"/>
          </a:p>
        </p:txBody>
      </p:sp>
    </p:spTree>
    <p:extLst>
      <p:ext uri="{BB962C8B-B14F-4D97-AF65-F5344CB8AC3E}">
        <p14:creationId xmlns:p14="http://schemas.microsoft.com/office/powerpoint/2010/main" val="694084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pic>
        <p:nvPicPr>
          <p:cNvPr id="8" name="Picture 1" title="Canada thist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1801" y="1336311"/>
            <a:ext cx="4140200" cy="552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1364" y="2064265"/>
            <a:ext cx="10515600" cy="4351338"/>
          </a:xfrm>
        </p:spPr>
        <p:txBody>
          <a:bodyPr/>
          <a:lstStyle/>
          <a:p>
            <a:pPr marL="0" indent="0">
              <a:buNone/>
            </a:pPr>
            <a:r>
              <a:rPr lang="en-US" b="1" dirty="0" smtClean="0"/>
              <a:t>CONCERNS</a:t>
            </a:r>
          </a:p>
          <a:p>
            <a:pPr lvl="1"/>
            <a:r>
              <a:rPr lang="en-US" sz="2600" dirty="0" smtClean="0"/>
              <a:t>Increased pest susceptibility</a:t>
            </a:r>
          </a:p>
          <a:p>
            <a:pPr lvl="1"/>
            <a:r>
              <a:rPr lang="en-US" sz="2600" dirty="0" smtClean="0"/>
              <a:t>Invasive weeds, insects, and pathogens</a:t>
            </a:r>
          </a:p>
          <a:p>
            <a:pPr lvl="1"/>
            <a:r>
              <a:rPr lang="en-US" sz="2600" dirty="0" smtClean="0"/>
              <a:t>Disease interactions, survival, and proliferation</a:t>
            </a:r>
          </a:p>
          <a:p>
            <a:pPr lvl="1"/>
            <a:r>
              <a:rPr lang="en-US" sz="2600" dirty="0" smtClean="0"/>
              <a:t>Insect populations and reproductive rates</a:t>
            </a:r>
          </a:p>
          <a:p>
            <a:pPr lvl="1"/>
            <a:r>
              <a:rPr lang="en-US" sz="2600" smtClean="0"/>
              <a:t>Increased use </a:t>
            </a:r>
            <a:r>
              <a:rPr lang="en-US" sz="2600" dirty="0" smtClean="0"/>
              <a:t>and cost of pesticides</a:t>
            </a:r>
            <a:endParaRPr lang="en-US" sz="2600" dirty="0"/>
          </a:p>
        </p:txBody>
      </p:sp>
      <p:sp>
        <p:nvSpPr>
          <p:cNvPr id="2" name="Title 1"/>
          <p:cNvSpPr>
            <a:spLocks noGrp="1"/>
          </p:cNvSpPr>
          <p:nvPr>
            <p:ph type="title"/>
          </p:nvPr>
        </p:nvSpPr>
        <p:spPr/>
        <p:txBody>
          <a:bodyPr/>
          <a:lstStyle/>
          <a:p>
            <a:pPr algn="l"/>
            <a:r>
              <a:rPr lang="en-US" dirty="0" smtClean="0"/>
              <a:t>WEEDS, INSECTS, AND DISEASES</a:t>
            </a:r>
            <a:endParaRPr lang="en-US" dirty="0"/>
          </a:p>
        </p:txBody>
      </p:sp>
    </p:spTree>
    <p:extLst>
      <p:ext uri="{BB962C8B-B14F-4D97-AF65-F5344CB8AC3E}">
        <p14:creationId xmlns:p14="http://schemas.microsoft.com/office/powerpoint/2010/main" val="4125256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Strawberri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086" b="15086"/>
          <a:stretch>
            <a:fillRect/>
          </a:stretch>
        </p:blipFill>
        <p:spPr/>
      </p:pic>
      <p:sp>
        <p:nvSpPr>
          <p:cNvPr id="2" name="Title 1"/>
          <p:cNvSpPr>
            <a:spLocks noGrp="1"/>
          </p:cNvSpPr>
          <p:nvPr>
            <p:ph type="title"/>
          </p:nvPr>
        </p:nvSpPr>
        <p:spPr/>
        <p:txBody>
          <a:bodyPr>
            <a:normAutofit/>
          </a:bodyPr>
          <a:lstStyle/>
          <a:p>
            <a:pPr algn="l"/>
            <a:r>
              <a:rPr lang="en-US" dirty="0" smtClean="0"/>
              <a:t>NUTRITIONAL VALUE</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dirty="0" smtClean="0"/>
              <a:t>Nutritional value of some foods may change:</a:t>
            </a:r>
          </a:p>
          <a:p>
            <a:pPr>
              <a:spcAft>
                <a:spcPts val="0"/>
              </a:spcAft>
              <a:buClr>
                <a:schemeClr val="accent4"/>
              </a:buClr>
            </a:pPr>
            <a:r>
              <a:rPr lang="en-US" sz="2800" dirty="0" smtClean="0"/>
              <a:t>Higher carbohydrate levels</a:t>
            </a:r>
          </a:p>
          <a:p>
            <a:pPr>
              <a:spcAft>
                <a:spcPts val="0"/>
              </a:spcAft>
              <a:buClr>
                <a:schemeClr val="accent4"/>
              </a:buClr>
            </a:pPr>
            <a:r>
              <a:rPr lang="en-US" sz="2800" dirty="0" smtClean="0"/>
              <a:t>Lower protein levels</a:t>
            </a:r>
          </a:p>
          <a:p>
            <a:pPr>
              <a:spcAft>
                <a:spcPts val="0"/>
              </a:spcAft>
              <a:buClr>
                <a:schemeClr val="accent4"/>
              </a:buClr>
            </a:pPr>
            <a:r>
              <a:rPr lang="en-US" sz="2800" dirty="0" smtClean="0"/>
              <a:t>Lower mineral content</a:t>
            </a:r>
            <a:endParaRPr lang="en-US" sz="2400" dirty="0"/>
          </a:p>
        </p:txBody>
      </p:sp>
    </p:spTree>
    <p:extLst>
      <p:ext uri="{BB962C8B-B14F-4D97-AF65-F5344CB8AC3E}">
        <p14:creationId xmlns:p14="http://schemas.microsoft.com/office/powerpoint/2010/main" val="2816354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Wheat kernel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217" b="15217"/>
          <a:stretch>
            <a:fillRect/>
          </a:stretch>
        </p:blipFill>
        <p:spPr/>
      </p:pic>
      <p:sp>
        <p:nvSpPr>
          <p:cNvPr id="2" name="Title 1"/>
          <p:cNvSpPr>
            <a:spLocks noGrp="1"/>
          </p:cNvSpPr>
          <p:nvPr>
            <p:ph type="title"/>
          </p:nvPr>
        </p:nvSpPr>
        <p:spPr/>
        <p:txBody>
          <a:bodyPr>
            <a:normAutofit/>
          </a:bodyPr>
          <a:lstStyle/>
          <a:p>
            <a:pPr algn="l"/>
            <a:r>
              <a:rPr lang="en-US" dirty="0" smtClean="0"/>
              <a:t>ADAPTATIONS FOR CROP PRODUCTION</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dirty="0" smtClean="0"/>
              <a:t>Strategies:</a:t>
            </a:r>
          </a:p>
          <a:p>
            <a:pPr>
              <a:spcAft>
                <a:spcPts val="0"/>
              </a:spcAft>
              <a:buClr>
                <a:schemeClr val="accent4"/>
              </a:buClr>
            </a:pPr>
            <a:r>
              <a:rPr lang="en-US" sz="2800" dirty="0" smtClean="0"/>
              <a:t>Changing crop selection</a:t>
            </a:r>
          </a:p>
          <a:p>
            <a:pPr>
              <a:spcAft>
                <a:spcPts val="0"/>
              </a:spcAft>
              <a:buClr>
                <a:schemeClr val="accent4"/>
              </a:buClr>
            </a:pPr>
            <a:r>
              <a:rPr lang="en-US" sz="2800" dirty="0" smtClean="0"/>
              <a:t>Timing of field operations</a:t>
            </a:r>
          </a:p>
          <a:p>
            <a:pPr>
              <a:spcAft>
                <a:spcPts val="0"/>
              </a:spcAft>
              <a:buClr>
                <a:schemeClr val="accent4"/>
              </a:buClr>
            </a:pPr>
            <a:r>
              <a:rPr lang="en-US" sz="2800" dirty="0" smtClean="0"/>
              <a:t>Diversifying crop rotations</a:t>
            </a:r>
          </a:p>
          <a:p>
            <a:pPr>
              <a:spcAft>
                <a:spcPts val="0"/>
              </a:spcAft>
              <a:buClr>
                <a:schemeClr val="accent4"/>
              </a:buClr>
            </a:pPr>
            <a:r>
              <a:rPr lang="en-US" sz="2800" dirty="0" smtClean="0"/>
              <a:t>Improving soil quality</a:t>
            </a:r>
          </a:p>
          <a:p>
            <a:pPr>
              <a:spcAft>
                <a:spcPts val="0"/>
              </a:spcAft>
              <a:buClr>
                <a:schemeClr val="accent4"/>
              </a:buClr>
            </a:pPr>
            <a:r>
              <a:rPr lang="en-US" sz="2800" dirty="0" smtClean="0"/>
              <a:t>Reducing soil erosion</a:t>
            </a:r>
            <a:endParaRPr lang="en-US" sz="2400" dirty="0"/>
          </a:p>
        </p:txBody>
      </p:sp>
    </p:spTree>
    <p:extLst>
      <p:ext uri="{BB962C8B-B14F-4D97-AF65-F5344CB8AC3E}">
        <p14:creationId xmlns:p14="http://schemas.microsoft.com/office/powerpoint/2010/main" val="3509493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pic>
        <p:nvPicPr>
          <p:cNvPr id="9" name="Picture 7" descr="Image of cover crops with a sign that says Cover Crops"/>
          <p:cNvPicPr>
            <a:picLocks noChangeAspect="1"/>
          </p:cNvPicPr>
          <p:nvPr/>
        </p:nvPicPr>
        <p:blipFill rotWithShape="1">
          <a:blip r:embed="rId3">
            <a:extLst>
              <a:ext uri="{28A0092B-C50C-407E-A947-70E740481C1C}">
                <a14:useLocalDpi xmlns:a14="http://schemas.microsoft.com/office/drawing/2010/main" val="0"/>
              </a:ext>
            </a:extLst>
          </a:blip>
          <a:srcRect r="9540"/>
          <a:stretch/>
        </p:blipFill>
        <p:spPr bwMode="auto">
          <a:xfrm>
            <a:off x="5929449" y="1344700"/>
            <a:ext cx="6262551" cy="55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805847"/>
            <a:ext cx="5778777" cy="4351338"/>
          </a:xfrm>
        </p:spPr>
        <p:txBody>
          <a:bodyPr/>
          <a:lstStyle/>
          <a:p>
            <a:pPr marL="0" indent="0">
              <a:buNone/>
            </a:pPr>
            <a:r>
              <a:rPr lang="en-US" b="1" dirty="0" smtClean="0"/>
              <a:t>STRATEGIES</a:t>
            </a:r>
            <a:br>
              <a:rPr lang="en-US" b="1" dirty="0" smtClean="0"/>
            </a:br>
            <a:r>
              <a:rPr lang="en-US" i="1" dirty="0" smtClean="0"/>
              <a:t>Strategies </a:t>
            </a:r>
            <a:r>
              <a:rPr lang="en-US" i="1" dirty="0"/>
              <a:t>may also enhance water management during drought</a:t>
            </a:r>
            <a:r>
              <a:rPr lang="en-US" i="1" dirty="0" smtClean="0"/>
              <a:t>.</a:t>
            </a:r>
            <a:endParaRPr lang="en-US" b="1" dirty="0" smtClean="0"/>
          </a:p>
          <a:p>
            <a:r>
              <a:rPr lang="en-US" dirty="0" smtClean="0"/>
              <a:t>Conservation tillage</a:t>
            </a:r>
          </a:p>
          <a:p>
            <a:r>
              <a:rPr lang="en-US" dirty="0" smtClean="0"/>
              <a:t>Crop residue management</a:t>
            </a:r>
          </a:p>
          <a:p>
            <a:r>
              <a:rPr lang="en-US" dirty="0" smtClean="0"/>
              <a:t>Perennial crops and cover crops</a:t>
            </a:r>
          </a:p>
          <a:p>
            <a:r>
              <a:rPr lang="en-US" dirty="0" smtClean="0"/>
              <a:t>Water management</a:t>
            </a:r>
          </a:p>
        </p:txBody>
      </p:sp>
      <p:sp>
        <p:nvSpPr>
          <p:cNvPr id="2" name="Title 1"/>
          <p:cNvSpPr>
            <a:spLocks noGrp="1"/>
          </p:cNvSpPr>
          <p:nvPr>
            <p:ph type="title"/>
          </p:nvPr>
        </p:nvSpPr>
        <p:spPr/>
        <p:txBody>
          <a:bodyPr/>
          <a:lstStyle/>
          <a:p>
            <a:pPr algn="l"/>
            <a:r>
              <a:rPr lang="en-US" dirty="0" smtClean="0"/>
              <a:t>REDUCING SOIL EROSION</a:t>
            </a:r>
            <a:endParaRPr lang="en-US" dirty="0"/>
          </a:p>
        </p:txBody>
      </p:sp>
    </p:spTree>
    <p:extLst>
      <p:ext uri="{BB962C8B-B14F-4D97-AF65-F5344CB8AC3E}">
        <p14:creationId xmlns:p14="http://schemas.microsoft.com/office/powerpoint/2010/main" val="2674314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4"/>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21203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Cow"/>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09" t="4432" r="109" b="15032"/>
          <a:stretch/>
        </p:blipFill>
        <p:spPr/>
      </p:pic>
      <p:sp>
        <p:nvSpPr>
          <p:cNvPr id="2" name="Title 1"/>
          <p:cNvSpPr>
            <a:spLocks noGrp="1"/>
          </p:cNvSpPr>
          <p:nvPr>
            <p:ph type="title"/>
          </p:nvPr>
        </p:nvSpPr>
        <p:spPr/>
        <p:txBody>
          <a:bodyPr>
            <a:normAutofit/>
          </a:bodyPr>
          <a:lstStyle/>
          <a:p>
            <a:pPr algn="l"/>
            <a:r>
              <a:rPr lang="en-US" dirty="0" smtClean="0"/>
              <a:t>IMPACTS ON LIVESTOCK PRODUCTION</a:t>
            </a:r>
            <a:endParaRPr lang="en-US" dirty="0"/>
          </a:p>
        </p:txBody>
      </p:sp>
      <p:sp>
        <p:nvSpPr>
          <p:cNvPr id="4" name="Content Placeholder 3"/>
          <p:cNvSpPr>
            <a:spLocks noGrp="1"/>
          </p:cNvSpPr>
          <p:nvPr>
            <p:ph idx="1"/>
          </p:nvPr>
        </p:nvSpPr>
        <p:spPr/>
        <p:txBody>
          <a:bodyPr>
            <a:normAutofit/>
          </a:bodyPr>
          <a:lstStyle/>
          <a:p>
            <a:pPr>
              <a:lnSpc>
                <a:spcPct val="150000"/>
              </a:lnSpc>
              <a:spcAft>
                <a:spcPts val="0"/>
              </a:spcAft>
              <a:buClr>
                <a:schemeClr val="accent4"/>
              </a:buClr>
            </a:pPr>
            <a:r>
              <a:rPr lang="en-US" sz="2800" dirty="0" smtClean="0"/>
              <a:t>Heat and humidity</a:t>
            </a:r>
          </a:p>
          <a:p>
            <a:pPr>
              <a:lnSpc>
                <a:spcPct val="150000"/>
              </a:lnSpc>
              <a:spcAft>
                <a:spcPts val="0"/>
              </a:spcAft>
              <a:buClr>
                <a:schemeClr val="accent4"/>
              </a:buClr>
            </a:pPr>
            <a:r>
              <a:rPr lang="en-US" sz="2800" dirty="0" smtClean="0"/>
              <a:t>Precipitation</a:t>
            </a:r>
          </a:p>
          <a:p>
            <a:pPr>
              <a:lnSpc>
                <a:spcPct val="150000"/>
              </a:lnSpc>
              <a:spcAft>
                <a:spcPts val="0"/>
              </a:spcAft>
              <a:buClr>
                <a:schemeClr val="accent4"/>
              </a:buClr>
            </a:pPr>
            <a:r>
              <a:rPr lang="en-US" sz="2800" dirty="0" smtClean="0"/>
              <a:t>Extreme events</a:t>
            </a:r>
          </a:p>
          <a:p>
            <a:pPr>
              <a:lnSpc>
                <a:spcPct val="150000"/>
              </a:lnSpc>
              <a:spcAft>
                <a:spcPts val="0"/>
              </a:spcAft>
              <a:buClr>
                <a:schemeClr val="accent4"/>
              </a:buClr>
            </a:pPr>
            <a:r>
              <a:rPr lang="en-US" sz="2800" dirty="0" smtClean="0"/>
              <a:t>Weather variability</a:t>
            </a:r>
            <a:endParaRPr lang="en-US" sz="2400" dirty="0"/>
          </a:p>
        </p:txBody>
      </p:sp>
    </p:spTree>
    <p:extLst>
      <p:ext uri="{BB962C8B-B14F-4D97-AF65-F5344CB8AC3E}">
        <p14:creationId xmlns:p14="http://schemas.microsoft.com/office/powerpoint/2010/main" val="2857998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Pi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25214" b="5287"/>
          <a:stretch/>
        </p:blipFill>
        <p:spPr/>
      </p:pic>
      <p:sp>
        <p:nvSpPr>
          <p:cNvPr id="2" name="Title 1"/>
          <p:cNvSpPr>
            <a:spLocks noGrp="1"/>
          </p:cNvSpPr>
          <p:nvPr>
            <p:ph type="title"/>
          </p:nvPr>
        </p:nvSpPr>
        <p:spPr/>
        <p:txBody>
          <a:bodyPr>
            <a:normAutofit/>
          </a:bodyPr>
          <a:lstStyle/>
          <a:p>
            <a:pPr algn="l"/>
            <a:r>
              <a:rPr lang="en-US" dirty="0" smtClean="0"/>
              <a:t>HEAT AND HUMIDITY</a:t>
            </a:r>
            <a:endParaRPr lang="en-US" dirty="0"/>
          </a:p>
        </p:txBody>
      </p:sp>
      <p:sp>
        <p:nvSpPr>
          <p:cNvPr id="4" name="Content Placeholder 3"/>
          <p:cNvSpPr>
            <a:spLocks noGrp="1"/>
          </p:cNvSpPr>
          <p:nvPr>
            <p:ph idx="1"/>
          </p:nvPr>
        </p:nvSpPr>
        <p:spPr/>
        <p:txBody>
          <a:bodyPr>
            <a:normAutofit lnSpcReduction="10000"/>
          </a:bodyPr>
          <a:lstStyle/>
          <a:p>
            <a:pPr>
              <a:spcAft>
                <a:spcPts val="0"/>
              </a:spcAft>
              <a:buClr>
                <a:schemeClr val="accent4"/>
              </a:buClr>
            </a:pPr>
            <a:r>
              <a:rPr lang="en-US" sz="2800" dirty="0" smtClean="0"/>
              <a:t>Feed efficiency</a:t>
            </a:r>
          </a:p>
          <a:p>
            <a:pPr>
              <a:spcAft>
                <a:spcPts val="0"/>
              </a:spcAft>
              <a:buClr>
                <a:schemeClr val="accent4"/>
              </a:buClr>
            </a:pPr>
            <a:r>
              <a:rPr lang="en-US" sz="2800" dirty="0" smtClean="0"/>
              <a:t>Milk production</a:t>
            </a:r>
          </a:p>
          <a:p>
            <a:pPr>
              <a:spcAft>
                <a:spcPts val="0"/>
              </a:spcAft>
              <a:buClr>
                <a:schemeClr val="accent4"/>
              </a:buClr>
            </a:pPr>
            <a:r>
              <a:rPr lang="en-US" sz="2800" dirty="0" smtClean="0"/>
              <a:t>Animal health</a:t>
            </a:r>
          </a:p>
          <a:p>
            <a:pPr>
              <a:spcAft>
                <a:spcPts val="0"/>
              </a:spcAft>
              <a:buClr>
                <a:schemeClr val="accent4"/>
              </a:buClr>
            </a:pPr>
            <a:r>
              <a:rPr lang="en-US" sz="2800" dirty="0" smtClean="0"/>
              <a:t>Forage and grain production</a:t>
            </a:r>
          </a:p>
          <a:p>
            <a:pPr>
              <a:spcAft>
                <a:spcPts val="0"/>
              </a:spcAft>
              <a:buClr>
                <a:schemeClr val="accent4"/>
              </a:buClr>
            </a:pPr>
            <a:r>
              <a:rPr lang="en-US" sz="2800" dirty="0" smtClean="0"/>
              <a:t>Pests and disease</a:t>
            </a:r>
          </a:p>
          <a:p>
            <a:pPr>
              <a:spcAft>
                <a:spcPts val="0"/>
              </a:spcAft>
              <a:buClr>
                <a:schemeClr val="accent4"/>
              </a:buClr>
            </a:pPr>
            <a:r>
              <a:rPr lang="en-US" sz="2800" dirty="0" smtClean="0"/>
              <a:t>Death loss in extreme cases</a:t>
            </a:r>
          </a:p>
          <a:p>
            <a:pPr>
              <a:spcAft>
                <a:spcPts val="0"/>
              </a:spcAft>
              <a:buClr>
                <a:schemeClr val="accent4"/>
              </a:buClr>
            </a:pPr>
            <a:r>
              <a:rPr lang="en-US" sz="2800" dirty="0" smtClean="0"/>
              <a:t>Worker health</a:t>
            </a:r>
            <a:endParaRPr lang="en-US" sz="2400" dirty="0"/>
          </a:p>
        </p:txBody>
      </p:sp>
    </p:spTree>
    <p:extLst>
      <p:ext uri="{BB962C8B-B14F-4D97-AF65-F5344CB8AC3E}">
        <p14:creationId xmlns:p14="http://schemas.microsoft.com/office/powerpoint/2010/main" val="2884179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400" b="1" dirty="0" smtClean="0"/>
              <a:t>Weather:</a:t>
            </a:r>
            <a:r>
              <a:rPr lang="en-US" sz="24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400" b="1" dirty="0" smtClean="0"/>
              <a:t>Climate: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4</a:t>
            </a:fld>
            <a:endParaRPr lang="en-US" dirty="0"/>
          </a:p>
        </p:txBody>
      </p:sp>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7319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Muddy groun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291" b="15291"/>
          <a:stretch>
            <a:fillRect/>
          </a:stretch>
        </p:blipFill>
        <p:spPr/>
      </p:pic>
      <p:sp>
        <p:nvSpPr>
          <p:cNvPr id="2" name="Title 1"/>
          <p:cNvSpPr>
            <a:spLocks noGrp="1"/>
          </p:cNvSpPr>
          <p:nvPr>
            <p:ph type="title"/>
          </p:nvPr>
        </p:nvSpPr>
        <p:spPr/>
        <p:txBody>
          <a:bodyPr>
            <a:normAutofit/>
          </a:bodyPr>
          <a:lstStyle/>
          <a:p>
            <a:pPr algn="l"/>
            <a:r>
              <a:rPr lang="en-US" dirty="0" smtClean="0"/>
              <a:t>PRECIPITATION</a:t>
            </a:r>
            <a:endParaRPr lang="en-US" dirty="0"/>
          </a:p>
        </p:txBody>
      </p:sp>
      <p:sp>
        <p:nvSpPr>
          <p:cNvPr id="4" name="Content Placeholder 3"/>
          <p:cNvSpPr>
            <a:spLocks noGrp="1"/>
          </p:cNvSpPr>
          <p:nvPr>
            <p:ph idx="1"/>
          </p:nvPr>
        </p:nvSpPr>
        <p:spPr/>
        <p:txBody>
          <a:bodyPr>
            <a:normAutofit/>
          </a:bodyPr>
          <a:lstStyle/>
          <a:p>
            <a:pPr>
              <a:spcAft>
                <a:spcPts val="0"/>
              </a:spcAft>
              <a:buClr>
                <a:schemeClr val="accent4"/>
              </a:buClr>
            </a:pPr>
            <a:r>
              <a:rPr lang="en-US" sz="2800" dirty="0" smtClean="0"/>
              <a:t>Crop and forage loss</a:t>
            </a:r>
          </a:p>
          <a:p>
            <a:pPr>
              <a:spcAft>
                <a:spcPts val="0"/>
              </a:spcAft>
              <a:buClr>
                <a:schemeClr val="accent4"/>
              </a:buClr>
            </a:pPr>
            <a:r>
              <a:rPr lang="en-US" sz="2800" dirty="0" smtClean="0"/>
              <a:t>Soil erosion</a:t>
            </a:r>
          </a:p>
          <a:p>
            <a:pPr>
              <a:spcAft>
                <a:spcPts val="0"/>
              </a:spcAft>
              <a:buClr>
                <a:schemeClr val="accent4"/>
              </a:buClr>
            </a:pPr>
            <a:r>
              <a:rPr lang="en-US" sz="2800" dirty="0" smtClean="0"/>
              <a:t>Manure storage</a:t>
            </a:r>
          </a:p>
          <a:p>
            <a:pPr>
              <a:spcAft>
                <a:spcPts val="0"/>
              </a:spcAft>
              <a:buClr>
                <a:schemeClr val="accent4"/>
              </a:buClr>
            </a:pPr>
            <a:r>
              <a:rPr lang="en-US" sz="2800" dirty="0" smtClean="0"/>
              <a:t>Muddy pastures</a:t>
            </a:r>
          </a:p>
          <a:p>
            <a:pPr>
              <a:spcAft>
                <a:spcPts val="0"/>
              </a:spcAft>
              <a:buClr>
                <a:schemeClr val="accent4"/>
              </a:buClr>
            </a:pPr>
            <a:r>
              <a:rPr lang="en-US" sz="2800" dirty="0" smtClean="0"/>
              <a:t>Access to roads and bridges</a:t>
            </a:r>
            <a:endParaRPr lang="en-US" sz="2400" dirty="0"/>
          </a:p>
        </p:txBody>
      </p:sp>
    </p:spTree>
    <p:extLst>
      <p:ext uri="{BB962C8B-B14F-4D97-AF65-F5344CB8AC3E}">
        <p14:creationId xmlns:p14="http://schemas.microsoft.com/office/powerpoint/2010/main" val="18671697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Blizzar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7613" b="17613"/>
          <a:stretch>
            <a:fillRect/>
          </a:stretch>
        </p:blipFill>
        <p:spPr/>
      </p:pic>
      <p:sp>
        <p:nvSpPr>
          <p:cNvPr id="2" name="Title 1"/>
          <p:cNvSpPr>
            <a:spLocks noGrp="1"/>
          </p:cNvSpPr>
          <p:nvPr>
            <p:ph type="title"/>
          </p:nvPr>
        </p:nvSpPr>
        <p:spPr/>
        <p:txBody>
          <a:bodyPr>
            <a:normAutofit/>
          </a:bodyPr>
          <a:lstStyle/>
          <a:p>
            <a:pPr algn="l"/>
            <a:r>
              <a:rPr lang="en-US" dirty="0" smtClean="0"/>
              <a:t>EXTREME EVENTS</a:t>
            </a:r>
            <a:endParaRPr lang="en-US" dirty="0"/>
          </a:p>
        </p:txBody>
      </p:sp>
      <p:sp>
        <p:nvSpPr>
          <p:cNvPr id="4" name="Content Placeholder 3"/>
          <p:cNvSpPr>
            <a:spLocks noGrp="1"/>
          </p:cNvSpPr>
          <p:nvPr>
            <p:ph idx="1"/>
          </p:nvPr>
        </p:nvSpPr>
        <p:spPr/>
        <p:txBody>
          <a:bodyPr>
            <a:normAutofit lnSpcReduction="10000"/>
          </a:bodyPr>
          <a:lstStyle/>
          <a:p>
            <a:pPr>
              <a:spcAft>
                <a:spcPts val="0"/>
              </a:spcAft>
              <a:buClr>
                <a:schemeClr val="accent4"/>
              </a:buClr>
            </a:pPr>
            <a:r>
              <a:rPr lang="en-US" sz="2600" dirty="0" smtClean="0"/>
              <a:t>Losses due to flooding, drought, blizzards, or tornadoes</a:t>
            </a:r>
          </a:p>
          <a:p>
            <a:pPr>
              <a:spcAft>
                <a:spcPts val="0"/>
              </a:spcAft>
              <a:buClr>
                <a:schemeClr val="accent4"/>
              </a:buClr>
            </a:pPr>
            <a:r>
              <a:rPr lang="en-US" sz="2600" dirty="0" smtClean="0"/>
              <a:t>Challenges with transporting feed and product</a:t>
            </a:r>
          </a:p>
          <a:p>
            <a:pPr>
              <a:spcAft>
                <a:spcPts val="0"/>
              </a:spcAft>
              <a:buClr>
                <a:schemeClr val="accent4"/>
              </a:buClr>
            </a:pPr>
            <a:r>
              <a:rPr lang="en-US" sz="2600" dirty="0" smtClean="0"/>
              <a:t>Challenges for farm operations from power outages, wind damage or snow loads</a:t>
            </a:r>
          </a:p>
          <a:p>
            <a:pPr marL="457200" indent="0">
              <a:spcAft>
                <a:spcPts val="0"/>
              </a:spcAft>
              <a:buClr>
                <a:schemeClr val="accent4"/>
              </a:buClr>
              <a:buNone/>
            </a:pPr>
            <a:endParaRPr lang="en-US" sz="2000" dirty="0"/>
          </a:p>
        </p:txBody>
      </p:sp>
    </p:spTree>
    <p:extLst>
      <p:ext uri="{BB962C8B-B14F-4D97-AF65-F5344CB8AC3E}">
        <p14:creationId xmlns:p14="http://schemas.microsoft.com/office/powerpoint/2010/main" val="1202081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Rooste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08" b="15308"/>
          <a:stretch>
            <a:fillRect/>
          </a:stretch>
        </p:blipFill>
        <p:spPr/>
      </p:pic>
      <p:sp>
        <p:nvSpPr>
          <p:cNvPr id="2" name="Title 1"/>
          <p:cNvSpPr>
            <a:spLocks noGrp="1"/>
          </p:cNvSpPr>
          <p:nvPr>
            <p:ph type="title"/>
          </p:nvPr>
        </p:nvSpPr>
        <p:spPr/>
        <p:txBody>
          <a:bodyPr>
            <a:normAutofit/>
          </a:bodyPr>
          <a:lstStyle/>
          <a:p>
            <a:pPr algn="l"/>
            <a:r>
              <a:rPr lang="en-US" dirty="0" smtClean="0"/>
              <a:t>WEATHER VARIABILITY</a:t>
            </a:r>
            <a:endParaRPr lang="en-US" dirty="0"/>
          </a:p>
        </p:txBody>
      </p:sp>
      <p:sp>
        <p:nvSpPr>
          <p:cNvPr id="4" name="Content Placeholder 3"/>
          <p:cNvSpPr>
            <a:spLocks noGrp="1"/>
          </p:cNvSpPr>
          <p:nvPr>
            <p:ph idx="1"/>
          </p:nvPr>
        </p:nvSpPr>
        <p:spPr/>
        <p:txBody>
          <a:bodyPr>
            <a:normAutofit/>
          </a:bodyPr>
          <a:lstStyle/>
          <a:p>
            <a:pPr>
              <a:spcAft>
                <a:spcPts val="0"/>
              </a:spcAft>
              <a:buClr>
                <a:schemeClr val="accent4"/>
              </a:buClr>
            </a:pPr>
            <a:r>
              <a:rPr lang="en-US" sz="2800" dirty="0" smtClean="0"/>
              <a:t>Animal acclimation</a:t>
            </a:r>
          </a:p>
          <a:p>
            <a:pPr>
              <a:spcAft>
                <a:spcPts val="0"/>
              </a:spcAft>
              <a:buClr>
                <a:schemeClr val="accent4"/>
              </a:buClr>
            </a:pPr>
            <a:r>
              <a:rPr lang="en-US" sz="2800" dirty="0" smtClean="0"/>
              <a:t>Timing of rainfall for manure application or planting</a:t>
            </a:r>
          </a:p>
          <a:p>
            <a:pPr>
              <a:spcAft>
                <a:spcPts val="0"/>
              </a:spcAft>
              <a:buClr>
                <a:schemeClr val="accent4"/>
              </a:buClr>
            </a:pPr>
            <a:r>
              <a:rPr lang="en-US" sz="2800" dirty="0" smtClean="0"/>
              <a:t>Environmental controls caught off guard</a:t>
            </a:r>
            <a:endParaRPr lang="en-US" sz="2400" dirty="0"/>
          </a:p>
        </p:txBody>
      </p:sp>
    </p:spTree>
    <p:extLst>
      <p:ext uri="{BB962C8B-B14F-4D97-AF65-F5344CB8AC3E}">
        <p14:creationId xmlns:p14="http://schemas.microsoft.com/office/powerpoint/2010/main" val="8335247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title="Countryside and sky"/>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899" b="8899"/>
          <a:stretch>
            <a:fillRect/>
          </a:stretch>
        </p:blipFill>
        <p:spPr/>
      </p:pic>
      <p:sp>
        <p:nvSpPr>
          <p:cNvPr id="2" name="Title 1"/>
          <p:cNvSpPr>
            <a:spLocks noGrp="1"/>
          </p:cNvSpPr>
          <p:nvPr>
            <p:ph type="title"/>
          </p:nvPr>
        </p:nvSpPr>
        <p:spPr/>
        <p:txBody>
          <a:bodyPr>
            <a:normAutofit/>
          </a:bodyPr>
          <a:lstStyle/>
          <a:p>
            <a:pPr algn="l"/>
            <a:r>
              <a:rPr lang="en-US" dirty="0" smtClean="0"/>
              <a:t>ADAPTIONS FOR HEAT</a:t>
            </a:r>
            <a:endParaRPr lang="en-US" dirty="0"/>
          </a:p>
        </p:txBody>
      </p:sp>
      <p:sp>
        <p:nvSpPr>
          <p:cNvPr id="4" name="Content Placeholder 3"/>
          <p:cNvSpPr>
            <a:spLocks noGrp="1"/>
          </p:cNvSpPr>
          <p:nvPr>
            <p:ph idx="1"/>
          </p:nvPr>
        </p:nvSpPr>
        <p:spPr/>
        <p:txBody>
          <a:bodyPr>
            <a:normAutofit/>
          </a:bodyPr>
          <a:lstStyle/>
          <a:p>
            <a:pPr>
              <a:spcAft>
                <a:spcPts val="0"/>
              </a:spcAft>
              <a:buClr>
                <a:schemeClr val="accent4"/>
              </a:buClr>
            </a:pPr>
            <a:r>
              <a:rPr lang="en-US" sz="2800" dirty="0" smtClean="0"/>
              <a:t>Proper design, installation, and management of ventilation and cooling systems</a:t>
            </a:r>
          </a:p>
          <a:p>
            <a:pPr>
              <a:spcAft>
                <a:spcPts val="0"/>
              </a:spcAft>
              <a:buClr>
                <a:schemeClr val="accent4"/>
              </a:buClr>
            </a:pPr>
            <a:r>
              <a:rPr lang="en-US" sz="2800" dirty="0" smtClean="0"/>
              <a:t>Diet changes</a:t>
            </a:r>
          </a:p>
          <a:p>
            <a:pPr>
              <a:spcAft>
                <a:spcPts val="0"/>
              </a:spcAft>
              <a:buClr>
                <a:schemeClr val="accent4"/>
              </a:buClr>
            </a:pPr>
            <a:r>
              <a:rPr lang="en-US" sz="2800" dirty="0" smtClean="0"/>
              <a:t>Adequate water availability </a:t>
            </a:r>
            <a:endParaRPr lang="en-US" sz="2400" dirty="0"/>
          </a:p>
        </p:txBody>
      </p:sp>
    </p:spTree>
    <p:extLst>
      <p:ext uri="{BB962C8B-B14F-4D97-AF65-F5344CB8AC3E}">
        <p14:creationId xmlns:p14="http://schemas.microsoft.com/office/powerpoint/2010/main" val="1251849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Rainy field"/>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30313" b="313"/>
          <a:stretch/>
        </p:blipFill>
        <p:spPr/>
      </p:pic>
      <p:sp>
        <p:nvSpPr>
          <p:cNvPr id="2" name="Title 1"/>
          <p:cNvSpPr>
            <a:spLocks noGrp="1"/>
          </p:cNvSpPr>
          <p:nvPr>
            <p:ph type="title"/>
          </p:nvPr>
        </p:nvSpPr>
        <p:spPr/>
        <p:txBody>
          <a:bodyPr>
            <a:normAutofit/>
          </a:bodyPr>
          <a:lstStyle/>
          <a:p>
            <a:pPr algn="l"/>
            <a:r>
              <a:rPr lang="en-US" dirty="0" smtClean="0"/>
              <a:t>ADAPTIONS FOR PRECIPITATION</a:t>
            </a:r>
            <a:endParaRPr lang="en-US" dirty="0"/>
          </a:p>
        </p:txBody>
      </p:sp>
      <p:sp>
        <p:nvSpPr>
          <p:cNvPr id="4" name="Content Placeholder 3"/>
          <p:cNvSpPr>
            <a:spLocks noGrp="1"/>
          </p:cNvSpPr>
          <p:nvPr>
            <p:ph idx="1"/>
          </p:nvPr>
        </p:nvSpPr>
        <p:spPr/>
        <p:txBody>
          <a:bodyPr>
            <a:normAutofit/>
          </a:bodyPr>
          <a:lstStyle/>
          <a:p>
            <a:pPr>
              <a:spcAft>
                <a:spcPts val="0"/>
              </a:spcAft>
              <a:buClr>
                <a:schemeClr val="accent4"/>
              </a:buClr>
            </a:pPr>
            <a:r>
              <a:rPr lang="en-US" sz="2800" dirty="0" smtClean="0"/>
              <a:t>Alternative feed sources</a:t>
            </a:r>
          </a:p>
          <a:p>
            <a:pPr>
              <a:spcAft>
                <a:spcPts val="0"/>
              </a:spcAft>
              <a:buClr>
                <a:schemeClr val="accent4"/>
              </a:buClr>
            </a:pPr>
            <a:r>
              <a:rPr lang="en-US" sz="2800" dirty="0" smtClean="0"/>
              <a:t>Manure management options</a:t>
            </a:r>
          </a:p>
          <a:p>
            <a:pPr>
              <a:spcAft>
                <a:spcPts val="0"/>
              </a:spcAft>
              <a:buClr>
                <a:schemeClr val="accent4"/>
              </a:buClr>
            </a:pPr>
            <a:r>
              <a:rPr lang="en-US" sz="2800" dirty="0" smtClean="0"/>
              <a:t>Backup power supply</a:t>
            </a:r>
          </a:p>
          <a:p>
            <a:pPr>
              <a:spcAft>
                <a:spcPts val="0"/>
              </a:spcAft>
              <a:buClr>
                <a:schemeClr val="accent4"/>
              </a:buClr>
            </a:pPr>
            <a:r>
              <a:rPr lang="en-US" sz="2800" dirty="0" smtClean="0"/>
              <a:t>Emergency response plan</a:t>
            </a:r>
            <a:endParaRPr lang="en-US" sz="2400" dirty="0"/>
          </a:p>
        </p:txBody>
      </p:sp>
    </p:spTree>
    <p:extLst>
      <p:ext uri="{BB962C8B-B14F-4D97-AF65-F5344CB8AC3E}">
        <p14:creationId xmlns:p14="http://schemas.microsoft.com/office/powerpoint/2010/main" val="69892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45</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4"/>
                </a:solidFill>
              </a:rPr>
              <a:t>Key concerns</a:t>
            </a:r>
          </a:p>
          <a:p>
            <a:pPr marL="457200" indent="-457200">
              <a:spcAft>
                <a:spcPts val="0"/>
              </a:spcAft>
              <a:buFont typeface="+mj-lt"/>
              <a:buAutoNum type="arabicPeriod"/>
            </a:pPr>
            <a:r>
              <a:rPr lang="en-US" dirty="0" smtClean="0">
                <a:solidFill>
                  <a:schemeClr val="accent1"/>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2802760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46</a:t>
            </a:fld>
            <a:endParaRPr lang="en-US" dirty="0"/>
          </a:p>
        </p:txBody>
      </p:sp>
      <p:graphicFrame>
        <p:nvGraphicFramePr>
          <p:cNvPr id="5" name="Diagram 4" title="Diagram of climate change"/>
          <p:cNvGraphicFramePr/>
          <p:nvPr>
            <p:extLst>
              <p:ext uri="{D42A27DB-BD31-4B8C-83A1-F6EECF244321}">
                <p14:modId xmlns:p14="http://schemas.microsoft.com/office/powerpoint/2010/main" val="4025089392"/>
              </p:ext>
            </p:extLst>
          </p:nvPr>
        </p:nvGraphicFramePr>
        <p:xfrm>
          <a:off x="2495826" y="1523700"/>
          <a:ext cx="7522817" cy="50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l"/>
            <a:r>
              <a:rPr lang="en-US" dirty="0" smtClean="0"/>
              <a:t>FOOD SAFETY</a:t>
            </a:r>
            <a:endParaRPr lang="en-US" dirty="0"/>
          </a:p>
        </p:txBody>
      </p:sp>
    </p:spTree>
    <p:extLst>
      <p:ext uri="{BB962C8B-B14F-4D97-AF65-F5344CB8AC3E}">
        <p14:creationId xmlns:p14="http://schemas.microsoft.com/office/powerpoint/2010/main" val="3921094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Cargo ship"/>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238" b="15238"/>
          <a:stretch>
            <a:fillRect/>
          </a:stretch>
        </p:blipFill>
        <p:spPr>
          <a:prstGeom prst="rect">
            <a:avLst/>
          </a:prstGeom>
        </p:spPr>
      </p:pic>
      <p:sp>
        <p:nvSpPr>
          <p:cNvPr id="2" name="Title 1"/>
          <p:cNvSpPr>
            <a:spLocks noGrp="1"/>
          </p:cNvSpPr>
          <p:nvPr>
            <p:ph type="title"/>
          </p:nvPr>
        </p:nvSpPr>
        <p:spPr/>
        <p:txBody>
          <a:bodyPr>
            <a:normAutofit/>
          </a:bodyPr>
          <a:lstStyle/>
          <a:p>
            <a:pPr algn="l"/>
            <a:r>
              <a:rPr lang="en-US" dirty="0" smtClean="0"/>
              <a:t>FOOD DISTRIBUTION</a:t>
            </a:r>
            <a:endParaRPr lang="en-US" dirty="0"/>
          </a:p>
        </p:txBody>
      </p:sp>
      <p:sp>
        <p:nvSpPr>
          <p:cNvPr id="4" name="Content Placeholder 3"/>
          <p:cNvSpPr>
            <a:spLocks noGrp="1"/>
          </p:cNvSpPr>
          <p:nvPr>
            <p:ph idx="1"/>
          </p:nvPr>
        </p:nvSpPr>
        <p:spPr/>
        <p:txBody>
          <a:bodyPr>
            <a:normAutofit/>
          </a:bodyPr>
          <a:lstStyle/>
          <a:p>
            <a:pPr lvl="1">
              <a:spcAft>
                <a:spcPts val="0"/>
              </a:spcAft>
              <a:buClr>
                <a:schemeClr val="accent4"/>
              </a:buClr>
            </a:pPr>
            <a:r>
              <a:rPr lang="en-US" sz="2600" dirty="0" smtClean="0"/>
              <a:t>Disruptions </a:t>
            </a:r>
            <a:r>
              <a:rPr lang="en-US" sz="2600" dirty="0"/>
              <a:t>in transportation and infrastructure</a:t>
            </a:r>
          </a:p>
          <a:p>
            <a:pPr lvl="1">
              <a:spcAft>
                <a:spcPts val="0"/>
              </a:spcAft>
              <a:buClr>
                <a:schemeClr val="accent4"/>
              </a:buClr>
            </a:pPr>
            <a:r>
              <a:rPr lang="en-US" sz="2600" dirty="0"/>
              <a:t>Water levels in shipping routes</a:t>
            </a:r>
          </a:p>
          <a:p>
            <a:pPr lvl="2">
              <a:spcAft>
                <a:spcPts val="0"/>
              </a:spcAft>
              <a:buClr>
                <a:schemeClr val="accent4"/>
              </a:buClr>
            </a:pPr>
            <a:r>
              <a:rPr lang="en-US" sz="2600" dirty="0"/>
              <a:t>Mississippi River</a:t>
            </a:r>
          </a:p>
          <a:p>
            <a:pPr lvl="2">
              <a:spcAft>
                <a:spcPts val="0"/>
              </a:spcAft>
              <a:buClr>
                <a:schemeClr val="accent4"/>
              </a:buClr>
            </a:pPr>
            <a:r>
              <a:rPr lang="en-US" sz="2600" dirty="0"/>
              <a:t>Lake Superior</a:t>
            </a:r>
          </a:p>
        </p:txBody>
      </p:sp>
    </p:spTree>
    <p:extLst>
      <p:ext uri="{BB962C8B-B14F-4D97-AF65-F5344CB8AC3E}">
        <p14:creationId xmlns:p14="http://schemas.microsoft.com/office/powerpoint/2010/main" val="2209249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Money"/>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smtClean="0"/>
              <a:t>FOOD PRICES</a:t>
            </a:r>
            <a:endParaRPr lang="en-US" dirty="0"/>
          </a:p>
        </p:txBody>
      </p:sp>
      <p:sp>
        <p:nvSpPr>
          <p:cNvPr id="4" name="Content Placeholder 3"/>
          <p:cNvSpPr>
            <a:spLocks noGrp="1"/>
          </p:cNvSpPr>
          <p:nvPr>
            <p:ph idx="1"/>
          </p:nvPr>
        </p:nvSpPr>
        <p:spPr/>
        <p:txBody>
          <a:bodyPr>
            <a:normAutofit/>
          </a:bodyPr>
          <a:lstStyle/>
          <a:p>
            <a:pPr>
              <a:spcAft>
                <a:spcPts val="0"/>
              </a:spcAft>
              <a:buClr>
                <a:schemeClr val="accent4"/>
              </a:buClr>
            </a:pPr>
            <a:r>
              <a:rPr lang="en-US" sz="2600" dirty="0" smtClean="0"/>
              <a:t>Food prices may </a:t>
            </a:r>
            <a:r>
              <a:rPr lang="en-US" sz="2600" b="1" dirty="0" smtClean="0">
                <a:solidFill>
                  <a:schemeClr val="accent4">
                    <a:lumMod val="40000"/>
                    <a:lumOff val="60000"/>
                  </a:schemeClr>
                </a:solidFill>
              </a:rPr>
              <a:t>rise</a:t>
            </a:r>
            <a:r>
              <a:rPr lang="en-US" sz="2600" dirty="0" smtClean="0"/>
              <a:t> if</a:t>
            </a:r>
          </a:p>
          <a:p>
            <a:pPr lvl="1">
              <a:spcAft>
                <a:spcPts val="0"/>
              </a:spcAft>
              <a:buClr>
                <a:schemeClr val="accent4"/>
              </a:buClr>
            </a:pPr>
            <a:r>
              <a:rPr lang="en-US" sz="2600" dirty="0" smtClean="0"/>
              <a:t>Production </a:t>
            </a:r>
            <a:r>
              <a:rPr lang="en-US" sz="2600" b="1" dirty="0" smtClean="0">
                <a:solidFill>
                  <a:schemeClr val="accent4">
                    <a:lumMod val="40000"/>
                    <a:lumOff val="60000"/>
                  </a:schemeClr>
                </a:solidFill>
              </a:rPr>
              <a:t>declines</a:t>
            </a:r>
          </a:p>
          <a:p>
            <a:pPr lvl="1">
              <a:spcAft>
                <a:spcPts val="0"/>
              </a:spcAft>
              <a:buClr>
                <a:schemeClr val="accent4"/>
              </a:buClr>
            </a:pPr>
            <a:r>
              <a:rPr lang="en-US" sz="2600" dirty="0" smtClean="0"/>
              <a:t>Prices of inputs </a:t>
            </a:r>
            <a:r>
              <a:rPr lang="en-US" sz="2600" b="1" dirty="0" smtClean="0">
                <a:solidFill>
                  <a:schemeClr val="accent4">
                    <a:lumMod val="40000"/>
                    <a:lumOff val="60000"/>
                  </a:schemeClr>
                </a:solidFill>
              </a:rPr>
              <a:t>increase</a:t>
            </a:r>
          </a:p>
          <a:p>
            <a:pPr>
              <a:spcAft>
                <a:spcPts val="0"/>
              </a:spcAft>
              <a:buClr>
                <a:schemeClr val="accent4"/>
              </a:buClr>
            </a:pPr>
            <a:r>
              <a:rPr lang="en-US" sz="2600" dirty="0" smtClean="0"/>
              <a:t>Food insecurity </a:t>
            </a:r>
            <a:r>
              <a:rPr lang="en-US" sz="2600" b="1" dirty="0" smtClean="0">
                <a:solidFill>
                  <a:schemeClr val="accent4">
                    <a:lumMod val="40000"/>
                    <a:lumOff val="60000"/>
                  </a:schemeClr>
                </a:solidFill>
              </a:rPr>
              <a:t>increases</a:t>
            </a:r>
            <a:r>
              <a:rPr lang="en-US" sz="2600" dirty="0" smtClean="0"/>
              <a:t> with </a:t>
            </a:r>
            <a:r>
              <a:rPr lang="en-US" sz="2600" b="1" dirty="0" smtClean="0">
                <a:solidFill>
                  <a:schemeClr val="accent4">
                    <a:lumMod val="40000"/>
                    <a:lumOff val="60000"/>
                  </a:schemeClr>
                </a:solidFill>
              </a:rPr>
              <a:t>rising</a:t>
            </a:r>
            <a:r>
              <a:rPr lang="en-US" sz="2600" b="1" dirty="0" smtClean="0"/>
              <a:t> </a:t>
            </a:r>
            <a:r>
              <a:rPr lang="en-US" sz="2600" dirty="0" smtClean="0"/>
              <a:t>food prices</a:t>
            </a:r>
            <a:endParaRPr lang="en-US" sz="2600" dirty="0"/>
          </a:p>
        </p:txBody>
      </p:sp>
    </p:spTree>
    <p:extLst>
      <p:ext uri="{BB962C8B-B14F-4D97-AF65-F5344CB8AC3E}">
        <p14:creationId xmlns:p14="http://schemas.microsoft.com/office/powerpoint/2010/main" val="1511751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Spoon full of wildric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smtClean="0"/>
              <a:t>TRADITIONAL FOODS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600" dirty="0" smtClean="0"/>
              <a:t>Impacts on traditional foods for American Indians:</a:t>
            </a:r>
          </a:p>
          <a:p>
            <a:pPr lvl="1">
              <a:spcAft>
                <a:spcPts val="0"/>
              </a:spcAft>
              <a:buClr>
                <a:schemeClr val="accent4"/>
              </a:buClr>
            </a:pPr>
            <a:r>
              <a:rPr lang="en-US" sz="2600" dirty="0" smtClean="0"/>
              <a:t>Availability</a:t>
            </a:r>
          </a:p>
          <a:p>
            <a:pPr lvl="1">
              <a:spcAft>
                <a:spcPts val="0"/>
              </a:spcAft>
              <a:buClr>
                <a:schemeClr val="accent4"/>
              </a:buClr>
            </a:pPr>
            <a:r>
              <a:rPr lang="en-US" sz="2600" dirty="0" smtClean="0"/>
              <a:t>Access</a:t>
            </a:r>
          </a:p>
          <a:p>
            <a:pPr lvl="1">
              <a:spcAft>
                <a:spcPts val="0"/>
              </a:spcAft>
              <a:buClr>
                <a:schemeClr val="accent4"/>
              </a:buClr>
            </a:pPr>
            <a:r>
              <a:rPr lang="en-US" sz="2600" dirty="0" smtClean="0"/>
              <a:t>Health of plant and animal resources</a:t>
            </a:r>
            <a:endParaRPr lang="en-US" sz="2600" dirty="0"/>
          </a:p>
        </p:txBody>
      </p:sp>
    </p:spTree>
    <p:extLst>
      <p:ext uri="{BB962C8B-B14F-4D97-AF65-F5344CB8AC3E}">
        <p14:creationId xmlns:p14="http://schemas.microsoft.com/office/powerpoint/2010/main" val="3052888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CLIMATE 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CLIMATE 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3622609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50</a:t>
            </a:fld>
            <a:endParaRPr lang="en-US" dirty="0"/>
          </a:p>
        </p:txBody>
      </p:sp>
      <p:graphicFrame>
        <p:nvGraphicFramePr>
          <p:cNvPr id="5" name="Diagram 4" title="Diagram showing how climate change affects wildrice"/>
          <p:cNvGraphicFramePr/>
          <p:nvPr>
            <p:extLst>
              <p:ext uri="{D42A27DB-BD31-4B8C-83A1-F6EECF244321}">
                <p14:modId xmlns:p14="http://schemas.microsoft.com/office/powerpoint/2010/main" val="232290967"/>
              </p:ext>
            </p:extLst>
          </p:nvPr>
        </p:nvGraphicFramePr>
        <p:xfrm>
          <a:off x="2495826" y="1523700"/>
          <a:ext cx="7522817" cy="50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l"/>
            <a:r>
              <a:rPr lang="en-US" dirty="0" smtClean="0"/>
              <a:t>WILD RICE</a:t>
            </a:r>
            <a:endParaRPr lang="en-US" dirty="0"/>
          </a:p>
        </p:txBody>
      </p:sp>
    </p:spTree>
    <p:extLst>
      <p:ext uri="{BB962C8B-B14F-4D97-AF65-F5344CB8AC3E}">
        <p14:creationId xmlns:p14="http://schemas.microsoft.com/office/powerpoint/2010/main" val="3281875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51</a:t>
            </a:fld>
            <a:endParaRPr lang="en-US" dirty="0"/>
          </a:p>
        </p:txBody>
      </p:sp>
      <p:graphicFrame>
        <p:nvGraphicFramePr>
          <p:cNvPr id="11" name="Diagram 10" title="Diagram showing how climate change affects fish"/>
          <p:cNvGraphicFramePr/>
          <p:nvPr>
            <p:extLst/>
          </p:nvPr>
        </p:nvGraphicFramePr>
        <p:xfrm>
          <a:off x="2495826" y="1523700"/>
          <a:ext cx="7522817" cy="50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l"/>
            <a:r>
              <a:rPr lang="en-US" dirty="0" smtClean="0"/>
              <a:t>FISH</a:t>
            </a:r>
            <a:endParaRPr lang="en-US" dirty="0"/>
          </a:p>
        </p:txBody>
      </p:sp>
    </p:spTree>
    <p:extLst>
      <p:ext uri="{BB962C8B-B14F-4D97-AF65-F5344CB8AC3E}">
        <p14:creationId xmlns:p14="http://schemas.microsoft.com/office/powerpoint/2010/main" val="917712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52</a:t>
            </a:fld>
            <a:endParaRPr lang="en-US" dirty="0"/>
          </a:p>
        </p:txBody>
      </p:sp>
      <p:graphicFrame>
        <p:nvGraphicFramePr>
          <p:cNvPr id="11" name="Diagram 10" title="Diagram showing how climate change affects farm workers"/>
          <p:cNvGraphicFramePr/>
          <p:nvPr>
            <p:extLst>
              <p:ext uri="{D42A27DB-BD31-4B8C-83A1-F6EECF244321}">
                <p14:modId xmlns:p14="http://schemas.microsoft.com/office/powerpoint/2010/main" val="1880158616"/>
              </p:ext>
            </p:extLst>
          </p:nvPr>
        </p:nvGraphicFramePr>
        <p:xfrm>
          <a:off x="2495826" y="1523700"/>
          <a:ext cx="7522817" cy="50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pPr algn="l"/>
            <a:r>
              <a:rPr lang="en-US" dirty="0" smtClean="0"/>
              <a:t>FARM WORKERS</a:t>
            </a:r>
            <a:endParaRPr lang="en-US" dirty="0"/>
          </a:p>
        </p:txBody>
      </p:sp>
    </p:spTree>
    <p:extLst>
      <p:ext uri="{BB962C8B-B14F-4D97-AF65-F5344CB8AC3E}">
        <p14:creationId xmlns:p14="http://schemas.microsoft.com/office/powerpoint/2010/main" val="23877324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53</a:t>
            </a:fld>
            <a:endParaRPr lang="en-US" dirty="0"/>
          </a:p>
        </p:txBody>
      </p:sp>
      <p:pic>
        <p:nvPicPr>
          <p:cNvPr id="4" name="Content Placeholder 3" title="Graphic of the food system"/>
          <p:cNvPicPr>
            <a:picLocks noGrp="1" noChangeAspect="1"/>
          </p:cNvPicPr>
          <p:nvPr>
            <p:ph idx="1"/>
          </p:nvPr>
        </p:nvPicPr>
        <p:blipFill rotWithShape="1">
          <a:blip r:embed="rId3">
            <a:extLst>
              <a:ext uri="{28A0092B-C50C-407E-A947-70E740481C1C}">
                <a14:useLocalDpi xmlns:a14="http://schemas.microsoft.com/office/drawing/2010/main" val="0"/>
              </a:ext>
            </a:extLst>
          </a:blip>
          <a:srcRect t="20501"/>
          <a:stretch/>
        </p:blipFill>
        <p:spPr>
          <a:xfrm>
            <a:off x="467910" y="2517913"/>
            <a:ext cx="11370000" cy="2199863"/>
          </a:xfrm>
        </p:spPr>
      </p:pic>
      <p:sp>
        <p:nvSpPr>
          <p:cNvPr id="2" name="Title 1"/>
          <p:cNvSpPr>
            <a:spLocks noGrp="1"/>
          </p:cNvSpPr>
          <p:nvPr>
            <p:ph type="title"/>
          </p:nvPr>
        </p:nvSpPr>
        <p:spPr/>
        <p:txBody>
          <a:bodyPr/>
          <a:lstStyle/>
          <a:p>
            <a:pPr algn="l"/>
            <a:r>
              <a:rPr lang="en-US" dirty="0" smtClean="0"/>
              <a:t>THE FOOD SYSTEM</a:t>
            </a:r>
            <a:endParaRPr lang="en-US" dirty="0"/>
          </a:p>
        </p:txBody>
      </p:sp>
    </p:spTree>
    <p:extLst>
      <p:ext uri="{BB962C8B-B14F-4D97-AF65-F5344CB8AC3E}">
        <p14:creationId xmlns:p14="http://schemas.microsoft.com/office/powerpoint/2010/main" val="225525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54</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changes in Minnesota</a:t>
            </a:r>
          </a:p>
          <a:p>
            <a:pPr marL="457200" indent="-457200">
              <a:spcAft>
                <a:spcPts val="0"/>
              </a:spcAft>
              <a:buFont typeface="+mj-lt"/>
              <a:buAutoNum type="arabicPeriod"/>
            </a:pPr>
            <a:r>
              <a:rPr lang="en-US" dirty="0" smtClean="0">
                <a:solidFill>
                  <a:schemeClr val="accent1"/>
                </a:solidFill>
              </a:rPr>
              <a:t>Minnesota agriculture</a:t>
            </a:r>
          </a:p>
          <a:p>
            <a:pPr marL="457200" indent="-457200">
              <a:spcAft>
                <a:spcPts val="0"/>
              </a:spcAft>
              <a:buFont typeface="+mj-lt"/>
              <a:buAutoNum type="arabicPeriod"/>
            </a:pPr>
            <a:r>
              <a:rPr lang="en-US" dirty="0" smtClean="0">
                <a:solidFill>
                  <a:schemeClr val="accent1"/>
                </a:solidFill>
              </a:rPr>
              <a:t>Food security</a:t>
            </a:r>
          </a:p>
          <a:p>
            <a:pPr marL="457200" indent="-457200">
              <a:spcAft>
                <a:spcPts val="0"/>
              </a:spcAft>
              <a:buFont typeface="+mj-lt"/>
              <a:buAutoNum type="arabicPeriod"/>
            </a:pPr>
            <a:r>
              <a:rPr lang="en-US" dirty="0" smtClean="0">
                <a:solidFill>
                  <a:schemeClr val="accent1"/>
                </a:solidFill>
              </a:rPr>
              <a:t>Crop production</a:t>
            </a:r>
          </a:p>
          <a:p>
            <a:pPr marL="457200" indent="-457200">
              <a:spcAft>
                <a:spcPts val="0"/>
              </a:spcAft>
              <a:buFont typeface="+mj-lt"/>
              <a:buAutoNum type="arabicPeriod"/>
            </a:pPr>
            <a:r>
              <a:rPr lang="en-US" dirty="0" smtClean="0">
                <a:solidFill>
                  <a:schemeClr val="accent1"/>
                </a:solidFill>
              </a:rPr>
              <a:t>Livestock production</a:t>
            </a:r>
          </a:p>
          <a:p>
            <a:pPr marL="457200" indent="-457200">
              <a:spcAft>
                <a:spcPts val="0"/>
              </a:spcAft>
              <a:buFont typeface="+mj-lt"/>
              <a:buAutoNum type="arabicPeriod"/>
            </a:pPr>
            <a:r>
              <a:rPr lang="en-US" dirty="0" smtClean="0">
                <a:solidFill>
                  <a:schemeClr val="accent1"/>
                </a:solidFill>
              </a:rPr>
              <a:t>Key concerns</a:t>
            </a:r>
          </a:p>
          <a:p>
            <a:pPr marL="457200" indent="-457200">
              <a:spcAft>
                <a:spcPts val="0"/>
              </a:spcAft>
              <a:buFont typeface="+mj-lt"/>
              <a:buAutoNum type="arabicPeriod"/>
            </a:pPr>
            <a:r>
              <a:rPr lang="en-US" dirty="0" smtClean="0">
                <a:solidFill>
                  <a:schemeClr val="accent4"/>
                </a:solidFill>
              </a:rPr>
              <a:t>Strategies: Public health professionals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24430264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title="Bell pepper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smtClean="0"/>
              <a:t>STRATEGIES: PUBLIC HEALTH PROFESSIONALS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b="1" dirty="0" smtClean="0"/>
              <a:t>FOCUS ON PREVENTION</a:t>
            </a:r>
          </a:p>
          <a:p>
            <a:pPr>
              <a:spcAft>
                <a:spcPts val="0"/>
              </a:spcAft>
              <a:buClr>
                <a:schemeClr val="accent4"/>
              </a:buClr>
            </a:pPr>
            <a:r>
              <a:rPr lang="en-US" sz="2800" dirty="0" smtClean="0"/>
              <a:t>Increase awareness</a:t>
            </a:r>
          </a:p>
          <a:p>
            <a:pPr>
              <a:spcAft>
                <a:spcPts val="0"/>
              </a:spcAft>
              <a:buClr>
                <a:schemeClr val="accent4"/>
              </a:buClr>
            </a:pPr>
            <a:r>
              <a:rPr lang="en-US" sz="2800" dirty="0" smtClean="0"/>
              <a:t>Identify vulnerable populations</a:t>
            </a:r>
          </a:p>
          <a:p>
            <a:pPr>
              <a:spcAft>
                <a:spcPts val="0"/>
              </a:spcAft>
              <a:buClr>
                <a:schemeClr val="accent4"/>
              </a:buClr>
            </a:pPr>
            <a:r>
              <a:rPr lang="en-US" sz="2800" dirty="0" smtClean="0"/>
              <a:t>Monitor health status</a:t>
            </a:r>
          </a:p>
          <a:p>
            <a:pPr>
              <a:spcAft>
                <a:spcPts val="0"/>
              </a:spcAft>
              <a:buClr>
                <a:schemeClr val="accent4"/>
              </a:buClr>
            </a:pPr>
            <a:r>
              <a:rPr lang="en-US" sz="2800" dirty="0" smtClean="0"/>
              <a:t>Reduce exposures</a:t>
            </a:r>
            <a:endParaRPr lang="en-US" sz="2800" dirty="0"/>
          </a:p>
        </p:txBody>
      </p:sp>
    </p:spTree>
    <p:extLst>
      <p:ext uri="{BB962C8B-B14F-4D97-AF65-F5344CB8AC3E}">
        <p14:creationId xmlns:p14="http://schemas.microsoft.com/office/powerpoint/2010/main" val="40294336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Blueberries, blackberries, raspberri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smtClean="0"/>
              <a:t>STRATEGIES: PUBLIC HEALTH PROFESSIONALS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200" b="1" dirty="0" smtClean="0"/>
              <a:t>FOCUS ON FOOD SAFETY AND DISTRIBUTION</a:t>
            </a:r>
          </a:p>
          <a:p>
            <a:pPr>
              <a:spcAft>
                <a:spcPts val="0"/>
              </a:spcAft>
              <a:buClr>
                <a:schemeClr val="accent4"/>
              </a:buClr>
            </a:pPr>
            <a:r>
              <a:rPr lang="en-US" sz="2200" dirty="0" smtClean="0"/>
              <a:t>Foodborne illnesses</a:t>
            </a:r>
          </a:p>
          <a:p>
            <a:pPr>
              <a:spcAft>
                <a:spcPts val="0"/>
              </a:spcAft>
              <a:buClr>
                <a:schemeClr val="accent4"/>
              </a:buClr>
            </a:pPr>
            <a:r>
              <a:rPr lang="en-US" sz="2200" dirty="0" smtClean="0"/>
              <a:t>Emergency preparedness (power outages, disruptions in transportation routes)</a:t>
            </a:r>
            <a:endParaRPr lang="en-US" sz="2200" dirty="0"/>
          </a:p>
        </p:txBody>
      </p:sp>
    </p:spTree>
    <p:extLst>
      <p:ext uri="{BB962C8B-B14F-4D97-AF65-F5344CB8AC3E}">
        <p14:creationId xmlns:p14="http://schemas.microsoft.com/office/powerpoint/2010/main" val="1619630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Farmers market"/>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715" b="25911"/>
          <a:stretch/>
        </p:blipFill>
        <p:spPr/>
      </p:pic>
      <p:sp>
        <p:nvSpPr>
          <p:cNvPr id="2" name="Title 1"/>
          <p:cNvSpPr>
            <a:spLocks noGrp="1"/>
          </p:cNvSpPr>
          <p:nvPr>
            <p:ph type="title"/>
          </p:nvPr>
        </p:nvSpPr>
        <p:spPr/>
        <p:txBody>
          <a:bodyPr>
            <a:normAutofit/>
          </a:bodyPr>
          <a:lstStyle/>
          <a:p>
            <a:pPr algn="l"/>
            <a:r>
              <a:rPr lang="en-US" dirty="0" smtClean="0"/>
              <a:t>STRATEGIES: PUBLIC HEALTH PROFESSIONALS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400" b="1" dirty="0" smtClean="0"/>
              <a:t>FOCUS ON FOOD ACCESS AND AVAILABILITY</a:t>
            </a:r>
          </a:p>
          <a:p>
            <a:pPr>
              <a:spcAft>
                <a:spcPts val="0"/>
              </a:spcAft>
              <a:buClr>
                <a:schemeClr val="accent4"/>
              </a:buClr>
            </a:pPr>
            <a:r>
              <a:rPr lang="en-US" sz="2200" dirty="0" smtClean="0"/>
              <a:t>Promote a diverse food supply</a:t>
            </a:r>
          </a:p>
          <a:p>
            <a:pPr>
              <a:spcAft>
                <a:spcPts val="0"/>
              </a:spcAft>
              <a:buClr>
                <a:schemeClr val="accent4"/>
              </a:buClr>
            </a:pPr>
            <a:r>
              <a:rPr lang="en-US" sz="2200" dirty="0" smtClean="0"/>
              <a:t>Promote local food initiatives (Minnesota Grown, farmers markets, school gardens)</a:t>
            </a:r>
            <a:endParaRPr lang="en-US" sz="2200" dirty="0"/>
          </a:p>
        </p:txBody>
      </p:sp>
    </p:spTree>
    <p:extLst>
      <p:ext uri="{BB962C8B-B14F-4D97-AF65-F5344CB8AC3E}">
        <p14:creationId xmlns:p14="http://schemas.microsoft.com/office/powerpoint/2010/main" val="2106618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Male farmer throwing birdseed"/>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910" r="8639" b="22550"/>
          <a:stretch/>
        </p:blipFill>
        <p:spPr/>
      </p:pic>
      <p:sp>
        <p:nvSpPr>
          <p:cNvPr id="2" name="Title 1"/>
          <p:cNvSpPr>
            <a:spLocks noGrp="1"/>
          </p:cNvSpPr>
          <p:nvPr>
            <p:ph type="title"/>
          </p:nvPr>
        </p:nvSpPr>
        <p:spPr/>
        <p:txBody>
          <a:bodyPr>
            <a:normAutofit/>
          </a:bodyPr>
          <a:lstStyle/>
          <a:p>
            <a:pPr algn="l"/>
            <a:r>
              <a:rPr lang="en-US" dirty="0" smtClean="0"/>
              <a:t>STRATEGIES: PUBLIC HEALTH PROFESSIONALS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b="1" dirty="0" smtClean="0"/>
              <a:t>FOCUS ON HEALTH EQUITY</a:t>
            </a:r>
          </a:p>
          <a:p>
            <a:pPr>
              <a:spcAft>
                <a:spcPts val="0"/>
              </a:spcAft>
              <a:buClr>
                <a:schemeClr val="accent4"/>
              </a:buClr>
            </a:pPr>
            <a:r>
              <a:rPr lang="en-US" sz="2800" dirty="0" smtClean="0"/>
              <a:t>Vulnerable populations</a:t>
            </a:r>
          </a:p>
          <a:p>
            <a:pPr>
              <a:spcAft>
                <a:spcPts val="0"/>
              </a:spcAft>
              <a:buClr>
                <a:schemeClr val="accent4"/>
              </a:buClr>
            </a:pPr>
            <a:r>
              <a:rPr lang="en-US" sz="2800" dirty="0" smtClean="0"/>
              <a:t>Those with limited incomes</a:t>
            </a:r>
          </a:p>
          <a:p>
            <a:pPr>
              <a:spcAft>
                <a:spcPts val="0"/>
              </a:spcAft>
              <a:buClr>
                <a:schemeClr val="accent4"/>
              </a:buClr>
            </a:pPr>
            <a:r>
              <a:rPr lang="en-US" sz="2800" dirty="0" smtClean="0"/>
              <a:t>Hunters and gatherers</a:t>
            </a:r>
          </a:p>
          <a:p>
            <a:pPr>
              <a:spcAft>
                <a:spcPts val="0"/>
              </a:spcAft>
              <a:buClr>
                <a:schemeClr val="accent4"/>
              </a:buClr>
            </a:pPr>
            <a:r>
              <a:rPr lang="en-US" sz="2800" dirty="0" smtClean="0"/>
              <a:t>Farm workers</a:t>
            </a:r>
            <a:endParaRPr lang="en-US" sz="2800" dirty="0"/>
          </a:p>
        </p:txBody>
      </p:sp>
    </p:spTree>
    <p:extLst>
      <p:ext uri="{BB962C8B-B14F-4D97-AF65-F5344CB8AC3E}">
        <p14:creationId xmlns:p14="http://schemas.microsoft.com/office/powerpoint/2010/main" val="27065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59</a:t>
            </a:fld>
            <a:endParaRPr lang="en-US" dirty="0"/>
          </a:p>
        </p:txBody>
      </p:sp>
    </p:spTree>
    <p:extLst>
      <p:ext uri="{BB962C8B-B14F-4D97-AF65-F5344CB8AC3E}">
        <p14:creationId xmlns:p14="http://schemas.microsoft.com/office/powerpoint/2010/main" val="3000884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sp>
        <p:nvSpPr>
          <p:cNvPr id="2" name="Title 1"/>
          <p:cNvSpPr>
            <a:spLocks noGrp="1"/>
          </p:cNvSpPr>
          <p:nvPr>
            <p:ph type="title"/>
          </p:nvPr>
        </p:nvSpPr>
        <p:spPr/>
        <p:txBody>
          <a:bodyPr/>
          <a:lstStyle/>
          <a:p>
            <a:pPr algn="l"/>
            <a:r>
              <a:rPr lang="en-US" dirty="0" smtClean="0"/>
              <a:t>CLIMATE AND HEALTH ARE LINKED</a:t>
            </a:r>
            <a:endParaRPr lang="en-US" dirty="0"/>
          </a:p>
        </p:txBody>
      </p:sp>
      <p:cxnSp>
        <p:nvCxnSpPr>
          <p:cNvPr id="5" name="Straight Connector 4"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162355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11" name="Text Placeholder 10"/>
          <p:cNvSpPr>
            <a:spLocks noGrp="1"/>
          </p:cNvSpPr>
          <p:nvPr>
            <p:ph type="body" sz="quarter" idx="15"/>
          </p:nvPr>
        </p:nvSpPr>
        <p:spPr/>
        <p:txBody>
          <a:bodyPr/>
          <a:lstStyle/>
          <a:p>
            <a:r>
              <a:rPr lang="en-US" dirty="0">
                <a:solidFill>
                  <a:schemeClr val="accent1"/>
                </a:solidFill>
              </a:rPr>
              <a:t>1</a:t>
            </a:r>
          </a:p>
        </p:txBody>
      </p:sp>
      <p:sp>
        <p:nvSpPr>
          <p:cNvPr id="7" name="Title 6"/>
          <p:cNvSpPr>
            <a:spLocks noGrp="1"/>
          </p:cNvSpPr>
          <p:nvPr>
            <p:ph type="title"/>
          </p:nvPr>
        </p:nvSpPr>
        <p:spPr/>
        <p:txBody>
          <a:bodyPr/>
          <a:lstStyle/>
          <a:p>
            <a:r>
              <a:rPr lang="en-US" sz="5400" dirty="0" smtClean="0"/>
              <a:t>Energy</a:t>
            </a:r>
            <a:endParaRPr lang="en-US" sz="5400" dirty="0"/>
          </a:p>
        </p:txBody>
      </p:sp>
    </p:spTree>
    <p:extLst>
      <p:ext uri="{BB962C8B-B14F-4D97-AF65-F5344CB8AC3E}">
        <p14:creationId xmlns:p14="http://schemas.microsoft.com/office/powerpoint/2010/main" val="30599631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9920" y="0"/>
            <a:ext cx="12214620" cy="6858000"/>
          </a:xfrm>
          <a:prstGeom prst="rect">
            <a:avLst/>
          </a:prstGeom>
        </p:spPr>
      </p:pic>
      <p:sp>
        <p:nvSpPr>
          <p:cNvPr id="2" name="Title 1"/>
          <p:cNvSpPr>
            <a:spLocks noGrp="1"/>
          </p:cNvSpPr>
          <p:nvPr>
            <p:ph type="title"/>
          </p:nvPr>
        </p:nvSpPr>
        <p:spPr/>
        <p:txBody>
          <a:bodyPr/>
          <a:lstStyle/>
          <a:p>
            <a:pPr algn="l"/>
            <a:r>
              <a:rPr lang="en-US" b="1" dirty="0" smtClean="0">
                <a:solidFill>
                  <a:schemeClr val="bg1"/>
                </a:solidFill>
              </a:rPr>
              <a:t>Energy</a:t>
            </a:r>
            <a:endParaRPr lang="en-US" b="1" dirty="0">
              <a:solidFill>
                <a:schemeClr val="bg1"/>
              </a:solidFill>
            </a:endParaRPr>
          </a:p>
        </p:txBody>
      </p:sp>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Use </a:t>
            </a:r>
            <a:r>
              <a:rPr lang="en-US" sz="2200" dirty="0"/>
              <a:t>less energy to heat or cool homes</a:t>
            </a:r>
          </a:p>
          <a:p>
            <a:pPr>
              <a:spcAft>
                <a:spcPts val="0"/>
              </a:spcAft>
            </a:pPr>
            <a:r>
              <a:rPr lang="en-US" sz="2200" dirty="0"/>
              <a:t>Use energy-efficient appliances and lightbulbs</a:t>
            </a:r>
          </a:p>
          <a:p>
            <a:pPr>
              <a:spcAft>
                <a:spcPts val="0"/>
              </a:spcAft>
            </a:pPr>
            <a:r>
              <a:rPr lang="en-US" sz="2200" dirty="0"/>
              <a:t>Reduce, reuse, recycle </a:t>
            </a:r>
            <a:r>
              <a:rPr lang="en-US" sz="2200" dirty="0" smtClean="0"/>
              <a:t>what we buy and use on a daily basis</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61</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Use </a:t>
            </a:r>
            <a:r>
              <a:rPr lang="en-US" sz="2200" dirty="0"/>
              <a:t>more renewable energy (solar, wind, and biofuels)</a:t>
            </a:r>
          </a:p>
          <a:p>
            <a:pPr>
              <a:spcAft>
                <a:spcPts val="0"/>
              </a:spcAft>
            </a:pPr>
            <a:r>
              <a:rPr lang="en-US" sz="2200" dirty="0"/>
              <a:t>Use less fossil fuel energy (oil, coal, natural gas)</a:t>
            </a:r>
          </a:p>
          <a:p>
            <a:pPr>
              <a:spcAft>
                <a:spcPts val="0"/>
              </a:spcAft>
            </a:pPr>
            <a:r>
              <a:rPr lang="en-US" sz="2200" dirty="0"/>
              <a:t>Support policy change for renewable energy </a:t>
            </a:r>
          </a:p>
          <a:p>
            <a:endParaRPr lang="en-US" sz="1600" dirty="0"/>
          </a:p>
        </p:txBody>
      </p:sp>
    </p:spTree>
    <p:extLst>
      <p:ext uri="{BB962C8B-B14F-4D97-AF65-F5344CB8AC3E}">
        <p14:creationId xmlns:p14="http://schemas.microsoft.com/office/powerpoint/2010/main" val="17020232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600" dirty="0" smtClean="0"/>
              <a:t>Transportation</a:t>
            </a:r>
            <a:endParaRPr lang="en-US" sz="460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3250299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descr="Person on bike" title="Person on bike"/>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l"/>
            <a:r>
              <a:rPr lang="en-US" b="1" dirty="0" smtClean="0">
                <a:solidFill>
                  <a:schemeClr val="tx1"/>
                </a:solidFill>
              </a:rPr>
              <a:t>Transportation</a:t>
            </a:r>
            <a:endParaRPr lang="en-US" b="1" dirty="0">
              <a:solidFill>
                <a:schemeClr val="tx1"/>
              </a:solidFill>
            </a:endParaRPr>
          </a:p>
        </p:txBody>
      </p:sp>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Burn less gasoline or diesel fuel</a:t>
            </a:r>
          </a:p>
          <a:p>
            <a:pPr>
              <a:spcAft>
                <a:spcPts val="0"/>
              </a:spcAft>
            </a:pPr>
            <a:r>
              <a:rPr lang="en-US" sz="2200" dirty="0" smtClean="0"/>
              <a:t>Walk, bike, use transit, carpool, and telecommute when possible</a:t>
            </a:r>
          </a:p>
          <a:p>
            <a:pPr>
              <a:spcAft>
                <a:spcPts val="0"/>
              </a:spcAft>
            </a:pPr>
            <a:r>
              <a:rPr lang="en-US" sz="2200" dirty="0" smtClean="0"/>
              <a:t>Drive an electric vehicle (powered by wind or solar energy)</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63</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Support public and private sector policies</a:t>
            </a:r>
          </a:p>
          <a:p>
            <a:pPr lvl="1">
              <a:spcAft>
                <a:spcPts val="0"/>
              </a:spcAft>
            </a:pPr>
            <a:r>
              <a:rPr lang="en-US" sz="1800" dirty="0"/>
              <a:t>T</a:t>
            </a:r>
            <a:r>
              <a:rPr lang="en-US" sz="1800" dirty="0" smtClean="0"/>
              <a:t>o increase gas and diesel mileage standards</a:t>
            </a:r>
          </a:p>
          <a:p>
            <a:pPr lvl="1">
              <a:spcAft>
                <a:spcPts val="0"/>
              </a:spcAft>
            </a:pPr>
            <a:r>
              <a:rPr lang="en-US" sz="1800" dirty="0" smtClean="0"/>
              <a:t>Incentivize the production of electric vehicles</a:t>
            </a:r>
          </a:p>
          <a:p>
            <a:pPr lvl="1">
              <a:spcAft>
                <a:spcPts val="0"/>
              </a:spcAft>
            </a:pPr>
            <a:r>
              <a:rPr lang="en-US" sz="1800" dirty="0" smtClean="0"/>
              <a:t>Build more transit options</a:t>
            </a:r>
            <a:endParaRPr lang="en-US" sz="1800" dirty="0"/>
          </a:p>
          <a:p>
            <a:endParaRPr lang="en-US" sz="1600" dirty="0"/>
          </a:p>
        </p:txBody>
      </p:sp>
    </p:spTree>
    <p:extLst>
      <p:ext uri="{BB962C8B-B14F-4D97-AF65-F5344CB8AC3E}">
        <p14:creationId xmlns:p14="http://schemas.microsoft.com/office/powerpoint/2010/main" val="40942330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dirty="0" smtClean="0"/>
              <a:t>Agriculture</a:t>
            </a:r>
            <a:endParaRPr lang="en-US" sz="5400"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33730474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rPr>
              <a:t>Agriculture</a:t>
            </a:r>
            <a:endParaRPr lang="en-US" b="1" dirty="0">
              <a:solidFill>
                <a:schemeClr val="bg1"/>
              </a:solidFill>
            </a:endParaRPr>
          </a:p>
        </p:txBody>
      </p:sp>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Buy more locally grown foods</a:t>
            </a:r>
          </a:p>
          <a:p>
            <a:pPr>
              <a:spcAft>
                <a:spcPts val="0"/>
              </a:spcAft>
            </a:pPr>
            <a:r>
              <a:rPr lang="en-US" sz="2200" dirty="0" smtClean="0"/>
              <a:t>Eat fewer processed foods and less meat</a:t>
            </a:r>
          </a:p>
          <a:p>
            <a:pPr>
              <a:spcAft>
                <a:spcPts val="0"/>
              </a:spcAft>
            </a:pPr>
            <a:r>
              <a:rPr lang="en-US" sz="2200" dirty="0" smtClean="0"/>
              <a:t>Grow some of our own food</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65</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Support policies that incentivize:</a:t>
            </a:r>
          </a:p>
          <a:p>
            <a:pPr lvl="1">
              <a:spcAft>
                <a:spcPts val="0"/>
              </a:spcAft>
            </a:pPr>
            <a:r>
              <a:rPr lang="en-US" sz="2200" dirty="0"/>
              <a:t>F</a:t>
            </a:r>
            <a:r>
              <a:rPr lang="en-US" sz="2200" dirty="0" smtClean="0"/>
              <a:t>oods produced with fewer chemicals</a:t>
            </a:r>
          </a:p>
          <a:p>
            <a:pPr lvl="1">
              <a:spcAft>
                <a:spcPts val="0"/>
              </a:spcAft>
            </a:pPr>
            <a:r>
              <a:rPr lang="en-US" sz="2200" dirty="0" smtClean="0"/>
              <a:t>Food that are less processed</a:t>
            </a:r>
          </a:p>
          <a:p>
            <a:pPr lvl="1">
              <a:spcAft>
                <a:spcPts val="0"/>
              </a:spcAft>
            </a:pPr>
            <a:r>
              <a:rPr lang="en-US" sz="2200" dirty="0" smtClean="0"/>
              <a:t>Food that are transported shorter distances</a:t>
            </a:r>
            <a:endParaRPr lang="en-US" sz="2200" dirty="0"/>
          </a:p>
          <a:p>
            <a:endParaRPr lang="en-US" sz="1600" dirty="0"/>
          </a:p>
        </p:txBody>
      </p:sp>
    </p:spTree>
    <p:extLst>
      <p:ext uri="{BB962C8B-B14F-4D97-AF65-F5344CB8AC3E}">
        <p14:creationId xmlns:p14="http://schemas.microsoft.com/office/powerpoint/2010/main" val="29695286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66</a:t>
            </a:fld>
            <a:endParaRPr lang="en-US" dirty="0"/>
          </a:p>
        </p:txBody>
      </p:sp>
      <p:sp>
        <p:nvSpPr>
          <p:cNvPr id="4" name="Rectangle 3"/>
          <p:cNvSpPr/>
          <p:nvPr/>
        </p:nvSpPr>
        <p:spPr>
          <a:xfrm>
            <a:off x="838200" y="1719150"/>
            <a:ext cx="9740900" cy="2126095"/>
          </a:xfrm>
          <a:prstGeom prst="rect">
            <a:avLst/>
          </a:prstGeom>
        </p:spPr>
        <p:txBody>
          <a:bodyPr wrap="square">
            <a:spAutoFit/>
          </a:bodyPr>
          <a:lstStyle/>
          <a:p>
            <a:pPr marL="457200" indent="-457200">
              <a:lnSpc>
                <a:spcPct val="120000"/>
              </a:lnSpc>
              <a:buClr>
                <a:schemeClr val="accent3"/>
              </a:buClr>
              <a:buFont typeface="Arial" panose="020B0604020202020204" pitchFamily="34" charset="0"/>
              <a:buChar char="•"/>
              <a:defRPr/>
            </a:pPr>
            <a:r>
              <a:rPr lang="en-US" sz="2800" dirty="0" smtClean="0"/>
              <a:t>Our climate is changing and impacting agriculture and food security.</a:t>
            </a:r>
          </a:p>
          <a:p>
            <a:pPr marL="457200" indent="-457200">
              <a:lnSpc>
                <a:spcPct val="120000"/>
              </a:lnSpc>
              <a:buClr>
                <a:schemeClr val="accent3"/>
              </a:buClr>
              <a:buFont typeface="Arial" panose="020B0604020202020204" pitchFamily="34" charset="0"/>
              <a:buChar char="•"/>
              <a:defRPr/>
            </a:pPr>
            <a:r>
              <a:rPr lang="en-US" sz="2800" dirty="0" smtClean="0"/>
              <a:t>Agricultural strategies and public health actions can help people adapt to climate change impacts.</a:t>
            </a:r>
            <a:endParaRPr lang="en-US" sz="2800" dirty="0"/>
          </a:p>
        </p:txBody>
      </p:sp>
      <p:sp>
        <p:nvSpPr>
          <p:cNvPr id="14" name="Title 14"/>
          <p:cNvSpPr>
            <a:spLocks noGrp="1"/>
          </p:cNvSpPr>
          <p:nvPr>
            <p:ph type="title"/>
          </p:nvPr>
        </p:nvSpPr>
        <p:spPr>
          <a:xfrm>
            <a:off x="838200" y="152400"/>
            <a:ext cx="10515600" cy="914400"/>
          </a:xfrm>
        </p:spPr>
        <p:txBody>
          <a:bodyPr/>
          <a:lstStyle/>
          <a:p>
            <a:pPr algn="l"/>
            <a:r>
              <a:rPr lang="en-US" dirty="0" smtClean="0"/>
              <a:t>SUMMARY</a:t>
            </a:r>
            <a:endParaRPr lang="en-US" dirty="0"/>
          </a:p>
        </p:txBody>
      </p:sp>
    </p:spTree>
    <p:extLst>
      <p:ext uri="{BB962C8B-B14F-4D97-AF65-F5344CB8AC3E}">
        <p14:creationId xmlns:p14="http://schemas.microsoft.com/office/powerpoint/2010/main" val="35878845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67</a:t>
            </a:fld>
            <a:endParaRPr lang="en-US" dirty="0"/>
          </a:p>
        </p:txBody>
      </p:sp>
      <p:sp>
        <p:nvSpPr>
          <p:cNvPr id="4" name="Rectangle 3"/>
          <p:cNvSpPr/>
          <p:nvPr/>
        </p:nvSpPr>
        <p:spPr>
          <a:xfrm>
            <a:off x="838200" y="1814973"/>
            <a:ext cx="10515600" cy="3908762"/>
          </a:xfrm>
          <a:prstGeom prst="rect">
            <a:avLst/>
          </a:prstGeom>
        </p:spPr>
        <p:txBody>
          <a:bodyPr wrap="square">
            <a:spAutoFit/>
          </a:bodyPr>
          <a:lstStyle/>
          <a:p>
            <a:pPr algn="ctr">
              <a:defRPr/>
            </a:pPr>
            <a:r>
              <a:rPr lang="en-US" sz="2800" kern="0" dirty="0"/>
              <a:t>This work was supported by cooperative agreement 5UE1EH000738 from the </a:t>
            </a:r>
            <a:r>
              <a:rPr lang="en-US" sz="2800" kern="0" dirty="0" smtClean="0"/>
              <a:t>Centers </a:t>
            </a:r>
            <a:r>
              <a:rPr lang="en-US" sz="2800" kern="0" dirty="0"/>
              <a:t>for Disease Control and </a:t>
            </a:r>
            <a:r>
              <a:rPr lang="en-US" sz="2800" kern="0" dirty="0" smtClean="0"/>
              <a:t>Prevention</a:t>
            </a:r>
          </a:p>
          <a:p>
            <a:pPr algn="ctr">
              <a:defRPr/>
            </a:pPr>
            <a:endParaRPr lang="en-US" sz="3600" kern="0" dirty="0"/>
          </a:p>
          <a:p>
            <a:pPr algn="ctr">
              <a:defRPr/>
            </a:pPr>
            <a:r>
              <a:rPr lang="en-US" sz="1600" i="1" kern="0" dirty="0" smtClean="0"/>
              <a:t>Special thanks to the following people for their contributions to the creation of this training module:</a:t>
            </a:r>
          </a:p>
          <a:p>
            <a:pPr algn="ctr">
              <a:spcBef>
                <a:spcPct val="0"/>
              </a:spcBef>
            </a:pPr>
            <a:r>
              <a:rPr lang="en-US" altLang="en-US" sz="1400" dirty="0"/>
              <a:t>Mark Abrahamson, Minnesota Department of Agriculture </a:t>
            </a:r>
          </a:p>
          <a:p>
            <a:pPr algn="ctr">
              <a:spcBef>
                <a:spcPct val="0"/>
              </a:spcBef>
            </a:pPr>
            <a:r>
              <a:rPr lang="en-US" altLang="en-US" sz="1400" dirty="0"/>
              <a:t>Mark </a:t>
            </a:r>
            <a:r>
              <a:rPr lang="en-US" altLang="en-US" sz="1400" dirty="0" err="1"/>
              <a:t>Dittrich</a:t>
            </a:r>
            <a:r>
              <a:rPr lang="en-US" altLang="en-US" sz="1400" dirty="0"/>
              <a:t>, Minnesota Department of Agriculture	</a:t>
            </a:r>
          </a:p>
          <a:p>
            <a:pPr algn="ctr">
              <a:spcBef>
                <a:spcPct val="0"/>
              </a:spcBef>
            </a:pPr>
            <a:r>
              <a:rPr lang="en-US" altLang="en-US" sz="1400" dirty="0"/>
              <a:t>Kevin Hennessy, Minnesota Department of Agriculture </a:t>
            </a:r>
          </a:p>
          <a:p>
            <a:pPr algn="ctr">
              <a:spcBef>
                <a:spcPct val="0"/>
              </a:spcBef>
            </a:pPr>
            <a:r>
              <a:rPr lang="en-US" altLang="en-US" sz="1400" dirty="0"/>
              <a:t>Kevin </a:t>
            </a:r>
            <a:r>
              <a:rPr lang="en-US" altLang="en-US" sz="1400" dirty="0" err="1"/>
              <a:t>Janni</a:t>
            </a:r>
            <a:r>
              <a:rPr lang="en-US" altLang="en-US" sz="1400" dirty="0"/>
              <a:t>, University of Minnesota</a:t>
            </a:r>
          </a:p>
          <a:p>
            <a:pPr algn="ctr">
              <a:spcBef>
                <a:spcPct val="0"/>
              </a:spcBef>
            </a:pPr>
            <a:r>
              <a:rPr lang="en-US" altLang="en-US" sz="1400" dirty="0"/>
              <a:t>Kathy </a:t>
            </a:r>
            <a:r>
              <a:rPr lang="en-US" altLang="en-US" sz="1400" dirty="0" err="1"/>
              <a:t>Kromroy</a:t>
            </a:r>
            <a:r>
              <a:rPr lang="en-US" altLang="en-US" sz="1400" dirty="0"/>
              <a:t>, Minnesota Department of Agriculture </a:t>
            </a:r>
          </a:p>
          <a:p>
            <a:pPr algn="ctr">
              <a:spcBef>
                <a:spcPct val="0"/>
              </a:spcBef>
            </a:pPr>
            <a:r>
              <a:rPr lang="en-US" altLang="en-US" sz="1400" dirty="0"/>
              <a:t>Bob Patton, Minnesota Department of Agriculture</a:t>
            </a:r>
          </a:p>
          <a:p>
            <a:pPr algn="ctr">
              <a:spcBef>
                <a:spcPct val="0"/>
              </a:spcBef>
            </a:pPr>
            <a:r>
              <a:rPr lang="en-US" altLang="en-US" sz="1400" dirty="0"/>
              <a:t>Ann Pierce, Minnesota Department of Natural Resources</a:t>
            </a:r>
          </a:p>
          <a:p>
            <a:pPr algn="ctr">
              <a:spcBef>
                <a:spcPct val="0"/>
              </a:spcBef>
            </a:pPr>
            <a:r>
              <a:rPr lang="en-US" altLang="en-US" sz="1400" dirty="0"/>
              <a:t>David Schmidt, University of Minnesota</a:t>
            </a:r>
          </a:p>
          <a:p>
            <a:pPr algn="ctr">
              <a:spcBef>
                <a:spcPct val="0"/>
              </a:spcBef>
            </a:pPr>
            <a:r>
              <a:rPr lang="en-US" altLang="en-US" sz="1400" dirty="0"/>
              <a:t>Joe </a:t>
            </a:r>
            <a:r>
              <a:rPr lang="en-US" altLang="en-US" sz="1400" dirty="0" err="1"/>
              <a:t>Storlien</a:t>
            </a:r>
            <a:r>
              <a:rPr lang="en-US" altLang="en-US" sz="1400" dirty="0"/>
              <a:t>, College of St. Benedict and St. John’s University</a:t>
            </a:r>
          </a:p>
          <a:p>
            <a:pPr algn="ctr">
              <a:spcBef>
                <a:spcPct val="0"/>
              </a:spcBef>
            </a:pPr>
            <a:r>
              <a:rPr lang="en-US" altLang="en-US" sz="1400" dirty="0"/>
              <a:t>Curt Zimmerman, Minnesota Department of Agriculture </a:t>
            </a:r>
          </a:p>
        </p:txBody>
      </p:sp>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dirty="0" smtClean="0"/>
              <a:t>http://www.health.state.mn.us/divs/climatechange/</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68</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69</a:t>
            </a:fld>
            <a:endParaRPr lang="en-US" dirty="0"/>
          </a:p>
        </p:txBody>
      </p:sp>
      <p:sp>
        <p:nvSpPr>
          <p:cNvPr id="8" name="Rectangle 7"/>
          <p:cNvSpPr/>
          <p:nvPr/>
        </p:nvSpPr>
        <p:spPr>
          <a:xfrm>
            <a:off x="838200" y="1706820"/>
            <a:ext cx="10515600" cy="4832092"/>
          </a:xfrm>
          <a:prstGeom prst="rect">
            <a:avLst/>
          </a:prstGeom>
        </p:spPr>
        <p:txBody>
          <a:bodyPr wrap="square">
            <a:spAutoFit/>
          </a:bodyPr>
          <a:lstStyle/>
          <a:p>
            <a:pPr marL="285750" indent="-285750">
              <a:buFont typeface="Arial" panose="020B0604020202020204" pitchFamily="34" charset="0"/>
              <a:buChar char="•"/>
              <a:defRPr/>
            </a:pPr>
            <a:r>
              <a:rPr lang="en-US" sz="1400" dirty="0"/>
              <a:t>Arbor Day Foundation. 2015. Hardiness Zones – Changes from 1990-2015. Available online: </a:t>
            </a:r>
            <a:r>
              <a:rPr lang="en-US" sz="1400" u="sng" dirty="0">
                <a:hlinkClick r:id="rId3"/>
              </a:rPr>
              <a:t>https://</a:t>
            </a:r>
            <a:r>
              <a:rPr lang="en-US" sz="1400" u="sng" dirty="0" smtClean="0">
                <a:hlinkClick r:id="rId3"/>
              </a:rPr>
              <a:t>www.arborday.org/media/map_change.cfm</a:t>
            </a:r>
            <a:endParaRPr lang="en-US" sz="1400" u="sng" dirty="0" smtClean="0"/>
          </a:p>
          <a:p>
            <a:pPr marL="285750" indent="-285750">
              <a:buFont typeface="Arial" panose="020B0604020202020204" pitchFamily="34" charset="0"/>
              <a:buChar char="•"/>
              <a:defRPr/>
            </a:pPr>
            <a:r>
              <a:rPr lang="en-US" sz="1400" dirty="0"/>
              <a:t>Arbor Day Foundation. 2017. </a:t>
            </a:r>
            <a:r>
              <a:rPr lang="en-US" sz="1400" i="1" dirty="0"/>
              <a:t>Everyone Can Plant a Tree &amp; Help Fight Climate Change</a:t>
            </a:r>
            <a:r>
              <a:rPr lang="en-US" sz="1400" dirty="0"/>
              <a:t>. Available online: </a:t>
            </a:r>
            <a:r>
              <a:rPr lang="en-US" sz="1400" u="sng" dirty="0" smtClean="0">
                <a:hlinkClick r:id="rId4"/>
              </a:rPr>
              <a:t>www.arborday.org/trees/climatechange/plantatree.cfm</a:t>
            </a:r>
            <a:endParaRPr lang="en-US" sz="1400" dirty="0"/>
          </a:p>
          <a:p>
            <a:pPr marL="285750" indent="-285750">
              <a:buFont typeface="Arial" panose="020B0604020202020204" pitchFamily="34" charset="0"/>
              <a:buChar char="•"/>
              <a:defRPr/>
            </a:pPr>
            <a:r>
              <a:rPr lang="en-US" sz="1400" dirty="0" err="1"/>
              <a:t>Baier</a:t>
            </a:r>
            <a:r>
              <a:rPr lang="en-US" sz="1400" dirty="0"/>
              <a:t> E. 2012. Tough harvest this year for Minnesota apple growers. MPR News. September 26, 2012. Available online: </a:t>
            </a:r>
            <a:r>
              <a:rPr lang="en-US" sz="1400" u="sng" dirty="0">
                <a:hlinkClick r:id="rId5"/>
              </a:rPr>
              <a:t>http://minnesota.publicradio.org/display/web/2012/09/26/business/apple-harvest</a:t>
            </a:r>
            <a:r>
              <a:rPr lang="en-US" sz="1400" dirty="0"/>
              <a:t> </a:t>
            </a:r>
          </a:p>
          <a:p>
            <a:pPr marL="285750" indent="-285750">
              <a:buFont typeface="Arial" panose="020B0604020202020204" pitchFamily="34" charset="0"/>
              <a:buChar char="•"/>
              <a:defRPr/>
            </a:pPr>
            <a:r>
              <a:rPr lang="en-US" sz="1400" dirty="0"/>
              <a:t>Bennett, T. M. B., N. G. Maynard, P. Cochran, R. Gough, K. Lynn, J. Maldonado, G. </a:t>
            </a:r>
            <a:r>
              <a:rPr lang="en-US" sz="1400" dirty="0" err="1"/>
              <a:t>Voggesser</a:t>
            </a:r>
            <a:r>
              <a:rPr lang="en-US" sz="1400" dirty="0"/>
              <a:t>, S. </a:t>
            </a:r>
            <a:r>
              <a:rPr lang="en-US" sz="1400" dirty="0" err="1"/>
              <a:t>Wotkyns</a:t>
            </a:r>
            <a:r>
              <a:rPr lang="en-US" sz="1400" dirty="0"/>
              <a:t>, and K. </a:t>
            </a:r>
            <a:r>
              <a:rPr lang="en-US" sz="1400" dirty="0" err="1"/>
              <a:t>Cozzetto</a:t>
            </a:r>
            <a:r>
              <a:rPr lang="en-US" sz="1400" dirty="0"/>
              <a:t>, 2014: Chapter 12: Indigenous Peoples, Lands, and Resources. </a:t>
            </a:r>
            <a:r>
              <a:rPr lang="en-US" sz="1400" i="1" dirty="0"/>
              <a:t>Climate Change Impacts in the United States: The Third National Climate Assessment</a:t>
            </a:r>
            <a:r>
              <a:rPr lang="en-US" sz="1400" dirty="0"/>
              <a:t>, J. M. </a:t>
            </a:r>
            <a:r>
              <a:rPr lang="en-US" sz="1400" dirty="0" err="1"/>
              <a:t>Melillo</a:t>
            </a:r>
            <a:r>
              <a:rPr lang="en-US" sz="1400" dirty="0"/>
              <a:t>, </a:t>
            </a:r>
            <a:r>
              <a:rPr lang="en-US" sz="1400" dirty="0" err="1"/>
              <a:t>Terese</a:t>
            </a:r>
            <a:r>
              <a:rPr lang="en-US" sz="1400" dirty="0"/>
              <a:t> (T.C.) Richmond, and G. W. </a:t>
            </a:r>
            <a:r>
              <a:rPr lang="en-US" sz="1400" dirty="0" err="1"/>
              <a:t>Yohe</a:t>
            </a:r>
            <a:r>
              <a:rPr lang="en-US" sz="1400" dirty="0"/>
              <a:t>, Eds., U.S. Global Change Research Program, 297-317. doi:10.7930/J09G5JR1. Available online: </a:t>
            </a:r>
            <a:r>
              <a:rPr lang="en-US" sz="1400" u="sng" dirty="0">
                <a:hlinkClick r:id="rId6"/>
              </a:rPr>
              <a:t>http://nca2014.globalchange.gov/report/sectors/indigenous-peoples</a:t>
            </a:r>
            <a:endParaRPr lang="en-US" sz="1400" dirty="0"/>
          </a:p>
          <a:p>
            <a:pPr marL="285750" indent="-285750">
              <a:buFont typeface="Arial" panose="020B0604020202020204" pitchFamily="34" charset="0"/>
              <a:buChar char="•"/>
              <a:defRPr/>
            </a:pPr>
            <a:r>
              <a:rPr lang="en-US" sz="1400" dirty="0"/>
              <a:t>Biology Online, 2017. Definition of photosynthesis. Available online: </a:t>
            </a:r>
            <a:r>
              <a:rPr lang="en-US" altLang="en-US" sz="1400" dirty="0">
                <a:hlinkClick r:id="rId7"/>
              </a:rPr>
              <a:t>http://www.biology-online.org/dictionary/Photosynthesis</a:t>
            </a:r>
            <a:endParaRPr lang="en-US" altLang="en-US" sz="1400" dirty="0"/>
          </a:p>
          <a:p>
            <a:pPr marL="285750" indent="-285750">
              <a:buFont typeface="Arial" panose="020B0604020202020204" pitchFamily="34" charset="0"/>
              <a:buChar char="•"/>
              <a:defRPr/>
            </a:pPr>
            <a:r>
              <a:rPr lang="en-US" sz="1400" dirty="0" err="1"/>
              <a:t>Blumenfeld</a:t>
            </a:r>
            <a:r>
              <a:rPr lang="en-US" sz="1400" dirty="0"/>
              <a:t>, K. 2016. Minnesota Department of Natural Resources, State Climatology Office; personal communication on August 9, 2016</a:t>
            </a:r>
          </a:p>
          <a:p>
            <a:pPr marL="285750" indent="-285750">
              <a:buFont typeface="Arial" panose="020B0604020202020204" pitchFamily="34" charset="0"/>
              <a:buChar char="•"/>
              <a:defRPr/>
            </a:pPr>
            <a:r>
              <a:rPr lang="en-US" sz="1400" dirty="0"/>
              <a:t>Brown, M.E., J.M. </a:t>
            </a:r>
            <a:r>
              <a:rPr lang="en-US" sz="1400" dirty="0" err="1"/>
              <a:t>Antle</a:t>
            </a:r>
            <a:r>
              <a:rPr lang="en-US" sz="1400" dirty="0"/>
              <a:t>, P. </a:t>
            </a:r>
            <a:r>
              <a:rPr lang="en-US" sz="1400" dirty="0" err="1"/>
              <a:t>Backlund</a:t>
            </a:r>
            <a:r>
              <a:rPr lang="en-US" sz="1400" dirty="0"/>
              <a:t>, E.R. </a:t>
            </a:r>
            <a:r>
              <a:rPr lang="en-US" sz="1400" dirty="0" err="1"/>
              <a:t>Carr</a:t>
            </a:r>
            <a:r>
              <a:rPr lang="en-US" sz="1400" dirty="0"/>
              <a:t>, W.E. </a:t>
            </a:r>
            <a:r>
              <a:rPr lang="en-US" sz="1400" dirty="0" err="1"/>
              <a:t>Easterling</a:t>
            </a:r>
            <a:r>
              <a:rPr lang="en-US" sz="1400" dirty="0"/>
              <a:t>, M.K. Walsh, C. </a:t>
            </a:r>
            <a:r>
              <a:rPr lang="en-US" sz="1400" dirty="0" err="1"/>
              <a:t>Ammann</a:t>
            </a:r>
            <a:r>
              <a:rPr lang="en-US" sz="1400" dirty="0"/>
              <a:t>, W. </a:t>
            </a:r>
            <a:r>
              <a:rPr lang="en-US" sz="1400" dirty="0" err="1"/>
              <a:t>Attavanich</a:t>
            </a:r>
            <a:r>
              <a:rPr lang="en-US" sz="1400" dirty="0"/>
              <a:t>, C.B. Barrett, M.F. </a:t>
            </a:r>
            <a:r>
              <a:rPr lang="en-US" sz="1400" dirty="0" err="1"/>
              <a:t>Bellemare</a:t>
            </a:r>
            <a:r>
              <a:rPr lang="en-US" sz="1400" dirty="0"/>
              <a:t>, V. </a:t>
            </a:r>
            <a:r>
              <a:rPr lang="en-US" sz="1400" dirty="0" err="1"/>
              <a:t>Dancheck</a:t>
            </a:r>
            <a:r>
              <a:rPr lang="en-US" sz="1400" dirty="0"/>
              <a:t>, C. Funk, K. Grace, J.S.I. Ingram, H. Jiang, H. </a:t>
            </a:r>
            <a:r>
              <a:rPr lang="en-US" sz="1400" dirty="0" err="1"/>
              <a:t>Maletta</a:t>
            </a:r>
            <a:r>
              <a:rPr lang="en-US" sz="1400" dirty="0"/>
              <a:t>, T. Mata, A. Murray, M. </a:t>
            </a:r>
            <a:r>
              <a:rPr lang="en-US" sz="1400" dirty="0" err="1"/>
              <a:t>Ngugi</a:t>
            </a:r>
            <a:r>
              <a:rPr lang="en-US" sz="1400" dirty="0"/>
              <a:t>, D. </a:t>
            </a:r>
            <a:r>
              <a:rPr lang="en-US" sz="1400" dirty="0" err="1"/>
              <a:t>Ojima</a:t>
            </a:r>
            <a:r>
              <a:rPr lang="en-US" sz="1400" dirty="0"/>
              <a:t>, B. O’Neill, and C. Tebaldi. 2015. </a:t>
            </a:r>
            <a:r>
              <a:rPr lang="en-US" sz="1400" i="1" dirty="0"/>
              <a:t>Climate Change, Global Food Security, and the U.S. Food System</a:t>
            </a:r>
            <a:r>
              <a:rPr lang="en-US" sz="1400" dirty="0"/>
              <a:t>. Available online: </a:t>
            </a:r>
            <a:r>
              <a:rPr lang="en-US" sz="1400" u="sng" dirty="0">
                <a:hlinkClick r:id="rId8"/>
              </a:rPr>
              <a:t>http://www.usda.gov/oce/climate_change/FoodSecurity2015Assessment/FullAssessment.pdf</a:t>
            </a:r>
            <a:endParaRPr lang="en-US" sz="1400" u="sng" dirty="0"/>
          </a:p>
          <a:p>
            <a:pPr marL="285750" indent="-285750">
              <a:buFont typeface="Arial" panose="020B0604020202020204" pitchFamily="34" charset="0"/>
              <a:buChar char="•"/>
              <a:defRPr/>
            </a:pPr>
            <a:r>
              <a:rPr lang="en-US" sz="1400" dirty="0"/>
              <a:t>Casa, D., 2016. </a:t>
            </a:r>
            <a:r>
              <a:rPr lang="en-US" sz="1400" i="1" dirty="0"/>
              <a:t>Building Community Preparedness to Extreme Heat: A White House Webinar</a:t>
            </a:r>
            <a:r>
              <a:rPr lang="en-US" sz="1400" dirty="0"/>
              <a:t>. May 26, 2016. National Security County and the Office of Science and Technology Policy. Available online: </a:t>
            </a:r>
            <a:r>
              <a:rPr lang="en-US" sz="1400" u="sng" dirty="0">
                <a:hlinkClick r:id="rId9"/>
              </a:rPr>
              <a:t>http://cpo.noaa.gov/AboutCPO/AllNews/TabId/315/ArtMID/668/ArticleID/520711/White-House-Webinar-Building-Community-Preparedness-to-Extreme-Heat.aspx</a:t>
            </a: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5</a:t>
            </a:r>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cxnSp>
        <p:nvCxnSpPr>
          <p:cNvPr id="8" name="Straight Connector 7" title="Decorative line"/>
          <p:cNvCxnSpPr/>
          <p:nvPr/>
        </p:nvCxnSpPr>
        <p:spPr>
          <a:xfrm flipV="1">
            <a:off x="0" y="1273087"/>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661495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70</a:t>
            </a:fld>
            <a:endParaRPr lang="en-US" dirty="0"/>
          </a:p>
        </p:txBody>
      </p:sp>
      <p:sp>
        <p:nvSpPr>
          <p:cNvPr id="7" name="Rectangle 6"/>
          <p:cNvSpPr/>
          <p:nvPr/>
        </p:nvSpPr>
        <p:spPr>
          <a:xfrm>
            <a:off x="838199" y="1706820"/>
            <a:ext cx="10515601" cy="4832092"/>
          </a:xfrm>
          <a:prstGeom prst="rect">
            <a:avLst/>
          </a:prstGeom>
        </p:spPr>
        <p:txBody>
          <a:bodyPr wrap="square">
            <a:spAutoFit/>
          </a:bodyPr>
          <a:lstStyle/>
          <a:p>
            <a:pPr marL="285750" indent="-285750">
              <a:buFont typeface="Arial" panose="020B0604020202020204" pitchFamily="34" charset="0"/>
              <a:buChar char="•"/>
              <a:defRPr/>
            </a:pPr>
            <a:r>
              <a:rPr lang="en-US" sz="1400" dirty="0"/>
              <a:t>Centers for Disease Control and Prevention, U.S. Environmental Protection Agency, National Oceanic and Atmospheric Agency, and American Water Works Association (CDC, U.S. EPA, NOAA and AWWAY). 2010. When every drop counts: protecting public health during drought conditions – a guide for public health professionals. Atlanta: U.S. Department of Health and Human </a:t>
            </a:r>
            <a:r>
              <a:rPr lang="en-US" sz="1400" dirty="0" smtClean="0"/>
              <a:t>Services</a:t>
            </a:r>
          </a:p>
          <a:p>
            <a:pPr marL="285750" indent="-285750">
              <a:buFont typeface="Arial" panose="020B0604020202020204" pitchFamily="34" charset="0"/>
              <a:buChar char="•"/>
              <a:defRPr/>
            </a:pPr>
            <a:r>
              <a:rPr lang="en-US" sz="1400" dirty="0" smtClean="0"/>
              <a:t>Do </a:t>
            </a:r>
            <a:r>
              <a:rPr lang="en-US" sz="1400" dirty="0"/>
              <a:t>It Green Minnesota. 2017a. </a:t>
            </a:r>
            <a:r>
              <a:rPr lang="en-US" sz="1400" i="1" dirty="0"/>
              <a:t>Eating Low: Back to Basics</a:t>
            </a:r>
            <a:r>
              <a:rPr lang="en-US" sz="1400" dirty="0"/>
              <a:t>. Available online: </a:t>
            </a:r>
            <a:r>
              <a:rPr lang="en-US" sz="1400" u="sng" dirty="0">
                <a:hlinkClick r:id="rId3"/>
              </a:rPr>
              <a:t>https://</a:t>
            </a:r>
            <a:r>
              <a:rPr lang="en-US" sz="1400" u="sng" dirty="0" smtClean="0">
                <a:hlinkClick r:id="rId3"/>
              </a:rPr>
              <a:t>doitgreen.org/topics/food/eating-low-back-basics</a:t>
            </a:r>
            <a:endParaRPr lang="en-US" sz="1400" dirty="0"/>
          </a:p>
          <a:p>
            <a:pPr marL="285750" indent="-285750">
              <a:buFont typeface="Arial" panose="020B0604020202020204" pitchFamily="34" charset="0"/>
              <a:buChar char="•"/>
              <a:defRPr/>
            </a:pPr>
            <a:r>
              <a:rPr lang="en-US" sz="1400" dirty="0" smtClean="0"/>
              <a:t>Do </a:t>
            </a:r>
            <a:r>
              <a:rPr lang="en-US" sz="1400" dirty="0"/>
              <a:t>It Green Minnesota. 2017b. </a:t>
            </a:r>
            <a:r>
              <a:rPr lang="en-US" sz="1400" i="1" dirty="0"/>
              <a:t>The Connection Between Recycling and Global Warming</a:t>
            </a:r>
            <a:r>
              <a:rPr lang="en-US" sz="1400" dirty="0"/>
              <a:t>. Available online: </a:t>
            </a:r>
            <a:r>
              <a:rPr lang="en-US" sz="1400" u="sng" dirty="0">
                <a:hlinkClick r:id="rId4"/>
              </a:rPr>
              <a:t>https://</a:t>
            </a:r>
            <a:r>
              <a:rPr lang="en-US" sz="1400" u="sng" dirty="0" smtClean="0">
                <a:hlinkClick r:id="rId4"/>
              </a:rPr>
              <a:t>doitgreen.org/topics/climate-change/connection-between-recycling-and-global-warming</a:t>
            </a:r>
            <a:endParaRPr lang="en-US" sz="1400" dirty="0"/>
          </a:p>
          <a:p>
            <a:pPr marL="285750" indent="-285750">
              <a:buFont typeface="Arial" panose="020B0604020202020204" pitchFamily="34" charset="0"/>
              <a:buChar char="•"/>
              <a:defRPr/>
            </a:pPr>
            <a:r>
              <a:rPr lang="en-US" sz="1400" dirty="0" smtClean="0"/>
              <a:t>Do </a:t>
            </a:r>
            <a:r>
              <a:rPr lang="en-US" sz="1400" dirty="0"/>
              <a:t>It Green Minnesota, 2017c. </a:t>
            </a:r>
            <a:r>
              <a:rPr lang="en-US" sz="1400" i="1" dirty="0"/>
              <a:t>Save the Rainwater!</a:t>
            </a:r>
            <a:r>
              <a:rPr lang="en-US" sz="1400" dirty="0"/>
              <a:t> Available online: </a:t>
            </a:r>
            <a:r>
              <a:rPr lang="en-US" sz="1400" u="sng" dirty="0">
                <a:hlinkClick r:id="rId5"/>
              </a:rPr>
              <a:t>https://</a:t>
            </a:r>
            <a:r>
              <a:rPr lang="en-US" sz="1400" u="sng" dirty="0" smtClean="0">
                <a:hlinkClick r:id="rId5"/>
              </a:rPr>
              <a:t>doitgreen.org/topics/gardening/save-rainwater</a:t>
            </a:r>
            <a:endParaRPr lang="en-US" sz="1400" dirty="0"/>
          </a:p>
          <a:p>
            <a:pPr marL="285750" indent="-285750">
              <a:buFont typeface="Arial" panose="020B0604020202020204" pitchFamily="34" charset="0"/>
              <a:buChar char="•"/>
              <a:defRPr/>
            </a:pPr>
            <a:r>
              <a:rPr lang="en-US" sz="1400" dirty="0" smtClean="0"/>
              <a:t>Do </a:t>
            </a:r>
            <a:r>
              <a:rPr lang="en-US" sz="1400" dirty="0"/>
              <a:t>It Green Minnesota. 2017d. </a:t>
            </a:r>
            <a:r>
              <a:rPr lang="en-US" sz="1400" i="1" dirty="0"/>
              <a:t>Achieving a Sustainable Lawn</a:t>
            </a:r>
            <a:r>
              <a:rPr lang="en-US" sz="1400" dirty="0"/>
              <a:t>. Available online: </a:t>
            </a:r>
            <a:r>
              <a:rPr lang="en-US" sz="1400" u="sng" dirty="0">
                <a:hlinkClick r:id="rId6"/>
              </a:rPr>
              <a:t>https://</a:t>
            </a:r>
            <a:r>
              <a:rPr lang="en-US" sz="1400" u="sng" dirty="0" smtClean="0">
                <a:hlinkClick r:id="rId6"/>
              </a:rPr>
              <a:t>doitgreen.org/topics/gardening/achieving-sustainable-lawn</a:t>
            </a:r>
            <a:endParaRPr lang="en-US" sz="1400" dirty="0"/>
          </a:p>
          <a:p>
            <a:pPr marL="285750" indent="-285750">
              <a:buFont typeface="Arial" panose="020B0604020202020204" pitchFamily="34" charset="0"/>
              <a:buChar char="•"/>
              <a:defRPr/>
            </a:pPr>
            <a:r>
              <a:rPr lang="en-US" sz="1400" dirty="0"/>
              <a:t>Environmental Quality Board. 2015. Minnesota and climate change: our tomorrow starts today. Available online: </a:t>
            </a:r>
            <a:r>
              <a:rPr lang="en-US" sz="1400" u="sng" dirty="0">
                <a:hlinkClick r:id="rId7"/>
              </a:rPr>
              <a:t>https://www.eqb.state.mn.us/content/climate-change</a:t>
            </a:r>
            <a:endParaRPr lang="en-US" sz="1400" dirty="0"/>
          </a:p>
          <a:p>
            <a:pPr marL="285750" indent="-285750">
              <a:buFont typeface="Arial" panose="020B0604020202020204" pitchFamily="34" charset="0"/>
              <a:buChar char="•"/>
              <a:defRPr/>
            </a:pPr>
            <a:r>
              <a:rPr lang="en-US" sz="1400" dirty="0"/>
              <a:t>Hatfield, J., G. </a:t>
            </a:r>
            <a:r>
              <a:rPr lang="en-US" sz="1400" dirty="0" err="1"/>
              <a:t>Takle</a:t>
            </a:r>
            <a:r>
              <a:rPr lang="en-US" sz="1400" dirty="0"/>
              <a:t>, R. </a:t>
            </a:r>
            <a:r>
              <a:rPr lang="en-US" sz="1400" dirty="0" err="1"/>
              <a:t>Grotjahn</a:t>
            </a:r>
            <a:r>
              <a:rPr lang="en-US" sz="1400" dirty="0"/>
              <a:t>, P. Holden, R. C. </a:t>
            </a:r>
            <a:r>
              <a:rPr lang="en-US" sz="1400" dirty="0" err="1"/>
              <a:t>Izaurralde</a:t>
            </a:r>
            <a:r>
              <a:rPr lang="en-US" sz="1400" dirty="0"/>
              <a:t>, T. </a:t>
            </a:r>
            <a:r>
              <a:rPr lang="en-US" sz="1400" dirty="0" err="1"/>
              <a:t>Mader</a:t>
            </a:r>
            <a:r>
              <a:rPr lang="en-US" sz="1400" dirty="0"/>
              <a:t>, E. Marshall, and D. </a:t>
            </a:r>
            <a:r>
              <a:rPr lang="en-US" sz="1400" dirty="0" err="1"/>
              <a:t>Liverman</a:t>
            </a:r>
            <a:r>
              <a:rPr lang="en-US" sz="1400" dirty="0"/>
              <a:t>, 2014: Chapter 6: Agri­culture. </a:t>
            </a:r>
            <a:r>
              <a:rPr lang="en-US" sz="1400" i="1" dirty="0"/>
              <a:t>Climate Change Impacts in the United States: The Third National Climate Assessment</a:t>
            </a:r>
            <a:r>
              <a:rPr lang="en-US" sz="1400" dirty="0"/>
              <a:t>, J. M. </a:t>
            </a:r>
            <a:r>
              <a:rPr lang="en-US" sz="1400" dirty="0" err="1"/>
              <a:t>Melillo</a:t>
            </a:r>
            <a:r>
              <a:rPr lang="en-US" sz="1400" dirty="0"/>
              <a:t>, </a:t>
            </a:r>
            <a:r>
              <a:rPr lang="en-US" sz="1400" dirty="0" err="1"/>
              <a:t>Terese</a:t>
            </a:r>
            <a:r>
              <a:rPr lang="en-US" sz="1400" dirty="0"/>
              <a:t> (T.C.) Richmond, and G. W. </a:t>
            </a:r>
            <a:r>
              <a:rPr lang="en-US" sz="1400" dirty="0" err="1"/>
              <a:t>Yohe</a:t>
            </a:r>
            <a:r>
              <a:rPr lang="en-US" sz="1400" dirty="0"/>
              <a:t>, Eds., U.S. Global Change Research Program, 150-174. doi:10.7930/J02Z13FR. Available online: </a:t>
            </a:r>
            <a:r>
              <a:rPr lang="en-US" sz="1400" u="sng" dirty="0">
                <a:hlinkClick r:id="rId8"/>
              </a:rPr>
              <a:t>http://nca2014.globalchange.gov/report/sectors/agriculture</a:t>
            </a:r>
            <a:endParaRPr lang="en-US" sz="1400" dirty="0"/>
          </a:p>
          <a:p>
            <a:pPr marL="285750" indent="-285750">
              <a:buFont typeface="Arial" panose="020B0604020202020204" pitchFamily="34" charset="0"/>
              <a:buChar char="•"/>
              <a:defRPr/>
            </a:pPr>
            <a:r>
              <a:rPr lang="en-US" sz="1400" dirty="0" err="1"/>
              <a:t>Luber</a:t>
            </a:r>
            <a:r>
              <a:rPr lang="en-US" sz="1400" dirty="0"/>
              <a:t>, G., K. Knowlton, J. </a:t>
            </a:r>
            <a:r>
              <a:rPr lang="en-US" sz="1400" dirty="0" err="1"/>
              <a:t>Balbus</a:t>
            </a:r>
            <a:r>
              <a:rPr lang="en-US" sz="1400" dirty="0"/>
              <a:t>, H. </a:t>
            </a:r>
            <a:r>
              <a:rPr lang="en-US" sz="1400" dirty="0" err="1"/>
              <a:t>Frumkin</a:t>
            </a:r>
            <a:r>
              <a:rPr lang="en-US" sz="1400" dirty="0"/>
              <a:t>, M. Hayden, J. Hess, M. </a:t>
            </a:r>
            <a:r>
              <a:rPr lang="en-US" sz="1400" dirty="0" err="1"/>
              <a:t>McGeehin</a:t>
            </a:r>
            <a:r>
              <a:rPr lang="en-US" sz="1400" dirty="0"/>
              <a:t>, N. </a:t>
            </a:r>
            <a:r>
              <a:rPr lang="en-US" sz="1400" dirty="0" err="1"/>
              <a:t>Sheats</a:t>
            </a:r>
            <a:r>
              <a:rPr lang="en-US" sz="1400" dirty="0"/>
              <a:t>, L. Backer, C. B. Beard, K. L. </a:t>
            </a:r>
            <a:r>
              <a:rPr lang="en-US" sz="1400" dirty="0" err="1"/>
              <a:t>Ebi</a:t>
            </a:r>
            <a:r>
              <a:rPr lang="en-US" sz="1400" dirty="0"/>
              <a:t>, E. </a:t>
            </a:r>
            <a:r>
              <a:rPr lang="en-US" sz="1400" dirty="0" err="1"/>
              <a:t>Maibach</a:t>
            </a:r>
            <a:r>
              <a:rPr lang="en-US" sz="1400" dirty="0"/>
              <a:t>, R. S. </a:t>
            </a:r>
            <a:r>
              <a:rPr lang="en-US" sz="1400" dirty="0" err="1"/>
              <a:t>Ostfeld</a:t>
            </a:r>
            <a:r>
              <a:rPr lang="en-US" sz="1400" dirty="0"/>
              <a:t>, C. </a:t>
            </a:r>
            <a:r>
              <a:rPr lang="en-US" sz="1400" dirty="0" err="1"/>
              <a:t>Wiedinmyer</a:t>
            </a:r>
            <a:r>
              <a:rPr lang="en-US" sz="1400" dirty="0"/>
              <a:t>, E. Zielinski-Gutiérrez, and L. </a:t>
            </a:r>
            <a:r>
              <a:rPr lang="en-US" sz="1400" dirty="0" err="1"/>
              <a:t>Ziska</a:t>
            </a:r>
            <a:r>
              <a:rPr lang="en-US" sz="1400" dirty="0"/>
              <a:t>, 2014: Chapter 9: Human Health. </a:t>
            </a:r>
            <a:r>
              <a:rPr lang="en-US" sz="1400" i="1" dirty="0"/>
              <a:t>Climate Change Impacts in the United States: The Third National Climate Assessment</a:t>
            </a:r>
            <a:r>
              <a:rPr lang="en-US" sz="1400" dirty="0"/>
              <a:t>, J. M. </a:t>
            </a:r>
            <a:r>
              <a:rPr lang="en-US" sz="1400" dirty="0" err="1"/>
              <a:t>Melillo</a:t>
            </a:r>
            <a:r>
              <a:rPr lang="en-US" sz="1400" dirty="0"/>
              <a:t>, </a:t>
            </a:r>
            <a:r>
              <a:rPr lang="en-US" sz="1400" dirty="0" err="1"/>
              <a:t>Terese</a:t>
            </a:r>
            <a:r>
              <a:rPr lang="en-US" sz="1400" dirty="0"/>
              <a:t> (T.C.) Richmond, and G. W. </a:t>
            </a:r>
            <a:r>
              <a:rPr lang="en-US" sz="1400" dirty="0" err="1"/>
              <a:t>Yohe</a:t>
            </a:r>
            <a:r>
              <a:rPr lang="en-US" sz="1400" dirty="0"/>
              <a:t>, Eds., U.S. Global Change Research Program, 220-256. doi:10.7930/J0PN93H5. Available online: </a:t>
            </a:r>
            <a:r>
              <a:rPr lang="en-US" sz="1400" u="sng" dirty="0">
                <a:hlinkClick r:id="rId9"/>
              </a:rPr>
              <a:t>http://nca2014.globalchange.gov/report/sectors/human-health</a:t>
            </a:r>
            <a:endParaRPr lang="en-US" sz="1400" dirty="0"/>
          </a:p>
          <a:p>
            <a:pPr marL="285750" indent="-285750">
              <a:buFont typeface="Arial" panose="020B0604020202020204" pitchFamily="34" charset="0"/>
              <a:buChar char="•"/>
              <a:defRPr/>
            </a:pPr>
            <a:r>
              <a:rPr lang="en-US" sz="1400" dirty="0"/>
              <a:t>Minnesota Department of Agriculture (MDA). 2015. Minnesota Agricultural Profile. Available online: </a:t>
            </a:r>
            <a:r>
              <a:rPr lang="en-US" sz="1400" u="sng" dirty="0">
                <a:hlinkClick r:id="rId10"/>
              </a:rPr>
              <a:t>http://www.mda.state.mn.us/about/divisions/~/media/Files/agprofile.ashx</a:t>
            </a:r>
            <a:endParaRPr lang="en-US" sz="1400" dirty="0"/>
          </a:p>
          <a:p>
            <a:pPr marL="171450" indent="-171450">
              <a:buFont typeface="Arial" panose="020B0604020202020204" pitchFamily="34" charset="0"/>
              <a:buChar char="•"/>
              <a:defRPr/>
            </a:pP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5</a:t>
            </a:r>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71</a:t>
            </a:fld>
            <a:endParaRPr lang="en-US" dirty="0"/>
          </a:p>
        </p:txBody>
      </p:sp>
      <p:sp>
        <p:nvSpPr>
          <p:cNvPr id="7" name="Rectangle 6"/>
          <p:cNvSpPr/>
          <p:nvPr/>
        </p:nvSpPr>
        <p:spPr>
          <a:xfrm>
            <a:off x="838200" y="1755980"/>
            <a:ext cx="10515600" cy="4401205"/>
          </a:xfrm>
          <a:prstGeom prst="rect">
            <a:avLst/>
          </a:prstGeom>
        </p:spPr>
        <p:txBody>
          <a:bodyPr wrap="square">
            <a:spAutoFit/>
          </a:bodyPr>
          <a:lstStyle/>
          <a:p>
            <a:pPr marL="285750" indent="-285750">
              <a:buFont typeface="Arial" panose="020B0604020202020204" pitchFamily="34" charset="0"/>
              <a:buChar char="•"/>
              <a:defRPr/>
            </a:pPr>
            <a:r>
              <a:rPr lang="en-US" sz="1400" dirty="0"/>
              <a:t>Minnesota Department of Health (MDH). 2015. Minnesota Climate and Health Profile Report. Available online: </a:t>
            </a:r>
            <a:r>
              <a:rPr lang="en-US" sz="1400" u="sng" dirty="0">
                <a:hlinkClick r:id="rId3"/>
              </a:rPr>
              <a:t>http://www.health.state.mn.us/divs/climatechange/docs/mnprofile2015.pdf</a:t>
            </a:r>
            <a:endParaRPr lang="en-US" sz="1400" dirty="0"/>
          </a:p>
          <a:p>
            <a:pPr marL="285750" indent="-285750">
              <a:buFont typeface="Arial" panose="020B0604020202020204" pitchFamily="34" charset="0"/>
              <a:buChar char="•"/>
              <a:defRPr/>
            </a:pPr>
            <a:r>
              <a:rPr lang="en-US" sz="1400" dirty="0"/>
              <a:t>Minnesota Department of Natural Resources (MDNR), 2008. </a:t>
            </a:r>
            <a:r>
              <a:rPr lang="en-US" sz="1400" i="1" dirty="0"/>
              <a:t>Natural Wild Rice in Minnesota</a:t>
            </a:r>
            <a:r>
              <a:rPr lang="en-US" sz="1400" dirty="0"/>
              <a:t>. Available online: </a:t>
            </a:r>
            <a:r>
              <a:rPr lang="en-US" sz="1400" u="sng" dirty="0">
                <a:hlinkClick r:id="rId4"/>
              </a:rPr>
              <a:t>http://files.dnr.state.mn.us/fish_wildlife/wildlife/shallowlakes/natural-wild-rice-in-minnesota.pdf</a:t>
            </a:r>
            <a:endParaRPr lang="en-US" sz="1400" dirty="0"/>
          </a:p>
          <a:p>
            <a:pPr marL="285750" indent="-285750">
              <a:buFont typeface="Arial" panose="020B0604020202020204" pitchFamily="34" charset="0"/>
              <a:buChar char="•"/>
              <a:defRPr/>
            </a:pPr>
            <a:r>
              <a:rPr lang="en-US" sz="1400" dirty="0"/>
              <a:t>Minnesota Department of Natural Resources (MDNR), 2016a. </a:t>
            </a:r>
            <a:r>
              <a:rPr lang="en-US" sz="1400" i="1" dirty="0"/>
              <a:t>Historic Mega-Rain Events in Minnesota</a:t>
            </a:r>
            <a:r>
              <a:rPr lang="en-US" sz="1400" dirty="0"/>
              <a:t>. Available online: </a:t>
            </a:r>
            <a:r>
              <a:rPr lang="en-US" sz="1400" u="sng" dirty="0">
                <a:hlinkClick r:id="rId5"/>
              </a:rPr>
              <a:t>http://www.dnr.state.mn.us/climate/summaries_and_publications/mega_rain_events.html</a:t>
            </a:r>
            <a:endParaRPr lang="en-US" sz="1400" dirty="0"/>
          </a:p>
          <a:p>
            <a:pPr marL="285750" indent="-285750">
              <a:buFont typeface="Arial" panose="020B0604020202020204" pitchFamily="34" charset="0"/>
              <a:buChar char="•"/>
              <a:defRPr/>
            </a:pPr>
            <a:r>
              <a:rPr lang="en-US" sz="1400" dirty="0"/>
              <a:t>Minnesota Department of Natural Resources (MDNR), 2016b. </a:t>
            </a:r>
            <a:r>
              <a:rPr lang="en-US" sz="1400" i="1" dirty="0"/>
              <a:t>Central Minnesota Flood: July 11-12, 2016</a:t>
            </a:r>
            <a:r>
              <a:rPr lang="en-US" sz="1400" dirty="0"/>
              <a:t>. Available online: </a:t>
            </a:r>
            <a:r>
              <a:rPr lang="en-US" sz="1400" u="sng" dirty="0">
                <a:hlinkClick r:id="rId6"/>
              </a:rPr>
              <a:t>http://www.dnr.state.mn.us/climate/journal/160711_12_flood.html</a:t>
            </a:r>
            <a:endParaRPr lang="en-US" sz="1400" dirty="0"/>
          </a:p>
          <a:p>
            <a:pPr marL="285750" indent="-285750">
              <a:buFont typeface="Arial" panose="020B0604020202020204" pitchFamily="34" charset="0"/>
              <a:buChar char="•"/>
              <a:defRPr/>
            </a:pPr>
            <a:r>
              <a:rPr lang="en-US" sz="1400" dirty="0"/>
              <a:t>Minnesota Food Charter Health Equity Guide, 2015. Center for Prevention at Blue Cross and Blue Shield of Minnesota, Minnesota Department of Health. Available online: </a:t>
            </a:r>
            <a:r>
              <a:rPr lang="en-US" sz="1400" u="sng" dirty="0">
                <a:hlinkClick r:id="rId7"/>
              </a:rPr>
              <a:t>http://mnfoodcharter.com/wp-content/uploads/2014/10/MinnesotaFoodCharterHealthEquityGuide.pdf</a:t>
            </a:r>
            <a:endParaRPr lang="en-US" sz="1400" dirty="0"/>
          </a:p>
          <a:p>
            <a:pPr marL="285750" indent="-285750">
              <a:buFont typeface="Arial" panose="020B0604020202020204" pitchFamily="34" charset="0"/>
              <a:buChar char="•"/>
              <a:defRPr/>
            </a:pPr>
            <a:r>
              <a:rPr lang="en-US" sz="1400" dirty="0"/>
              <a:t>Minnesota Pollution Control Agency, 2016. Protecting wild rice waters. Available online: </a:t>
            </a:r>
            <a:r>
              <a:rPr lang="en-US" sz="1400" u="sng" dirty="0">
                <a:hlinkClick r:id="rId8"/>
              </a:rPr>
              <a:t>https://www.pca.state.mn.us/water/protecting-wild-rice-waters</a:t>
            </a:r>
            <a:endParaRPr lang="en-US" sz="1400" dirty="0"/>
          </a:p>
          <a:p>
            <a:pPr marL="285750" indent="-285750">
              <a:buFont typeface="Arial" panose="020B0604020202020204" pitchFamily="34" charset="0"/>
              <a:buChar char="•"/>
              <a:defRPr/>
            </a:pPr>
            <a:r>
              <a:rPr lang="en-US" sz="1400" dirty="0"/>
              <a:t>Minnesota Public Radio (MPR) News. 2012. </a:t>
            </a:r>
            <a:r>
              <a:rPr lang="en-US" sz="1400" i="1" dirty="0"/>
              <a:t>Is cooling the house heating up the planet?</a:t>
            </a:r>
            <a:r>
              <a:rPr lang="en-US" sz="1400" dirty="0"/>
              <a:t> August 27, 2012. Available online: </a:t>
            </a:r>
            <a:r>
              <a:rPr lang="en-US" sz="1400" u="sng" dirty="0">
                <a:hlinkClick r:id="rId9"/>
              </a:rPr>
              <a:t>www.mprnews.org/story/2012/08/25/regional/air-conditioning-global-warming</a:t>
            </a:r>
            <a:endParaRPr lang="en-US" sz="1400" dirty="0"/>
          </a:p>
          <a:p>
            <a:pPr marL="285750" indent="-285750">
              <a:buFont typeface="Arial" panose="020B0604020202020204" pitchFamily="34" charset="0"/>
              <a:buChar char="•"/>
              <a:defRPr/>
            </a:pPr>
            <a:r>
              <a:rPr lang="en-US" sz="1400" dirty="0" smtClean="0"/>
              <a:t>Myers</a:t>
            </a:r>
            <a:r>
              <a:rPr lang="en-US" sz="1400" dirty="0"/>
              <a:t>, J., 2012. Minnesota Wild Rice Harvest Hurt by June Flooding. Pioneer Press. August 25, 2012. Available online: </a:t>
            </a:r>
            <a:r>
              <a:rPr lang="en-US" sz="1400" u="sng" dirty="0">
                <a:hlinkClick r:id="rId10"/>
              </a:rPr>
              <a:t>http://www.twincities.com/localnews/ci_21399725/minnesota-wild-rice-harvest-hurt-by-june-flooding</a:t>
            </a:r>
            <a:endParaRPr lang="en-US" sz="1400" dirty="0"/>
          </a:p>
          <a:p>
            <a:pPr marL="285750" lvl="0" indent="-285750">
              <a:buFont typeface="Arial" panose="020B0604020202020204" pitchFamily="34" charset="0"/>
              <a:buChar char="•"/>
            </a:pPr>
            <a:r>
              <a:rPr lang="en-US" sz="1400" dirty="0"/>
              <a:t>National Aeronautics and Space Administration (NASA). 2005. What’s the Difference Between Weather and Climate?  Available online: </a:t>
            </a:r>
            <a:r>
              <a:rPr lang="en-US" sz="1400" u="sng" dirty="0">
                <a:hlinkClick r:id="rId11"/>
              </a:rPr>
              <a:t>https://www.nasa.gov/mission_pages/noaa-n/climate/climate_weather.html</a:t>
            </a:r>
            <a:endParaRPr lang="en-US" sz="1400" dirty="0"/>
          </a:p>
          <a:p>
            <a:pPr marL="285750" indent="-285750">
              <a:buFont typeface="Arial" panose="020B0604020202020204" pitchFamily="34" charset="0"/>
              <a:buChar char="•"/>
              <a:defRPr/>
            </a:pP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5</a:t>
            </a:r>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72</a:t>
            </a:fld>
            <a:endParaRPr lang="en-US" dirty="0"/>
          </a:p>
        </p:txBody>
      </p:sp>
      <p:sp>
        <p:nvSpPr>
          <p:cNvPr id="7" name="Rectangle 6"/>
          <p:cNvSpPr/>
          <p:nvPr/>
        </p:nvSpPr>
        <p:spPr>
          <a:xfrm>
            <a:off x="838200" y="1755980"/>
            <a:ext cx="10515600" cy="4401205"/>
          </a:xfrm>
          <a:prstGeom prst="rect">
            <a:avLst/>
          </a:prstGeom>
        </p:spPr>
        <p:txBody>
          <a:bodyPr wrap="square">
            <a:spAutoFit/>
          </a:bodyPr>
          <a:lstStyle/>
          <a:p>
            <a:pPr marL="285750" indent="-285750">
              <a:buFont typeface="Arial" panose="020B0604020202020204" pitchFamily="34" charset="0"/>
              <a:buChar char="•"/>
              <a:defRPr/>
            </a:pPr>
            <a:r>
              <a:rPr lang="en-US" sz="1400" dirty="0"/>
              <a:t>National Aeronautics and Space Administration (NASA). 2016. </a:t>
            </a:r>
            <a:r>
              <a:rPr lang="en-US" sz="1400" i="1" dirty="0"/>
              <a:t>Global Climate Change: Vital Signs of the Planet.</a:t>
            </a:r>
            <a:r>
              <a:rPr lang="en-US" sz="1400" dirty="0"/>
              <a:t> Available online: </a:t>
            </a:r>
            <a:r>
              <a:rPr lang="en-US" sz="1400" u="sng" dirty="0">
                <a:hlinkClick r:id="rId3"/>
              </a:rPr>
              <a:t>http://climate.nasa.gov/causes</a:t>
            </a:r>
            <a:endParaRPr lang="en-US" sz="1400" dirty="0"/>
          </a:p>
          <a:p>
            <a:pPr marL="285750" indent="-285750">
              <a:buFont typeface="Arial" panose="020B0604020202020204" pitchFamily="34" charset="0"/>
              <a:buChar char="•"/>
              <a:defRPr/>
            </a:pPr>
            <a:r>
              <a:rPr lang="en-US" sz="1400" dirty="0"/>
              <a:t>National Integrated Heat Health Information System (NIHHIS), 2016. </a:t>
            </a:r>
            <a:r>
              <a:rPr lang="en-US" sz="1400" i="1" dirty="0"/>
              <a:t>United States Climate Resilience Toolkit</a:t>
            </a:r>
            <a:r>
              <a:rPr lang="en-US" sz="1400" dirty="0"/>
              <a:t>. Available online: </a:t>
            </a:r>
            <a:r>
              <a:rPr lang="en-US" sz="1400" u="sng" dirty="0">
                <a:hlinkClick r:id="rId4"/>
              </a:rPr>
              <a:t>https://toolkit.climate.gov/topics/human-health/extreme-heat%E2%80%94nihhis/nihhis-quick-start-guide#outdoor</a:t>
            </a:r>
            <a:endParaRPr lang="en-US" sz="1400" dirty="0"/>
          </a:p>
          <a:p>
            <a:pPr marL="285750" indent="-285750">
              <a:buFont typeface="Arial" panose="020B0604020202020204" pitchFamily="34" charset="0"/>
              <a:buChar char="•"/>
              <a:defRPr/>
            </a:pPr>
            <a:r>
              <a:rPr lang="en-US" sz="1400" dirty="0"/>
              <a:t>National Oceanic and Atmospheric Administration (NOAA). </a:t>
            </a:r>
            <a:r>
              <a:rPr lang="en-US" sz="1400" dirty="0" smtClean="0"/>
              <a:t>2017a. </a:t>
            </a:r>
            <a:r>
              <a:rPr lang="en-US" sz="1400" dirty="0"/>
              <a:t>NOAA National Centers for Environmental information, Climate at a Glance: U.S. Time Series, Average Temperature, published February 2017, retrieved on February 9, 2017 from </a:t>
            </a:r>
            <a:r>
              <a:rPr lang="en-US" sz="1400" dirty="0">
                <a:hlinkClick r:id="rId5"/>
              </a:rPr>
              <a:t>http://www.ncdc.noaa.gov/cag</a:t>
            </a:r>
            <a:r>
              <a:rPr lang="en-US" sz="1400" dirty="0" smtClean="0">
                <a:hlinkClick r:id="rId5"/>
              </a:rPr>
              <a:t>/</a:t>
            </a:r>
            <a:endParaRPr lang="en-US" sz="1400" dirty="0" smtClean="0"/>
          </a:p>
          <a:p>
            <a:pPr marL="285750" indent="-285750">
              <a:buFont typeface="Arial" panose="020B0604020202020204" pitchFamily="34" charset="0"/>
              <a:buChar char="•"/>
              <a:defRPr/>
            </a:pPr>
            <a:r>
              <a:rPr lang="en-US" sz="1400" dirty="0"/>
              <a:t>National Oceanic and Atmospheric Administration (NOAA). </a:t>
            </a:r>
            <a:r>
              <a:rPr lang="en-US" sz="1400" dirty="0" smtClean="0"/>
              <a:t>2017b. </a:t>
            </a:r>
            <a:r>
              <a:rPr lang="en-US" sz="1400" dirty="0"/>
              <a:t>NOAA National Centers for Environmental information, Climate at a Glance: U.S. Time Series, </a:t>
            </a:r>
            <a:r>
              <a:rPr lang="en-US" sz="1400" dirty="0" smtClean="0"/>
              <a:t>Precipitation, </a:t>
            </a:r>
            <a:r>
              <a:rPr lang="en-US" sz="1400" dirty="0"/>
              <a:t>published February 2017, retrieved on February 9, 2017 from </a:t>
            </a:r>
            <a:r>
              <a:rPr lang="en-US" sz="1400" dirty="0">
                <a:hlinkClick r:id="rId5"/>
              </a:rPr>
              <a:t>http://www.ncdc.noaa.gov/cag</a:t>
            </a:r>
            <a:r>
              <a:rPr lang="en-US" sz="1400" dirty="0" smtClean="0">
                <a:hlinkClick r:id="rId5"/>
              </a:rPr>
              <a:t>/</a:t>
            </a:r>
            <a:endParaRPr lang="en-US" sz="1400" dirty="0"/>
          </a:p>
          <a:p>
            <a:pPr marL="285750" indent="-285750">
              <a:buFont typeface="Arial" panose="020B0604020202020204" pitchFamily="34" charset="0"/>
              <a:buChar char="•"/>
              <a:defRPr/>
            </a:pPr>
            <a:r>
              <a:rPr lang="en-US" sz="1400" dirty="0"/>
              <a:t>National Oceanic and Atmospheric Administration/National Climate Data Center (NOAA/NCDC). 2016. National Centers for Environmental Information, </a:t>
            </a:r>
            <a:r>
              <a:rPr lang="en-US" sz="1400" i="1" dirty="0"/>
              <a:t>Climate at a Glance: U.S. Time Series</a:t>
            </a:r>
            <a:r>
              <a:rPr lang="en-US" sz="1400" dirty="0"/>
              <a:t>, July 2016. Available online: </a:t>
            </a:r>
            <a:r>
              <a:rPr lang="en-US" sz="1400" u="sng" dirty="0">
                <a:hlinkClick r:id="rId6"/>
              </a:rPr>
              <a:t>http://www.ncdc.noaa.gov/cag</a:t>
            </a:r>
            <a:endParaRPr lang="en-US" sz="1400" dirty="0"/>
          </a:p>
          <a:p>
            <a:pPr marL="285750" indent="-285750">
              <a:buFont typeface="Arial" panose="020B0604020202020204" pitchFamily="34" charset="0"/>
              <a:buChar char="•"/>
              <a:defRPr/>
            </a:pPr>
            <a:r>
              <a:rPr lang="en-US" sz="1400" dirty="0"/>
              <a:t>Pryor, S. C., D. </a:t>
            </a:r>
            <a:r>
              <a:rPr lang="en-US" sz="1400" dirty="0" err="1"/>
              <a:t>Scavia</a:t>
            </a:r>
            <a:r>
              <a:rPr lang="en-US" sz="1400" dirty="0"/>
              <a:t>, C. Downer, M. </a:t>
            </a:r>
            <a:r>
              <a:rPr lang="en-US" sz="1400" dirty="0" err="1"/>
              <a:t>Gaden</a:t>
            </a:r>
            <a:r>
              <a:rPr lang="en-US" sz="1400" dirty="0"/>
              <a:t>, L. Iverson, R. Nordstrom, J. </a:t>
            </a:r>
            <a:r>
              <a:rPr lang="en-US" sz="1400" dirty="0" err="1"/>
              <a:t>Patz</a:t>
            </a:r>
            <a:r>
              <a:rPr lang="en-US" sz="1400" dirty="0"/>
              <a:t>, and G. P. Robertson, 2014: Chapter 18: Mid­west. </a:t>
            </a:r>
            <a:r>
              <a:rPr lang="en-US" sz="1400" i="1" dirty="0"/>
              <a:t>Climate Change Impacts in the United States: The Third National Climate Assessment</a:t>
            </a:r>
            <a:r>
              <a:rPr lang="en-US" sz="1400" dirty="0"/>
              <a:t>, J. M. </a:t>
            </a:r>
            <a:r>
              <a:rPr lang="en-US" sz="1400" dirty="0" err="1"/>
              <a:t>Melillo</a:t>
            </a:r>
            <a:r>
              <a:rPr lang="en-US" sz="1400" dirty="0"/>
              <a:t>, </a:t>
            </a:r>
            <a:r>
              <a:rPr lang="en-US" sz="1400" dirty="0" err="1"/>
              <a:t>Terese</a:t>
            </a:r>
            <a:r>
              <a:rPr lang="en-US" sz="1400" dirty="0"/>
              <a:t> (T.C.) Rich­mond, and G. W. </a:t>
            </a:r>
            <a:r>
              <a:rPr lang="en-US" sz="1400" dirty="0" err="1"/>
              <a:t>Yohe</a:t>
            </a:r>
            <a:r>
              <a:rPr lang="en-US" sz="1400" dirty="0"/>
              <a:t>, Eds., U.S. Global Change Research Program, 418-440. doi:10.7930/J0J1012N. Available online: </a:t>
            </a:r>
            <a:r>
              <a:rPr lang="en-US" sz="1400" u="sng" dirty="0">
                <a:hlinkClick r:id="rId7"/>
              </a:rPr>
              <a:t>http://nca2014.globalchange.gov/report/regions/midwest</a:t>
            </a:r>
            <a:r>
              <a:rPr lang="en-US" sz="1400" dirty="0"/>
              <a:t>)</a:t>
            </a:r>
          </a:p>
          <a:p>
            <a:pPr marL="285750" indent="-285750">
              <a:buFont typeface="Arial" panose="020B0604020202020204" pitchFamily="34" charset="0"/>
              <a:buChar char="•"/>
              <a:defRPr/>
            </a:pPr>
            <a:r>
              <a:rPr lang="en-US" sz="1400" dirty="0"/>
              <a:t>Schmidt, D., Whitefield, E., and Smith, D. 2014. </a:t>
            </a:r>
            <a:r>
              <a:rPr lang="en-US" sz="1400" i="1" dirty="0"/>
              <a:t>Adapting to a Changing Climate: A Planning Guide</a:t>
            </a:r>
            <a:r>
              <a:rPr lang="en-US" sz="1400" dirty="0"/>
              <a:t>, U.S. Department of Agriculture National Institute of Food and Agriculture. Available online: </a:t>
            </a:r>
            <a:r>
              <a:rPr lang="en-US" sz="1400" u="sng" dirty="0">
                <a:hlinkClick r:id="rId8"/>
              </a:rPr>
              <a:t>www.animalagclimatechange.org</a:t>
            </a:r>
            <a:endParaRPr lang="en-US" sz="1400" dirty="0"/>
          </a:p>
          <a:p>
            <a:pPr marL="285750" indent="-285750">
              <a:buFont typeface="Arial" panose="020B0604020202020204" pitchFamily="34" charset="0"/>
              <a:buChar char="•"/>
              <a:defRPr/>
            </a:pPr>
            <a:r>
              <a:rPr lang="en-US" sz="1400" dirty="0"/>
              <a:t>Schmidt, D. 2016. College of Food, Agriculture and Natural Resource Sciences; University of Minnesota. Email communication on July 7, 2016. </a:t>
            </a:r>
          </a:p>
          <a:p>
            <a:pPr marL="285750" indent="-285750">
              <a:buFont typeface="Arial" panose="020B0604020202020204" pitchFamily="34" charset="0"/>
              <a:buChar char="•"/>
              <a:defRPr/>
            </a:pP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4 of </a:t>
            </a:r>
            <a:r>
              <a:rPr lang="en-US" dirty="0"/>
              <a:t>5</a:t>
            </a:r>
          </a:p>
        </p:txBody>
      </p:sp>
    </p:spTree>
    <p:extLst>
      <p:ext uri="{BB962C8B-B14F-4D97-AF65-F5344CB8AC3E}">
        <p14:creationId xmlns:p14="http://schemas.microsoft.com/office/powerpoint/2010/main" val="33581757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73</a:t>
            </a:fld>
            <a:endParaRPr lang="en-US" dirty="0"/>
          </a:p>
        </p:txBody>
      </p:sp>
      <p:sp>
        <p:nvSpPr>
          <p:cNvPr id="7" name="Rectangle 6"/>
          <p:cNvSpPr/>
          <p:nvPr/>
        </p:nvSpPr>
        <p:spPr>
          <a:xfrm>
            <a:off x="838201" y="1766272"/>
            <a:ext cx="10515600" cy="4955203"/>
          </a:xfrm>
          <a:prstGeom prst="rect">
            <a:avLst/>
          </a:prstGeom>
        </p:spPr>
        <p:txBody>
          <a:bodyPr wrap="square">
            <a:spAutoFit/>
          </a:bodyPr>
          <a:lstStyle/>
          <a:p>
            <a:pPr marL="285750" indent="-285750">
              <a:buFont typeface="Arial" panose="020B0604020202020204" pitchFamily="34" charset="0"/>
              <a:buChar char="•"/>
              <a:defRPr/>
            </a:pPr>
            <a:r>
              <a:rPr lang="en-US" sz="1400" dirty="0"/>
              <a:t>Trenberth, K.E. 2011. Changes in precipitation with climate change. Available online: </a:t>
            </a:r>
            <a:r>
              <a:rPr lang="en-US" sz="1400" u="sng" dirty="0">
                <a:hlinkClick r:id="rId3"/>
              </a:rPr>
              <a:t>http://www.int-res.com/articles/cr_oa/c047p123.pdf</a:t>
            </a:r>
            <a:endParaRPr lang="en-US" sz="1400" dirty="0"/>
          </a:p>
          <a:p>
            <a:pPr marL="285750" indent="-285750">
              <a:buFont typeface="Arial" panose="020B0604020202020204" pitchFamily="34" charset="0"/>
              <a:buChar char="•"/>
              <a:defRPr/>
            </a:pPr>
            <a:r>
              <a:rPr lang="en-US" sz="1400" dirty="0"/>
              <a:t>United States Department of Agriculture (USDA) Agricultural Research Service, 2012. USDA Plant Hardiness Zone Map. Available online: </a:t>
            </a:r>
            <a:r>
              <a:rPr lang="en-US" sz="1400" u="sng" dirty="0">
                <a:hlinkClick r:id="rId4"/>
              </a:rPr>
              <a:t>http://planthardiness.ars.usda.gov</a:t>
            </a:r>
            <a:endParaRPr lang="en-US" sz="1400" dirty="0"/>
          </a:p>
          <a:p>
            <a:pPr marL="285750" indent="-285750">
              <a:buFont typeface="Arial" panose="020B0604020202020204" pitchFamily="34" charset="0"/>
              <a:buChar char="•"/>
              <a:defRPr/>
            </a:pPr>
            <a:r>
              <a:rPr lang="en-US" sz="1400" dirty="0"/>
              <a:t>United States Environmental Protection Agency (U.S. EPA). </a:t>
            </a:r>
            <a:r>
              <a:rPr lang="en-US" sz="1400" dirty="0" smtClean="0"/>
              <a:t>2016a. </a:t>
            </a:r>
            <a:r>
              <a:rPr lang="en-US" sz="1400" i="1" dirty="0"/>
              <a:t>Climate Change: Basic Information</a:t>
            </a:r>
            <a:r>
              <a:rPr lang="en-US" sz="1400" dirty="0"/>
              <a:t>. Available online: </a:t>
            </a:r>
            <a:r>
              <a:rPr lang="en-US" sz="1400" u="sng" dirty="0">
                <a:hlinkClick r:id="rId5"/>
              </a:rPr>
              <a:t>https://www3.epa.gov/climatechange/basics</a:t>
            </a:r>
            <a:endParaRPr lang="en-US" sz="1400" dirty="0"/>
          </a:p>
          <a:p>
            <a:pPr marL="285750" indent="-285750">
              <a:buFont typeface="Arial" panose="020B0604020202020204" pitchFamily="34" charset="0"/>
              <a:buChar char="•"/>
              <a:defRPr/>
            </a:pPr>
            <a:r>
              <a:rPr lang="en-US" sz="1400" dirty="0"/>
              <a:t>United States Environmental Protection Agency (U.S. EPA) </a:t>
            </a:r>
            <a:r>
              <a:rPr lang="en-US" sz="1400" dirty="0" smtClean="0"/>
              <a:t>2016b. </a:t>
            </a:r>
            <a:r>
              <a:rPr lang="en-US" sz="1400" i="1" dirty="0"/>
              <a:t>Climate Change, What You Can Do: At Home</a:t>
            </a:r>
            <a:r>
              <a:rPr lang="en-US" sz="1400" dirty="0"/>
              <a:t>. Available online: </a:t>
            </a:r>
            <a:r>
              <a:rPr lang="en-US" sz="1400" u="sng" dirty="0">
                <a:hlinkClick r:id="rId6"/>
              </a:rPr>
              <a:t>www.epa.gov/climatechange/what-you-can-do-home</a:t>
            </a:r>
            <a:endParaRPr lang="en-US" sz="1400" dirty="0"/>
          </a:p>
          <a:p>
            <a:pPr marL="285750" indent="-285750">
              <a:buFont typeface="Arial" panose="020B0604020202020204" pitchFamily="34" charset="0"/>
              <a:buChar char="•"/>
              <a:defRPr/>
            </a:pPr>
            <a:r>
              <a:rPr lang="en-US" sz="1400" dirty="0" smtClean="0"/>
              <a:t>United </a:t>
            </a:r>
            <a:r>
              <a:rPr lang="en-US" sz="1400" dirty="0"/>
              <a:t>States Geological Survey (USGS). 2016. National Climate Change Viewer. Available online: </a:t>
            </a:r>
            <a:r>
              <a:rPr lang="en-US" sz="1400" u="sng" dirty="0">
                <a:hlinkClick r:id="rId7"/>
              </a:rPr>
              <a:t>https://www2.usgs.gov/climate_landuse/clu_rd/nccv/viewer.asp</a:t>
            </a:r>
            <a:endParaRPr lang="en-US" sz="1400" dirty="0"/>
          </a:p>
          <a:p>
            <a:pPr marL="285750" indent="-285750">
              <a:buFont typeface="Arial" panose="020B0604020202020204" pitchFamily="34" charset="0"/>
              <a:buChar char="•"/>
              <a:defRPr/>
            </a:pPr>
            <a:r>
              <a:rPr lang="en-US" sz="1400" dirty="0"/>
              <a:t>What’s Your Impact. 2017. Available online: </a:t>
            </a:r>
            <a:r>
              <a:rPr lang="en-US" sz="1400" u="sng" dirty="0">
                <a:hlinkClick r:id="rId8"/>
              </a:rPr>
              <a:t>http://whatsyourimpact.org/fight-climate-change/drive-less</a:t>
            </a:r>
            <a:endParaRPr lang="en-US" sz="1400" dirty="0"/>
          </a:p>
          <a:p>
            <a:pPr marL="285750" indent="-285750">
              <a:buFont typeface="Arial" panose="020B0604020202020204" pitchFamily="34" charset="0"/>
              <a:buChar char="•"/>
              <a:defRPr/>
            </a:pPr>
            <a:r>
              <a:rPr lang="en-US" sz="1400" dirty="0" smtClean="0"/>
              <a:t>Wikipedia</a:t>
            </a:r>
            <a:r>
              <a:rPr lang="en-US" sz="1400" dirty="0"/>
              <a:t>, 2016. </a:t>
            </a:r>
            <a:r>
              <a:rPr lang="en-US" sz="1400" i="1" dirty="0"/>
              <a:t>Photosynthesis</a:t>
            </a:r>
            <a:r>
              <a:rPr lang="en-US" sz="1400" dirty="0"/>
              <a:t>. Available online: </a:t>
            </a:r>
            <a:r>
              <a:rPr lang="en-US" sz="1400" u="sng" dirty="0">
                <a:hlinkClick r:id="rId9"/>
              </a:rPr>
              <a:t>https://en.wikipedia.org/wiki/Photosynthesis</a:t>
            </a:r>
            <a:endParaRPr lang="en-US" sz="1400" dirty="0"/>
          </a:p>
          <a:p>
            <a:pPr marL="285750" indent="-285750">
              <a:buFont typeface="Arial" panose="020B0604020202020204" pitchFamily="34" charset="0"/>
              <a:buChar char="•"/>
              <a:defRPr/>
            </a:pPr>
            <a:r>
              <a:rPr lang="en-US" sz="1400" dirty="0"/>
              <a:t>World Food </a:t>
            </a:r>
            <a:r>
              <a:rPr lang="en-US" sz="1400" dirty="0" err="1"/>
              <a:t>Programme</a:t>
            </a:r>
            <a:r>
              <a:rPr lang="en-US" sz="1400" dirty="0"/>
              <a:t>, United Nations. What is food security? Available online: </a:t>
            </a:r>
            <a:r>
              <a:rPr lang="en-US" sz="1400" u="sng" dirty="0">
                <a:hlinkClick r:id="rId10"/>
              </a:rPr>
              <a:t>https://www.wfp.org/node/359289</a:t>
            </a:r>
            <a:endParaRPr lang="en-US" sz="1400" dirty="0"/>
          </a:p>
          <a:p>
            <a:pPr marL="285750" indent="-285750">
              <a:buFont typeface="Arial" panose="020B0604020202020204" pitchFamily="34" charset="0"/>
              <a:buChar char="•"/>
              <a:defRPr/>
            </a:pPr>
            <a:r>
              <a:rPr lang="en-US" sz="1400" dirty="0"/>
              <a:t>Xcel Energy. 2017. </a:t>
            </a:r>
            <a:r>
              <a:rPr lang="en-US" sz="1400" i="1" dirty="0"/>
              <a:t>Renewable Energy Options – Residential</a:t>
            </a:r>
            <a:r>
              <a:rPr lang="en-US" sz="1400" dirty="0"/>
              <a:t>. Available online: </a:t>
            </a:r>
            <a:r>
              <a:rPr lang="en-US" sz="1400" u="sng" dirty="0">
                <a:hlinkClick r:id="rId11"/>
              </a:rPr>
              <a:t>www.xcelenergy.com/programs_and_rebates/residential_programs_and_rebates/renewable_energy_options_residential</a:t>
            </a:r>
            <a:endParaRPr lang="en-US" sz="1400" dirty="0"/>
          </a:p>
          <a:p>
            <a:pPr marL="285750" indent="-285750">
              <a:buFont typeface="Arial" panose="020B0604020202020204" pitchFamily="34" charset="0"/>
              <a:buChar char="•"/>
              <a:defRPr/>
            </a:pPr>
            <a:r>
              <a:rPr lang="en-US" sz="1400" dirty="0" smtClean="0"/>
              <a:t>Ye</a:t>
            </a:r>
            <a:r>
              <a:rPr lang="en-US" sz="1400" dirty="0"/>
              <a:t>, S. 2016. Minnesota Department of Agriculture. Email communication on July 18, 2016.</a:t>
            </a:r>
          </a:p>
          <a:p>
            <a:pPr marL="285750" indent="-285750">
              <a:buFont typeface="Arial" panose="020B0604020202020204" pitchFamily="34" charset="0"/>
              <a:buChar char="•"/>
              <a:defRPr/>
            </a:pPr>
            <a:r>
              <a:rPr lang="en-US" sz="1400" dirty="0" err="1"/>
              <a:t>Zandlo</a:t>
            </a:r>
            <a:r>
              <a:rPr lang="en-US" sz="1400" dirty="0"/>
              <a:t>, Jim. 2008. Observing the climate. Minnesota State Climatology Office. Available online: </a:t>
            </a:r>
            <a:r>
              <a:rPr lang="en-US" sz="1400" u="sng" dirty="0">
                <a:hlinkClick r:id="rId12"/>
              </a:rPr>
              <a:t>http://climate.umn.edu/climateChange/climateChangeObservedNu.htm</a:t>
            </a:r>
            <a:endParaRPr lang="en-US" sz="1400" dirty="0"/>
          </a:p>
          <a:p>
            <a:pPr marL="285750" indent="-285750">
              <a:buFont typeface="Arial" panose="020B0604020202020204" pitchFamily="34" charset="0"/>
              <a:buChar char="•"/>
              <a:defRPr/>
            </a:pPr>
            <a:r>
              <a:rPr lang="en-US" sz="1400" dirty="0" err="1"/>
              <a:t>Ziska</a:t>
            </a:r>
            <a:r>
              <a:rPr lang="en-US" sz="1400" dirty="0"/>
              <a:t>, L., A. </a:t>
            </a:r>
            <a:r>
              <a:rPr lang="en-US" sz="1400" dirty="0" err="1"/>
              <a:t>Crimmins</a:t>
            </a:r>
            <a:r>
              <a:rPr lang="en-US" sz="1400" dirty="0"/>
              <a:t>, A. </a:t>
            </a:r>
            <a:r>
              <a:rPr lang="en-US" sz="1400" dirty="0" err="1"/>
              <a:t>Auclair</a:t>
            </a:r>
            <a:r>
              <a:rPr lang="en-US" sz="1400" dirty="0"/>
              <a:t>, S. </a:t>
            </a:r>
            <a:r>
              <a:rPr lang="en-US" sz="1400" dirty="0" err="1"/>
              <a:t>DeGrasse</a:t>
            </a:r>
            <a:r>
              <a:rPr lang="en-US" sz="1400" dirty="0"/>
              <a:t>, J.F. </a:t>
            </a:r>
            <a:r>
              <a:rPr lang="en-US" sz="1400" dirty="0" err="1"/>
              <a:t>Garofalo</a:t>
            </a:r>
            <a:r>
              <a:rPr lang="en-US" sz="1400" dirty="0"/>
              <a:t>, A.S. Khan, I. </a:t>
            </a:r>
            <a:r>
              <a:rPr lang="en-US" sz="1400" dirty="0" err="1"/>
              <a:t>Loladze</a:t>
            </a:r>
            <a:r>
              <a:rPr lang="en-US" sz="1400" dirty="0"/>
              <a:t>, A.A. Pérez de León, A. </a:t>
            </a:r>
            <a:r>
              <a:rPr lang="en-US" sz="1400" dirty="0" err="1"/>
              <a:t>Showler</a:t>
            </a:r>
            <a:r>
              <a:rPr lang="en-US" sz="1400" dirty="0"/>
              <a:t>, J. Thurston, and I. Walls, 2016: Ch. 7: Food Safety, Nutrition, and Distribution. </a:t>
            </a:r>
            <a:r>
              <a:rPr lang="en-US" sz="1400" i="1" dirty="0"/>
              <a:t>The Impacts of Climate Change on Human Health in the United States: A Scientific Assessment. </a:t>
            </a:r>
            <a:r>
              <a:rPr lang="en-US" sz="1400" dirty="0"/>
              <a:t>U.S. Global Change Research Program, Washington, DC, 189–216. </a:t>
            </a:r>
            <a:r>
              <a:rPr lang="en-US" sz="1400" u="sng" dirty="0">
                <a:hlinkClick r:id="rId13"/>
              </a:rPr>
              <a:t>http://dx.doi.org/10.7930/J0ZP4417</a:t>
            </a:r>
            <a:r>
              <a:rPr lang="en-US" sz="1400" dirty="0"/>
              <a:t>. Available online: </a:t>
            </a:r>
            <a:r>
              <a:rPr lang="en-US" sz="1400" u="sng" dirty="0">
                <a:hlinkClick r:id="rId14"/>
              </a:rPr>
              <a:t>https:/health2016.globalchange.gov/</a:t>
            </a:r>
            <a:endParaRPr lang="en-US" sz="1400" dirty="0"/>
          </a:p>
          <a:p>
            <a:pPr marL="285750" indent="-285750">
              <a:buFont typeface="Arial" panose="020B0604020202020204" pitchFamily="34" charset="0"/>
              <a:buChar char="•"/>
              <a:defRPr/>
            </a:pP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5 of </a:t>
            </a:r>
            <a:r>
              <a:rPr lang="en-US" dirty="0"/>
              <a:t>5</a:t>
            </a:r>
          </a:p>
        </p:txBody>
      </p:sp>
    </p:spTree>
    <p:extLst>
      <p:ext uri="{BB962C8B-B14F-4D97-AF65-F5344CB8AC3E}">
        <p14:creationId xmlns:p14="http://schemas.microsoft.com/office/powerpoint/2010/main" val="39697835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74</a:t>
            </a:fld>
            <a:endParaRPr lang="en-US" dirty="0"/>
          </a:p>
        </p:txBody>
      </p:sp>
      <p:sp>
        <p:nvSpPr>
          <p:cNvPr id="3" name="TextBox 2"/>
          <p:cNvSpPr txBox="1"/>
          <p:nvPr/>
        </p:nvSpPr>
        <p:spPr>
          <a:xfrm>
            <a:off x="838201" y="1881809"/>
            <a:ext cx="10515599" cy="4154984"/>
          </a:xfrm>
          <a:prstGeom prst="rect">
            <a:avLst/>
          </a:prstGeom>
          <a:noFill/>
        </p:spPr>
        <p:txBody>
          <a:bodyPr wrap="square" rtlCol="0">
            <a:spAutoFit/>
          </a:bodyPr>
          <a:lstStyle/>
          <a:p>
            <a:r>
              <a:rPr lang="en-US" sz="1200" dirty="0"/>
              <a:t>Slide 4	Lightning bolt and sun – Microsoft Clip Art</a:t>
            </a:r>
          </a:p>
          <a:p>
            <a:r>
              <a:rPr lang="en-US" sz="1200" dirty="0"/>
              <a:t>Slide 5	Leaves – Microsoft Clip Art</a:t>
            </a:r>
          </a:p>
          <a:p>
            <a:r>
              <a:rPr lang="en-US" sz="1200" dirty="0"/>
              <a:t>Slide 6	Climate and health graphic – MDH</a:t>
            </a:r>
          </a:p>
          <a:p>
            <a:r>
              <a:rPr lang="en-US" sz="1200" dirty="0"/>
              <a:t>Slide 7 	Annual average annual temperature – NOAA, 2017</a:t>
            </a:r>
          </a:p>
          <a:p>
            <a:r>
              <a:rPr lang="en-US" sz="1200" dirty="0"/>
              <a:t>Slide 8	Annual average annual temperature – NOAA, 2017</a:t>
            </a:r>
          </a:p>
          <a:p>
            <a:r>
              <a:rPr lang="en-US" sz="1200" dirty="0"/>
              <a:t>Slide 9	Annual average minimum temperatures for Minnesota – MDH, 2015</a:t>
            </a:r>
          </a:p>
          <a:p>
            <a:r>
              <a:rPr lang="en-US" sz="1200" dirty="0"/>
              <a:t>Slide 10	Annual average precipitation – NOAA</a:t>
            </a:r>
          </a:p>
          <a:p>
            <a:r>
              <a:rPr lang="en-US" sz="1200" dirty="0"/>
              <a:t>Slide 11	Mega-rain event graphic – MDH </a:t>
            </a:r>
          </a:p>
          <a:p>
            <a:r>
              <a:rPr lang="en-US" sz="1200" dirty="0"/>
              <a:t>Slide 12	Drought and flood disaster map – MDH </a:t>
            </a:r>
          </a:p>
          <a:p>
            <a:r>
              <a:rPr lang="en-US" sz="1200" dirty="0"/>
              <a:t>Slide 13	Dew points graph – MNDNR </a:t>
            </a:r>
          </a:p>
          <a:p>
            <a:r>
              <a:rPr lang="en-US" sz="1200" dirty="0"/>
              <a:t>Slide 16	Tractor – </a:t>
            </a:r>
            <a:r>
              <a:rPr lang="en-US" sz="1200" dirty="0" err="1"/>
              <a:t>Pexels</a:t>
            </a:r>
            <a:r>
              <a:rPr lang="en-US" sz="1200" dirty="0"/>
              <a:t>. Available online at: </a:t>
            </a:r>
            <a:r>
              <a:rPr lang="en-US" sz="1200" u="sng" dirty="0">
                <a:hlinkClick r:id="rId3"/>
              </a:rPr>
              <a:t>https://www.pexels.com/photo/green-tractor-175389/</a:t>
            </a:r>
            <a:r>
              <a:rPr lang="en-US" sz="1200" dirty="0"/>
              <a:t> </a:t>
            </a:r>
          </a:p>
          <a:p>
            <a:r>
              <a:rPr lang="en-US" sz="1200" dirty="0"/>
              <a:t>Slide 18	Person planting in dirt – </a:t>
            </a:r>
            <a:r>
              <a:rPr lang="en-US" sz="1200" dirty="0" err="1"/>
              <a:t>Pexels</a:t>
            </a:r>
            <a:r>
              <a:rPr lang="en-US" sz="1200" dirty="0"/>
              <a:t>. Available online at: </a:t>
            </a:r>
            <a:r>
              <a:rPr lang="en-US" sz="1200" u="sng" dirty="0">
                <a:hlinkClick r:id="rId4"/>
              </a:rPr>
              <a:t>https://www.pexels.com/photo/man-planting-plant-169523/</a:t>
            </a:r>
            <a:r>
              <a:rPr lang="en-US" sz="1200" dirty="0"/>
              <a:t> </a:t>
            </a:r>
          </a:p>
          <a:p>
            <a:r>
              <a:rPr lang="en-US" sz="1200" dirty="0"/>
              <a:t>Slide 20	Vegetables – </a:t>
            </a:r>
            <a:r>
              <a:rPr lang="en-US" sz="1200" dirty="0" err="1"/>
              <a:t>Pexels</a:t>
            </a:r>
            <a:r>
              <a:rPr lang="en-US" sz="1200" dirty="0"/>
              <a:t>. Available online at: </a:t>
            </a:r>
            <a:r>
              <a:rPr lang="en-US" sz="1200" u="sng" dirty="0">
                <a:hlinkClick r:id="rId5"/>
              </a:rPr>
              <a:t>https://www.pexels.com/photo/tomatoes-carrots-and-radish-on-the-top-of-the-table-196643/</a:t>
            </a:r>
            <a:r>
              <a:rPr lang="en-US" sz="1200" dirty="0"/>
              <a:t> </a:t>
            </a:r>
          </a:p>
          <a:p>
            <a:r>
              <a:rPr lang="en-US" sz="1200" dirty="0"/>
              <a:t>Slide 22	Kebabs on grill – </a:t>
            </a:r>
            <a:r>
              <a:rPr lang="en-US" sz="1200" dirty="0" err="1"/>
              <a:t>Pexels</a:t>
            </a:r>
            <a:r>
              <a:rPr lang="en-US" sz="1200" dirty="0"/>
              <a:t>. Available online at: </a:t>
            </a:r>
            <a:r>
              <a:rPr lang="en-US" sz="1200" u="sng" dirty="0">
                <a:hlinkClick r:id="rId6"/>
              </a:rPr>
              <a:t>https://www.pexels.com/photo/food-vegetables-summer-eat-111131/</a:t>
            </a:r>
            <a:r>
              <a:rPr lang="en-US" sz="1200" dirty="0"/>
              <a:t> </a:t>
            </a:r>
          </a:p>
          <a:p>
            <a:r>
              <a:rPr lang="en-US" sz="1200" dirty="0"/>
              <a:t>Slide 23	The Food System – Minnesota Food Charter, 2014. Center for Prevention at Blue Cross and Blue Shield of Minnesota, Minnesota Department of </a:t>
            </a:r>
            <a:r>
              <a:rPr lang="en-US" sz="1200" dirty="0" smtClean="0"/>
              <a:t>	Agriculture</a:t>
            </a:r>
            <a:r>
              <a:rPr lang="en-US" sz="1200" dirty="0"/>
              <a:t>, Minnesota Department of Health, and University of Minnesota Extension Health and Nutrition. Available online: </a:t>
            </a:r>
            <a:r>
              <a:rPr lang="en-US" sz="1200" u="sng" dirty="0">
                <a:hlinkClick r:id="rId7"/>
              </a:rPr>
              <a:t>www.mnfoodcharter.com</a:t>
            </a:r>
            <a:endParaRPr lang="en-US" sz="1200" dirty="0"/>
          </a:p>
          <a:p>
            <a:r>
              <a:rPr lang="en-US" sz="1200" dirty="0"/>
              <a:t>Slide 24	Apple – </a:t>
            </a:r>
            <a:r>
              <a:rPr lang="en-US" sz="1200" dirty="0" err="1"/>
              <a:t>Pexels</a:t>
            </a:r>
            <a:r>
              <a:rPr lang="en-US" sz="1200" dirty="0"/>
              <a:t>. Available online at: </a:t>
            </a:r>
            <a:r>
              <a:rPr lang="en-US" sz="1200" u="sng" dirty="0">
                <a:hlinkClick r:id="rId8"/>
              </a:rPr>
              <a:t>https://www.pexels.com/photo/healthy-red-love-apple-89434/</a:t>
            </a:r>
            <a:r>
              <a:rPr lang="en-US" sz="1200" dirty="0"/>
              <a:t> </a:t>
            </a:r>
          </a:p>
          <a:p>
            <a:r>
              <a:rPr lang="en-US" sz="1200" dirty="0"/>
              <a:t>Slide 26	Photosynthesis – Available online at: </a:t>
            </a:r>
            <a:r>
              <a:rPr lang="en-US" sz="1200" u="sng" dirty="0">
                <a:hlinkClick r:id="rId9"/>
              </a:rPr>
              <a:t>http://www.hourlybook.com/wp-content/uploads/2015/08/Photosynthesis-in-Plants.jpg</a:t>
            </a:r>
            <a:r>
              <a:rPr lang="en-US" sz="1200" dirty="0"/>
              <a:t> </a:t>
            </a:r>
          </a:p>
          <a:p>
            <a:r>
              <a:rPr lang="en-US" sz="1200" dirty="0"/>
              <a:t>Slide 27	Corn field – </a:t>
            </a:r>
            <a:r>
              <a:rPr lang="en-US" sz="1200" dirty="0" err="1"/>
              <a:t>Pexels</a:t>
            </a:r>
            <a:r>
              <a:rPr lang="en-US" sz="1200" dirty="0"/>
              <a:t>. Available online at: </a:t>
            </a:r>
            <a:r>
              <a:rPr lang="en-US" sz="1200" u="sng" dirty="0">
                <a:hlinkClick r:id="rId10"/>
              </a:rPr>
              <a:t>https://www.pexels.com/photo/corn-96715/</a:t>
            </a:r>
            <a:r>
              <a:rPr lang="en-US" sz="1200" dirty="0"/>
              <a:t> </a:t>
            </a:r>
          </a:p>
          <a:p>
            <a:r>
              <a:rPr lang="en-US" sz="1200" dirty="0"/>
              <a:t>Slide 28	Plant Hardiness Zones – Arbor Day Foundation, 2015</a:t>
            </a:r>
          </a:p>
          <a:p>
            <a:r>
              <a:rPr lang="en-US" sz="1200" dirty="0"/>
              <a:t>Slide 29	Branches – </a:t>
            </a:r>
            <a:r>
              <a:rPr lang="en-US" sz="1200" dirty="0" err="1"/>
              <a:t>Pexels</a:t>
            </a:r>
            <a:r>
              <a:rPr lang="en-US" sz="1200" dirty="0"/>
              <a:t>. Available online at: </a:t>
            </a:r>
            <a:r>
              <a:rPr lang="en-US" sz="1200" u="sng" dirty="0">
                <a:hlinkClick r:id="rId11"/>
              </a:rPr>
              <a:t>https://www.pexels.com/photo/white-flower-plant-199754/</a:t>
            </a:r>
            <a:r>
              <a:rPr lang="en-US" sz="1200" dirty="0"/>
              <a:t> </a:t>
            </a:r>
          </a:p>
          <a:p>
            <a:r>
              <a:rPr lang="en-US" sz="1200" dirty="0"/>
              <a:t>Slide 30	Starry night – </a:t>
            </a:r>
            <a:r>
              <a:rPr lang="en-US" sz="1200" dirty="0" err="1"/>
              <a:t>Pexels</a:t>
            </a:r>
            <a:r>
              <a:rPr lang="en-US" sz="1200" dirty="0"/>
              <a:t>. Available online at: </a:t>
            </a:r>
            <a:r>
              <a:rPr lang="en-US" sz="1200" u="sng" dirty="0">
                <a:hlinkClick r:id="rId12"/>
              </a:rPr>
              <a:t>https://www.pexels.com/photo/blue-and-black-starry-sky-51021/</a:t>
            </a:r>
            <a:r>
              <a:rPr lang="en-US" sz="1200" dirty="0"/>
              <a:t> </a:t>
            </a:r>
          </a:p>
        </p:txBody>
      </p:sp>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Tree>
    <p:extLst>
      <p:ext uri="{BB962C8B-B14F-4D97-AF65-F5344CB8AC3E}">
        <p14:creationId xmlns:p14="http://schemas.microsoft.com/office/powerpoint/2010/main" val="38391044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75</a:t>
            </a:fld>
            <a:endParaRPr lang="en-US" dirty="0"/>
          </a:p>
        </p:txBody>
      </p:sp>
      <p:sp>
        <p:nvSpPr>
          <p:cNvPr id="3" name="TextBox 2"/>
          <p:cNvSpPr txBox="1"/>
          <p:nvPr/>
        </p:nvSpPr>
        <p:spPr>
          <a:xfrm>
            <a:off x="838201" y="1881809"/>
            <a:ext cx="10515599" cy="3970318"/>
          </a:xfrm>
          <a:prstGeom prst="rect">
            <a:avLst/>
          </a:prstGeom>
          <a:noFill/>
        </p:spPr>
        <p:txBody>
          <a:bodyPr wrap="square" rtlCol="0">
            <a:spAutoFit/>
          </a:bodyPr>
          <a:lstStyle/>
          <a:p>
            <a:r>
              <a:rPr lang="en-US" sz="1200" dirty="0" smtClean="0"/>
              <a:t>Slide </a:t>
            </a:r>
            <a:r>
              <a:rPr lang="en-US" sz="1200" dirty="0"/>
              <a:t>31	Wet crops – </a:t>
            </a:r>
            <a:r>
              <a:rPr lang="en-US" sz="1200" dirty="0" err="1"/>
              <a:t>Pexels</a:t>
            </a:r>
            <a:r>
              <a:rPr lang="en-US" sz="1200" dirty="0"/>
              <a:t>. Available online at: </a:t>
            </a:r>
            <a:r>
              <a:rPr lang="en-US" sz="1200" dirty="0" smtClean="0"/>
              <a:t>	</a:t>
            </a:r>
            <a:r>
              <a:rPr lang="en-US" sz="1200" u="sng" dirty="0" smtClean="0">
                <a:hlinkClick r:id="rId3"/>
              </a:rPr>
              <a:t>http</a:t>
            </a:r>
            <a:r>
              <a:rPr lang="en-US" sz="1200" u="sng" dirty="0">
                <a:hlinkClick r:id="rId3"/>
              </a:rPr>
              <a:t>://</a:t>
            </a:r>
            <a:r>
              <a:rPr lang="en-US" sz="1200" u="sng" dirty="0" smtClean="0">
                <a:hlinkClick r:id="rId3"/>
              </a:rPr>
              <a:t>bloximages.chicago2.vip.townnews.com/nwitimes.com/content/tncms/assets/v3/editorial/a/9d/a9deec2f-24f1-55d1-be4c-</a:t>
            </a:r>
            <a:r>
              <a:rPr lang="en-US" sz="1200" u="sng" dirty="0" smtClean="0">
                <a:solidFill>
                  <a:schemeClr val="bg1"/>
                </a:solidFill>
              </a:rPr>
              <a:t>	</a:t>
            </a:r>
            <a:r>
              <a:rPr lang="en-US" sz="1200" u="sng" dirty="0" smtClean="0">
                <a:hlinkClick r:id="rId3"/>
              </a:rPr>
              <a:t>133b400789d6/5593dbe49c5f5.image.jpg?resize=1200%2C661</a:t>
            </a:r>
            <a:r>
              <a:rPr lang="en-US" sz="1200" dirty="0" smtClean="0"/>
              <a:t> </a:t>
            </a:r>
            <a:endParaRPr lang="en-US" sz="1200" dirty="0"/>
          </a:p>
          <a:p>
            <a:r>
              <a:rPr lang="en-US" sz="1200" dirty="0"/>
              <a:t>Slide 32	Canada thistle – MDH, 2016</a:t>
            </a:r>
          </a:p>
          <a:p>
            <a:r>
              <a:rPr lang="en-US" sz="1200" dirty="0"/>
              <a:t>Slide 33	Strawberries – </a:t>
            </a:r>
            <a:r>
              <a:rPr lang="en-US" sz="1200" dirty="0" err="1"/>
              <a:t>Pexels</a:t>
            </a:r>
            <a:r>
              <a:rPr lang="en-US" sz="1200" dirty="0"/>
              <a:t>. Available online at: </a:t>
            </a:r>
            <a:r>
              <a:rPr lang="en-US" sz="1200" u="sng" dirty="0">
                <a:hlinkClick r:id="rId4"/>
              </a:rPr>
              <a:t>https://www.pexels.com/photo/strawberry-fruit-berry-food-106251/</a:t>
            </a:r>
            <a:r>
              <a:rPr lang="en-US" sz="1200" dirty="0"/>
              <a:t> </a:t>
            </a:r>
          </a:p>
          <a:p>
            <a:r>
              <a:rPr lang="en-US" sz="1200" dirty="0"/>
              <a:t>Slide 34	Wheat kernels – </a:t>
            </a:r>
            <a:r>
              <a:rPr lang="en-US" sz="1200" dirty="0" err="1"/>
              <a:t>Pexels</a:t>
            </a:r>
            <a:r>
              <a:rPr lang="en-US" sz="1200" dirty="0"/>
              <a:t>. Available online at: </a:t>
            </a:r>
            <a:r>
              <a:rPr lang="en-US" sz="1200" u="sng" dirty="0">
                <a:hlinkClick r:id="rId5"/>
              </a:rPr>
              <a:t>https://www.pexels.com/photo/wheat-kernels-54084/</a:t>
            </a:r>
            <a:r>
              <a:rPr lang="en-US" sz="1200" dirty="0"/>
              <a:t> </a:t>
            </a:r>
          </a:p>
          <a:p>
            <a:r>
              <a:rPr lang="en-US" sz="1200" dirty="0"/>
              <a:t>Slide 35	Cover crops – Steven Bell, Farmer D Blog, 2011</a:t>
            </a:r>
          </a:p>
          <a:p>
            <a:r>
              <a:rPr lang="en-US" sz="1200" dirty="0"/>
              <a:t>Slide 37 	Cows – </a:t>
            </a:r>
            <a:r>
              <a:rPr lang="en-US" sz="1200" dirty="0" err="1"/>
              <a:t>Pexels</a:t>
            </a:r>
            <a:r>
              <a:rPr lang="en-US" sz="1200" dirty="0"/>
              <a:t>. Available online at: </a:t>
            </a:r>
            <a:r>
              <a:rPr lang="en-US" sz="1200" u="sng" dirty="0">
                <a:hlinkClick r:id="rId6"/>
              </a:rPr>
              <a:t>https://www.pexels.com/photo/animals-cattle-cow-farm-207044/</a:t>
            </a:r>
            <a:r>
              <a:rPr lang="en-US" sz="1200" dirty="0"/>
              <a:t> </a:t>
            </a:r>
          </a:p>
          <a:p>
            <a:r>
              <a:rPr lang="en-US" sz="1200" dirty="0"/>
              <a:t>Slide 38	Pigs – </a:t>
            </a:r>
            <a:r>
              <a:rPr lang="en-US" sz="1200" dirty="0" err="1"/>
              <a:t>Pexels</a:t>
            </a:r>
            <a:r>
              <a:rPr lang="en-US" sz="1200" dirty="0"/>
              <a:t>. Available online at: </a:t>
            </a:r>
            <a:r>
              <a:rPr lang="en-US" sz="1200" u="sng" dirty="0">
                <a:hlinkClick r:id="rId7"/>
              </a:rPr>
              <a:t>https://www.pexels.com/photo/farm-farmer-pink-ears-110820/</a:t>
            </a:r>
            <a:r>
              <a:rPr lang="en-US" sz="1200" dirty="0"/>
              <a:t> </a:t>
            </a:r>
          </a:p>
          <a:p>
            <a:r>
              <a:rPr lang="en-US" sz="1200" dirty="0"/>
              <a:t>Slide 39	Muddy field – </a:t>
            </a:r>
            <a:r>
              <a:rPr lang="en-US" sz="1200" dirty="0" err="1"/>
              <a:t>Pexels</a:t>
            </a:r>
            <a:r>
              <a:rPr lang="en-US" sz="1200" dirty="0"/>
              <a:t>. Available online at: </a:t>
            </a:r>
            <a:r>
              <a:rPr lang="en-US" sz="1200" u="sng" dirty="0">
                <a:hlinkClick r:id="rId8"/>
              </a:rPr>
              <a:t>https://www.pexels.com/photo/nature-sunset-field-sunrise-702/</a:t>
            </a:r>
            <a:r>
              <a:rPr lang="en-US" sz="1200" dirty="0"/>
              <a:t> </a:t>
            </a:r>
          </a:p>
          <a:p>
            <a:r>
              <a:rPr lang="en-US" sz="1200" dirty="0"/>
              <a:t>Slide 40	Blizzard – </a:t>
            </a:r>
            <a:r>
              <a:rPr lang="en-US" sz="1200" dirty="0" err="1"/>
              <a:t>Pexels</a:t>
            </a:r>
            <a:r>
              <a:rPr lang="en-US" sz="1200" dirty="0"/>
              <a:t>. Available online at: </a:t>
            </a:r>
            <a:r>
              <a:rPr lang="en-US" sz="1200" u="sng" dirty="0">
                <a:hlinkClick r:id="rId9"/>
              </a:rPr>
              <a:t>https://www.pexels.com/photo/snow-nature-sky-trees-65911/</a:t>
            </a:r>
            <a:r>
              <a:rPr lang="en-US" sz="1200" dirty="0"/>
              <a:t> </a:t>
            </a:r>
          </a:p>
          <a:p>
            <a:r>
              <a:rPr lang="en-US" sz="1200" dirty="0"/>
              <a:t>Slide 41	Rooster – </a:t>
            </a:r>
            <a:r>
              <a:rPr lang="en-US" sz="1200" dirty="0" err="1"/>
              <a:t>Pexels</a:t>
            </a:r>
            <a:r>
              <a:rPr lang="en-US" sz="1200" dirty="0"/>
              <a:t>: Available online at: </a:t>
            </a:r>
            <a:r>
              <a:rPr lang="en-US" sz="1200" u="sng" dirty="0">
                <a:hlinkClick r:id="rId10"/>
              </a:rPr>
              <a:t>https://www.pexels.com/photo/agriculture-animal-avian-barn-346483/</a:t>
            </a:r>
            <a:r>
              <a:rPr lang="en-US" sz="1200" dirty="0"/>
              <a:t> </a:t>
            </a:r>
          </a:p>
          <a:p>
            <a:r>
              <a:rPr lang="en-US" sz="1200" dirty="0"/>
              <a:t>Slide 42	Countryside – </a:t>
            </a:r>
            <a:r>
              <a:rPr lang="en-US" sz="1200" dirty="0" err="1"/>
              <a:t>Pexels</a:t>
            </a:r>
            <a:r>
              <a:rPr lang="en-US" sz="1200" dirty="0"/>
              <a:t>. Available online at: </a:t>
            </a:r>
            <a:r>
              <a:rPr lang="en-US" sz="1200" u="sng" dirty="0">
                <a:hlinkClick r:id="rId11"/>
              </a:rPr>
              <a:t>https://www.pexels.com/photo/agriculture-clouds-countryside-cropland-410756/</a:t>
            </a:r>
            <a:r>
              <a:rPr lang="en-US" sz="1200" dirty="0"/>
              <a:t> </a:t>
            </a:r>
          </a:p>
          <a:p>
            <a:r>
              <a:rPr lang="en-US" sz="1200" dirty="0"/>
              <a:t>Slide 43	Drops of water – </a:t>
            </a:r>
            <a:r>
              <a:rPr lang="en-US" sz="1200" dirty="0" err="1"/>
              <a:t>Pexels</a:t>
            </a:r>
            <a:r>
              <a:rPr lang="en-US" sz="1200" dirty="0"/>
              <a:t>. Available online at: </a:t>
            </a:r>
            <a:r>
              <a:rPr lang="en-US" sz="1200" u="sng" dirty="0">
                <a:hlinkClick r:id="rId12"/>
              </a:rPr>
              <a:t>https://www.pexels.com/photo/car-drops-of-water-glass-rain-1553/</a:t>
            </a:r>
            <a:r>
              <a:rPr lang="en-US" sz="1200" dirty="0"/>
              <a:t> </a:t>
            </a:r>
          </a:p>
          <a:p>
            <a:r>
              <a:rPr lang="en-US" sz="1200" dirty="0"/>
              <a:t>Slide 46	Boat – </a:t>
            </a:r>
            <a:r>
              <a:rPr lang="en-US" sz="1200" dirty="0" err="1"/>
              <a:t>Pexels</a:t>
            </a:r>
            <a:r>
              <a:rPr lang="en-US" sz="1200" dirty="0"/>
              <a:t>. Available online at: </a:t>
            </a:r>
            <a:r>
              <a:rPr lang="en-US" sz="1200" u="sng" dirty="0">
                <a:hlinkClick r:id="rId13"/>
              </a:rPr>
              <a:t>https://www.pexels.com/photo/sea-clouds-boat-ship-16513/</a:t>
            </a:r>
            <a:r>
              <a:rPr lang="en-US" sz="1200" dirty="0"/>
              <a:t> </a:t>
            </a:r>
          </a:p>
          <a:p>
            <a:r>
              <a:rPr lang="en-US" sz="1200" dirty="0"/>
              <a:t>Slide 47	Money in dirt – </a:t>
            </a:r>
            <a:r>
              <a:rPr lang="en-US" sz="1200" dirty="0" err="1"/>
              <a:t>Pexels</a:t>
            </a:r>
            <a:r>
              <a:rPr lang="en-US" sz="1200" dirty="0"/>
              <a:t>. Available online at: </a:t>
            </a:r>
            <a:r>
              <a:rPr lang="en-US" sz="1200" u="sng" dirty="0">
                <a:hlinkClick r:id="rId14"/>
              </a:rPr>
              <a:t>https://www.pexels.com/photo/u-s-dollar-bills-pin-down-on-the-ground-164474/</a:t>
            </a:r>
            <a:r>
              <a:rPr lang="en-US" sz="1200" dirty="0"/>
              <a:t> </a:t>
            </a:r>
          </a:p>
          <a:p>
            <a:r>
              <a:rPr lang="en-US" sz="1200" dirty="0"/>
              <a:t>Slide 48	Wild rice – </a:t>
            </a:r>
            <a:r>
              <a:rPr lang="en-US" sz="1200" dirty="0" err="1"/>
              <a:t>Chowstatic</a:t>
            </a:r>
            <a:r>
              <a:rPr lang="en-US" sz="1200" dirty="0"/>
              <a:t>. Available online at: </a:t>
            </a:r>
            <a:r>
              <a:rPr lang="en-US" sz="1200" u="sng" dirty="0">
                <a:hlinkClick r:id="rId15"/>
              </a:rPr>
              <a:t>https://www.chowstatic.com/assets/recipe_photos/29465_basic_steamed_wild_rice.jpg</a:t>
            </a:r>
            <a:r>
              <a:rPr lang="en-US" sz="1200" dirty="0"/>
              <a:t> </a:t>
            </a:r>
          </a:p>
          <a:p>
            <a:r>
              <a:rPr lang="en-US" sz="1200" dirty="0"/>
              <a:t>Slide 53	Peppers – </a:t>
            </a:r>
            <a:r>
              <a:rPr lang="en-US" sz="1200" dirty="0" err="1"/>
              <a:t>Pexels</a:t>
            </a:r>
            <a:r>
              <a:rPr lang="en-US" sz="1200" dirty="0"/>
              <a:t>. Available online at: </a:t>
            </a:r>
            <a:r>
              <a:rPr lang="en-US" sz="1200" u="sng" dirty="0">
                <a:hlinkClick r:id="rId16"/>
              </a:rPr>
              <a:t>https://www.pexels.com/photo/orange-bell-pepper-near-yellow-bell-pepper-109014/</a:t>
            </a:r>
            <a:r>
              <a:rPr lang="en-US" sz="1200" dirty="0"/>
              <a:t> </a:t>
            </a:r>
          </a:p>
          <a:p>
            <a:r>
              <a:rPr lang="en-US" sz="1200" dirty="0"/>
              <a:t>Slide 54	Berries – </a:t>
            </a:r>
            <a:r>
              <a:rPr lang="en-US" sz="1200" dirty="0" err="1"/>
              <a:t>Pexels</a:t>
            </a:r>
            <a:r>
              <a:rPr lang="en-US" sz="1200" dirty="0"/>
              <a:t>. Available online at: </a:t>
            </a:r>
            <a:r>
              <a:rPr lang="en-US" sz="1200" u="sng" dirty="0">
                <a:hlinkClick r:id="rId17"/>
              </a:rPr>
              <a:t>https://www.pexels.com/photo/food-forest-blueberries-raspberries-87818/</a:t>
            </a:r>
            <a:r>
              <a:rPr lang="en-US" sz="1200" dirty="0"/>
              <a:t> </a:t>
            </a:r>
          </a:p>
          <a:p>
            <a:r>
              <a:rPr lang="en-US" sz="1200" dirty="0"/>
              <a:t>Slide 55	Farmers market – </a:t>
            </a:r>
            <a:r>
              <a:rPr lang="en-US" sz="1200" dirty="0" err="1"/>
              <a:t>Pexels</a:t>
            </a:r>
            <a:r>
              <a:rPr lang="en-US" sz="1200" dirty="0"/>
              <a:t>. Available online at: </a:t>
            </a:r>
            <a:r>
              <a:rPr lang="en-US" sz="1200" u="sng" dirty="0">
                <a:hlinkClick r:id="rId18"/>
              </a:rPr>
              <a:t>https://www.pexels.com/photo/apple-business-fruit-local-95425/</a:t>
            </a:r>
            <a:r>
              <a:rPr lang="en-US" sz="1200" dirty="0"/>
              <a:t> </a:t>
            </a:r>
          </a:p>
          <a:p>
            <a:r>
              <a:rPr lang="en-US" sz="1200" dirty="0"/>
              <a:t>Slide 56	Farmer – </a:t>
            </a:r>
            <a:r>
              <a:rPr lang="en-US" sz="1200" dirty="0" err="1"/>
              <a:t>Pexels</a:t>
            </a:r>
            <a:r>
              <a:rPr lang="en-US" sz="1200" dirty="0"/>
              <a:t>. Available online at: </a:t>
            </a:r>
            <a:r>
              <a:rPr lang="en-US" sz="1200" u="sng" dirty="0">
                <a:hlinkClick r:id="rId19"/>
              </a:rPr>
              <a:t>https://www.pexels.com/photo/man-field-rice-colombia-50715/</a:t>
            </a:r>
            <a:r>
              <a:rPr lang="en-US" sz="1200" dirty="0"/>
              <a:t> </a:t>
            </a:r>
          </a:p>
        </p:txBody>
      </p:sp>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Tree>
    <p:extLst>
      <p:ext uri="{BB962C8B-B14F-4D97-AF65-F5344CB8AC3E}">
        <p14:creationId xmlns:p14="http://schemas.microsoft.com/office/powerpoint/2010/main" val="25377859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76</a:t>
            </a:fld>
            <a:endParaRPr lang="en-US" dirty="0"/>
          </a:p>
        </p:txBody>
      </p:sp>
      <p:sp>
        <p:nvSpPr>
          <p:cNvPr id="3" name="TextBox 2"/>
          <p:cNvSpPr txBox="1"/>
          <p:nvPr/>
        </p:nvSpPr>
        <p:spPr>
          <a:xfrm>
            <a:off x="838201" y="1881809"/>
            <a:ext cx="10515599" cy="1384995"/>
          </a:xfrm>
          <a:prstGeom prst="rect">
            <a:avLst/>
          </a:prstGeom>
          <a:noFill/>
        </p:spPr>
        <p:txBody>
          <a:bodyPr wrap="square" rtlCol="0">
            <a:spAutoFit/>
          </a:bodyPr>
          <a:lstStyle/>
          <a:p>
            <a:r>
              <a:rPr lang="en-US" sz="1200" dirty="0"/>
              <a:t>Slide 58	Bike – </a:t>
            </a:r>
            <a:r>
              <a:rPr lang="en-US" sz="1200" dirty="0" err="1"/>
              <a:t>Pexels</a:t>
            </a:r>
            <a:r>
              <a:rPr lang="en-US" sz="1200" dirty="0"/>
              <a:t>: Available online at: </a:t>
            </a:r>
            <a:r>
              <a:rPr lang="en-US" sz="1200" u="sng" dirty="0">
                <a:hlinkClick r:id="rId3"/>
              </a:rPr>
              <a:t>https://www.pexels.com/photo/person-wearing-black-and-gray-sleeveless-dress-riding-a-step-through-bicycle-</a:t>
            </a:r>
            <a:r>
              <a:rPr lang="en-US" sz="1200" dirty="0"/>
              <a:t>	</a:t>
            </a:r>
            <a:r>
              <a:rPr lang="en-US" sz="1200" u="sng" dirty="0">
                <a:hlinkClick r:id="rId3"/>
              </a:rPr>
              <a:t>112588/</a:t>
            </a:r>
            <a:r>
              <a:rPr lang="en-US" sz="1200" dirty="0"/>
              <a:t> </a:t>
            </a:r>
            <a:endParaRPr lang="en-US" sz="1200" dirty="0" smtClean="0"/>
          </a:p>
          <a:p>
            <a:r>
              <a:rPr lang="en-US" sz="1200" dirty="0" smtClean="0"/>
              <a:t>Slide </a:t>
            </a:r>
            <a:r>
              <a:rPr lang="en-US" sz="1200" dirty="0"/>
              <a:t>59	Light bulbs – </a:t>
            </a:r>
            <a:r>
              <a:rPr lang="en-US" sz="1200" dirty="0" err="1"/>
              <a:t>Pexels</a:t>
            </a:r>
            <a:r>
              <a:rPr lang="en-US" sz="1200" dirty="0"/>
              <a:t>: Available online at: </a:t>
            </a:r>
            <a:r>
              <a:rPr lang="en-US" sz="1200" u="sng" dirty="0">
                <a:hlinkClick r:id="rId4"/>
              </a:rPr>
              <a:t>https://www.pexels.com/photo/shallow-focus-photography-of-yellow-string-light-185699/</a:t>
            </a:r>
            <a:r>
              <a:rPr lang="en-US" sz="1200" dirty="0"/>
              <a:t> </a:t>
            </a:r>
          </a:p>
          <a:p>
            <a:r>
              <a:rPr lang="en-US" sz="1200" dirty="0"/>
              <a:t>Slide 60	Food – </a:t>
            </a:r>
            <a:r>
              <a:rPr lang="en-US" sz="1200" dirty="0" err="1"/>
              <a:t>Pexels</a:t>
            </a:r>
            <a:r>
              <a:rPr lang="en-US" sz="1200" dirty="0"/>
              <a:t>. Available online at: </a:t>
            </a:r>
            <a:r>
              <a:rPr lang="en-US" sz="1200" u="sng" dirty="0">
                <a:hlinkClick r:id="rId5"/>
              </a:rPr>
              <a:t>https://www.pexels.com/photo/lemon-orange-red-berries-ginger-peanut-on-wooden-table-103649/</a:t>
            </a:r>
            <a:r>
              <a:rPr lang="en-US" sz="1200" dirty="0"/>
              <a:t> </a:t>
            </a:r>
          </a:p>
          <a:p>
            <a:r>
              <a:rPr lang="en-US" sz="1200" dirty="0"/>
              <a:t>Slide 61	Plant and dirt – </a:t>
            </a:r>
            <a:r>
              <a:rPr lang="en-US" sz="1200" dirty="0" err="1"/>
              <a:t>Pexels</a:t>
            </a:r>
            <a:r>
              <a:rPr lang="en-US" sz="1200" dirty="0"/>
              <a:t>. Available online at: </a:t>
            </a:r>
            <a:r>
              <a:rPr lang="en-US" sz="1200" u="sng" dirty="0">
                <a:hlinkClick r:id="rId6"/>
              </a:rPr>
              <a:t>https://www.pexels.com/photo/agriculture-ball-shaped-ecology-environment-82728/</a:t>
            </a:r>
            <a:r>
              <a:rPr lang="en-US" sz="1200" dirty="0"/>
              <a:t> </a:t>
            </a:r>
          </a:p>
          <a:p>
            <a:r>
              <a:rPr lang="en-US" sz="1200" dirty="0"/>
              <a:t>Slide 62	Windmill – </a:t>
            </a:r>
            <a:r>
              <a:rPr lang="en-US" sz="1200" dirty="0" err="1"/>
              <a:t>Pexels</a:t>
            </a:r>
            <a:r>
              <a:rPr lang="en-US" sz="1200" dirty="0"/>
              <a:t>. Available online at: </a:t>
            </a:r>
            <a:r>
              <a:rPr lang="en-US" sz="1200" u="sng" dirty="0">
                <a:hlinkClick r:id="rId7"/>
              </a:rPr>
              <a:t>https://www.pexels.com/photo/road-street-desert-industry-932/</a:t>
            </a:r>
            <a:r>
              <a:rPr lang="en-US" sz="1200" dirty="0"/>
              <a:t> </a:t>
            </a:r>
          </a:p>
          <a:p>
            <a:r>
              <a:rPr lang="en-US" sz="1200" dirty="0"/>
              <a:t>Slide 64	Rain on window – </a:t>
            </a:r>
            <a:r>
              <a:rPr lang="en-US" sz="1200" dirty="0" err="1"/>
              <a:t>Pexels</a:t>
            </a:r>
            <a:r>
              <a:rPr lang="en-US" sz="1200" dirty="0"/>
              <a:t>. Available online at: </a:t>
            </a:r>
            <a:r>
              <a:rPr lang="en-US" sz="1200" dirty="0" smtClean="0">
                <a:hlinkClick r:id="rId8"/>
              </a:rPr>
              <a:t>www.pexels.com/photo/rainy-rain-raindrops-window-110874</a:t>
            </a:r>
            <a:r>
              <a:rPr lang="en-US" sz="1200" dirty="0" smtClean="0"/>
              <a:t> </a:t>
            </a:r>
            <a:endParaRPr lang="en-US" sz="1200" dirty="0"/>
          </a:p>
        </p:txBody>
      </p:sp>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Tree>
    <p:extLst>
      <p:ext uri="{BB962C8B-B14F-4D97-AF65-F5344CB8AC3E}">
        <p14:creationId xmlns:p14="http://schemas.microsoft.com/office/powerpoint/2010/main" val="885572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7" name="Picture 6" descr="Graph of Minnesota's average annual temperature from 1895-2016" title="Graph of Minnesota's average annual temperature from 1895-2016"/>
          <p:cNvPicPr>
            <a:picLocks noChangeAspect="1"/>
          </p:cNvPicPr>
          <p:nvPr/>
        </p:nvPicPr>
        <p:blipFill rotWithShape="1">
          <a:blip r:embed="rId3"/>
          <a:srcRect t="9167"/>
          <a:stretch/>
        </p:blipFill>
        <p:spPr>
          <a:xfrm>
            <a:off x="1118576" y="2446252"/>
            <a:ext cx="9954847" cy="3780326"/>
          </a:xfrm>
          <a:prstGeom prst="rect">
            <a:avLst/>
          </a:prstGeom>
        </p:spPr>
      </p:pic>
      <p:sp>
        <p:nvSpPr>
          <p:cNvPr id="8" name="Rectangle 7"/>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13235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90232"/>
            <a:ext cx="7965558" cy="4466118"/>
          </a:xfrm>
        </p:spPr>
        <p:txBody>
          <a:bodyPr>
            <a:normAutofit/>
          </a:bodyPr>
          <a:lstStyle/>
          <a:p>
            <a:pPr marL="0" indent="0">
              <a:buNone/>
            </a:pPr>
            <a:r>
              <a:rPr lang="en-US" sz="2800" dirty="0" smtClean="0">
                <a:solidFill>
                  <a:schemeClr val="accent2"/>
                </a:solidFill>
              </a:rPr>
              <a:t>WINTER TEMPREATURES</a:t>
            </a:r>
            <a:r>
              <a:rPr lang="en-US" sz="2800" dirty="0" smtClean="0"/>
              <a:t> </a:t>
            </a:r>
            <a:r>
              <a:rPr lang="en-US" sz="1600" dirty="0" smtClean="0"/>
              <a:t>ARE RISING</a:t>
            </a:r>
            <a:r>
              <a:rPr lang="en-US" sz="2000" dirty="0"/>
              <a:t> </a:t>
            </a:r>
            <a:r>
              <a:rPr lang="en-US" sz="2000" dirty="0" smtClean="0"/>
              <a:t/>
            </a:r>
            <a:br>
              <a:rPr lang="en-US" sz="2000" dirty="0" smtClean="0"/>
            </a:br>
            <a:r>
              <a:rPr lang="en-US" sz="1600" dirty="0" smtClean="0"/>
              <a:t>ABOUT</a:t>
            </a:r>
            <a:r>
              <a:rPr lang="en-US" sz="2000" dirty="0" smtClean="0"/>
              <a:t> </a:t>
            </a:r>
            <a:r>
              <a:rPr lang="en-US" sz="2800" dirty="0" smtClean="0">
                <a:solidFill>
                  <a:schemeClr val="accent2"/>
                </a:solidFill>
              </a:rPr>
              <a:t>TWICE AS FAST </a:t>
            </a:r>
            <a:r>
              <a:rPr lang="en-US" sz="1600" dirty="0" smtClean="0"/>
              <a:t>AS ANNUAL AVERAGE TEMPERATURES</a:t>
            </a:r>
          </a:p>
          <a:p>
            <a:pPr marL="0" indent="0">
              <a:buNone/>
            </a:pPr>
            <a:r>
              <a:rPr lang="en-US" sz="1600" dirty="0" smtClean="0"/>
              <a:t/>
            </a:r>
            <a:br>
              <a:rPr lang="en-US" sz="1600" dirty="0" smtClean="0"/>
            </a:br>
            <a:r>
              <a:rPr lang="en-US" sz="1600" dirty="0" smtClean="0"/>
              <a:t>MINIMUM OR </a:t>
            </a:r>
            <a:r>
              <a:rPr lang="en-US" sz="2800" dirty="0" smtClean="0">
                <a:solidFill>
                  <a:schemeClr val="accent2"/>
                </a:solidFill>
              </a:rPr>
              <a:t>‘OVERNIGHT LOW’</a:t>
            </a:r>
            <a:br>
              <a:rPr lang="en-US" sz="2800" dirty="0" smtClean="0">
                <a:solidFill>
                  <a:schemeClr val="accent2"/>
                </a:solidFill>
              </a:rPr>
            </a:br>
            <a:r>
              <a:rPr lang="en-US" sz="1600" dirty="0" smtClean="0"/>
              <a:t>TEMPERATURES ARE </a:t>
            </a:r>
            <a:r>
              <a:rPr lang="en-US" sz="2800" dirty="0" smtClean="0">
                <a:solidFill>
                  <a:schemeClr val="accent2"/>
                </a:solidFill>
              </a:rPr>
              <a:t>RISING FASTER</a:t>
            </a:r>
            <a:r>
              <a:rPr lang="en-US" sz="2800" dirty="0">
                <a:solidFill>
                  <a:schemeClr val="accent2"/>
                </a:solidFill>
              </a:rPr>
              <a:t/>
            </a:r>
            <a:br>
              <a:rPr lang="en-US" sz="2800" dirty="0">
                <a:solidFill>
                  <a:schemeClr val="accent2"/>
                </a:solidFill>
              </a:rPr>
            </a:br>
            <a:r>
              <a:rPr lang="en-US" sz="1600" dirty="0" smtClean="0"/>
              <a:t>THAN MAXIMUM OR </a:t>
            </a:r>
            <a:r>
              <a:rPr lang="en-US" sz="2800" dirty="0" smtClean="0">
                <a:solidFill>
                  <a:schemeClr val="accent2"/>
                </a:solidFill>
              </a:rPr>
              <a:t>‘DAYTIME HIGH’ </a:t>
            </a:r>
            <a:r>
              <a:rPr lang="en-US" sz="1600" dirty="0" smtClean="0"/>
              <a:t>TEMPERATURES</a:t>
            </a:r>
          </a:p>
          <a:p>
            <a:pPr marL="0" indent="0">
              <a:buNone/>
            </a:pP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NORTHERN MINNESOTA </a:t>
            </a:r>
            <a:r>
              <a:rPr lang="en-US" sz="1600" dirty="0" smtClean="0"/>
              <a:t>IS WARMING</a:t>
            </a:r>
            <a:br>
              <a:rPr lang="en-US" sz="1600" dirty="0" smtClean="0"/>
            </a:br>
            <a:r>
              <a:rPr lang="en-US" sz="1600" dirty="0" smtClean="0"/>
              <a:t>FASTER THAN </a:t>
            </a:r>
            <a:r>
              <a:rPr lang="en-US" sz="2800" dirty="0" smtClean="0">
                <a:solidFill>
                  <a:schemeClr val="accent2"/>
                </a:solidFill>
              </a:rPr>
              <a:t>SOUTHERN MINNESOTA</a:t>
            </a:r>
          </a:p>
          <a:p>
            <a:pPr marL="0" indent="0">
              <a:buNone/>
            </a:pPr>
            <a:endParaRPr lang="en-US" sz="2000"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516" y="2147716"/>
            <a:ext cx="3150250" cy="471487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title="Decorative line"/>
          <p:cNvCxnSpPr/>
          <p:nvPr/>
        </p:nvCxnSpPr>
        <p:spPr>
          <a:xfrm flipV="1">
            <a:off x="0" y="1259835"/>
            <a:ext cx="12192000" cy="6130"/>
          </a:xfrm>
          <a:prstGeom prst="line">
            <a:avLst/>
          </a:prstGeom>
          <a:ln w="139700">
            <a:solidFill>
              <a:schemeClr val="accent4"/>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48986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Props1.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2.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3.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26A1386-9537-4EA6-B9A3-FB7D154FAC23}">
  <ds:schemaRefs>
    <ds:schemaRef ds:uri="http://purl.org/dc/term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a340cd5a-8d85-4c94-8b3b-dcb04460a05d"/>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mn-mdh-powerpoint</Template>
  <TotalTime>5090</TotalTime>
  <Words>13547</Words>
  <Application>Microsoft Office PowerPoint</Application>
  <PresentationFormat>Widescreen</PresentationFormat>
  <Paragraphs>1053</Paragraphs>
  <Slides>76</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MS PGothic</vt:lpstr>
      <vt:lpstr>Arial</vt:lpstr>
      <vt:lpstr>Calibri</vt:lpstr>
      <vt:lpstr>Calibri Light</vt:lpstr>
      <vt:lpstr>NeueHaasGroteskText Std</vt:lpstr>
      <vt:lpstr>Wingdings</vt:lpstr>
      <vt:lpstr>MN.IT</vt:lpstr>
      <vt:lpstr>AGRICULTURE AND FOOD SECURITY</vt:lpstr>
      <vt:lpstr>NOTICE</vt:lpstr>
      <vt:lpstr>OUTLINE</vt:lpstr>
      <vt:lpstr>WEATHER VERSUS CLIMATE</vt:lpstr>
      <vt:lpstr>DEFINITIONS</vt:lpstr>
      <vt:lpstr>CLIMATE AND HEALTH ARE LINKED</vt:lpstr>
      <vt:lpstr>RISING TEMPERATURES</vt:lpstr>
      <vt:lpstr>RISING TEMPERATURES</vt:lpstr>
      <vt:lpstr>RISING TEMPERATURES</vt:lpstr>
      <vt:lpstr>TEMPERATURE INCREASING</vt:lpstr>
      <vt:lpstr>ENVIRONMENTAL CHANGES</vt:lpstr>
      <vt:lpstr>PRECIPITATION INCREASES</vt:lpstr>
      <vt:lpstr>PRECIPITATION – MORE EXTREME EVENTS</vt:lpstr>
      <vt:lpstr>PRECIPITATION CHANGES</vt:lpstr>
      <vt:lpstr>HUMIDITY CHANGES</vt:lpstr>
      <vt:lpstr>OUTLINE</vt:lpstr>
      <vt:lpstr>26 million acres of farm land in Minnesota </vt:lpstr>
      <vt:lpstr>$90 billion per year in agricultural production and processing</vt:lpstr>
      <vt:lpstr>AGRICULTURAL PRODUCTION</vt:lpstr>
      <vt:lpstr>IMPACTS ON MINNESOTA AGRICULTURE</vt:lpstr>
      <vt:lpstr>OUTLINE</vt:lpstr>
      <vt:lpstr>FOOD SECURITY DEFINITIONS</vt:lpstr>
      <vt:lpstr>“People have the ability and adequate access at all times to sufficient, safe, nutritious food to maintain a healthy and active life.”</vt:lpstr>
      <vt:lpstr>COMPONENTS OF FOOD SECURITY</vt:lpstr>
      <vt:lpstr>FOOD SECURITY &amp; CLIMATE CHANGE</vt:lpstr>
      <vt:lpstr>OUTLINE</vt:lpstr>
      <vt:lpstr>PHOTOSYNTHESIS</vt:lpstr>
      <vt:lpstr>IMPACTS ON CROP PRODUCTION</vt:lpstr>
      <vt:lpstr>ENVIRONMENTAL CHANGES</vt:lpstr>
      <vt:lpstr>WARMER WINTERS</vt:lpstr>
      <vt:lpstr>WARMER NIGHTS AND HOTTER DAYS</vt:lpstr>
      <vt:lpstr>PRECIPITATION EXTREMES</vt:lpstr>
      <vt:lpstr>WEEDS, INSECTS, AND DISEASES</vt:lpstr>
      <vt:lpstr>NUTRITIONAL VALUE</vt:lpstr>
      <vt:lpstr>ADAPTATIONS FOR CROP PRODUCTION</vt:lpstr>
      <vt:lpstr>REDUCING SOIL EROSION</vt:lpstr>
      <vt:lpstr>OUTLINE</vt:lpstr>
      <vt:lpstr>IMPACTS ON LIVESTOCK PRODUCTION</vt:lpstr>
      <vt:lpstr>HEAT AND HUMIDITY</vt:lpstr>
      <vt:lpstr>PRECIPITATION</vt:lpstr>
      <vt:lpstr>EXTREME EVENTS</vt:lpstr>
      <vt:lpstr>WEATHER VARIABILITY</vt:lpstr>
      <vt:lpstr>ADAPTIONS FOR HEAT</vt:lpstr>
      <vt:lpstr>ADAPTIONS FOR PRECIPITATION</vt:lpstr>
      <vt:lpstr>OUTLINE</vt:lpstr>
      <vt:lpstr>FOOD SAFETY</vt:lpstr>
      <vt:lpstr>FOOD DISTRIBUTION</vt:lpstr>
      <vt:lpstr>FOOD PRICES</vt:lpstr>
      <vt:lpstr>TRADITIONAL FOODS</vt:lpstr>
      <vt:lpstr>WILD RICE</vt:lpstr>
      <vt:lpstr>FISH</vt:lpstr>
      <vt:lpstr>FARM WORKERS</vt:lpstr>
      <vt:lpstr>THE FOOD SYSTEM</vt:lpstr>
      <vt:lpstr>OUTLINE</vt:lpstr>
      <vt:lpstr>STRATEGIES: PUBLIC HEALTH PROFESSIONALS</vt:lpstr>
      <vt:lpstr>STRATEGIES: PUBLIC HEALTH PROFESSIONALS</vt:lpstr>
      <vt:lpstr>STRATEGIES: PUBLIC HEALTH PROFESSIONALS</vt:lpstr>
      <vt:lpstr>STRATEGIES: PUBLIC HEALTH PROFESSIONALS</vt:lpstr>
      <vt:lpstr>What can individuals do to address climate change? </vt:lpstr>
      <vt:lpstr>Energy</vt:lpstr>
      <vt:lpstr>Energy</vt:lpstr>
      <vt:lpstr>Transportation</vt:lpstr>
      <vt:lpstr>Transportation</vt:lpstr>
      <vt:lpstr>Agriculture</vt:lpstr>
      <vt:lpstr>Agriculture</vt:lpstr>
      <vt:lpstr>SUMMARY</vt:lpstr>
      <vt:lpstr>ACKNOWLEDGEMENTS</vt:lpstr>
      <vt:lpstr>Questions?</vt:lpstr>
      <vt:lpstr>REFERENCES: 1 of 5</vt:lpstr>
      <vt:lpstr>REFERENCES: 2 of 5</vt:lpstr>
      <vt:lpstr>REFERENCES: 3 of 5</vt:lpstr>
      <vt:lpstr>REFERENCES: 4 of 5</vt:lpstr>
      <vt:lpstr>REFERENCES: 5 of 5</vt:lpstr>
      <vt:lpstr>PHOTO AND IMAGE CREDITS</vt:lpstr>
      <vt:lpstr>PHOTO AND IMAGE CREDITS</vt:lpstr>
      <vt:lpstr>PHOTO AND IMAGE CREDITS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Resh, Micaela (MDH)</dc:creator>
  <cp:keywords>PowerPoint, Template</cp:keywords>
  <dc:description>Version 1.1, Released 8-2016</dc:description>
  <cp:lastModifiedBy>Tupper, Nissa (MDH)</cp:lastModifiedBy>
  <cp:revision>183</cp:revision>
  <dcterms:created xsi:type="dcterms:W3CDTF">2017-05-08T15:53:05Z</dcterms:created>
  <dcterms:modified xsi:type="dcterms:W3CDTF">2017-09-20T20:28:13Z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