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23" r:id="rId6"/>
  </p:sldMasterIdLst>
  <p:notesMasterIdLst>
    <p:notesMasterId r:id="rId88"/>
  </p:notesMasterIdLst>
  <p:handoutMasterIdLst>
    <p:handoutMasterId r:id="rId89"/>
  </p:handoutMasterIdLst>
  <p:sldIdLst>
    <p:sldId id="256" r:id="rId7"/>
    <p:sldId id="459" r:id="rId8"/>
    <p:sldId id="458" r:id="rId9"/>
    <p:sldId id="456" r:id="rId10"/>
    <p:sldId id="570" r:id="rId11"/>
    <p:sldId id="537" r:id="rId12"/>
    <p:sldId id="538"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67"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505" r:id="rId56"/>
    <p:sldId id="506" r:id="rId57"/>
    <p:sldId id="507" r:id="rId58"/>
    <p:sldId id="508" r:id="rId59"/>
    <p:sldId id="509" r:id="rId60"/>
    <p:sldId id="510" r:id="rId61"/>
    <p:sldId id="511" r:id="rId62"/>
    <p:sldId id="512" r:id="rId63"/>
    <p:sldId id="513" r:id="rId64"/>
    <p:sldId id="514" r:id="rId65"/>
    <p:sldId id="515" r:id="rId66"/>
    <p:sldId id="516" r:id="rId67"/>
    <p:sldId id="517" r:id="rId68"/>
    <p:sldId id="518" r:id="rId69"/>
    <p:sldId id="519" r:id="rId70"/>
    <p:sldId id="520" r:id="rId71"/>
    <p:sldId id="521" r:id="rId72"/>
    <p:sldId id="522" r:id="rId73"/>
    <p:sldId id="523" r:id="rId74"/>
    <p:sldId id="524" r:id="rId75"/>
    <p:sldId id="525" r:id="rId76"/>
    <p:sldId id="526" r:id="rId77"/>
    <p:sldId id="527" r:id="rId78"/>
    <p:sldId id="528" r:id="rId79"/>
    <p:sldId id="529" r:id="rId80"/>
    <p:sldId id="530" r:id="rId81"/>
    <p:sldId id="531" r:id="rId82"/>
    <p:sldId id="569" r:id="rId83"/>
    <p:sldId id="533" r:id="rId84"/>
    <p:sldId id="534" r:id="rId85"/>
    <p:sldId id="535" r:id="rId86"/>
    <p:sldId id="536" r:id="rId87"/>
  </p:sldIdLst>
  <p:sldSz cx="12192000" cy="6858000"/>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8000"/>
    <a:srgbClr val="76BE1C"/>
    <a:srgbClr val="003059"/>
    <a:srgbClr val="0A484C"/>
    <a:srgbClr val="512353"/>
    <a:srgbClr val="6AA81C"/>
    <a:srgbClr val="FFFFFF"/>
    <a:srgbClr val="CC33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83902" autoAdjust="0"/>
  </p:normalViewPr>
  <p:slideViewPr>
    <p:cSldViewPr snapToGrid="0">
      <p:cViewPr varScale="1">
        <p:scale>
          <a:sx n="134" d="100"/>
          <a:sy n="134" d="100"/>
        </p:scale>
        <p:origin x="882" y="114"/>
      </p:cViewPr>
      <p:guideLst/>
    </p:cSldViewPr>
  </p:slideViewPr>
  <p:outlineViewPr>
    <p:cViewPr>
      <p:scale>
        <a:sx n="33" d="100"/>
        <a:sy n="33" d="100"/>
      </p:scale>
      <p:origin x="0" y="-2028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227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gs" Target="tags/tag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7293554725377E-2"/>
          <c:y val="6.8259385665529013E-2"/>
          <c:w val="0.91000527245176843"/>
          <c:h val="0.70648464163822522"/>
        </c:manualLayout>
      </c:layout>
      <c:barChart>
        <c:barDir val="col"/>
        <c:grouping val="stacked"/>
        <c:varyColors val="0"/>
        <c:ser>
          <c:idx val="1"/>
          <c:order val="0"/>
          <c:tx>
            <c:strRef>
              <c:f>Sheet1!$A$2</c:f>
              <c:strCache>
                <c:ptCount val="1"/>
                <c:pt idx="0">
                  <c:v>MSM</c:v>
                </c:pt>
              </c:strCache>
            </c:strRef>
          </c:tx>
          <c:spPr>
            <a:solidFill>
              <a:schemeClr val="accent2"/>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Sheet1!$B$1:$J$1</c:f>
              <c:strCache>
                <c:ptCount val="9"/>
                <c:pt idx="0">
                  <c:v>15-19</c:v>
                </c:pt>
                <c:pt idx="1">
                  <c:v>20-24</c:v>
                </c:pt>
                <c:pt idx="2">
                  <c:v>25-29</c:v>
                </c:pt>
                <c:pt idx="3">
                  <c:v>30-34</c:v>
                </c:pt>
                <c:pt idx="4">
                  <c:v>35-39</c:v>
                </c:pt>
                <c:pt idx="5">
                  <c:v>40-44</c:v>
                </c:pt>
                <c:pt idx="6">
                  <c:v>45-49</c:v>
                </c:pt>
                <c:pt idx="7">
                  <c:v>50-54</c:v>
                </c:pt>
                <c:pt idx="8">
                  <c:v>55+</c:v>
                </c:pt>
              </c:strCache>
            </c:strRef>
          </c:cat>
          <c:val>
            <c:numRef>
              <c:f>Sheet1!$B$2:$J$2</c:f>
              <c:numCache>
                <c:formatCode>General</c:formatCode>
                <c:ptCount val="9"/>
                <c:pt idx="0">
                  <c:v>7</c:v>
                </c:pt>
                <c:pt idx="1">
                  <c:v>43</c:v>
                </c:pt>
                <c:pt idx="2">
                  <c:v>81</c:v>
                </c:pt>
                <c:pt idx="3">
                  <c:v>85</c:v>
                </c:pt>
                <c:pt idx="4">
                  <c:v>44</c:v>
                </c:pt>
                <c:pt idx="5">
                  <c:v>29</c:v>
                </c:pt>
                <c:pt idx="6">
                  <c:v>23</c:v>
                </c:pt>
                <c:pt idx="7">
                  <c:v>29</c:v>
                </c:pt>
                <c:pt idx="8">
                  <c:v>22</c:v>
                </c:pt>
              </c:numCache>
            </c:numRef>
          </c:val>
          <c:extLst>
            <c:ext xmlns:c16="http://schemas.microsoft.com/office/drawing/2014/chart" uri="{C3380CC4-5D6E-409C-BE32-E72D297353CC}">
              <c16:uniqueId val="{00000000-32C2-4B16-8242-BEE79E10E52F}"/>
            </c:ext>
          </c:extLst>
        </c:ser>
        <c:dLbls>
          <c:dLblPos val="ctr"/>
          <c:showLegendKey val="0"/>
          <c:showVal val="1"/>
          <c:showCatName val="0"/>
          <c:showSerName val="0"/>
          <c:showPercent val="0"/>
          <c:showBubbleSize val="0"/>
        </c:dLbls>
        <c:gapWidth val="79"/>
        <c:overlap val="100"/>
        <c:axId val="518384104"/>
        <c:axId val="518384496"/>
      </c:barChart>
      <c:catAx>
        <c:axId val="518384104"/>
        <c:scaling>
          <c:orientation val="minMax"/>
        </c:scaling>
        <c:delete val="0"/>
        <c:axPos val="b"/>
        <c:title>
          <c:tx>
            <c:rich>
              <a:bodyPr rot="0" spcFirstLastPara="1" vertOverflow="ellipsis" vert="horz" wrap="square" anchor="ctr" anchorCtr="1"/>
              <a:lstStyle/>
              <a:p>
                <a:pPr>
                  <a:defRPr sz="1800" b="1" i="0" u="none" strike="noStrike" kern="1200" cap="none" baseline="0">
                    <a:solidFill>
                      <a:schemeClr val="tx2"/>
                    </a:solidFill>
                    <a:latin typeface="+mn-lt"/>
                    <a:ea typeface="+mn-ea"/>
                    <a:cs typeface="+mn-cs"/>
                  </a:defRPr>
                </a:pPr>
                <a:r>
                  <a:rPr lang="en-US" sz="1800" cap="none" dirty="0" smtClean="0"/>
                  <a:t>Age in Years</a:t>
                </a:r>
                <a:endParaRPr lang="en-US" sz="1800" cap="none" dirty="0"/>
              </a:p>
            </c:rich>
          </c:tx>
          <c:layout>
            <c:manualLayout>
              <c:xMode val="edge"/>
              <c:yMode val="edge"/>
              <c:x val="0.47936210131332091"/>
              <c:y val="0.88054607508532412"/>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solidFill>
            <a:round/>
          </a:ln>
          <a:effectLst/>
        </c:spPr>
        <c:txPr>
          <a:bodyPr rot="0" spcFirstLastPara="1" vertOverflow="ellipsis" wrap="square" anchor="ctr" anchorCtr="1"/>
          <a:lstStyle/>
          <a:p>
            <a:pPr>
              <a:defRPr sz="1600" b="1" i="0" u="none" strike="noStrike" kern="1200" cap="all" spc="120" normalizeH="0" baseline="0">
                <a:solidFill>
                  <a:schemeClr val="tx2"/>
                </a:solidFill>
                <a:latin typeface="+mn-lt"/>
                <a:ea typeface="+mn-ea"/>
                <a:cs typeface="+mn-cs"/>
              </a:defRPr>
            </a:pPr>
            <a:endParaRPr lang="en-US"/>
          </a:p>
        </c:txPr>
        <c:crossAx val="518384496"/>
        <c:crosses val="autoZero"/>
        <c:auto val="1"/>
        <c:lblAlgn val="ctr"/>
        <c:lblOffset val="100"/>
        <c:tickLblSkip val="1"/>
        <c:tickMarkSkip val="1"/>
        <c:noMultiLvlLbl val="0"/>
      </c:catAx>
      <c:valAx>
        <c:axId val="518384496"/>
        <c:scaling>
          <c:orientation val="minMax"/>
        </c:scaling>
        <c:delete val="0"/>
        <c:axPos val="l"/>
        <c:title>
          <c:tx>
            <c:rich>
              <a:bodyPr rot="-5400000" spcFirstLastPara="1" vertOverflow="ellipsis" vert="horz" wrap="square" anchor="ctr" anchorCtr="1"/>
              <a:lstStyle/>
              <a:p>
                <a:pPr>
                  <a:defRPr sz="1800" b="1" i="0" u="none" strike="noStrike" kern="1200" cap="none" baseline="0">
                    <a:solidFill>
                      <a:schemeClr val="tx2"/>
                    </a:solidFill>
                    <a:latin typeface="+mn-lt"/>
                    <a:ea typeface="+mn-ea"/>
                    <a:cs typeface="+mn-cs"/>
                  </a:defRPr>
                </a:pPr>
                <a:r>
                  <a:rPr lang="en-US" sz="1800" cap="none" dirty="0" smtClean="0"/>
                  <a:t>Number of Cases</a:t>
                </a:r>
                <a:endParaRPr lang="en-US" sz="1800" cap="none" dirty="0"/>
              </a:p>
            </c:rich>
          </c:tx>
          <c:layout>
            <c:manualLayout>
              <c:xMode val="edge"/>
              <c:yMode val="edge"/>
              <c:x val="4.0941979832474738E-3"/>
              <c:y val="0.25062980628027515"/>
            </c:manualLayout>
          </c:layout>
          <c:overlay val="0"/>
          <c:spPr>
            <a:noFill/>
            <a:ln>
              <a:noFill/>
            </a:ln>
            <a:effectLst/>
          </c:spPr>
          <c:txPr>
            <a:bodyPr rot="-5400000" spcFirstLastPara="1" vertOverflow="ellipsis" vert="horz" wrap="square" anchor="ctr" anchorCtr="1"/>
            <a:lstStyle/>
            <a:p>
              <a:pPr>
                <a:defRPr sz="1800" b="1" i="0" u="none" strike="noStrike" kern="1200" cap="none"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518384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32344326524411E-2"/>
          <c:y val="6.8259385665529013E-2"/>
          <c:w val="0.89672020616988113"/>
          <c:h val="0.70648464163822522"/>
        </c:manualLayout>
      </c:layout>
      <c:barChart>
        <c:barDir val="col"/>
        <c:grouping val="stacked"/>
        <c:varyColors val="0"/>
        <c:ser>
          <c:idx val="1"/>
          <c:order val="0"/>
          <c:tx>
            <c:strRef>
              <c:f>Sheet1!$B$1</c:f>
              <c:strCache>
                <c:ptCount val="1"/>
                <c:pt idx="0">
                  <c:v>Africa</c:v>
                </c:pt>
              </c:strCache>
            </c:strRef>
          </c:tx>
          <c:spPr>
            <a:solidFill>
              <a:schemeClr val="accent2"/>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797</c:v>
                </c:pt>
                <c:pt idx="1">
                  <c:v>836</c:v>
                </c:pt>
                <c:pt idx="2">
                  <c:v>870</c:v>
                </c:pt>
                <c:pt idx="3">
                  <c:v>944</c:v>
                </c:pt>
                <c:pt idx="4">
                  <c:v>1008</c:v>
                </c:pt>
                <c:pt idx="5">
                  <c:v>1047</c:v>
                </c:pt>
                <c:pt idx="6">
                  <c:v>1109</c:v>
                </c:pt>
                <c:pt idx="7">
                  <c:v>1174</c:v>
                </c:pt>
                <c:pt idx="8">
                  <c:v>1299</c:v>
                </c:pt>
                <c:pt idx="9">
                  <c:v>1391</c:v>
                </c:pt>
                <c:pt idx="10">
                  <c:v>1494</c:v>
                </c:pt>
              </c:numCache>
            </c:numRef>
          </c:val>
          <c:extLst>
            <c:ext xmlns:c16="http://schemas.microsoft.com/office/drawing/2014/chart" uri="{C3380CC4-5D6E-409C-BE32-E72D297353CC}">
              <c16:uniqueId val="{00000000-1FEA-4E17-A21C-68B72F097DF3}"/>
            </c:ext>
          </c:extLst>
        </c:ser>
        <c:ser>
          <c:idx val="0"/>
          <c:order val="1"/>
          <c:tx>
            <c:strRef>
              <c:f>Sheet1!$C$1</c:f>
              <c:strCache>
                <c:ptCount val="1"/>
                <c:pt idx="0">
                  <c:v>Asia</c:v>
                </c:pt>
              </c:strCache>
            </c:strRef>
          </c:tx>
          <c:spPr>
            <a:solidFill>
              <a:schemeClr val="accent1"/>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81</c:v>
                </c:pt>
                <c:pt idx="1">
                  <c:v>91</c:v>
                </c:pt>
                <c:pt idx="2">
                  <c:v>95</c:v>
                </c:pt>
                <c:pt idx="3">
                  <c:v>103</c:v>
                </c:pt>
                <c:pt idx="4">
                  <c:v>108</c:v>
                </c:pt>
                <c:pt idx="5">
                  <c:v>111</c:v>
                </c:pt>
                <c:pt idx="6">
                  <c:v>122</c:v>
                </c:pt>
                <c:pt idx="7">
                  <c:v>134</c:v>
                </c:pt>
                <c:pt idx="8">
                  <c:v>147</c:v>
                </c:pt>
                <c:pt idx="9">
                  <c:v>160</c:v>
                </c:pt>
                <c:pt idx="10">
                  <c:v>170</c:v>
                </c:pt>
              </c:numCache>
            </c:numRef>
          </c:val>
          <c:extLst>
            <c:ext xmlns:c16="http://schemas.microsoft.com/office/drawing/2014/chart" uri="{C3380CC4-5D6E-409C-BE32-E72D297353CC}">
              <c16:uniqueId val="{00000001-1B42-4E52-80CA-C81EF7C2B9F8}"/>
            </c:ext>
          </c:extLst>
        </c:ser>
        <c:ser>
          <c:idx val="2"/>
          <c:order val="2"/>
          <c:tx>
            <c:strRef>
              <c:f>Sheet1!$D$1</c:f>
              <c:strCache>
                <c:ptCount val="1"/>
                <c:pt idx="0">
                  <c:v>Latin America</c:v>
                </c:pt>
              </c:strCache>
            </c:strRef>
          </c:tx>
          <c:spPr>
            <a:solidFill>
              <a:schemeClr val="accent3"/>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282</c:v>
                </c:pt>
                <c:pt idx="1">
                  <c:v>303</c:v>
                </c:pt>
                <c:pt idx="2">
                  <c:v>331</c:v>
                </c:pt>
                <c:pt idx="3">
                  <c:v>345</c:v>
                </c:pt>
                <c:pt idx="4">
                  <c:v>378</c:v>
                </c:pt>
                <c:pt idx="5">
                  <c:v>396</c:v>
                </c:pt>
                <c:pt idx="6">
                  <c:v>417</c:v>
                </c:pt>
                <c:pt idx="7">
                  <c:v>429</c:v>
                </c:pt>
                <c:pt idx="8">
                  <c:v>463</c:v>
                </c:pt>
                <c:pt idx="9">
                  <c:v>491</c:v>
                </c:pt>
                <c:pt idx="10">
                  <c:v>516</c:v>
                </c:pt>
              </c:numCache>
            </c:numRef>
          </c:val>
          <c:extLst>
            <c:ext xmlns:c16="http://schemas.microsoft.com/office/drawing/2014/chart" uri="{C3380CC4-5D6E-409C-BE32-E72D297353CC}">
              <c16:uniqueId val="{00000002-1B42-4E52-80CA-C81EF7C2B9F8}"/>
            </c:ext>
          </c:extLst>
        </c:ser>
        <c:ser>
          <c:idx val="3"/>
          <c:order val="3"/>
          <c:tx>
            <c:strRef>
              <c:f>Sheet1!$E$1</c:f>
              <c:strCache>
                <c:ptCount val="1"/>
                <c:pt idx="0">
                  <c:v>Other</c:v>
                </c:pt>
              </c:strCache>
            </c:strRef>
          </c:tx>
          <c:spPr>
            <a:solidFill>
              <a:schemeClr val="accent4"/>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General</c:formatCode>
                <c:ptCount val="11"/>
                <c:pt idx="0">
                  <c:v>34</c:v>
                </c:pt>
                <c:pt idx="1">
                  <c:v>36</c:v>
                </c:pt>
                <c:pt idx="2">
                  <c:v>37</c:v>
                </c:pt>
                <c:pt idx="3">
                  <c:v>42</c:v>
                </c:pt>
                <c:pt idx="4">
                  <c:v>40</c:v>
                </c:pt>
                <c:pt idx="5">
                  <c:v>41</c:v>
                </c:pt>
                <c:pt idx="6">
                  <c:v>43</c:v>
                </c:pt>
                <c:pt idx="7">
                  <c:v>48</c:v>
                </c:pt>
                <c:pt idx="8">
                  <c:v>55</c:v>
                </c:pt>
                <c:pt idx="9">
                  <c:v>59</c:v>
                </c:pt>
                <c:pt idx="10">
                  <c:v>64</c:v>
                </c:pt>
              </c:numCache>
            </c:numRef>
          </c:val>
          <c:extLst>
            <c:ext xmlns:c16="http://schemas.microsoft.com/office/drawing/2014/chart" uri="{C3380CC4-5D6E-409C-BE32-E72D297353CC}">
              <c16:uniqueId val="{00000003-1B42-4E52-80CA-C81EF7C2B9F8}"/>
            </c:ext>
          </c:extLst>
        </c:ser>
        <c:dLbls>
          <c:dLblPos val="ctr"/>
          <c:showLegendKey val="0"/>
          <c:showVal val="1"/>
          <c:showCatName val="0"/>
          <c:showSerName val="0"/>
          <c:showPercent val="0"/>
          <c:showBubbleSize val="0"/>
        </c:dLbls>
        <c:gapWidth val="79"/>
        <c:overlap val="100"/>
        <c:axId val="518384104"/>
        <c:axId val="518384496"/>
      </c:barChart>
      <c:catAx>
        <c:axId val="518384104"/>
        <c:scaling>
          <c:orientation val="minMax"/>
        </c:scaling>
        <c:delete val="0"/>
        <c:axPos val="b"/>
        <c:title>
          <c:tx>
            <c:rich>
              <a:bodyPr rot="0" spcFirstLastPara="1" vertOverflow="ellipsis" vert="horz" wrap="square" anchor="ctr" anchorCtr="1"/>
              <a:lstStyle/>
              <a:p>
                <a:pPr>
                  <a:defRPr sz="1800" b="1" i="0" u="none" strike="noStrike" kern="1200" cap="none" baseline="0">
                    <a:solidFill>
                      <a:schemeClr val="tx2"/>
                    </a:solidFill>
                    <a:latin typeface="+mn-lt"/>
                    <a:ea typeface="+mn-ea"/>
                    <a:cs typeface="+mn-cs"/>
                  </a:defRPr>
                </a:pPr>
                <a:r>
                  <a:rPr lang="en-US" dirty="0" smtClean="0"/>
                  <a:t>Year</a:t>
                </a:r>
                <a:endParaRPr lang="en-US" dirty="0"/>
              </a:p>
            </c:rich>
          </c:tx>
          <c:layout>
            <c:manualLayout>
              <c:xMode val="edge"/>
              <c:yMode val="edge"/>
              <c:x val="0.47936210131332091"/>
              <c:y val="0.88054607508532412"/>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solidFill>
            <a:round/>
          </a:ln>
          <a:effectLst/>
        </c:spPr>
        <c:txPr>
          <a:bodyPr rot="0" spcFirstLastPara="1" vertOverflow="ellipsis" wrap="square" anchor="ctr" anchorCtr="1"/>
          <a:lstStyle/>
          <a:p>
            <a:pPr>
              <a:defRPr sz="1600" b="1" i="0" u="none" strike="noStrike" kern="1200" cap="all" spc="120" normalizeH="0" baseline="0">
                <a:solidFill>
                  <a:schemeClr val="tx2"/>
                </a:solidFill>
                <a:latin typeface="+mn-lt"/>
                <a:ea typeface="+mn-ea"/>
                <a:cs typeface="+mn-cs"/>
              </a:defRPr>
            </a:pPr>
            <a:endParaRPr lang="en-US"/>
          </a:p>
        </c:txPr>
        <c:crossAx val="518384496"/>
        <c:crosses val="autoZero"/>
        <c:auto val="1"/>
        <c:lblAlgn val="ctr"/>
        <c:lblOffset val="100"/>
        <c:tickLblSkip val="1"/>
        <c:tickMarkSkip val="1"/>
        <c:noMultiLvlLbl val="0"/>
      </c:catAx>
      <c:valAx>
        <c:axId val="518384496"/>
        <c:scaling>
          <c:orientation val="minMax"/>
        </c:scaling>
        <c:delete val="0"/>
        <c:axPos val="l"/>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518384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2"/>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0D1B2-471D-4DFF-8E5F-A1B9EA9D5D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FB89BA4-E6F2-4C28-B968-CE202D7739BD}">
      <dgm:prSet phldrT="[Text]"/>
      <dgm:spPr/>
      <dgm:t>
        <a:bodyPr/>
        <a:lstStyle/>
        <a:p>
          <a:r>
            <a:rPr lang="en-US" b="1" dirty="0" smtClean="0"/>
            <a:t>Regular HIV care</a:t>
          </a:r>
          <a:endParaRPr lang="en-US" b="1" dirty="0"/>
        </a:p>
      </dgm:t>
    </dgm:pt>
    <dgm:pt modelId="{DEF02370-7B2D-4596-AA6A-5D3CA9451FBD}" type="parTrans" cxnId="{E83CE6B3-DB4A-485D-A92E-EF3EA9D41789}">
      <dgm:prSet/>
      <dgm:spPr/>
      <dgm:t>
        <a:bodyPr/>
        <a:lstStyle/>
        <a:p>
          <a:endParaRPr lang="en-US" b="1"/>
        </a:p>
      </dgm:t>
    </dgm:pt>
    <dgm:pt modelId="{9232A262-B166-4991-96EC-7F811E698D7D}" type="sibTrans" cxnId="{E83CE6B3-DB4A-485D-A92E-EF3EA9D41789}">
      <dgm:prSet/>
      <dgm:spPr/>
      <dgm:t>
        <a:bodyPr/>
        <a:lstStyle/>
        <a:p>
          <a:endParaRPr lang="en-US" b="1"/>
        </a:p>
      </dgm:t>
    </dgm:pt>
    <dgm:pt modelId="{BF6E5660-5DB0-4DAA-A92B-E0A51D04D90A}">
      <dgm:prSet phldrT="[Text]"/>
      <dgm:spPr/>
      <dgm:t>
        <a:bodyPr/>
        <a:lstStyle/>
        <a:p>
          <a:r>
            <a:rPr lang="en-US" b="1" dirty="0" smtClean="0"/>
            <a:t>CD4 and viral load results reported to MDH</a:t>
          </a:r>
          <a:endParaRPr lang="en-US" b="1" dirty="0"/>
        </a:p>
      </dgm:t>
    </dgm:pt>
    <dgm:pt modelId="{D98F5D7D-A074-410B-9A96-48F3B1D47A17}" type="parTrans" cxnId="{A17433FE-36B4-42F1-9A59-8EFF9B4128B6}">
      <dgm:prSet/>
      <dgm:spPr/>
      <dgm:t>
        <a:bodyPr/>
        <a:lstStyle/>
        <a:p>
          <a:endParaRPr lang="en-US" b="1"/>
        </a:p>
      </dgm:t>
    </dgm:pt>
    <dgm:pt modelId="{153E4B3C-86C8-4C78-9CF2-A73AE6210ACB}" type="sibTrans" cxnId="{A17433FE-36B4-42F1-9A59-8EFF9B4128B6}">
      <dgm:prSet/>
      <dgm:spPr/>
      <dgm:t>
        <a:bodyPr/>
        <a:lstStyle/>
        <a:p>
          <a:endParaRPr lang="en-US" b="1"/>
        </a:p>
      </dgm:t>
    </dgm:pt>
    <dgm:pt modelId="{3A9D2070-FCD3-4227-94A6-9EF9359D241E}">
      <dgm:prSet phldrT="[Text]"/>
      <dgm:spPr/>
      <dgm:t>
        <a:bodyPr/>
        <a:lstStyle/>
        <a:p>
          <a:r>
            <a:rPr lang="en-US" b="1" dirty="0" smtClean="0"/>
            <a:t>Neither CD4 nor viral load received within 15 months</a:t>
          </a:r>
          <a:endParaRPr lang="en-US" b="1" dirty="0"/>
        </a:p>
      </dgm:t>
    </dgm:pt>
    <dgm:pt modelId="{B739977E-5F2C-4644-885D-E480BBACDF05}" type="parTrans" cxnId="{67DC0774-F5E8-4B18-9EB3-F6155F3BF374}">
      <dgm:prSet/>
      <dgm:spPr/>
      <dgm:t>
        <a:bodyPr/>
        <a:lstStyle/>
        <a:p>
          <a:endParaRPr lang="en-US" b="1"/>
        </a:p>
      </dgm:t>
    </dgm:pt>
    <dgm:pt modelId="{7F254619-38DA-4CC7-B408-068956B026AE}" type="sibTrans" cxnId="{67DC0774-F5E8-4B18-9EB3-F6155F3BF374}">
      <dgm:prSet/>
      <dgm:spPr/>
      <dgm:t>
        <a:bodyPr/>
        <a:lstStyle/>
        <a:p>
          <a:endParaRPr lang="en-US" b="1"/>
        </a:p>
      </dgm:t>
    </dgm:pt>
    <dgm:pt modelId="{6103B24C-449E-4B99-903B-7E3AADD3A0B1}">
      <dgm:prSet phldrT="[Text]"/>
      <dgm:spPr/>
      <dgm:t>
        <a:bodyPr/>
        <a:lstStyle/>
        <a:p>
          <a:r>
            <a:rPr lang="en-US" b="1" dirty="0" smtClean="0"/>
            <a:t>Patient contact from Care Link Services staff</a:t>
          </a:r>
          <a:endParaRPr lang="en-US" b="1" dirty="0"/>
        </a:p>
      </dgm:t>
    </dgm:pt>
    <dgm:pt modelId="{0D79FB0C-18B7-4E6C-A533-AE7CC90239E4}" type="parTrans" cxnId="{1E60A4BA-51A3-45D0-9CBD-A8C9907BE23F}">
      <dgm:prSet/>
      <dgm:spPr/>
      <dgm:t>
        <a:bodyPr/>
        <a:lstStyle/>
        <a:p>
          <a:endParaRPr lang="en-US" b="1"/>
        </a:p>
      </dgm:t>
    </dgm:pt>
    <dgm:pt modelId="{9B57A64C-1919-49ED-87AE-2D26CE88A471}" type="sibTrans" cxnId="{1E60A4BA-51A3-45D0-9CBD-A8C9907BE23F}">
      <dgm:prSet/>
      <dgm:spPr/>
      <dgm:t>
        <a:bodyPr/>
        <a:lstStyle/>
        <a:p>
          <a:endParaRPr lang="en-US" b="1"/>
        </a:p>
      </dgm:t>
    </dgm:pt>
    <dgm:pt modelId="{153B15DB-24DE-41B1-B302-FFC40019735E}">
      <dgm:prSet phldrT="[Text]"/>
      <dgm:spPr/>
      <dgm:t>
        <a:bodyPr/>
        <a:lstStyle/>
        <a:p>
          <a:r>
            <a:rPr lang="en-US" b="1" dirty="0" smtClean="0"/>
            <a:t>Re-engagement in HIV care</a:t>
          </a:r>
          <a:endParaRPr lang="en-US" b="1" dirty="0"/>
        </a:p>
      </dgm:t>
    </dgm:pt>
    <dgm:pt modelId="{6A543125-2A4A-4499-9EA1-10A86B5EA80B}" type="parTrans" cxnId="{2AB43BD2-C9A9-4688-BAB7-44D220E62EB4}">
      <dgm:prSet/>
      <dgm:spPr/>
      <dgm:t>
        <a:bodyPr/>
        <a:lstStyle/>
        <a:p>
          <a:endParaRPr lang="en-US" b="1"/>
        </a:p>
      </dgm:t>
    </dgm:pt>
    <dgm:pt modelId="{D004B3F8-BF90-45D5-B676-B7FE9DAA1741}" type="sibTrans" cxnId="{2AB43BD2-C9A9-4688-BAB7-44D220E62EB4}">
      <dgm:prSet/>
      <dgm:spPr/>
      <dgm:t>
        <a:bodyPr/>
        <a:lstStyle/>
        <a:p>
          <a:endParaRPr lang="en-US" b="1"/>
        </a:p>
      </dgm:t>
    </dgm:pt>
    <dgm:pt modelId="{78863E78-EAF2-4CC2-8297-750B5393F782}" type="pres">
      <dgm:prSet presAssocID="{38E0D1B2-471D-4DFF-8E5F-A1B9EA9D5DC1}" presName="Name0" presStyleCnt="0">
        <dgm:presLayoutVars>
          <dgm:dir/>
          <dgm:resizeHandles val="exact"/>
        </dgm:presLayoutVars>
      </dgm:prSet>
      <dgm:spPr/>
      <dgm:t>
        <a:bodyPr/>
        <a:lstStyle/>
        <a:p>
          <a:endParaRPr lang="en-US"/>
        </a:p>
      </dgm:t>
    </dgm:pt>
    <dgm:pt modelId="{EC1205DE-CE2C-45B3-A5AD-8E155FC9EC63}" type="pres">
      <dgm:prSet presAssocID="{38E0D1B2-471D-4DFF-8E5F-A1B9EA9D5DC1}" presName="cycle" presStyleCnt="0"/>
      <dgm:spPr/>
    </dgm:pt>
    <dgm:pt modelId="{1D26C251-3C37-4378-8276-5A1325652602}" type="pres">
      <dgm:prSet presAssocID="{9FB89BA4-E6F2-4C28-B968-CE202D7739BD}" presName="nodeFirstNode" presStyleLbl="node1" presStyleIdx="0" presStyleCnt="5">
        <dgm:presLayoutVars>
          <dgm:bulletEnabled val="1"/>
        </dgm:presLayoutVars>
      </dgm:prSet>
      <dgm:spPr/>
      <dgm:t>
        <a:bodyPr/>
        <a:lstStyle/>
        <a:p>
          <a:endParaRPr lang="en-US"/>
        </a:p>
      </dgm:t>
    </dgm:pt>
    <dgm:pt modelId="{D2C5D567-A8D5-4B33-9C78-DC4DEBFD5D3D}" type="pres">
      <dgm:prSet presAssocID="{9232A262-B166-4991-96EC-7F811E698D7D}" presName="sibTransFirstNode" presStyleLbl="bgShp" presStyleIdx="0" presStyleCnt="1"/>
      <dgm:spPr/>
      <dgm:t>
        <a:bodyPr/>
        <a:lstStyle/>
        <a:p>
          <a:endParaRPr lang="en-US"/>
        </a:p>
      </dgm:t>
    </dgm:pt>
    <dgm:pt modelId="{BB405A1F-A911-4EC2-8395-EC770916A6A4}" type="pres">
      <dgm:prSet presAssocID="{BF6E5660-5DB0-4DAA-A92B-E0A51D04D90A}" presName="nodeFollowingNodes" presStyleLbl="node1" presStyleIdx="1" presStyleCnt="5">
        <dgm:presLayoutVars>
          <dgm:bulletEnabled val="1"/>
        </dgm:presLayoutVars>
      </dgm:prSet>
      <dgm:spPr/>
      <dgm:t>
        <a:bodyPr/>
        <a:lstStyle/>
        <a:p>
          <a:endParaRPr lang="en-US"/>
        </a:p>
      </dgm:t>
    </dgm:pt>
    <dgm:pt modelId="{0279F16C-A30A-4663-9ADD-3089FC51BD5F}" type="pres">
      <dgm:prSet presAssocID="{3A9D2070-FCD3-4227-94A6-9EF9359D241E}" presName="nodeFollowingNodes" presStyleLbl="node1" presStyleIdx="2" presStyleCnt="5">
        <dgm:presLayoutVars>
          <dgm:bulletEnabled val="1"/>
        </dgm:presLayoutVars>
      </dgm:prSet>
      <dgm:spPr/>
      <dgm:t>
        <a:bodyPr/>
        <a:lstStyle/>
        <a:p>
          <a:endParaRPr lang="en-US"/>
        </a:p>
      </dgm:t>
    </dgm:pt>
    <dgm:pt modelId="{7A357BCF-DF9A-4643-BDF4-FFF8A45EB55C}" type="pres">
      <dgm:prSet presAssocID="{6103B24C-449E-4B99-903B-7E3AADD3A0B1}" presName="nodeFollowingNodes" presStyleLbl="node1" presStyleIdx="3" presStyleCnt="5">
        <dgm:presLayoutVars>
          <dgm:bulletEnabled val="1"/>
        </dgm:presLayoutVars>
      </dgm:prSet>
      <dgm:spPr/>
      <dgm:t>
        <a:bodyPr/>
        <a:lstStyle/>
        <a:p>
          <a:endParaRPr lang="en-US"/>
        </a:p>
      </dgm:t>
    </dgm:pt>
    <dgm:pt modelId="{187394C7-BA71-4043-8CCB-99DAEF762B0B}" type="pres">
      <dgm:prSet presAssocID="{153B15DB-24DE-41B1-B302-FFC40019735E}" presName="nodeFollowingNodes" presStyleLbl="node1" presStyleIdx="4" presStyleCnt="5">
        <dgm:presLayoutVars>
          <dgm:bulletEnabled val="1"/>
        </dgm:presLayoutVars>
      </dgm:prSet>
      <dgm:spPr/>
      <dgm:t>
        <a:bodyPr/>
        <a:lstStyle/>
        <a:p>
          <a:endParaRPr lang="en-US"/>
        </a:p>
      </dgm:t>
    </dgm:pt>
  </dgm:ptLst>
  <dgm:cxnLst>
    <dgm:cxn modelId="{A17433FE-36B4-42F1-9A59-8EFF9B4128B6}" srcId="{38E0D1B2-471D-4DFF-8E5F-A1B9EA9D5DC1}" destId="{BF6E5660-5DB0-4DAA-A92B-E0A51D04D90A}" srcOrd="1" destOrd="0" parTransId="{D98F5D7D-A074-410B-9A96-48F3B1D47A17}" sibTransId="{153E4B3C-86C8-4C78-9CF2-A73AE6210ACB}"/>
    <dgm:cxn modelId="{2AB43BD2-C9A9-4688-BAB7-44D220E62EB4}" srcId="{38E0D1B2-471D-4DFF-8E5F-A1B9EA9D5DC1}" destId="{153B15DB-24DE-41B1-B302-FFC40019735E}" srcOrd="4" destOrd="0" parTransId="{6A543125-2A4A-4499-9EA1-10A86B5EA80B}" sibTransId="{D004B3F8-BF90-45D5-B676-B7FE9DAA1741}"/>
    <dgm:cxn modelId="{E83CE6B3-DB4A-485D-A92E-EF3EA9D41789}" srcId="{38E0D1B2-471D-4DFF-8E5F-A1B9EA9D5DC1}" destId="{9FB89BA4-E6F2-4C28-B968-CE202D7739BD}" srcOrd="0" destOrd="0" parTransId="{DEF02370-7B2D-4596-AA6A-5D3CA9451FBD}" sibTransId="{9232A262-B166-4991-96EC-7F811E698D7D}"/>
    <dgm:cxn modelId="{CE106D60-01BA-42F9-A881-F9834B482B5E}" type="presOf" srcId="{38E0D1B2-471D-4DFF-8E5F-A1B9EA9D5DC1}" destId="{78863E78-EAF2-4CC2-8297-750B5393F782}" srcOrd="0" destOrd="0" presId="urn:microsoft.com/office/officeart/2005/8/layout/cycle3"/>
    <dgm:cxn modelId="{67DC0774-F5E8-4B18-9EB3-F6155F3BF374}" srcId="{38E0D1B2-471D-4DFF-8E5F-A1B9EA9D5DC1}" destId="{3A9D2070-FCD3-4227-94A6-9EF9359D241E}" srcOrd="2" destOrd="0" parTransId="{B739977E-5F2C-4644-885D-E480BBACDF05}" sibTransId="{7F254619-38DA-4CC7-B408-068956B026AE}"/>
    <dgm:cxn modelId="{D40FEDD1-7E89-461D-8E04-1276169AE0EE}" type="presOf" srcId="{9FB89BA4-E6F2-4C28-B968-CE202D7739BD}" destId="{1D26C251-3C37-4378-8276-5A1325652602}" srcOrd="0" destOrd="0" presId="urn:microsoft.com/office/officeart/2005/8/layout/cycle3"/>
    <dgm:cxn modelId="{4D381CE8-FEC1-47A1-A098-27FB0750F16C}" type="presOf" srcId="{6103B24C-449E-4B99-903B-7E3AADD3A0B1}" destId="{7A357BCF-DF9A-4643-BDF4-FFF8A45EB55C}" srcOrd="0" destOrd="0" presId="urn:microsoft.com/office/officeart/2005/8/layout/cycle3"/>
    <dgm:cxn modelId="{1E60A4BA-51A3-45D0-9CBD-A8C9907BE23F}" srcId="{38E0D1B2-471D-4DFF-8E5F-A1B9EA9D5DC1}" destId="{6103B24C-449E-4B99-903B-7E3AADD3A0B1}" srcOrd="3" destOrd="0" parTransId="{0D79FB0C-18B7-4E6C-A533-AE7CC90239E4}" sibTransId="{9B57A64C-1919-49ED-87AE-2D26CE88A471}"/>
    <dgm:cxn modelId="{FF16923F-6C92-42E3-AF76-127C9723CC1A}" type="presOf" srcId="{9232A262-B166-4991-96EC-7F811E698D7D}" destId="{D2C5D567-A8D5-4B33-9C78-DC4DEBFD5D3D}" srcOrd="0" destOrd="0" presId="urn:microsoft.com/office/officeart/2005/8/layout/cycle3"/>
    <dgm:cxn modelId="{7EBC04FB-CC1D-4CB1-A0BE-55E54178F47C}" type="presOf" srcId="{153B15DB-24DE-41B1-B302-FFC40019735E}" destId="{187394C7-BA71-4043-8CCB-99DAEF762B0B}" srcOrd="0" destOrd="0" presId="urn:microsoft.com/office/officeart/2005/8/layout/cycle3"/>
    <dgm:cxn modelId="{272D37E1-4A7C-45CC-BB14-9FDB8A685F2D}" type="presOf" srcId="{3A9D2070-FCD3-4227-94A6-9EF9359D241E}" destId="{0279F16C-A30A-4663-9ADD-3089FC51BD5F}" srcOrd="0" destOrd="0" presId="urn:microsoft.com/office/officeart/2005/8/layout/cycle3"/>
    <dgm:cxn modelId="{8496D357-7970-425C-B3BE-327168637C09}" type="presOf" srcId="{BF6E5660-5DB0-4DAA-A92B-E0A51D04D90A}" destId="{BB405A1F-A911-4EC2-8395-EC770916A6A4}" srcOrd="0" destOrd="0" presId="urn:microsoft.com/office/officeart/2005/8/layout/cycle3"/>
    <dgm:cxn modelId="{8C6F57B4-11B1-48B5-AE14-0DC5061715AC}" type="presParOf" srcId="{78863E78-EAF2-4CC2-8297-750B5393F782}" destId="{EC1205DE-CE2C-45B3-A5AD-8E155FC9EC63}" srcOrd="0" destOrd="0" presId="urn:microsoft.com/office/officeart/2005/8/layout/cycle3"/>
    <dgm:cxn modelId="{B0A2F99A-D0E7-4A55-8109-A71354E1AF39}" type="presParOf" srcId="{EC1205DE-CE2C-45B3-A5AD-8E155FC9EC63}" destId="{1D26C251-3C37-4378-8276-5A1325652602}" srcOrd="0" destOrd="0" presId="urn:microsoft.com/office/officeart/2005/8/layout/cycle3"/>
    <dgm:cxn modelId="{842BA684-CD50-4F62-A8A2-6490A88602DF}" type="presParOf" srcId="{EC1205DE-CE2C-45B3-A5AD-8E155FC9EC63}" destId="{D2C5D567-A8D5-4B33-9C78-DC4DEBFD5D3D}" srcOrd="1" destOrd="0" presId="urn:microsoft.com/office/officeart/2005/8/layout/cycle3"/>
    <dgm:cxn modelId="{3A93E058-B4F2-44AC-B135-C87D5F8A28EC}" type="presParOf" srcId="{EC1205DE-CE2C-45B3-A5AD-8E155FC9EC63}" destId="{BB405A1F-A911-4EC2-8395-EC770916A6A4}" srcOrd="2" destOrd="0" presId="urn:microsoft.com/office/officeart/2005/8/layout/cycle3"/>
    <dgm:cxn modelId="{2EA9D060-5C38-4CD8-957A-7D81247CCBB5}" type="presParOf" srcId="{EC1205DE-CE2C-45B3-A5AD-8E155FC9EC63}" destId="{0279F16C-A30A-4663-9ADD-3089FC51BD5F}" srcOrd="3" destOrd="0" presId="urn:microsoft.com/office/officeart/2005/8/layout/cycle3"/>
    <dgm:cxn modelId="{0BE786DC-A4BF-4C5D-BB04-7C5AEB4DF5B7}" type="presParOf" srcId="{EC1205DE-CE2C-45B3-A5AD-8E155FC9EC63}" destId="{7A357BCF-DF9A-4643-BDF4-FFF8A45EB55C}" srcOrd="4" destOrd="0" presId="urn:microsoft.com/office/officeart/2005/8/layout/cycle3"/>
    <dgm:cxn modelId="{70F4CBDC-F737-4918-A763-ABFB3D08F6F4}" type="presParOf" srcId="{EC1205DE-CE2C-45B3-A5AD-8E155FC9EC63}" destId="{187394C7-BA71-4043-8CCB-99DAEF762B0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D567-A8D5-4B33-9C78-DC4DEBFD5D3D}">
      <dsp:nvSpPr>
        <dsp:cNvPr id="0" name=""/>
        <dsp:cNvSpPr/>
      </dsp:nvSpPr>
      <dsp:spPr>
        <a:xfrm>
          <a:off x="3104103" y="-27825"/>
          <a:ext cx="4307393" cy="4307393"/>
        </a:xfrm>
        <a:prstGeom prst="circularArrow">
          <a:avLst>
            <a:gd name="adj1" fmla="val 5544"/>
            <a:gd name="adj2" fmla="val 330680"/>
            <a:gd name="adj3" fmla="val 13736417"/>
            <a:gd name="adj4" fmla="val 174100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6C251-3C37-4378-8276-5A1325652602}">
      <dsp:nvSpPr>
        <dsp:cNvPr id="0" name=""/>
        <dsp:cNvSpPr/>
      </dsp:nvSpPr>
      <dsp:spPr>
        <a:xfrm>
          <a:off x="4232169" y="1414"/>
          <a:ext cx="2051260" cy="10256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Regular HIV care</a:t>
          </a:r>
          <a:endParaRPr lang="en-US" sz="1800" b="1" kern="1200" dirty="0"/>
        </a:p>
      </dsp:txBody>
      <dsp:txXfrm>
        <a:off x="4282236" y="51481"/>
        <a:ext cx="1951126" cy="925496"/>
      </dsp:txXfrm>
    </dsp:sp>
    <dsp:sp modelId="{BB405A1F-A911-4EC2-8395-EC770916A6A4}">
      <dsp:nvSpPr>
        <dsp:cNvPr id="0" name=""/>
        <dsp:cNvSpPr/>
      </dsp:nvSpPr>
      <dsp:spPr>
        <a:xfrm>
          <a:off x="5979109" y="1270640"/>
          <a:ext cx="2051260" cy="10256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CD4 and viral load results reported to MDH</a:t>
          </a:r>
          <a:endParaRPr lang="en-US" sz="1800" b="1" kern="1200" dirty="0"/>
        </a:p>
      </dsp:txBody>
      <dsp:txXfrm>
        <a:off x="6029176" y="1320707"/>
        <a:ext cx="1951126" cy="925496"/>
      </dsp:txXfrm>
    </dsp:sp>
    <dsp:sp modelId="{0279F16C-A30A-4663-9ADD-3089FC51BD5F}">
      <dsp:nvSpPr>
        <dsp:cNvPr id="0" name=""/>
        <dsp:cNvSpPr/>
      </dsp:nvSpPr>
      <dsp:spPr>
        <a:xfrm>
          <a:off x="5311837" y="3324291"/>
          <a:ext cx="2051260" cy="10256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Neither CD4 nor viral load received within 15 months</a:t>
          </a:r>
          <a:endParaRPr lang="en-US" sz="1800" b="1" kern="1200" dirty="0"/>
        </a:p>
      </dsp:txBody>
      <dsp:txXfrm>
        <a:off x="5361904" y="3374358"/>
        <a:ext cx="1951126" cy="925496"/>
      </dsp:txXfrm>
    </dsp:sp>
    <dsp:sp modelId="{7A357BCF-DF9A-4643-BDF4-FFF8A45EB55C}">
      <dsp:nvSpPr>
        <dsp:cNvPr id="0" name=""/>
        <dsp:cNvSpPr/>
      </dsp:nvSpPr>
      <dsp:spPr>
        <a:xfrm>
          <a:off x="3152501" y="3324291"/>
          <a:ext cx="2051260" cy="10256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Patient contact from Care Link Services staff</a:t>
          </a:r>
          <a:endParaRPr lang="en-US" sz="1800" b="1" kern="1200" dirty="0"/>
        </a:p>
      </dsp:txBody>
      <dsp:txXfrm>
        <a:off x="3202568" y="3374358"/>
        <a:ext cx="1951126" cy="925496"/>
      </dsp:txXfrm>
    </dsp:sp>
    <dsp:sp modelId="{187394C7-BA71-4043-8CCB-99DAEF762B0B}">
      <dsp:nvSpPr>
        <dsp:cNvPr id="0" name=""/>
        <dsp:cNvSpPr/>
      </dsp:nvSpPr>
      <dsp:spPr>
        <a:xfrm>
          <a:off x="2485229" y="1270640"/>
          <a:ext cx="2051260" cy="102563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Re-engagement in HIV care</a:t>
          </a:r>
          <a:endParaRPr lang="en-US" sz="1800" b="1" kern="1200" dirty="0"/>
        </a:p>
      </dsp:txBody>
      <dsp:txXfrm>
        <a:off x="2535296" y="1320707"/>
        <a:ext cx="1951126" cy="9254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5/1/2019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5/1/2019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Good Afternoon and welcome to the STD, HIV and Hepatitis </a:t>
            </a:r>
            <a:r>
              <a:rPr lang="en-US" dirty="0" smtClean="0"/>
              <a:t>2018 </a:t>
            </a:r>
            <a:r>
              <a:rPr lang="en-US" dirty="0"/>
              <a:t>data release webinar.  My name is </a:t>
            </a:r>
            <a:r>
              <a:rPr lang="en-US" dirty="0" err="1" smtClean="0"/>
              <a:t>Chryssie</a:t>
            </a:r>
            <a:r>
              <a:rPr lang="en-US" baseline="0" dirty="0" smtClean="0"/>
              <a:t> Jones </a:t>
            </a:r>
            <a:r>
              <a:rPr lang="en-US" dirty="0" smtClean="0"/>
              <a:t>and </a:t>
            </a:r>
            <a:r>
              <a:rPr lang="en-US" dirty="0"/>
              <a:t>I am the STD/HIV/TB section manager for the Minnesota Department of Health.  </a:t>
            </a:r>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smtClean="0"/>
              <a:t>The statewide rate of primary</a:t>
            </a:r>
            <a:r>
              <a:rPr lang="en-US" altLang="en-US" baseline="0" dirty="0" smtClean="0"/>
              <a:t> and secondary syphilis remains at 5.5 cases per 100,000</a:t>
            </a:r>
          </a:p>
          <a:p>
            <a:pPr marL="174708" indent="-174708">
              <a:buFont typeface="Arial" panose="020B0604020202020204" pitchFamily="34" charset="0"/>
              <a:buChar char="•"/>
            </a:pPr>
            <a:endParaRPr lang="en-US" altLang="en-US" dirty="0" smtClean="0"/>
          </a:p>
          <a:p>
            <a:pPr marL="174708" indent="-174708">
              <a:buFont typeface="Arial" panose="020B0604020202020204" pitchFamily="34" charset="0"/>
              <a:buChar char="•"/>
            </a:pPr>
            <a:r>
              <a:rPr lang="en-US" altLang="en-US" dirty="0" smtClean="0"/>
              <a:t>Within the metro, the</a:t>
            </a:r>
            <a:r>
              <a:rPr lang="en-US" altLang="en-US" baseline="0" dirty="0" smtClean="0"/>
              <a:t> highest rate of primary and secondary syphilis remains in the City of Minneapolis at 29 cases per 100,000 population.</a:t>
            </a:r>
          </a:p>
          <a:p>
            <a:pPr marL="174708" indent="-174708">
              <a:buFont typeface="Arial" panose="020B0604020202020204" pitchFamily="34" charset="0"/>
              <a:buChar char="•"/>
            </a:pPr>
            <a:r>
              <a:rPr lang="en-US" altLang="en-US" baseline="0" dirty="0" smtClean="0"/>
              <a:t>The City of St. Paul has the second highest rate in the metro at 10.5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10</a:t>
            </a:fld>
            <a:endParaRPr lang="en-US"/>
          </a:p>
        </p:txBody>
      </p:sp>
    </p:spTree>
    <p:extLst>
      <p:ext uri="{BB962C8B-B14F-4D97-AF65-F5344CB8AC3E}">
        <p14:creationId xmlns:p14="http://schemas.microsoft.com/office/powerpoint/2010/main" val="130032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Males have higher rates of primary and secondary</a:t>
            </a:r>
            <a:r>
              <a:rPr lang="en-US" baseline="0" dirty="0" smtClean="0"/>
              <a:t> syphilis than females in all age groups. The rate in males is 7 times higher than females. </a:t>
            </a:r>
          </a:p>
          <a:p>
            <a:pPr marL="174708" indent="-174708">
              <a:buFont typeface="Arial" panose="020B0604020202020204" pitchFamily="34" charset="0"/>
              <a:buChar char="•"/>
            </a:pPr>
            <a:r>
              <a:rPr lang="en-US" baseline="0" dirty="0" smtClean="0"/>
              <a:t>The 25-29 year old males have the highest rate at 27.2 per 100,000</a:t>
            </a:r>
          </a:p>
          <a:p>
            <a:pPr marL="174708" indent="-174708">
              <a:buFont typeface="Arial" panose="020B0604020202020204" pitchFamily="34" charset="0"/>
              <a:buChar char="•"/>
            </a:pPr>
            <a:r>
              <a:rPr lang="en-US" baseline="0" dirty="0" smtClean="0"/>
              <a:t>The 25-29 year old females have the highest rate of the female population at 5.4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11</a:t>
            </a:fld>
            <a:endParaRPr lang="en-US"/>
          </a:p>
        </p:txBody>
      </p:sp>
    </p:spTree>
    <p:extLst>
      <p:ext uri="{BB962C8B-B14F-4D97-AF65-F5344CB8AC3E}">
        <p14:creationId xmlns:p14="http://schemas.microsoft.com/office/powerpoint/2010/main" val="3111101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12</a:t>
            </a:fld>
            <a:endParaRPr lang="en-US" altLang="en-US" smtClean="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dirty="0" smtClean="0"/>
              <a:t>The</a:t>
            </a:r>
            <a:r>
              <a:rPr lang="en-US" altLang="en-US" baseline="0" dirty="0" smtClean="0"/>
              <a:t> rates of primary and secondary syphilis are 17 times higher in the American Indian populations than that of the White, non-Hispanic population.</a:t>
            </a:r>
            <a:endParaRPr lang="en-US" altLang="en-US" dirty="0" smtClean="0"/>
          </a:p>
          <a:p>
            <a:pPr marL="174708" indent="-174708">
              <a:buFont typeface="Arial" panose="020B0604020202020204" pitchFamily="34" charset="0"/>
              <a:buChar char="•"/>
            </a:pPr>
            <a:r>
              <a:rPr lang="en-US" altLang="en-US" dirty="0" smtClean="0"/>
              <a:t>The</a:t>
            </a:r>
            <a:r>
              <a:rPr lang="en-US" altLang="en-US" baseline="0" dirty="0" smtClean="0"/>
              <a:t> rates of primary and secondary syphilis are 8 times higher in the Black/African American, non-Hispanic than that of the White, non-Hispanic population.</a:t>
            </a:r>
          </a:p>
          <a:p>
            <a:pPr marL="174708" indent="-174708">
              <a:buFont typeface="Arial" panose="020B0604020202020204" pitchFamily="34" charset="0"/>
              <a:buChar char="•"/>
            </a:pPr>
            <a:r>
              <a:rPr lang="en-US" altLang="en-US" baseline="0" dirty="0" smtClean="0"/>
              <a:t>The rates of primary and secondary syphilis in the America Indian population are 52.0 per 100,000 compared to 3.0 per 100,000 in the White, non-Hispanic population.</a:t>
            </a:r>
          </a:p>
          <a:p>
            <a:pPr marL="174708" indent="-174708" defTabSz="931774">
              <a:buFont typeface="Arial" panose="020B0604020202020204" pitchFamily="34" charset="0"/>
              <a:buChar char="•"/>
              <a:defRPr/>
            </a:pPr>
            <a:r>
              <a:rPr lang="en-US" altLang="en-US" baseline="0" dirty="0" smtClean="0"/>
              <a:t>The rates of primary and secondary syphilis in the Black/African American, non-Hispanic population are 24.9 per 100,000 compared to 3.0 per 100,000 in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Hispanic/Latino population are 11.2 per 100,000 which is 4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Asian/Pacific Islander population are 5.4 per 100,000 which is 2 times higher than the White, non-Hispanic population.</a:t>
            </a:r>
          </a:p>
          <a:p>
            <a:pPr eaLnBrk="1" hangingPunct="1"/>
            <a:endParaRPr lang="en-US" altLang="en-US" dirty="0" smtClean="0"/>
          </a:p>
        </p:txBody>
      </p:sp>
    </p:spTree>
    <p:extLst>
      <p:ext uri="{BB962C8B-B14F-4D97-AF65-F5344CB8AC3E}">
        <p14:creationId xmlns:p14="http://schemas.microsoft.com/office/powerpoint/2010/main" val="300534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54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DAD980-43B4-4584-AACD-39FF673A6E5E}" type="slidenum">
              <a:rPr lang="en-US" altLang="en-US" smtClean="0"/>
              <a:pPr eaLnBrk="1" hangingPunct="1">
                <a:spcBef>
                  <a:spcPct val="0"/>
                </a:spcBef>
              </a:pPr>
              <a:t>13</a:t>
            </a:fld>
            <a:endParaRPr lang="en-US" altLang="en-US" smtClean="0"/>
          </a:p>
        </p:txBody>
      </p:sp>
      <p:sp>
        <p:nvSpPr>
          <p:cNvPr id="105476" name="Rectangle 2"/>
          <p:cNvSpPr>
            <a:spLocks noGrp="1" noRot="1" noChangeAspect="1" noChangeArrowheads="1" noTextEdit="1"/>
          </p:cNvSpPr>
          <p:nvPr>
            <p:ph type="sldImg"/>
          </p:nvPr>
        </p:nvSpPr>
        <p:spPr>
          <a:xfrm>
            <a:off x="717550" y="1162050"/>
            <a:ext cx="5575300" cy="3136900"/>
          </a:xfrm>
          <a:ln/>
        </p:spPr>
      </p:sp>
      <p:sp>
        <p:nvSpPr>
          <p:cNvPr id="105477" name="Rectangle 3"/>
          <p:cNvSpPr>
            <a:spLocks noGrp="1" noChangeArrowheads="1"/>
          </p:cNvSpPr>
          <p:nvPr>
            <p:ph type="body" idx="1"/>
          </p:nvPr>
        </p:nvSpPr>
        <p:spPr>
          <a:noFill/>
        </p:spPr>
        <p:txBody>
          <a:bodyPr/>
          <a:lstStyle/>
          <a:p>
            <a:pPr eaLnBrk="1" hangingPunct="1"/>
            <a:r>
              <a:rPr lang="en-US" altLang="en-US" dirty="0" smtClean="0"/>
              <a:t>Early syphilis,</a:t>
            </a:r>
            <a:r>
              <a:rPr lang="en-US" altLang="en-US" baseline="0" dirty="0" smtClean="0"/>
              <a:t> includes not only primary and secondary syphilis, but all new syphilis acquired in the past year.</a:t>
            </a:r>
          </a:p>
          <a:p>
            <a:pPr eaLnBrk="1" hangingPunct="1"/>
            <a:endParaRPr lang="en-US" altLang="en-US" baseline="0" dirty="0" smtClean="0"/>
          </a:p>
          <a:p>
            <a:pPr eaLnBrk="1" hangingPunct="1"/>
            <a:r>
              <a:rPr lang="en-US" altLang="en-US" dirty="0" smtClean="0"/>
              <a:t>Of all early syphilis cases,</a:t>
            </a:r>
            <a:r>
              <a:rPr lang="en-US" altLang="en-US" baseline="0" dirty="0" smtClean="0"/>
              <a:t> eighty-four percent were among persons whose current gender was reported as male.</a:t>
            </a:r>
          </a:p>
          <a:p>
            <a:pPr eaLnBrk="1" hangingPunct="1"/>
            <a:endParaRPr lang="en-US" altLang="en-US" baseline="0" dirty="0" smtClean="0"/>
          </a:p>
          <a:p>
            <a:pPr eaLnBrk="1" hangingPunct="1"/>
            <a:r>
              <a:rPr lang="en-US" altLang="en-US" baseline="0" dirty="0" smtClean="0"/>
              <a:t>Among males with early syphilis in 2018, 62 percent reported having one or more male partners.</a:t>
            </a:r>
            <a:endParaRPr lang="en-US" altLang="en-US" dirty="0" smtClean="0"/>
          </a:p>
        </p:txBody>
      </p:sp>
    </p:spTree>
    <p:extLst>
      <p:ext uri="{BB962C8B-B14F-4D97-AF65-F5344CB8AC3E}">
        <p14:creationId xmlns:p14="http://schemas.microsoft.com/office/powerpoint/2010/main" val="283390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average age of MSM with early syphilis is 35</a:t>
            </a:r>
            <a:r>
              <a:rPr lang="en-US" baseline="0" dirty="0" smtClean="0"/>
              <a:t> years of age.</a:t>
            </a:r>
          </a:p>
          <a:p>
            <a:pPr marL="174708" indent="-174708">
              <a:buFont typeface="Arial" panose="020B0604020202020204" pitchFamily="34" charset="0"/>
              <a:buChar char="•"/>
            </a:pPr>
            <a:r>
              <a:rPr lang="en-US" baseline="0" dirty="0" smtClean="0"/>
              <a:t>Ages ranged from 17 – 70 years of age</a:t>
            </a:r>
          </a:p>
          <a:p>
            <a:pPr marL="174708" indent="-174708">
              <a:buFont typeface="Arial" panose="020B0604020202020204" pitchFamily="34" charset="0"/>
              <a:buChar char="•"/>
            </a:pPr>
            <a:r>
              <a:rPr lang="en-US" baseline="0" dirty="0" smtClean="0"/>
              <a:t>The 30-34 year old age group had the highest number of cases at 85.</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3518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Twenty-six percent of all early syphilis cases were co-infected with HIV.</a:t>
            </a:r>
          </a:p>
          <a:p>
            <a:pPr marL="174708" indent="-174708">
              <a:buFont typeface="Arial" panose="020B0604020202020204" pitchFamily="34" charset="0"/>
              <a:buChar char="•"/>
            </a:pPr>
            <a:r>
              <a:rPr lang="en-US" dirty="0" smtClean="0"/>
              <a:t>Thirty-nine percent of all MSM early syphilis cases were</a:t>
            </a:r>
            <a:r>
              <a:rPr lang="en-US" baseline="0" dirty="0" smtClean="0"/>
              <a:t> co-infected with HIV.</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Due to increased report of heterosexual behavior among early syphilis cases, who historically have lower rates of HIV infection, the overall percent of HIV co-infection among early syphilis cases has dropped.  </a:t>
            </a:r>
          </a:p>
          <a:p>
            <a:pPr marL="174708" indent="-174708">
              <a:buFont typeface="Arial" panose="020B0604020202020204" pitchFamily="34" charset="0"/>
              <a:buChar char="•"/>
            </a:pPr>
            <a:r>
              <a:rPr lang="en-US" baseline="0" dirty="0" smtClean="0"/>
              <a:t>The co-infection rate among MSM has also decreased during this time.</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6105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In</a:t>
            </a:r>
            <a:r>
              <a:rPr lang="en-US" baseline="0" dirty="0" smtClean="0"/>
              <a:t> 2018 we continued to see more reports or early syphilis among persons whose current gender was reported as female.  </a:t>
            </a:r>
          </a:p>
          <a:p>
            <a:r>
              <a:rPr lang="en-US" baseline="0" dirty="0" smtClean="0"/>
              <a:t>This continues a trend which started in 2015.  </a:t>
            </a:r>
          </a:p>
          <a:p>
            <a:r>
              <a:rPr lang="en-US" baseline="0" dirty="0" smtClean="0"/>
              <a:t>In 2018 females made up 16% of all early syphilis cases reported.</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16</a:t>
            </a:fld>
            <a:endParaRPr lang="en-US"/>
          </a:p>
        </p:txBody>
      </p:sp>
    </p:spTree>
    <p:extLst>
      <p:ext uri="{BB962C8B-B14F-4D97-AF65-F5344CB8AC3E}">
        <p14:creationId xmlns:p14="http://schemas.microsoft.com/office/powerpoint/2010/main" val="201693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17</a:t>
            </a:fld>
            <a:endParaRPr lang="en-US" altLang="en-US" smtClean="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Fifty-eight</a:t>
            </a:r>
            <a:r>
              <a:rPr lang="en-US" altLang="en-US" baseline="0" dirty="0" smtClean="0"/>
              <a:t> percent of female early syphilis cases were residents of Greater Minnesota</a:t>
            </a:r>
          </a:p>
          <a:p>
            <a:pPr marL="174708" indent="-174708">
              <a:buFont typeface="Arial" panose="020B0604020202020204" pitchFamily="34" charset="0"/>
              <a:buChar char="•"/>
            </a:pPr>
            <a:r>
              <a:rPr lang="en-US" altLang="en-US" baseline="0" dirty="0" smtClean="0"/>
              <a:t>Seventeen percent of female early syphilis cases were residents of the Suburbs of the seven-county metro area</a:t>
            </a:r>
          </a:p>
          <a:p>
            <a:pPr marL="174708" indent="-174708">
              <a:buFont typeface="Arial" panose="020B0604020202020204" pitchFamily="34" charset="0"/>
              <a:buChar char="•"/>
            </a:pPr>
            <a:r>
              <a:rPr lang="en-US" altLang="en-US" baseline="0" dirty="0" smtClean="0"/>
              <a:t>Nineteen percent were City of Minneapolis residents, and 6% were St. Paul residents.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06624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1FE59CE-AEAE-4FF7-89B3-21CB0B16B35F}" type="slidenum">
              <a:rPr lang="en-US" altLang="en-US">
                <a:solidFill>
                  <a:prstClr val="black"/>
                </a:solidFill>
              </a:rPr>
              <a:pPr eaLnBrk="1" hangingPunct="1">
                <a:spcBef>
                  <a:spcPct val="0"/>
                </a:spcBef>
                <a:defRPr/>
              </a:pPr>
              <a:t>18</a:t>
            </a:fld>
            <a:endParaRPr lang="en-US" altLang="en-US">
              <a:solidFill>
                <a:prstClr val="black"/>
              </a:solidFill>
            </a:endParaRPr>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There</a:t>
            </a:r>
            <a:r>
              <a:rPr lang="en-US" altLang="en-US" baseline="0" dirty="0" smtClean="0"/>
              <a:t> are large disparities in women with syphilis. Thirty-five percent of all early syphilis cases in females are found in the American Indian population and 23% in the Black, African American population.</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09316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Syphilis may be passed from a pregnant person to the</a:t>
            </a:r>
            <a:r>
              <a:rPr lang="en-US" baseline="0" dirty="0" smtClean="0"/>
              <a:t> unborn baby through the placenta. The infection can cause miscarriages and stillbirths, and infants born with congenital syphilis can suffer a variety of serious health problems, including deformities, seizures, anemia and jaundice. </a:t>
            </a:r>
            <a:endParaRPr lang="en-US" dirty="0" smtClean="0"/>
          </a:p>
          <a:p>
            <a:endParaRPr lang="en-US" dirty="0" smtClean="0"/>
          </a:p>
          <a:p>
            <a:r>
              <a:rPr lang="en-US" dirty="0" smtClean="0"/>
              <a:t>The</a:t>
            </a:r>
            <a:r>
              <a:rPr lang="en-US" baseline="0" dirty="0" smtClean="0"/>
              <a:t> Centers for Disease Control and Prevention reported this fall that the number of infants born with syphilis has more than doubled in the past four years and last year reached a 20-year high. </a:t>
            </a:r>
            <a:endParaRPr lang="en-US" dirty="0" smtClean="0"/>
          </a:p>
          <a:p>
            <a:endParaRPr lang="en-US" dirty="0" smtClean="0"/>
          </a:p>
          <a:p>
            <a:r>
              <a:rPr lang="en-US" dirty="0" smtClean="0"/>
              <a:t>In Minnesota, the</a:t>
            </a:r>
            <a:r>
              <a:rPr lang="en-US" baseline="0" dirty="0" smtClean="0"/>
              <a:t> number and rate of congenital syphilis cases among infants has increased over the past five years from a rate of 0 per 100,000 live births in 2014 to 15.1 per 100,000 live births in 2018. </a:t>
            </a:r>
          </a:p>
          <a:p>
            <a:endParaRPr lang="en-US"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a:p>
        </p:txBody>
      </p:sp>
    </p:spTree>
    <p:extLst>
      <p:ext uri="{BB962C8B-B14F-4D97-AF65-F5344CB8AC3E}">
        <p14:creationId xmlns:p14="http://schemas.microsoft.com/office/powerpoint/2010/main" val="29705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First, a few</a:t>
            </a:r>
            <a:r>
              <a:rPr lang="en-US" b="0" baseline="0" dirty="0" smtClean="0"/>
              <a:t> housekeeping items. </a:t>
            </a:r>
            <a:r>
              <a:rPr lang="en-US" b="0" dirty="0" smtClean="0"/>
              <a:t>We will have a series of presentations and a question and</a:t>
            </a:r>
            <a:r>
              <a:rPr lang="en-US" b="0" baseline="0" dirty="0" smtClean="0"/>
              <a:t> answer session at the end</a:t>
            </a:r>
            <a:r>
              <a:rPr lang="en-US" b="0" dirty="0" smtClean="0"/>
              <a:t>. You may type your questions into the chat box at any time during the presentation,</a:t>
            </a:r>
            <a:r>
              <a:rPr lang="en-US" b="0" baseline="0" dirty="0" smtClean="0"/>
              <a:t> and note the slide number if possible. </a:t>
            </a:r>
            <a:r>
              <a:rPr lang="en-US" b="0" dirty="0" smtClean="0"/>
              <a:t>All lines will be muted until the conclusion of all presenters.  Contact information will be provided at the end so people can follow up with the speakers more directly if additional information is needed.  This presentation is available on our website as a narrated PowerPoint or a PDF with speakers notes.</a:t>
            </a:r>
          </a:p>
          <a:p>
            <a:endParaRPr lang="en-US" b="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39244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20</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smtClean="0"/>
              <a:t>Now we will talk about Chlamydia</a:t>
            </a:r>
          </a:p>
        </p:txBody>
      </p:sp>
    </p:spTree>
    <p:extLst>
      <p:ext uri="{BB962C8B-B14F-4D97-AF65-F5344CB8AC3E}">
        <p14:creationId xmlns:p14="http://schemas.microsoft.com/office/powerpoint/2010/main" val="252647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t>As</a:t>
            </a:r>
            <a:r>
              <a:rPr lang="en-US" altLang="en-US" baseline="0" dirty="0" smtClean="0"/>
              <a:t> mentioned previously, t</a:t>
            </a:r>
            <a:r>
              <a:rPr lang="en-US" altLang="en-US" dirty="0" smtClean="0"/>
              <a:t>he rate</a:t>
            </a:r>
            <a:r>
              <a:rPr lang="en-US" altLang="en-US" baseline="0" dirty="0" smtClean="0"/>
              <a:t> of chlamydia in MN reached an all time high at 444 per 100,000. This is </a:t>
            </a:r>
            <a:r>
              <a:rPr lang="en-US" altLang="en-US" dirty="0" smtClean="0"/>
              <a:t>the</a:t>
            </a:r>
            <a:r>
              <a:rPr lang="en-US" altLang="en-US" baseline="0" dirty="0" smtClean="0"/>
              <a:t> same rate as 2017.</a:t>
            </a:r>
          </a:p>
          <a:p>
            <a:pPr defTabSz="931774">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4397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solidFill>
                  <a:schemeClr val="tx1"/>
                </a:solidFill>
              </a:rPr>
              <a:t>All counties</a:t>
            </a:r>
            <a:r>
              <a:rPr lang="en-US" baseline="0" dirty="0" smtClean="0">
                <a:solidFill>
                  <a:schemeClr val="tx1"/>
                </a:solidFill>
              </a:rPr>
              <a:t> in Minnesota are affected by chlamydia. There were at least 5 cases in all counties in 2018. </a:t>
            </a:r>
          </a:p>
          <a:p>
            <a:pPr marL="174708" indent="-174708">
              <a:buFont typeface="Arial" panose="020B0604020202020204" pitchFamily="34" charset="0"/>
              <a:buChar char="•"/>
            </a:pPr>
            <a:r>
              <a:rPr lang="en-US" baseline="0" dirty="0" smtClean="0">
                <a:solidFill>
                  <a:schemeClr val="tx1"/>
                </a:solidFill>
              </a:rPr>
              <a:t>The city of Minneapolis continues to have the highest rates of chlamydia at 1,255 per 100,000, followed by the city of St. Paul at 982 per 100,000, the suburban area (7-county metro excluding Minneapolis &amp; St. Paul) at 358 per 100,000 and Greater Minnesota at 316 per 100,000.</a:t>
            </a:r>
          </a:p>
          <a:p>
            <a:pPr marL="174708" indent="-174708">
              <a:buFont typeface="Arial" panose="020B0604020202020204" pitchFamily="34" charset="0"/>
              <a:buChar char="•"/>
            </a:pPr>
            <a:r>
              <a:rPr lang="en-US" baseline="0" dirty="0" smtClean="0">
                <a:solidFill>
                  <a:schemeClr val="tx1"/>
                </a:solidFill>
              </a:rPr>
              <a:t>Greater Minnesota had the greatest increase in rates between 2017 and 2018 at 5%. </a:t>
            </a:r>
          </a:p>
          <a:p>
            <a:pPr marL="174708" indent="-174708">
              <a:buFont typeface="Arial" panose="020B0604020202020204" pitchFamily="34" charset="0"/>
              <a:buChar char="•"/>
            </a:pPr>
            <a:r>
              <a:rPr lang="en-US" baseline="0" dirty="0" smtClean="0">
                <a:solidFill>
                  <a:schemeClr val="tx1"/>
                </a:solidFill>
              </a:rPr>
              <a:t>The City of Minneapolis had a 2.9% decrease in rates for 2018 compared to 2017.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22</a:t>
            </a:fld>
            <a:endParaRPr lang="en-US"/>
          </a:p>
        </p:txBody>
      </p:sp>
    </p:spTree>
    <p:extLst>
      <p:ext uri="{BB962C8B-B14F-4D97-AF65-F5344CB8AC3E}">
        <p14:creationId xmlns:p14="http://schemas.microsoft.com/office/powerpoint/2010/main" val="343624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t>Females, 20-24 years of age continue to have the highest rate at 3261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t>The age group with the largest increase in rate were females, 40-44 years of age with a 18% increase from 2017.</a:t>
            </a:r>
          </a:p>
          <a:p>
            <a:pPr marL="174708" indent="-174708" defTabSz="931774" eaLnBrk="0" fontAlgn="base" hangingPunct="0">
              <a:spcBef>
                <a:spcPct val="30000"/>
              </a:spcBef>
              <a:spcAft>
                <a:spcPct val="0"/>
              </a:spcAft>
              <a:buFont typeface="Arial" panose="020B0604020202020204" pitchFamily="34" charset="0"/>
              <a:buChar char="•"/>
              <a:defRPr/>
            </a:pPr>
            <a:endParaRPr lang="en-US" alt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970747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24</a:t>
            </a:fld>
            <a:endParaRPr lang="en-US" altLang="en-US" smtClean="0"/>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Chlamydia continues to disproportionately</a:t>
            </a:r>
            <a:r>
              <a:rPr lang="en-US" altLang="en-US" baseline="0" dirty="0" smtClean="0"/>
              <a:t> impact youth. The 15-24 year olds make up only 14% of the population, but account for 61% of all chlamydia cases reported.</a:t>
            </a:r>
          </a:p>
          <a:p>
            <a:pPr eaLnBrk="1" hangingPunct="1"/>
            <a:endParaRPr lang="en-US" altLang="en-US" dirty="0" smtClean="0"/>
          </a:p>
        </p:txBody>
      </p:sp>
    </p:spTree>
    <p:extLst>
      <p:ext uri="{BB962C8B-B14F-4D97-AF65-F5344CB8AC3E}">
        <p14:creationId xmlns:p14="http://schemas.microsoft.com/office/powerpoint/2010/main" val="2937206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25</a:t>
            </a:fld>
            <a:endParaRPr lang="en-US" altLang="en-US" smtClean="0"/>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smtClean="0"/>
              <a:t> There continues to be disparities in rates of chlamydia.</a:t>
            </a:r>
          </a:p>
          <a:p>
            <a:pPr eaLnBrk="1" hangingPunct="1">
              <a:buFontTx/>
              <a:buChar char="•"/>
            </a:pPr>
            <a:r>
              <a:rPr lang="en-US" altLang="en-US" baseline="0" dirty="0" smtClean="0"/>
              <a:t> The Black/African American, non-Hispanic population has rates that are 9.7 times higher than that of whites. </a:t>
            </a:r>
          </a:p>
          <a:p>
            <a:pPr eaLnBrk="1" hangingPunct="1">
              <a:buFontTx/>
              <a:buChar char="•"/>
            </a:pPr>
            <a:r>
              <a:rPr lang="en-US" altLang="en-US" baseline="0" dirty="0" smtClean="0"/>
              <a:t>The rate in the Black/African American, non-Hispanic population was 2,025 per 100,000 compared to the rate in the White, non-Hispanic population at 209 per 100,000.</a:t>
            </a:r>
          </a:p>
          <a:p>
            <a:pPr eaLnBrk="1" hangingPunct="1">
              <a:buFontTx/>
              <a:buChar char="•"/>
            </a:pPr>
            <a:r>
              <a:rPr lang="en-US" altLang="en-US" baseline="0" dirty="0" smtClean="0"/>
              <a:t> The American Indian population had a rate that was 5.5 times higher at 1,148 per 100,000</a:t>
            </a:r>
          </a:p>
          <a:p>
            <a:pPr eaLnBrk="1" hangingPunct="1">
              <a:buFontTx/>
              <a:buChar char="•"/>
            </a:pPr>
            <a:r>
              <a:rPr lang="en-US" altLang="en-US" baseline="0" dirty="0" smtClean="0"/>
              <a:t> The Asian/Pacific Islander population had a rate that was 2 times higher at 419 per 100,000</a:t>
            </a:r>
          </a:p>
          <a:p>
            <a:pPr eaLnBrk="1" hangingPunct="1">
              <a:buFontTx/>
              <a:buChar char="•"/>
            </a:pPr>
            <a:r>
              <a:rPr lang="en-US" altLang="en-US" baseline="0" dirty="0" smtClean="0"/>
              <a:t> The Hispanic/Latino population, which can be of any race, had a rate that was 3.6 times higher at 751 per 100,000</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420934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26</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smtClean="0"/>
              <a:t>Lastly, we will cover Gonorrhea</a:t>
            </a:r>
          </a:p>
        </p:txBody>
      </p:sp>
    </p:spTree>
    <p:extLst>
      <p:ext uri="{BB962C8B-B14F-4D97-AF65-F5344CB8AC3E}">
        <p14:creationId xmlns:p14="http://schemas.microsoft.com/office/powerpoint/2010/main" val="436405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t>As</a:t>
            </a:r>
            <a:r>
              <a:rPr lang="en-US" altLang="en-US" baseline="0" dirty="0" smtClean="0"/>
              <a:t> mentioned previously, t</a:t>
            </a:r>
            <a:r>
              <a:rPr lang="en-US" altLang="en-US" dirty="0" smtClean="0"/>
              <a:t>he rate</a:t>
            </a:r>
            <a:r>
              <a:rPr lang="en-US" altLang="en-US" baseline="0" dirty="0" smtClean="0"/>
              <a:t> of gonorrhea in MN reached an all time high at 142 per 100,000. This is a rate increase of 15% from 2017.</a:t>
            </a:r>
          </a:p>
          <a:p>
            <a:pPr defTabSz="931774">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69316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city of Minneapolis continues to have the highest rates of gonorrhea at 617 per 100,000, followed by the city of St. Paul at 393 per 100,000, the suburban area (7-county metro excluding Minneapolis &amp; St. Paul) at 99 per 100,000 and Greater Minnesota at 73 per 100,000.</a:t>
            </a:r>
          </a:p>
          <a:p>
            <a:pPr marL="174708" indent="-174708">
              <a:buFont typeface="Arial" panose="020B0604020202020204" pitchFamily="34" charset="0"/>
              <a:buChar char="•"/>
            </a:pPr>
            <a:r>
              <a:rPr lang="en-US" baseline="0" dirty="0" smtClean="0"/>
              <a:t>Greater Minnesota area had the highest increase at 35%, followed by the seven county metro Suburban area with a 14% increase. The City of Minneapolis had a 10% increase and the City of St Paul had the smallest increase at 8%.</a:t>
            </a: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28</a:t>
            </a:fld>
            <a:endParaRPr lang="en-US"/>
          </a:p>
        </p:txBody>
      </p:sp>
    </p:spTree>
    <p:extLst>
      <p:ext uri="{BB962C8B-B14F-4D97-AF65-F5344CB8AC3E}">
        <p14:creationId xmlns:p14="http://schemas.microsoft.com/office/powerpoint/2010/main" val="3252496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t>The rates</a:t>
            </a:r>
            <a:r>
              <a:rPr lang="en-US" altLang="en-US" baseline="0" dirty="0" smtClean="0"/>
              <a:t> of gonorrhea went up in both males and females for each age group 15 years of age and older in 2018 compared to 2017. Females continue to have higher rates of gonorrhea than males that are younger than 25 years of age. In 2018 the males have higher rates in the 25 and over age groups.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t>The highest rates of gonorrhea are in females 20-24 at 572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29</a:t>
            </a:fld>
            <a:endParaRPr lang="en-US"/>
          </a:p>
        </p:txBody>
      </p:sp>
    </p:spTree>
    <p:extLst>
      <p:ext uri="{BB962C8B-B14F-4D97-AF65-F5344CB8AC3E}">
        <p14:creationId xmlns:p14="http://schemas.microsoft.com/office/powerpoint/2010/main" val="387595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webinar </a:t>
            </a:r>
            <a:r>
              <a:rPr lang="en-US" dirty="0"/>
              <a:t>will </a:t>
            </a:r>
            <a:r>
              <a:rPr lang="en-US" dirty="0" smtClean="0"/>
              <a:t>cover highlights from the 2018 STD,</a:t>
            </a:r>
            <a:r>
              <a:rPr lang="en-US" baseline="0" dirty="0" smtClean="0"/>
              <a:t> HIV, and Hepatitis C </a:t>
            </a:r>
            <a:r>
              <a:rPr lang="en-US" dirty="0" smtClean="0"/>
              <a:t>surveillance reports. Jared Shenk, HIV Care and Prevention Epidemiologist,</a:t>
            </a:r>
            <a:r>
              <a:rPr lang="en-US" baseline="0" dirty="0" smtClean="0"/>
              <a:t> </a:t>
            </a:r>
            <a:r>
              <a:rPr lang="en-US" dirty="0" smtClean="0"/>
              <a:t>will be your webinar host. He will be joined 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r>
              <a:rPr lang="fr-FR" sz="1800" dirty="0" smtClean="0"/>
              <a:t>Adrianna Sonnek, HIV/AIDS Surveillance Coordinator</a:t>
            </a:r>
          </a:p>
          <a:p>
            <a:pPr lvl="1"/>
            <a:r>
              <a:rPr lang="en-US" sz="1800" dirty="0" smtClean="0"/>
              <a:t>Cheryl Barber, Senior Epidemiologist Specialist, STD/HIV/TB Section </a:t>
            </a:r>
          </a:p>
          <a:p>
            <a:pPr lvl="1"/>
            <a:r>
              <a:rPr lang="en-US" sz="1800" dirty="0" smtClean="0"/>
              <a:t>Kristin Sweet, Section Manager, Cross-Cutting Epidemiology, Programs, and Partnerships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the Q &amp; A session.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556759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30</a:t>
            </a:fld>
            <a:endParaRPr lang="en-US" altLang="en-US" smtClean="0"/>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smtClean="0"/>
              <a:t>There continues to be disparities in rates of gonorrhea.</a:t>
            </a:r>
          </a:p>
          <a:p>
            <a:pPr eaLnBrk="1" hangingPunct="1">
              <a:buFontTx/>
              <a:buChar char="•"/>
            </a:pPr>
            <a:r>
              <a:rPr lang="en-US" altLang="en-US" baseline="0" dirty="0" smtClean="0"/>
              <a:t> The Black/African American, non-Hispanic population rates are 16 times higher than that of whites. The rate in the Black/African American population was 926 per 100,000 compared to the rate in the White, Non-Hispanic population at 57 per 100,000.</a:t>
            </a:r>
          </a:p>
          <a:p>
            <a:pPr eaLnBrk="1" hangingPunct="1">
              <a:buFontTx/>
              <a:buChar char="•"/>
            </a:pPr>
            <a:r>
              <a:rPr lang="en-US" altLang="en-US" baseline="0" dirty="0" smtClean="0"/>
              <a:t> The American Indian population had a rate that was 12 times higher at 658 per 100,000</a:t>
            </a:r>
          </a:p>
          <a:p>
            <a:pPr eaLnBrk="1" hangingPunct="1">
              <a:buFontTx/>
              <a:buChar char="•"/>
            </a:pPr>
            <a:r>
              <a:rPr lang="en-US" altLang="en-US" baseline="0" dirty="0" smtClean="0"/>
              <a:t> The Asian/Pacific Islander population had a rate that was 2 times higher at 85 per 100,000</a:t>
            </a:r>
          </a:p>
          <a:p>
            <a:pPr eaLnBrk="1" hangingPunct="1">
              <a:buFontTx/>
              <a:buChar char="•"/>
            </a:pPr>
            <a:r>
              <a:rPr lang="en-US" altLang="en-US" baseline="0" dirty="0" smtClean="0"/>
              <a:t> The Hispanic/Latino population, which can be of any race, had a rate that was 3 times higher at 184 per 100,000</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142440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31</a:t>
            </a:fld>
            <a:endParaRPr lang="en-US" altLang="en-US" smtClean="0"/>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Gonorrhea also</a:t>
            </a:r>
            <a:r>
              <a:rPr lang="en-US" altLang="en-US" baseline="0" dirty="0" smtClean="0"/>
              <a:t> </a:t>
            </a:r>
            <a:r>
              <a:rPr lang="en-US" altLang="en-US" dirty="0" smtClean="0"/>
              <a:t>disproportionately</a:t>
            </a:r>
            <a:r>
              <a:rPr lang="en-US" altLang="en-US" baseline="0" dirty="0" smtClean="0"/>
              <a:t> impacts youth. The 15-24 year olds make up only 14% of the population, but account for 42% of all gonorrhea cases reported.</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129852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32</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Minnesota Department of Health </a:t>
            </a:r>
            <a:r>
              <a:rPr lang="en-US" dirty="0" smtClean="0"/>
              <a:t>continues</a:t>
            </a:r>
            <a:r>
              <a:rPr lang="en-US" baseline="0" dirty="0" smtClean="0"/>
              <a:t> to participate </a:t>
            </a:r>
            <a:r>
              <a:rPr lang="en-US" dirty="0" smtClean="0"/>
              <a:t>in </a:t>
            </a:r>
            <a:r>
              <a:rPr lang="en-US" dirty="0"/>
              <a:t>the </a:t>
            </a:r>
            <a:r>
              <a:rPr lang="en-US" dirty="0" smtClean="0"/>
              <a:t>CDC-funded </a:t>
            </a:r>
            <a:r>
              <a:rPr lang="en-US" dirty="0"/>
              <a:t>STD Surveillance Network (SSuN).  </a:t>
            </a:r>
            <a:r>
              <a:rPr lang="en-US" baseline="0" dirty="0" smtClean="0"/>
              <a:t>We are one of 10 sites across the United States participating in the SSuN enhanced surveillance project.</a:t>
            </a:r>
          </a:p>
          <a:p>
            <a:pPr marL="0" indent="0">
              <a:buFont typeface="Arial" panose="020B0604020202020204" pitchFamily="34" charset="0"/>
              <a:buNone/>
            </a:pPr>
            <a:endParaRPr lang="en-US" dirty="0" smtClean="0"/>
          </a:p>
          <a:p>
            <a:pPr marL="174708" indent="-174708">
              <a:buFont typeface="Arial" panose="020B0604020202020204" pitchFamily="34" charset="0"/>
              <a:buChar char="•"/>
            </a:pPr>
            <a:r>
              <a:rPr lang="en-US" dirty="0" smtClean="0"/>
              <a:t>SSuN </a:t>
            </a:r>
            <a:r>
              <a:rPr lang="en-US" dirty="0"/>
              <a:t>is an enhanced STD surveillance project that focuses on collecting additional gonorrhea surveillance information from both patients and providers.  Gonorrhea cases reported to the MDH are randomly selected for enhanced surveillance.   The randomized sample is created to be a representative pictures of gonorrhea morbidity throughout the state of Minnesota.</a:t>
            </a:r>
          </a:p>
          <a:p>
            <a:pPr eaLnBrk="1" hangingPunct="1"/>
            <a:endParaRPr lang="en-US" altLang="en-US" dirty="0" smtClean="0"/>
          </a:p>
        </p:txBody>
      </p:sp>
    </p:spTree>
    <p:extLst>
      <p:ext uri="{BB962C8B-B14F-4D97-AF65-F5344CB8AC3E}">
        <p14:creationId xmlns:p14="http://schemas.microsoft.com/office/powerpoint/2010/main" val="395741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the gonorrhea cases who are randomly selected for SSuN, providers will receive a standard fax </a:t>
            </a:r>
            <a:r>
              <a:rPr lang="en-US" dirty="0" smtClean="0"/>
              <a:t>form shown here, </a:t>
            </a:r>
            <a:r>
              <a:rPr lang="en-US" dirty="0"/>
              <a:t>requesting additional surveillance information including: classification of treating provider, does the patient have health insurance, symptoms present during exam, all anatomic sites tested for GC, was the patient test for HIV and gender of sex partner.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7EDF97-930F-42EB-B75F-77E9BABF4CD5}" type="slidenum">
              <a:rPr lang="en-US" smtClean="0"/>
              <a:t>33</a:t>
            </a:fld>
            <a:endParaRPr lang="en-US"/>
          </a:p>
        </p:txBody>
      </p:sp>
    </p:spTree>
    <p:extLst>
      <p:ext uri="{BB962C8B-B14F-4D97-AF65-F5344CB8AC3E}">
        <p14:creationId xmlns:p14="http://schemas.microsoft.com/office/powerpoint/2010/main" val="1403615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t>
            </a:r>
            <a:r>
              <a:rPr lang="en-US" dirty="0" err="1" smtClean="0"/>
              <a:t>SSuN</a:t>
            </a:r>
            <a:r>
              <a:rPr lang="en-US" dirty="0" smtClean="0"/>
              <a:t> cases are surprised</a:t>
            </a:r>
            <a:r>
              <a:rPr lang="en-US" baseline="0" dirty="0" smtClean="0"/>
              <a:t> when they received a call from the MDH regarding their gonorrhea infection.  They did not know their name was required by law to be reported to the Minnesota Department of Health. </a:t>
            </a:r>
            <a:r>
              <a:rPr lang="en-US" sz="1200" dirty="0" smtClean="0"/>
              <a:t>Please remember to notify all patients after any STD diagnosis that their name and information is required by law to be reported to the Minnesota Department of Health. Please ensure all STD case and lab reports are submitted to the MDH with proper contact information, including telephone number. Please inform your patients, after a STD diagnosis, that they have a chance of being contacted by MDH for additional follow up.</a:t>
            </a:r>
          </a:p>
          <a:p>
            <a:pPr marL="174708"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7EDF97-930F-42EB-B75F-77E9BABF4CD5}" type="slidenum">
              <a:rPr lang="en-US" smtClean="0"/>
              <a:t>34</a:t>
            </a:fld>
            <a:endParaRPr lang="en-US"/>
          </a:p>
        </p:txBody>
      </p:sp>
    </p:spTree>
    <p:extLst>
      <p:ext uri="{BB962C8B-B14F-4D97-AF65-F5344CB8AC3E}">
        <p14:creationId xmlns:p14="http://schemas.microsoft.com/office/powerpoint/2010/main" val="35465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35</a:t>
            </a:fld>
            <a:endParaRPr lang="en-US" altLang="en-US" smtClean="0"/>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eaLnBrk="1" hangingPunct="1"/>
            <a:r>
              <a:rPr lang="en-US" altLang="en-US" dirty="0" smtClean="0"/>
              <a:t>To</a:t>
            </a:r>
            <a:r>
              <a:rPr lang="en-US" altLang="en-US" baseline="0" dirty="0" smtClean="0"/>
              <a:t> summarize the STD trends,</a:t>
            </a:r>
          </a:p>
          <a:p>
            <a:pPr eaLnBrk="1" hangingPunct="1"/>
            <a:endParaRPr lang="en-US" altLang="en-US" baseline="0" dirty="0" smtClean="0"/>
          </a:p>
          <a:p>
            <a:pPr>
              <a:lnSpc>
                <a:spcPct val="70000"/>
              </a:lnSpc>
            </a:pPr>
            <a:r>
              <a:rPr lang="en-US" altLang="en-US" sz="1200" dirty="0" smtClean="0"/>
              <a:t>From 2008-2018, the chlamydia rate increased by 61%. The rate of gonorrhea increased by 145%. While rates of reported syphilis have increased over the past decade, they have remained the same in 2018 as compared to 2017.</a:t>
            </a:r>
            <a:endParaRPr lang="en-US" altLang="en-US" sz="900" dirty="0" smtClean="0"/>
          </a:p>
          <a:p>
            <a:pPr>
              <a:lnSpc>
                <a:spcPct val="70000"/>
              </a:lnSpc>
              <a:buNone/>
            </a:pPr>
            <a:endParaRPr lang="en-US" altLang="en-US" sz="800" dirty="0" smtClean="0"/>
          </a:p>
          <a:p>
            <a:pPr>
              <a:lnSpc>
                <a:spcPct val="70000"/>
              </a:lnSpc>
            </a:pPr>
            <a:r>
              <a:rPr lang="en-US" altLang="en-US" sz="1200" dirty="0" smtClean="0"/>
              <a:t>Minnesota has seen a resurgence of syphilis over the past decade, with men who have sex with men and those co-infected with HIV being especially impacted. However, the number of females is at the record high for the last decade.</a:t>
            </a:r>
          </a:p>
          <a:p>
            <a:pPr>
              <a:lnSpc>
                <a:spcPct val="70000"/>
              </a:lnSpc>
            </a:pPr>
            <a:endParaRPr lang="en-US" altLang="en-US" sz="800" dirty="0" smtClean="0"/>
          </a:p>
          <a:p>
            <a:pPr>
              <a:lnSpc>
                <a:spcPct val="70000"/>
              </a:lnSpc>
            </a:pPr>
            <a:r>
              <a:rPr lang="en-US" altLang="en-US" sz="1200" dirty="0" smtClean="0"/>
              <a:t>Persons of color continue to be disproportionately affected by STDs.</a:t>
            </a:r>
            <a:endParaRPr lang="en-US" altLang="en-US" sz="900" dirty="0" smtClean="0"/>
          </a:p>
          <a:p>
            <a:pPr>
              <a:lnSpc>
                <a:spcPct val="70000"/>
              </a:lnSpc>
              <a:buNone/>
            </a:pPr>
            <a:endParaRPr lang="en-US" altLang="en-US" sz="800" dirty="0" smtClean="0"/>
          </a:p>
          <a:p>
            <a:pPr>
              <a:lnSpc>
                <a:spcPct val="70000"/>
              </a:lnSpc>
            </a:pPr>
            <a:r>
              <a:rPr lang="en-US" altLang="en-US" sz="1200" dirty="0" smtClean="0"/>
              <a:t>STD rates are generally highest in the metro. However, chlamydia continues to be reported from every county in 2018.</a:t>
            </a:r>
          </a:p>
          <a:p>
            <a:pPr marL="0" indent="0">
              <a:lnSpc>
                <a:spcPct val="70000"/>
              </a:lnSpc>
              <a:buNone/>
            </a:pPr>
            <a:endParaRPr lang="en-US" altLang="en-US" sz="800" dirty="0" smtClean="0"/>
          </a:p>
          <a:p>
            <a:pPr>
              <a:lnSpc>
                <a:spcPct val="70000"/>
              </a:lnSpc>
            </a:pPr>
            <a:r>
              <a:rPr lang="en-US" altLang="en-US" sz="1200" dirty="0" smtClean="0"/>
              <a:t>Between 2017 and 2018, early syphilis cases decreased by 5%.  </a:t>
            </a:r>
            <a:r>
              <a:rPr lang="en-US" altLang="en-US" sz="1200" smtClean="0"/>
              <a:t>Men who have sex with men comprised 84% of all male cases in 2018; cases among women are continuing to rise.</a:t>
            </a:r>
          </a:p>
          <a:p>
            <a:pPr eaLnBrk="1" hangingPunct="1"/>
            <a:endParaRPr lang="en-US" altLang="en-US" dirty="0" smtClean="0"/>
          </a:p>
        </p:txBody>
      </p:sp>
    </p:spTree>
    <p:extLst>
      <p:ext uri="{BB962C8B-B14F-4D97-AF65-F5344CB8AC3E}">
        <p14:creationId xmlns:p14="http://schemas.microsoft.com/office/powerpoint/2010/main" val="321925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There will soon be a new case report form to accommodate changes in treatment guidelines, requesting HIV testing status, and PrEP (Pre-Exposure Prophylaxis) usage</a:t>
            </a:r>
          </a:p>
          <a:p>
            <a:pPr>
              <a:defRPr/>
            </a:pPr>
            <a:r>
              <a:rPr lang="en-US" sz="1200" dirty="0" smtClean="0"/>
              <a:t>The case report form (available online) can be filled out and mailed or faxed into MDH</a:t>
            </a:r>
          </a:p>
          <a:p>
            <a:pPr>
              <a:defRPr/>
            </a:pPr>
            <a:r>
              <a:rPr lang="en-US" sz="1200" dirty="0" smtClean="0"/>
              <a:t>All cases co-infected with Early Syphilis will continue to be assigned to MDH Partner Services for follow-up</a:t>
            </a:r>
          </a:p>
          <a:p>
            <a:pPr>
              <a:defRPr/>
            </a:pPr>
            <a:r>
              <a:rPr lang="en-US" sz="1200" dirty="0" smtClean="0"/>
              <a:t>All STD cases continue to have the potential for being contacted by MDH for additional follow-up</a:t>
            </a:r>
            <a:endParaRPr lang="en-US" sz="1200" dirty="0"/>
          </a:p>
        </p:txBody>
      </p:sp>
      <p:sp>
        <p:nvSpPr>
          <p:cNvPr id="4" name="Slide Number Placeholder 3"/>
          <p:cNvSpPr>
            <a:spLocks noGrp="1"/>
          </p:cNvSpPr>
          <p:nvPr>
            <p:ph type="sldNum" sz="quarter" idx="10"/>
          </p:nvPr>
        </p:nvSpPr>
        <p:spPr/>
        <p:txBody>
          <a:bodyPr/>
          <a:lstStyle/>
          <a:p>
            <a:fld id="{297702AC-442C-4516-9E7B-3AFB0888E135}" type="slidenum">
              <a:rPr lang="en-US" smtClean="0"/>
              <a:t>36</a:t>
            </a:fld>
            <a:endParaRPr lang="en-US"/>
          </a:p>
        </p:txBody>
      </p:sp>
    </p:spTree>
    <p:extLst>
      <p:ext uri="{BB962C8B-B14F-4D97-AF65-F5344CB8AC3E}">
        <p14:creationId xmlns:p14="http://schemas.microsoft.com/office/powerpoint/2010/main" val="2416338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speak with someone regarding STD statistics, or to make a data request, please reference the contact information on this slide</a:t>
            </a:r>
            <a:endParaRPr lang="en-US" dirty="0"/>
          </a:p>
        </p:txBody>
      </p:sp>
      <p:sp>
        <p:nvSpPr>
          <p:cNvPr id="4" name="Slide Number Placeholder 3"/>
          <p:cNvSpPr>
            <a:spLocks noGrp="1"/>
          </p:cNvSpPr>
          <p:nvPr>
            <p:ph type="sldNum" sz="quarter" idx="10"/>
          </p:nvPr>
        </p:nvSpPr>
        <p:spPr/>
        <p:txBody>
          <a:bodyPr/>
          <a:lstStyle/>
          <a:p>
            <a:fld id="{107EDF97-930F-42EB-B75F-77E9BABF4CD5}" type="slidenum">
              <a:rPr lang="en-US" smtClean="0"/>
              <a:t>37</a:t>
            </a:fld>
            <a:endParaRPr lang="en-US"/>
          </a:p>
        </p:txBody>
      </p:sp>
    </p:spTree>
    <p:extLst>
      <p:ext uri="{BB962C8B-B14F-4D97-AF65-F5344CB8AC3E}">
        <p14:creationId xmlns:p14="http://schemas.microsoft.com/office/powerpoint/2010/main" val="108661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releasing our annual HIV surveillance report for 2018. During the webinar, I will be primarily discussing highlights from data about new HIV diagnoses reported</a:t>
            </a:r>
            <a:r>
              <a:rPr lang="en-US" baseline="0" dirty="0" smtClean="0"/>
              <a:t> to the health department</a:t>
            </a:r>
            <a:r>
              <a:rPr lang="en-US" dirty="0" smtClean="0"/>
              <a:t> during 2018,</a:t>
            </a:r>
            <a:r>
              <a:rPr lang="en-US" baseline="0" dirty="0" smtClean="0"/>
              <a:t> as well as </a:t>
            </a:r>
            <a:r>
              <a:rPr lang="en-US" dirty="0" smtClean="0"/>
              <a:t>updates to HIV prevalence in the state</a:t>
            </a:r>
            <a:r>
              <a:rPr lang="en-US" baseline="0" dirty="0" smtClean="0"/>
              <a:t> and</a:t>
            </a:r>
            <a:r>
              <a:rPr lang="en-US" dirty="0" smtClean="0"/>
              <a:t> ongoing Data2Care</a:t>
            </a:r>
            <a:r>
              <a:rPr lang="en-US" baseline="0" dirty="0" smtClean="0"/>
              <a:t> activities.</a:t>
            </a:r>
            <a:r>
              <a:rPr lang="en-US" dirty="0" smtClean="0"/>
              <a:t> The information that we will present is just a snapshot of the data we are releasing today and the full slide set, as well as accompanying tables, are all are available on our website at</a:t>
            </a:r>
            <a:r>
              <a:rPr lang="en-US" baseline="0" dirty="0" smtClean="0"/>
              <a:t> the link on this slide</a:t>
            </a:r>
            <a:r>
              <a:rPr lang="en-US" dirty="0" smtClean="0"/>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867265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first</a:t>
            </a:r>
            <a:r>
              <a:rPr lang="en-US" dirty="0" smtClean="0"/>
              <a:t> discuss highlights from data about new HIV diagnoses reported during 2018. </a:t>
            </a: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392459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t>
            </a:r>
            <a:r>
              <a:rPr lang="en-US" dirty="0" smtClean="0"/>
              <a:t>I would like to cover</a:t>
            </a:r>
            <a:r>
              <a:rPr lang="en-US" baseline="0" dirty="0" smtClean="0"/>
              <a:t> some common acronyms and definitions that will be used in todays presentation. </a:t>
            </a:r>
          </a:p>
          <a:p>
            <a:endParaRPr lang="en-US" baseline="0" dirty="0" smtClean="0"/>
          </a:p>
          <a:p>
            <a:r>
              <a:rPr lang="en-US" b="0" dirty="0" smtClean="0"/>
              <a:t>MDH =	Minnesota Department of Health</a:t>
            </a:r>
          </a:p>
          <a:p>
            <a:r>
              <a:rPr lang="en-US" b="0" dirty="0" smtClean="0"/>
              <a:t>STD = 	Sexually transmitted disease, also know as STI</a:t>
            </a:r>
            <a:r>
              <a:rPr lang="en-US" b="0" baseline="0" dirty="0" smtClean="0"/>
              <a:t> or sexually transmitted infection</a:t>
            </a:r>
            <a:endParaRPr lang="en-US" b="0" dirty="0" smtClean="0"/>
          </a:p>
          <a:p>
            <a:r>
              <a:rPr lang="en-US" b="0" dirty="0" smtClean="0"/>
              <a:t>MSM = 	Men who have sex with men</a:t>
            </a:r>
          </a:p>
          <a:p>
            <a:r>
              <a:rPr lang="en-US" b="0" dirty="0" smtClean="0"/>
              <a:t>HCV = 	Hepatitis C virus</a:t>
            </a:r>
          </a:p>
          <a:p>
            <a:r>
              <a:rPr lang="en-US" b="0" dirty="0" smtClean="0"/>
              <a:t>HBV =	Hepatitis B virus</a:t>
            </a:r>
          </a:p>
          <a:p>
            <a:r>
              <a:rPr lang="en-US" b="0" dirty="0" smtClean="0"/>
              <a:t>IDU =	Injection drug use</a:t>
            </a:r>
          </a:p>
          <a:p>
            <a:r>
              <a:rPr lang="en-US" b="0" dirty="0" err="1" smtClean="0"/>
              <a:t>SSuN</a:t>
            </a:r>
            <a:r>
              <a:rPr lang="en-US" b="0" dirty="0" smtClean="0"/>
              <a:t> =	STD Surveillance Network</a:t>
            </a:r>
          </a:p>
          <a:p>
            <a:r>
              <a:rPr lang="en-US" b="1" dirty="0" smtClean="0"/>
              <a:t>Cisgender Women </a:t>
            </a:r>
            <a:r>
              <a:rPr lang="en-US" dirty="0" smtClean="0"/>
              <a:t>= people who are assigned female sex at birth and their current gender is blank or is female</a:t>
            </a:r>
          </a:p>
          <a:p>
            <a:r>
              <a:rPr lang="en-US" b="1" dirty="0" smtClean="0"/>
              <a:t>Cisgender Man </a:t>
            </a:r>
            <a:r>
              <a:rPr lang="en-US" dirty="0" smtClean="0"/>
              <a:t>= people who are assigned male sex at birth and their current gender is blank or is male</a:t>
            </a:r>
          </a:p>
          <a:p>
            <a:r>
              <a:rPr lang="en-US" b="1" dirty="0" smtClean="0"/>
              <a:t>Transgender people </a:t>
            </a:r>
            <a:r>
              <a:rPr lang="en-US" dirty="0" smtClean="0"/>
              <a:t>= people whose assigned birth sex is different from the current gender identity</a:t>
            </a:r>
          </a:p>
          <a:p>
            <a:endParaRPr lang="en-US" b="0" dirty="0" smtClean="0"/>
          </a:p>
          <a:p>
            <a:endParaRPr lang="en-US" b="0" dirty="0" smtClean="0"/>
          </a:p>
          <a:p>
            <a:r>
              <a:rPr lang="en-US" b="0" dirty="0" smtClean="0"/>
              <a:t>Thank you for attending the Minnesota</a:t>
            </a:r>
            <a:r>
              <a:rPr lang="en-US" b="0" baseline="0" dirty="0" smtClean="0"/>
              <a:t> Department of Health’s annual STD, HIV, and Hepatitis C data release. I will now pass it off to Jared.</a:t>
            </a:r>
            <a:endParaRPr lang="en-US" b="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197331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report, the term “new HIV diagnoses” refers to HIV-infected Minnesota residents who were diagnosed in a particular calendar year and reported to MDH. This includes persons whose first diagnosis of HIV infection is AIDS (AIDS at first diagnosis). HIV diagnoses data are displayed by earliest known date of HIV diagnosis.</a:t>
            </a:r>
          </a:p>
          <a:p>
            <a:endParaRPr lang="en-US" dirty="0"/>
          </a:p>
          <a:p>
            <a:r>
              <a:rPr lang="en-US" dirty="0"/>
              <a:t>In </a:t>
            </a:r>
            <a:r>
              <a:rPr lang="en-US" dirty="0" smtClean="0"/>
              <a:t>2018, </a:t>
            </a:r>
            <a:r>
              <a:rPr lang="en-US" dirty="0"/>
              <a:t>there was a slight </a:t>
            </a:r>
            <a:r>
              <a:rPr lang="en-US" dirty="0" smtClean="0"/>
              <a:t>increase </a:t>
            </a:r>
            <a:r>
              <a:rPr lang="en-US" dirty="0"/>
              <a:t>of new HIV diagnoses from </a:t>
            </a:r>
            <a:r>
              <a:rPr lang="en-US" dirty="0" smtClean="0"/>
              <a:t>2017. </a:t>
            </a:r>
            <a:r>
              <a:rPr lang="en-US" dirty="0"/>
              <a:t>In </a:t>
            </a:r>
            <a:r>
              <a:rPr lang="en-US" dirty="0" smtClean="0"/>
              <a:t>2018 </a:t>
            </a:r>
            <a:r>
              <a:rPr lang="en-US" dirty="0"/>
              <a:t>there were </a:t>
            </a:r>
            <a:r>
              <a:rPr lang="en-US" dirty="0" smtClean="0"/>
              <a:t>286 </a:t>
            </a:r>
            <a:r>
              <a:rPr lang="en-US" dirty="0"/>
              <a:t>newly diagnosed cases, as compared to </a:t>
            </a:r>
            <a:r>
              <a:rPr lang="en-US" dirty="0" smtClean="0"/>
              <a:t>280 </a:t>
            </a:r>
            <a:r>
              <a:rPr lang="en-US" dirty="0"/>
              <a:t>cases in </a:t>
            </a:r>
            <a:r>
              <a:rPr lang="en-US" dirty="0" smtClean="0"/>
              <a:t>2017. </a:t>
            </a:r>
            <a:r>
              <a:rPr lang="en-US" dirty="0"/>
              <a:t>This represents </a:t>
            </a:r>
            <a:r>
              <a:rPr lang="en-US" dirty="0" smtClean="0"/>
              <a:t>an increase </a:t>
            </a:r>
            <a:r>
              <a:rPr lang="en-US" dirty="0"/>
              <a:t>of about </a:t>
            </a:r>
            <a:r>
              <a:rPr lang="en-US" dirty="0" smtClean="0"/>
              <a:t>2% </a:t>
            </a:r>
            <a:r>
              <a:rPr lang="en-US" dirty="0"/>
              <a:t>compared to </a:t>
            </a:r>
            <a:r>
              <a:rPr lang="en-US" dirty="0" smtClean="0"/>
              <a:t>2017. </a:t>
            </a:r>
            <a:r>
              <a:rPr lang="en-US" dirty="0"/>
              <a:t>In reviewing newly diagnosed cases since </a:t>
            </a:r>
            <a:r>
              <a:rPr lang="en-US" dirty="0" smtClean="0"/>
              <a:t>2014, 286 </a:t>
            </a:r>
            <a:r>
              <a:rPr lang="en-US" dirty="0"/>
              <a:t>cases for </a:t>
            </a:r>
            <a:r>
              <a:rPr lang="en-US" dirty="0" smtClean="0"/>
              <a:t>2018 </a:t>
            </a:r>
            <a:r>
              <a:rPr lang="en-US" dirty="0"/>
              <a:t>is below the 5 year average of </a:t>
            </a:r>
            <a:r>
              <a:rPr lang="en-US" dirty="0" smtClean="0"/>
              <a:t>296 </a:t>
            </a:r>
            <a:r>
              <a:rPr lang="en-US" dirty="0"/>
              <a:t>cases per year. </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40</a:t>
            </a:fld>
            <a:endParaRPr lang="en-US" dirty="0">
              <a:solidFill>
                <a:prstClr val="black"/>
              </a:solidFill>
            </a:endParaRPr>
          </a:p>
        </p:txBody>
      </p:sp>
    </p:spTree>
    <p:extLst>
      <p:ext uri="{BB962C8B-B14F-4D97-AF65-F5344CB8AC3E}">
        <p14:creationId xmlns:p14="http://schemas.microsoft.com/office/powerpoint/2010/main" val="323209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about 80% of new HIV infections diagnosed in Minnesota have occurred in Minneapolis, St. Paul and the surrounding seven-county metropolitan area. </a:t>
            </a:r>
          </a:p>
          <a:p>
            <a:endParaRPr lang="en-US" dirty="0" smtClean="0"/>
          </a:p>
          <a:p>
            <a:r>
              <a:rPr lang="en-US" dirty="0" smtClean="0"/>
              <a:t>In 2018, geographically, the new cases were concentrated in the Twin Cities metropolitan area, with 77% of the cases located in the seven county Twin Cities metro region with 26% in Minneapolis, 11% in St. Paul, and 40% in the remaining suburban area (excluding Minneapolis/St. Paul). In greater Minnesota, there were 65 newly diagnosed HIV cases in 35 counties.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885766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racial/ethnic distribution of new HIV diagnoses </a:t>
            </a:r>
            <a:r>
              <a:rPr lang="en-US" dirty="0" smtClean="0"/>
              <a:t>compared </a:t>
            </a:r>
            <a:r>
              <a:rPr lang="en-US" dirty="0"/>
              <a:t>to the racial/ethnic distribution of the general population of Minnesota, it is apparent that disparities continue to exist among persons of color. Non-Hispanic African-American and Black African-born Minnesotans jointly make up about 5% of the population in Minnesota, yet, account </a:t>
            </a:r>
            <a:r>
              <a:rPr lang="en-US" dirty="0" smtClean="0"/>
              <a:t>for</a:t>
            </a:r>
            <a:r>
              <a:rPr lang="en-US" baseline="0" dirty="0" smtClean="0"/>
              <a:t> 38% </a:t>
            </a:r>
            <a:r>
              <a:rPr lang="en-US" dirty="0" smtClean="0"/>
              <a:t>of </a:t>
            </a:r>
            <a:r>
              <a:rPr lang="en-US" dirty="0"/>
              <a:t>the newly diagnosed cases of HIV in </a:t>
            </a:r>
            <a:r>
              <a:rPr lang="en-US" dirty="0" smtClean="0"/>
              <a:t>2018. </a:t>
            </a:r>
            <a:r>
              <a:rPr lang="en-US" dirty="0"/>
              <a:t>Similarly, Hispanics of any race also account for approximately 5% of the </a:t>
            </a:r>
            <a:r>
              <a:rPr lang="en-US" dirty="0" smtClean="0"/>
              <a:t>population, but account for 13% </a:t>
            </a:r>
            <a:r>
              <a:rPr lang="en-US" dirty="0"/>
              <a:t>of the newly diagnosed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42</a:t>
            </a:fld>
            <a:endParaRPr lang="en-US" dirty="0">
              <a:solidFill>
                <a:prstClr val="black"/>
              </a:solidFill>
            </a:endParaRPr>
          </a:p>
        </p:txBody>
      </p:sp>
    </p:spTree>
    <p:extLst>
      <p:ext uri="{BB962C8B-B14F-4D97-AF65-F5344CB8AC3E}">
        <p14:creationId xmlns:p14="http://schemas.microsoft.com/office/powerpoint/2010/main" val="407387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Each year we calculate the rate of diagnosis for each racial/ethnic group represented in the surveillance system to assess the impact of HIV within each community. </a:t>
            </a:r>
            <a:r>
              <a:rPr lang="en-US" dirty="0" smtClean="0"/>
              <a:t>The </a:t>
            </a:r>
            <a:r>
              <a:rPr lang="en-US" dirty="0"/>
              <a:t>rate takes into account the size of the population of each group.   </a:t>
            </a:r>
          </a:p>
          <a:p>
            <a:endParaRPr lang="en-US" dirty="0"/>
          </a:p>
          <a:p>
            <a:r>
              <a:rPr lang="en-US" dirty="0"/>
              <a:t>Non-Hispanic </a:t>
            </a:r>
            <a:r>
              <a:rPr lang="en-US" dirty="0" smtClean="0"/>
              <a:t>black, </a:t>
            </a:r>
            <a:r>
              <a:rPr lang="en-US" dirty="0"/>
              <a:t>African-born and African-Americans had the highest rate of diagnoses in </a:t>
            </a:r>
            <a:r>
              <a:rPr lang="en-US" dirty="0" smtClean="0"/>
              <a:t>2018 </a:t>
            </a:r>
            <a:r>
              <a:rPr lang="en-US" dirty="0"/>
              <a:t>with </a:t>
            </a:r>
            <a:r>
              <a:rPr lang="en-US" dirty="0" smtClean="0"/>
              <a:t>45.8 </a:t>
            </a:r>
            <a:r>
              <a:rPr lang="en-US" dirty="0"/>
              <a:t>HIV diagnoses per 100,000 population and </a:t>
            </a:r>
            <a:r>
              <a:rPr lang="en-US" dirty="0" smtClean="0"/>
              <a:t>36.6 </a:t>
            </a:r>
            <a:r>
              <a:rPr lang="en-US" dirty="0"/>
              <a:t>HIV diagnoses per 100,000 population respectively. This represents a rate of HIV diagnosis among the </a:t>
            </a:r>
            <a:r>
              <a:rPr lang="en-US" dirty="0" smtClean="0"/>
              <a:t>black, </a:t>
            </a:r>
            <a:r>
              <a:rPr lang="en-US" dirty="0"/>
              <a:t>African-born community that is </a:t>
            </a:r>
            <a:r>
              <a:rPr lang="en-US" dirty="0" smtClean="0"/>
              <a:t>18 </a:t>
            </a:r>
            <a:r>
              <a:rPr lang="en-US" dirty="0"/>
              <a:t>times higher than the white non-Hispanic population in Minnesota. The rate among African-American non-Hispanic population is </a:t>
            </a:r>
            <a:r>
              <a:rPr lang="en-US" dirty="0" smtClean="0"/>
              <a:t>nearly</a:t>
            </a:r>
            <a:r>
              <a:rPr lang="en-US" baseline="0" dirty="0" smtClean="0"/>
              <a:t> 15</a:t>
            </a:r>
            <a:r>
              <a:rPr lang="en-US" dirty="0" smtClean="0"/>
              <a:t> </a:t>
            </a:r>
            <a:r>
              <a:rPr lang="en-US" dirty="0"/>
              <a:t>times higher than white non-Hispanic population. </a:t>
            </a:r>
            <a:r>
              <a:rPr lang="en-US" dirty="0">
                <a:solidFill>
                  <a:srgbClr val="003865"/>
                </a:solidFill>
                <a:latin typeface="Calibri"/>
              </a:rPr>
              <a:t>(Note: Rates for black, African-American and black, African-born are not comparable to previous years due to </a:t>
            </a:r>
            <a:r>
              <a:rPr lang="en-US" dirty="0" smtClean="0">
                <a:solidFill>
                  <a:srgbClr val="003865"/>
                </a:solidFill>
                <a:latin typeface="Calibri"/>
              </a:rPr>
              <a:t>a</a:t>
            </a:r>
            <a:r>
              <a:rPr lang="en-US" baseline="0" dirty="0" smtClean="0">
                <a:solidFill>
                  <a:srgbClr val="003865"/>
                </a:solidFill>
                <a:latin typeface="Calibri"/>
              </a:rPr>
              <a:t> decrease </a:t>
            </a:r>
            <a:r>
              <a:rPr lang="en-US" dirty="0" smtClean="0">
                <a:solidFill>
                  <a:srgbClr val="003865"/>
                </a:solidFill>
                <a:latin typeface="Calibri"/>
              </a:rPr>
              <a:t>in </a:t>
            </a:r>
            <a:r>
              <a:rPr lang="en-US" dirty="0">
                <a:solidFill>
                  <a:srgbClr val="003865"/>
                </a:solidFill>
                <a:latin typeface="Calibri"/>
              </a:rPr>
              <a:t>the estimate for black, African-born population.) </a:t>
            </a:r>
            <a:endParaRPr lang="en-US" dirty="0"/>
          </a:p>
          <a:p>
            <a:r>
              <a:rPr lang="en-US" dirty="0"/>
              <a:t> </a:t>
            </a:r>
          </a:p>
          <a:p>
            <a:r>
              <a:rPr lang="en-US" dirty="0"/>
              <a:t>Hispanic persons of any race have the next highest rate of newly diagnosed HIV cases in Minnesota at </a:t>
            </a:r>
            <a:r>
              <a:rPr lang="en-US" dirty="0" smtClean="0"/>
              <a:t>14.4 </a:t>
            </a:r>
            <a:r>
              <a:rPr lang="en-US" dirty="0"/>
              <a:t>per 100,000 persons; this is a rate of </a:t>
            </a:r>
            <a:r>
              <a:rPr lang="en-US" dirty="0" smtClean="0"/>
              <a:t>nearly 6 </a:t>
            </a:r>
            <a:r>
              <a:rPr lang="en-US" dirty="0"/>
              <a:t>times higher than white, non-Hispanic persons.  </a:t>
            </a:r>
          </a:p>
          <a:p>
            <a:endParaRPr lang="en-US" dirty="0"/>
          </a:p>
          <a:p>
            <a:r>
              <a:rPr lang="en-US" dirty="0" smtClean="0"/>
              <a:t>American</a:t>
            </a:r>
            <a:r>
              <a:rPr lang="en-US" baseline="0" dirty="0" smtClean="0"/>
              <a:t> Indians </a:t>
            </a:r>
            <a:r>
              <a:rPr lang="en-US" dirty="0" smtClean="0"/>
              <a:t>have </a:t>
            </a:r>
            <a:r>
              <a:rPr lang="en-US" dirty="0"/>
              <a:t>a rate of persons newly diagnosed with HIV of </a:t>
            </a:r>
            <a:r>
              <a:rPr lang="en-US" dirty="0" smtClean="0"/>
              <a:t>13.1 </a:t>
            </a:r>
            <a:r>
              <a:rPr lang="en-US" dirty="0"/>
              <a:t>per 100,000 </a:t>
            </a:r>
            <a:r>
              <a:rPr lang="en-US" dirty="0" smtClean="0"/>
              <a:t>persons, over five times the rate of white, non-Hispanic persons.</a:t>
            </a:r>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43</a:t>
            </a:fld>
            <a:endParaRPr lang="en-US" dirty="0">
              <a:solidFill>
                <a:prstClr val="black"/>
              </a:solidFill>
            </a:endParaRPr>
          </a:p>
        </p:txBody>
      </p:sp>
    </p:spTree>
    <p:extLst>
      <p:ext uri="{BB962C8B-B14F-4D97-AF65-F5344CB8AC3E}">
        <p14:creationId xmlns:p14="http://schemas.microsoft.com/office/powerpoint/2010/main" val="2458811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the racial/ethnic distribution by </a:t>
            </a:r>
            <a:r>
              <a:rPr lang="en-US" dirty="0" smtClean="0"/>
              <a:t>sex</a:t>
            </a:r>
            <a:r>
              <a:rPr lang="en-US" baseline="0" dirty="0" smtClean="0"/>
              <a:t> assigned at birth</a:t>
            </a:r>
            <a:r>
              <a:rPr lang="en-US" dirty="0" smtClean="0"/>
              <a:t>. </a:t>
            </a:r>
            <a:r>
              <a:rPr lang="en-US" dirty="0"/>
              <a:t>Among </a:t>
            </a:r>
            <a:r>
              <a:rPr lang="en-US" dirty="0" smtClean="0"/>
              <a:t>those</a:t>
            </a:r>
            <a:r>
              <a:rPr lang="en-US" baseline="0" dirty="0" smtClean="0"/>
              <a:t> assigned the sex of male at birth</a:t>
            </a:r>
            <a:r>
              <a:rPr lang="en-US" dirty="0" smtClean="0"/>
              <a:t>, 43% </a:t>
            </a:r>
            <a:r>
              <a:rPr lang="en-US" dirty="0"/>
              <a:t>of the </a:t>
            </a:r>
            <a:r>
              <a:rPr lang="en-US" dirty="0" smtClean="0"/>
              <a:t>2018 </a:t>
            </a:r>
            <a:r>
              <a:rPr lang="en-US" dirty="0"/>
              <a:t>cases diagnosed in Minnesota are Non-Hispanic </a:t>
            </a:r>
            <a:r>
              <a:rPr lang="en-US" dirty="0" smtClean="0"/>
              <a:t>white. </a:t>
            </a:r>
            <a:r>
              <a:rPr lang="en-US" dirty="0"/>
              <a:t>Non-Hispanic </a:t>
            </a:r>
            <a:r>
              <a:rPr lang="en-US" dirty="0" smtClean="0"/>
              <a:t>African-American </a:t>
            </a:r>
            <a:r>
              <a:rPr lang="en-US" dirty="0"/>
              <a:t>and </a:t>
            </a:r>
            <a:r>
              <a:rPr lang="en-US" dirty="0" smtClean="0"/>
              <a:t>black, African-born males </a:t>
            </a:r>
            <a:r>
              <a:rPr lang="en-US" dirty="0"/>
              <a:t>made up </a:t>
            </a:r>
            <a:r>
              <a:rPr lang="en-US" dirty="0" smtClean="0"/>
              <a:t>33% </a:t>
            </a:r>
            <a:r>
              <a:rPr lang="en-US" dirty="0"/>
              <a:t>of cases and </a:t>
            </a:r>
            <a:r>
              <a:rPr lang="en-US" dirty="0" smtClean="0"/>
              <a:t>Hispanic males </a:t>
            </a:r>
            <a:r>
              <a:rPr lang="en-US" dirty="0"/>
              <a:t>of any race accounted for </a:t>
            </a:r>
            <a:r>
              <a:rPr lang="en-US" dirty="0" smtClean="0"/>
              <a:t>16% </a:t>
            </a:r>
            <a:r>
              <a:rPr lang="en-US" dirty="0"/>
              <a:t>of cases</a:t>
            </a:r>
            <a:r>
              <a:rPr lang="en-US" dirty="0" smtClean="0"/>
              <a:t>.</a:t>
            </a:r>
          </a:p>
          <a:p>
            <a:r>
              <a:rPr lang="en-US" dirty="0" smtClean="0"/>
              <a:t> </a:t>
            </a:r>
            <a:endParaRPr lang="en-US" dirty="0"/>
          </a:p>
          <a:p>
            <a:r>
              <a:rPr lang="en-US" dirty="0"/>
              <a:t>Among </a:t>
            </a:r>
            <a:r>
              <a:rPr lang="en-US" dirty="0" smtClean="0"/>
              <a:t>those assigned the sex of female</a:t>
            </a:r>
            <a:r>
              <a:rPr lang="en-US" baseline="0" dirty="0" smtClean="0"/>
              <a:t> at birth</a:t>
            </a:r>
            <a:r>
              <a:rPr lang="en-US" dirty="0" smtClean="0"/>
              <a:t>, </a:t>
            </a:r>
            <a:r>
              <a:rPr lang="en-US" dirty="0"/>
              <a:t>the disparities are even more apparent with women of color representing </a:t>
            </a:r>
            <a:r>
              <a:rPr lang="en-US" dirty="0" smtClean="0"/>
              <a:t>70% </a:t>
            </a:r>
            <a:r>
              <a:rPr lang="en-US" dirty="0"/>
              <a:t>of all the newly diagnosed females in </a:t>
            </a:r>
            <a:r>
              <a:rPr lang="en-US" dirty="0" smtClean="0"/>
              <a:t>2018, </a:t>
            </a:r>
            <a:r>
              <a:rPr lang="en-US" dirty="0"/>
              <a:t>with </a:t>
            </a:r>
            <a:r>
              <a:rPr lang="en-US" dirty="0" smtClean="0"/>
              <a:t>black, </a:t>
            </a:r>
            <a:r>
              <a:rPr lang="en-US" dirty="0"/>
              <a:t>African-born women accounting for </a:t>
            </a:r>
            <a:r>
              <a:rPr lang="en-US" dirty="0" smtClean="0"/>
              <a:t>over</a:t>
            </a:r>
            <a:r>
              <a:rPr lang="en-US" baseline="0" dirty="0" smtClean="0"/>
              <a:t> a third </a:t>
            </a:r>
            <a:r>
              <a:rPr lang="en-US" dirty="0" smtClean="0"/>
              <a:t>(37%) </a:t>
            </a:r>
            <a:r>
              <a:rPr lang="en-US" dirty="0"/>
              <a:t>of cases and Non-Hispanic African-American women accounting for </a:t>
            </a:r>
            <a:r>
              <a:rPr lang="en-US" dirty="0" smtClean="0"/>
              <a:t>20% </a:t>
            </a:r>
            <a:r>
              <a:rPr lang="en-US" dirty="0"/>
              <a:t>of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44</a:t>
            </a:fld>
            <a:endParaRPr lang="en-US" dirty="0">
              <a:solidFill>
                <a:prstClr val="black"/>
              </a:solidFill>
            </a:endParaRPr>
          </a:p>
        </p:txBody>
      </p:sp>
    </p:spTree>
    <p:extLst>
      <p:ext uri="{BB962C8B-B14F-4D97-AF65-F5344CB8AC3E}">
        <p14:creationId xmlns:p14="http://schemas.microsoft.com/office/powerpoint/2010/main" val="1502279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who have Sex with Men have the highest rate of HIV diagnosis than any other sub-category. In 2018, the estimated rate of HIV diagnosis among MSM was 164.3 per 100,000 population. This is more than 60 times higher than the rate among non-MSM men. </a:t>
            </a:r>
          </a:p>
          <a:p>
            <a:r>
              <a:rPr lang="en-US" dirty="0" smtClean="0"/>
              <a:t>It’s important to note that MSM contains cases from all racial/ethnic categories and therefore, cannot be directly compared to the rates on the previous slide. For more information on how this rate was estimated, see the </a:t>
            </a:r>
            <a:r>
              <a:rPr lang="en-US" i="1" dirty="0" smtClean="0"/>
              <a:t>HIV Surveillance Technical Notes </a:t>
            </a:r>
            <a:r>
              <a:rPr lang="en-US" dirty="0" smtClean="0"/>
              <a:t>which are available on our website</a:t>
            </a:r>
            <a:r>
              <a:rPr lang="en-US" i="1"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4162671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a:t>
            </a:r>
            <a:r>
              <a:rPr lang="en-US" dirty="0" smtClean="0"/>
              <a:t> people living with HIV/AIDS</a:t>
            </a:r>
            <a:r>
              <a:rPr lang="en-US" dirty="0" smtClean="0">
                <a:latin typeface="Times New Roman" charset="0"/>
              </a:rPr>
              <a:t> by gender identity.</a:t>
            </a:r>
          </a:p>
          <a:p>
            <a:endParaRPr lang="en-US" dirty="0" smtClean="0">
              <a:latin typeface="Times New Roman" charset="0"/>
            </a:endParaRPr>
          </a:p>
          <a:p>
            <a:r>
              <a:rPr lang="en-US" dirty="0" smtClean="0">
                <a:latin typeface="Times New Roman" charset="0"/>
              </a:rPr>
              <a:t>In 2018, there were 5 transgender newly reported HIV cases in Minnesota (3 Trans</a:t>
            </a:r>
            <a:r>
              <a:rPr lang="en-US" baseline="0" dirty="0" smtClean="0">
                <a:latin typeface="Times New Roman" charset="0"/>
              </a:rPr>
              <a:t> Women</a:t>
            </a:r>
            <a:r>
              <a:rPr lang="en-US" dirty="0" smtClean="0">
                <a:latin typeface="Times New Roman" charset="0"/>
              </a:rPr>
              <a:t> and 2 Trans</a:t>
            </a:r>
            <a:r>
              <a:rPr lang="en-US" baseline="0" dirty="0" smtClean="0">
                <a:latin typeface="Times New Roman" charset="0"/>
              </a:rPr>
              <a:t> Men</a:t>
            </a:r>
            <a:r>
              <a:rPr lang="en-US" dirty="0" smtClean="0">
                <a:latin typeface="Times New Roman" charset="0"/>
              </a:rPr>
              <a:t>). This represents 2% of new cases reported in the state.</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3055416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2018, </a:t>
            </a:r>
            <a:r>
              <a:rPr lang="en-US" dirty="0"/>
              <a:t>there were </a:t>
            </a:r>
            <a:r>
              <a:rPr lang="en-US" dirty="0" smtClean="0"/>
              <a:t>103 </a:t>
            </a:r>
            <a:r>
              <a:rPr lang="en-US" dirty="0"/>
              <a:t>cases diagnosed under the age of 30. This accounts for </a:t>
            </a:r>
            <a:r>
              <a:rPr lang="en-US" dirty="0" smtClean="0"/>
              <a:t>36% </a:t>
            </a:r>
            <a:r>
              <a:rPr lang="en-US" dirty="0"/>
              <a:t>of all cases. Most of these cases were among young </a:t>
            </a:r>
            <a:r>
              <a:rPr lang="en-US" dirty="0" smtClean="0"/>
              <a:t>people</a:t>
            </a:r>
            <a:r>
              <a:rPr lang="en-US" baseline="0" dirty="0" smtClean="0"/>
              <a:t> assigned the sex of male at birth</a:t>
            </a:r>
            <a:r>
              <a:rPr lang="en-US" dirty="0" smtClean="0"/>
              <a:t>, </a:t>
            </a:r>
            <a:r>
              <a:rPr lang="en-US" dirty="0"/>
              <a:t>where </a:t>
            </a:r>
            <a:r>
              <a:rPr lang="en-US" dirty="0" smtClean="0"/>
              <a:t>83% </a:t>
            </a:r>
            <a:r>
              <a:rPr lang="en-US" dirty="0"/>
              <a:t>of cases under the age of 30 were male. The age groups from </a:t>
            </a:r>
            <a:r>
              <a:rPr lang="en-US" dirty="0" smtClean="0"/>
              <a:t>25-34 had</a:t>
            </a:r>
            <a:r>
              <a:rPr lang="en-US" baseline="0" dirty="0" smtClean="0"/>
              <a:t> the largest number of cases in 2018, a change from 2017 when the most cases were seen in 20-29 age group</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47</a:t>
            </a:fld>
            <a:endParaRPr lang="en-US" dirty="0">
              <a:solidFill>
                <a:prstClr val="black"/>
              </a:solidFill>
            </a:endParaRPr>
          </a:p>
        </p:txBody>
      </p:sp>
    </p:spTree>
    <p:extLst>
      <p:ext uri="{BB962C8B-B14F-4D97-AF65-F5344CB8AC3E}">
        <p14:creationId xmlns:p14="http://schemas.microsoft.com/office/powerpoint/2010/main" val="862622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new HIV infections diagnosed among foreign-born persons in Minnesota has steadily increased from 20 cases in 1990 to </a:t>
            </a:r>
            <a:r>
              <a:rPr lang="en-US" dirty="0" smtClean="0"/>
              <a:t>77 </a:t>
            </a:r>
            <a:r>
              <a:rPr lang="en-US" dirty="0"/>
              <a:t>cases in </a:t>
            </a:r>
            <a:r>
              <a:rPr lang="en-US" dirty="0" smtClean="0"/>
              <a:t>2018. </a:t>
            </a:r>
            <a:r>
              <a:rPr lang="en-US" dirty="0"/>
              <a:t>This increase has been largely driven by the increase of cases among African-born persons from 8 cases in 1990 to </a:t>
            </a:r>
            <a:r>
              <a:rPr lang="en-US" dirty="0" smtClean="0"/>
              <a:t>49 </a:t>
            </a:r>
            <a:r>
              <a:rPr lang="en-US" dirty="0"/>
              <a:t>cases in </a:t>
            </a:r>
            <a:r>
              <a:rPr lang="en-US" dirty="0" smtClean="0"/>
              <a:t>2018, </a:t>
            </a:r>
            <a:r>
              <a:rPr lang="en-US" dirty="0"/>
              <a:t>as well as, persons from Mexico, Central and South </a:t>
            </a:r>
            <a:r>
              <a:rPr lang="en-US" dirty="0" smtClean="0"/>
              <a:t>America</a:t>
            </a:r>
            <a:r>
              <a:rPr lang="en-US" baseline="0" dirty="0" smtClean="0"/>
              <a:t> and the Caribbean</a:t>
            </a:r>
            <a:r>
              <a:rPr lang="en-US" dirty="0" smtClean="0"/>
              <a:t> </a:t>
            </a:r>
            <a:r>
              <a:rPr lang="en-US" dirty="0"/>
              <a:t>from 6 cases in 1990 to </a:t>
            </a:r>
            <a:r>
              <a:rPr lang="en-US" dirty="0" smtClean="0"/>
              <a:t>21 </a:t>
            </a:r>
            <a:r>
              <a:rPr lang="en-US" dirty="0"/>
              <a:t>cases in </a:t>
            </a:r>
            <a:r>
              <a:rPr lang="en-US" dirty="0" smtClean="0"/>
              <a:t>2018. </a:t>
            </a:r>
            <a:r>
              <a:rPr lang="en-US" dirty="0"/>
              <a:t>Among new HIV infections diagnosed in </a:t>
            </a:r>
            <a:r>
              <a:rPr lang="en-US" dirty="0" smtClean="0"/>
              <a:t>2018, 27% </a:t>
            </a:r>
            <a:r>
              <a:rPr lang="en-US" dirty="0"/>
              <a:t>were among foreign-born persons. Based on 2010-2012 American Community Survey data, foreign-born persons make up 7% of the total Minnesota population and are, therefore, disproportionately affected by HIV. Among African-born this disparity is even more evident, while African-born persons make up just over 1% of the Minnesota population they accounted for </a:t>
            </a:r>
            <a:r>
              <a:rPr lang="en-US" dirty="0" smtClean="0"/>
              <a:t>17% </a:t>
            </a:r>
            <a:r>
              <a:rPr lang="en-US" dirty="0"/>
              <a:t>of new HIV infections in </a:t>
            </a:r>
            <a:r>
              <a:rPr lang="en-US" dirty="0" smtClean="0"/>
              <a:t>2018. </a:t>
            </a:r>
            <a:endParaRPr lang="en-US" dirty="0"/>
          </a:p>
          <a:p>
            <a:endParaRPr lang="en-US" dirty="0"/>
          </a:p>
          <a:p>
            <a:r>
              <a:rPr lang="en-US" dirty="0"/>
              <a:t>In </a:t>
            </a:r>
            <a:r>
              <a:rPr lang="en-US" dirty="0" smtClean="0"/>
              <a:t>2018, </a:t>
            </a:r>
            <a:r>
              <a:rPr lang="en-US" dirty="0"/>
              <a:t>there were </a:t>
            </a:r>
            <a:r>
              <a:rPr lang="en-US" dirty="0" smtClean="0"/>
              <a:t>77 </a:t>
            </a:r>
            <a:r>
              <a:rPr lang="en-US" dirty="0"/>
              <a:t>cases of newly reported HIV among foreign-born persons, </a:t>
            </a:r>
            <a:r>
              <a:rPr lang="en-US" dirty="0" smtClean="0"/>
              <a:t>over one out of four of </a:t>
            </a:r>
            <a:r>
              <a:rPr lang="en-US" dirty="0"/>
              <a:t>all new cases. The majority of foreign born cases in </a:t>
            </a:r>
            <a:r>
              <a:rPr lang="en-US" dirty="0" smtClean="0"/>
              <a:t>2018 </a:t>
            </a:r>
            <a:r>
              <a:rPr lang="en-US" dirty="0"/>
              <a:t>were from Africa, followed by Latin America and the Caribbean.</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48</a:t>
            </a:fld>
            <a:endParaRPr lang="en-US" dirty="0">
              <a:solidFill>
                <a:prstClr val="black"/>
              </a:solidFill>
            </a:endParaRPr>
          </a:p>
        </p:txBody>
      </p:sp>
    </p:spTree>
    <p:extLst>
      <p:ext uri="{BB962C8B-B14F-4D97-AF65-F5344CB8AC3E}">
        <p14:creationId xmlns:p14="http://schemas.microsoft.com/office/powerpoint/2010/main" val="3028984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2017, 28% </a:t>
            </a:r>
            <a:r>
              <a:rPr lang="en-US" dirty="0"/>
              <a:t>of new cases were late testers. This proportion of cases has remained relatively the same over the past 10 years, ranging between </a:t>
            </a:r>
            <a:r>
              <a:rPr lang="en-US" dirty="0" smtClean="0"/>
              <a:t>23-34%. </a:t>
            </a:r>
            <a:r>
              <a:rPr lang="en-US" dirty="0"/>
              <a:t>Most late testers, about 85%, are diagnosed with AIDS at the same time they are initially diagnosed with HIV infection. </a:t>
            </a:r>
          </a:p>
          <a:p>
            <a:r>
              <a:rPr lang="en-US" dirty="0"/>
              <a:t>For </a:t>
            </a:r>
            <a:r>
              <a:rPr lang="en-US" dirty="0" smtClean="0"/>
              <a:t>2018, 23% </a:t>
            </a:r>
            <a:r>
              <a:rPr lang="en-US" dirty="0"/>
              <a:t>of new cases were late testers so far, which represents only a partial follow-up year to only </a:t>
            </a:r>
            <a:r>
              <a:rPr lang="en-US" dirty="0" smtClean="0"/>
              <a:t>April 1st, 2018.</a:t>
            </a:r>
            <a:endParaRPr lang="en-US" dirty="0"/>
          </a:p>
          <a:p>
            <a:endParaRPr lang="en-US" dirty="0"/>
          </a:p>
          <a:p>
            <a:r>
              <a:rPr lang="en-US" dirty="0"/>
              <a:t>As with other characteristics of the HIV epidemic in Minnesota, the proportion of late testers varies by demographic characteristics. Historically, foreign-born persons have had a higher proportion of late-testers.</a:t>
            </a:r>
            <a:endParaRPr lang="en-US" dirty="0">
              <a:latin typeface="Times New Roman"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49</a:t>
            </a:fld>
            <a:endParaRPr lang="en-US" dirty="0">
              <a:solidFill>
                <a:prstClr val="black"/>
              </a:solidFill>
            </a:endParaRPr>
          </a:p>
        </p:txBody>
      </p:sp>
    </p:spTree>
    <p:extLst>
      <p:ext uri="{BB962C8B-B14F-4D97-AF65-F5344CB8AC3E}">
        <p14:creationId xmlns:p14="http://schemas.microsoft.com/office/powerpoint/2010/main" val="417154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the webinar today. I’m Jared</a:t>
            </a:r>
            <a:r>
              <a:rPr lang="en-US" baseline="0" dirty="0" smtClean="0"/>
              <a:t> Shenk</a:t>
            </a:r>
            <a:r>
              <a:rPr lang="en-US" dirty="0" smtClean="0"/>
              <a:t>, a</a:t>
            </a:r>
            <a:r>
              <a:rPr lang="en-US" baseline="0" dirty="0" smtClean="0"/>
              <a:t>n epidemiologist</a:t>
            </a:r>
            <a:r>
              <a:rPr lang="en-US" dirty="0" smtClean="0"/>
              <a:t> at the Minnesota Department of Health.  First</a:t>
            </a:r>
            <a:r>
              <a:rPr lang="en-US" baseline="0" dirty="0" smtClean="0"/>
              <a:t> we will discuss information concerning the reportable sexually transmitted diseases in Minnesota for 2018, followed by HIV statistics, and then hepatitis.</a:t>
            </a:r>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5</a:t>
            </a:fld>
            <a:endParaRPr lang="en-US"/>
          </a:p>
        </p:txBody>
      </p:sp>
    </p:spTree>
    <p:extLst>
      <p:ext uri="{BB962C8B-B14F-4D97-AF65-F5344CB8AC3E}">
        <p14:creationId xmlns:p14="http://schemas.microsoft.com/office/powerpoint/2010/main" val="3555922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a:p>
          <a:p>
            <a:r>
              <a:rPr lang="en-US" dirty="0"/>
              <a:t>For the past decade the number of births to HIV-infected </a:t>
            </a:r>
            <a:r>
              <a:rPr lang="en-US" dirty="0" smtClean="0"/>
              <a:t>pregnant</a:t>
            </a:r>
            <a:r>
              <a:rPr lang="en-US" baseline="0" dirty="0" smtClean="0"/>
              <a:t> parents</a:t>
            </a:r>
            <a:r>
              <a:rPr lang="en-US" dirty="0" smtClean="0"/>
              <a:t> has ranged between 51-71 </a:t>
            </a:r>
            <a:r>
              <a:rPr lang="en-US" dirty="0"/>
              <a:t>births </a:t>
            </a:r>
            <a:r>
              <a:rPr lang="en-US" dirty="0" smtClean="0"/>
              <a:t>(2008-2018). For 2018, there were 65 births to pregnant parents</a:t>
            </a:r>
            <a:r>
              <a:rPr lang="en-US" baseline="0" dirty="0" smtClean="0"/>
              <a:t> living with </a:t>
            </a:r>
            <a:r>
              <a:rPr lang="en-US" dirty="0" smtClean="0"/>
              <a:t>HIV pregnant</a:t>
            </a:r>
            <a:r>
              <a:rPr lang="en-US" baseline="0" dirty="0" smtClean="0"/>
              <a:t> parents</a:t>
            </a:r>
            <a:r>
              <a:rPr lang="en-US" dirty="0" smtClean="0"/>
              <a:t>. The </a:t>
            </a:r>
            <a:r>
              <a:rPr lang="en-US" dirty="0"/>
              <a:t>rate of transmission has decreased from 15% between 1994 and 1996 to </a:t>
            </a:r>
            <a:r>
              <a:rPr lang="en-US" dirty="0" smtClean="0"/>
              <a:t>0.6% </a:t>
            </a:r>
            <a:r>
              <a:rPr lang="en-US" dirty="0"/>
              <a:t>in the past three </a:t>
            </a:r>
            <a:r>
              <a:rPr lang="en-US" dirty="0" smtClean="0"/>
              <a:t>years (2016-2018), </a:t>
            </a:r>
            <a:r>
              <a:rPr lang="en-US" dirty="0"/>
              <a:t>with 1</a:t>
            </a:r>
            <a:r>
              <a:rPr lang="en-US" dirty="0" smtClean="0"/>
              <a:t> baby </a:t>
            </a:r>
            <a:r>
              <a:rPr lang="en-US" dirty="0"/>
              <a:t>born </a:t>
            </a:r>
            <a:r>
              <a:rPr lang="en-US" dirty="0" smtClean="0"/>
              <a:t>with HIV</a:t>
            </a:r>
            <a:r>
              <a:rPr lang="en-US" baseline="0" dirty="0" smtClean="0"/>
              <a:t> </a:t>
            </a:r>
            <a:r>
              <a:rPr lang="en-US" dirty="0" smtClean="0"/>
              <a:t>in 2017.</a:t>
            </a:r>
          </a:p>
          <a:p>
            <a:endParaRPr lang="en-US" dirty="0" smtClean="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50</a:t>
            </a:fld>
            <a:endParaRPr lang="en-US" dirty="0">
              <a:solidFill>
                <a:prstClr val="black"/>
              </a:solidFill>
            </a:endParaRPr>
          </a:p>
        </p:txBody>
      </p:sp>
    </p:spTree>
    <p:extLst>
      <p:ext uri="{BB962C8B-B14F-4D97-AF65-F5344CB8AC3E}">
        <p14:creationId xmlns:p14="http://schemas.microsoft.com/office/powerpoint/2010/main" val="286872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will talk about prevalence, or the cumulative number of people diagnosed with HIV and reported to the Minnesota Department of Health, and still believed to be living in the state. The HIV surveillance system is dynamic, with information being entered on a daily basis. These numbers are a snapshot as of the end of 2018, based on what was reported to the health department.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83976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of the end of 2018, 8,981 people were believed to be alive and still living</a:t>
            </a:r>
            <a:r>
              <a:rPr lang="en-US" baseline="0" dirty="0" smtClean="0"/>
              <a:t> in the state of Minnesota. This number includes 4,937 (55%) living with HIV infection that had not progressed to an AIDS diagnosis, and 4,044 (45%) that had progressed to a clinical AIDS diagnosis. This total number also includes 2,331 people who were first reported with HIV or AIDS elsewhere and subsequently moved to Minnesota, and excludes 1,560 people who were first reported with HIV or AIDS in Minnesota and subsequently moved out of the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22912098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One particular population of interest in Minnesota that sets us apart from other states is our larger</a:t>
            </a:r>
            <a:r>
              <a:rPr lang="en-US" baseline="0" dirty="0" smtClean="0">
                <a:latin typeface="Times New Roman" pitchFamily="18" charset="0"/>
              </a:rPr>
              <a:t> foreign-born HIV-positive population. </a:t>
            </a:r>
            <a:r>
              <a:rPr lang="en-US" dirty="0" smtClean="0">
                <a:latin typeface="Times New Roman" pitchFamily="18" charset="0"/>
              </a:rPr>
              <a:t>Between 1990 and 2018, the number of foreign-born people living with HIV/AIDS in Minnesota increased substantially, especially among the African-born population.  In 1990, 50 foreign-born people were reported to be living with HIV/AIDS in Minnesota, and by 2007 this number had increased to 1,126 people.  In 2018, the total number of foreign-born people living with HIV/AIDS in Minnesota was 2,244, a nearly 7% increase from 2017. The majority of these people immigrated to the United States from Africa and Latin America.</a:t>
            </a:r>
            <a:r>
              <a:rPr lang="en-US" baseline="0" dirty="0" smtClean="0">
                <a:latin typeface="Times New Roman" pitchFamily="18" charset="0"/>
              </a:rPr>
              <a:t> </a:t>
            </a:r>
            <a:r>
              <a:rPr lang="en-US" dirty="0" smtClean="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046623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the HIV surveillance system is dynamic and includes many different pieces of information from a variety of sources who report to the health department. One major project during the last year has been Data2Care, or the use of HIV surveillance data to support linkage to care for newly identified HIV diagnoses and re-engagement services for people</a:t>
            </a:r>
            <a:r>
              <a:rPr lang="en-US" baseline="0" dirty="0" smtClean="0"/>
              <a:t> who have fallen out of care.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1329177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flow</a:t>
            </a:r>
            <a:r>
              <a:rPr lang="en-US" baseline="0" dirty="0" smtClean="0"/>
              <a:t> of HIV surveillance information as it specifically relates to re-engagement in HIV care services. The Minnesota Disease Reporting Rule requires submission of all CD4 and viral load results to the health department. These labs are used as a proxy for medical care for all people in the state HIV surveillance system. Whenever a patient has not had either a CD4 or viral load reported within 15 months, Care Link Services staff reach out to the patient to help them re-engage in care and provide additional referrals and counseling to overcome barriers to care.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3843050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The MDH care link services program or CLS conducts activities to link or re-engage people living with HIV to medical and other supportive services. The program serves residents of Minnesota living outside of Hennepin County. </a:t>
            </a:r>
          </a:p>
          <a:p>
            <a:r>
              <a:rPr lang="en-US" sz="1200" kern="1200" dirty="0" smtClean="0">
                <a:solidFill>
                  <a:schemeClr val="tx1"/>
                </a:solidFill>
                <a:effectLst/>
                <a:latin typeface="NeueHaasGroteskText Std" panose="020B0504020202020204" pitchFamily="34" charset="0"/>
                <a:ea typeface="+mn-ea"/>
                <a:cs typeface="+mn-cs"/>
              </a:rPr>
              <a:t>CLS has two supervisors for operational support, Marcie and Brian; one lead worker who coordinates outreach and field activities, George; and two CLS disease intervention specialists, Anna</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and Mady who, along with the lead worker, provide direct client services.</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For more information about the CLS program, contact George at the email or phone number listed on this slide.</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Hennepin county residents are serviced by the data-to care program of the Hennepin County Public Health Red Door clinic. Scott is a data to care program specialist, and he can be reached at the email or number on the slide for program information.</a:t>
            </a:r>
            <a:endParaRPr lang="en-US" sz="1200" kern="1200" dirty="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56</a:t>
            </a:fld>
            <a:endParaRPr lang="en-US" dirty="0"/>
          </a:p>
        </p:txBody>
      </p:sp>
    </p:spTree>
    <p:extLst>
      <p:ext uri="{BB962C8B-B14F-4D97-AF65-F5344CB8AC3E}">
        <p14:creationId xmlns:p14="http://schemas.microsoft.com/office/powerpoint/2010/main" val="370958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the number of new HIV infections in 2018 are up 2% from 2017. Most of the new infections were concentrated in the seven county Twin Cities metro region.</a:t>
            </a:r>
          </a:p>
          <a:p>
            <a:endParaRPr lang="en-US" dirty="0"/>
          </a:p>
          <a:p>
            <a:r>
              <a:rPr lang="en-US" dirty="0" smtClean="0"/>
              <a:t>Men who have sex with men and persons of color continue to have higher rates of new infections. More than half, four of every six (59%) of newly reported HIV cases were among persons of color.</a:t>
            </a:r>
          </a:p>
          <a:p>
            <a:endParaRPr lang="en-US" dirty="0"/>
          </a:p>
          <a:p>
            <a:r>
              <a:rPr lang="en-US" dirty="0" smtClean="0"/>
              <a:t>More than one-third (36%) of newly reported HIV infections</a:t>
            </a:r>
            <a:r>
              <a:rPr lang="en-US" baseline="0" dirty="0" smtClean="0"/>
              <a:t> were under 30 years of age.</a:t>
            </a:r>
          </a:p>
          <a:p>
            <a:endParaRPr lang="en-US" dirty="0"/>
          </a:p>
          <a:p>
            <a:r>
              <a:rPr lang="en-US" dirty="0" smtClean="0"/>
              <a:t>HIV prevalence increased by 192 during 2018, which is considerably lower than our 10-year</a:t>
            </a:r>
            <a:r>
              <a:rPr lang="en-US" baseline="0" dirty="0" smtClean="0"/>
              <a:t> average of 285 per year. Some of this is a result of Data2Care activities in the state, which have helped us identify patients who moved from Minnesota and we had not been previously notified at the health department.</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57</a:t>
            </a:fld>
            <a:endParaRPr lang="en-US" dirty="0"/>
          </a:p>
        </p:txBody>
      </p:sp>
    </p:spTree>
    <p:extLst>
      <p:ext uri="{BB962C8B-B14F-4D97-AF65-F5344CB8AC3E}">
        <p14:creationId xmlns:p14="http://schemas.microsoft.com/office/powerpoint/2010/main" val="579485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Thank you for your time. If you have questions regarding the slides and annual report you can contact</a:t>
            </a:r>
            <a:r>
              <a:rPr lang="en-US" baseline="0" dirty="0" smtClean="0"/>
              <a:t> us at the e-mail addresses</a:t>
            </a:r>
            <a:r>
              <a:rPr lang="en-US" dirty="0" smtClean="0"/>
              <a:t> here on the slide. And again, the full set of slides, text and tables are now available on our website for you to use.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58</a:t>
            </a:fld>
            <a:endParaRPr lang="en-US" dirty="0"/>
          </a:p>
        </p:txBody>
      </p:sp>
    </p:spTree>
    <p:extLst>
      <p:ext uri="{BB962C8B-B14F-4D97-AF65-F5344CB8AC3E}">
        <p14:creationId xmlns:p14="http://schemas.microsoft.com/office/powerpoint/2010/main" val="2431355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highlights from the 2018 hepatitis surveillance data. </a:t>
            </a:r>
          </a:p>
        </p:txBody>
      </p:sp>
      <p:sp>
        <p:nvSpPr>
          <p:cNvPr id="4" name="Slide Number Placeholder 3"/>
          <p:cNvSpPr>
            <a:spLocks noGrp="1"/>
          </p:cNvSpPr>
          <p:nvPr>
            <p:ph type="sldNum" sz="quarter" idx="10"/>
          </p:nvPr>
        </p:nvSpPr>
        <p:spPr/>
        <p:txBody>
          <a:bodyPr/>
          <a:lstStyle/>
          <a:p>
            <a:fld id="{DE04DE7C-65D2-4C1F-BFF6-2FC5449BA8E1}" type="slidenum">
              <a:rPr lang="en-US" smtClean="0"/>
              <a:t>59</a:t>
            </a:fld>
            <a:endParaRPr lang="en-US"/>
          </a:p>
        </p:txBody>
      </p:sp>
    </p:spTree>
    <p:extLst>
      <p:ext uri="{BB962C8B-B14F-4D97-AF65-F5344CB8AC3E}">
        <p14:creationId xmlns:p14="http://schemas.microsoft.com/office/powerpoint/2010/main" val="31038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6</a:t>
            </a:fld>
            <a:endParaRPr lang="en-US" altLang="en-US" smtClean="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The rate</a:t>
            </a:r>
            <a:r>
              <a:rPr lang="en-US" altLang="en-US" baseline="0" dirty="0" smtClean="0"/>
              <a:t> of chlamydia in MN reached an all time high at 444 per 100,000. This is the same rate as 2017.</a:t>
            </a:r>
          </a:p>
          <a:p>
            <a:pPr marL="174708" indent="-174708">
              <a:buFont typeface="Arial" panose="020B0604020202020204" pitchFamily="34" charset="0"/>
              <a:buChar char="•"/>
            </a:pPr>
            <a:r>
              <a:rPr lang="en-US" altLang="en-US" baseline="0" dirty="0" smtClean="0"/>
              <a:t>The rate of gonorrhea in MN increased 15% to 142 per 100,000 compared to 123 per 100,000 in 2017.</a:t>
            </a:r>
          </a:p>
          <a:p>
            <a:pPr marL="174708" indent="-174708">
              <a:buFont typeface="Arial" panose="020B0604020202020204" pitchFamily="34" charset="0"/>
              <a:buChar char="•"/>
            </a:pPr>
            <a:r>
              <a:rPr lang="en-US" altLang="en-US" baseline="0" dirty="0" smtClean="0"/>
              <a:t>The rate of primary and secondary syphilis is at 4.7 per 100,000. This is an decrease of 14% from 2017.</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33750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Before I get started, I’d like to give some background and information that will help you understand this presentation. Data in this presentation are current through the end of 2018. Then on to some definitions of hepatitis cases, because clinically people use different language around hepatitis C, so I want to share how we think about things from a public health perspective. So when I’m talking about acute cases in this presentation, I’m talking about cases that were infected within the last 6 months. They may be symptomatic or may have a negative test in the six months before their diagnosis and be asymptomatic. When we talk about chronic cases, we are talking about cases that have been infected for over 6 months, symptomatic or asymptomatic. And resolved cases are those with no evidence of current infection, but they do have evidence of past infection.</a:t>
            </a:r>
          </a:p>
        </p:txBody>
      </p:sp>
      <p:sp>
        <p:nvSpPr>
          <p:cNvPr id="4" name="Slide Number Placeholder 3"/>
          <p:cNvSpPr>
            <a:spLocks noGrp="1"/>
          </p:cNvSpPr>
          <p:nvPr>
            <p:ph type="sldNum" sz="quarter" idx="10"/>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1944578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 also want to be sure to mention the limitations of hepatitis surveillance data. The data in this presentation are based on cases in our surveillance system, which only include cases that have been tested for hepatitis and have been reported to the Minnesota Department of Health. We assume that people are alive unless we have knowledge of their death. This information is most readily available for individual who pass away in Minnesota. We are able to utilize death record matches to remove these cases from our surveillance data. This match was most recently completed in 2016 and has not yet been completed for the last two years of data. We also assume people are living in Minnesota if this was their most recently reported state of residence. Unlike HIV, we don’t have a system to notify other states as cases move from state to state, so we are unaware of many of our cases that move in and out of the state. </a:t>
            </a:r>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2298925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I’ll start with acute cases and provide some information on what has been happening with acute viral hepatitis over the last few years.</a:t>
            </a:r>
          </a:p>
        </p:txBody>
      </p:sp>
      <p:sp>
        <p:nvSpPr>
          <p:cNvPr id="4" name="Slide Number Placeholder 3"/>
          <p:cNvSpPr>
            <a:spLocks noGrp="1"/>
          </p:cNvSpPr>
          <p:nvPr>
            <p:ph type="sldNum" sz="quarter" idx="10"/>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3452757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we’ve seen over the past 15+ years, a decrease in the incidence of acute hepatitis A and hepatitis B. You can see those in the dark blue and green lines here. These are both vaccine preventable diseases and we have seen decreases as vaccine rates  have increased over that time period. If you look at hepatitis C though, you can see that from 1998 until 2005, we saw a decrease in the incidence of acute hepatitis C. But starting in 2010, you can see that nationally we are seeing increases in the incidence of hepatitis C.</a:t>
            </a:r>
          </a:p>
        </p:txBody>
      </p:sp>
      <p:sp>
        <p:nvSpPr>
          <p:cNvPr id="4" name="Slide Number Placeholder 3"/>
          <p:cNvSpPr>
            <a:spLocks noGrp="1"/>
          </p:cNvSpPr>
          <p:nvPr>
            <p:ph type="sldNum" sz="quarter" idx="10"/>
          </p:nvPr>
        </p:nvSpPr>
        <p:spPr/>
        <p:txBody>
          <a:bodyPr/>
          <a:lstStyle/>
          <a:p>
            <a:fld id="{DE04DE7C-65D2-4C1F-BFF6-2FC5449BA8E1}" type="slidenum">
              <a:rPr lang="en-US" smtClean="0"/>
              <a:t>63</a:t>
            </a:fld>
            <a:endParaRPr lang="en-US"/>
          </a:p>
        </p:txBody>
      </p:sp>
    </p:spTree>
    <p:extLst>
      <p:ext uri="{BB962C8B-B14F-4D97-AF65-F5344CB8AC3E}">
        <p14:creationId xmlns:p14="http://schemas.microsoft.com/office/powerpoint/2010/main" val="2991300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same pattern when we look at Minnesota cases. There is a little more obvious fluctuation in the data due to smaller case counts. But you can see in dark blue, hepatitis A has a general decreasing trend over the time period. Hepatitis B, in green, has a decrease as well, although slightly smaller. But hepatitis C, while having some ups and downs over time, has been showing an upward trend. In 2018, there were 60 cases of acute hepatitis C reported. </a:t>
            </a:r>
          </a:p>
        </p:txBody>
      </p:sp>
      <p:sp>
        <p:nvSpPr>
          <p:cNvPr id="4" name="Slide Number Placeholder 3"/>
          <p:cNvSpPr>
            <a:spLocks noGrp="1"/>
          </p:cNvSpPr>
          <p:nvPr>
            <p:ph type="sldNum" sz="quarter" idx="10"/>
          </p:nvPr>
        </p:nvSpPr>
        <p:spPr/>
        <p:txBody>
          <a:bodyPr/>
          <a:lstStyle/>
          <a:p>
            <a:fld id="{DE04DE7C-65D2-4C1F-BFF6-2FC5449BA8E1}" type="slidenum">
              <a:rPr lang="en-US" smtClean="0"/>
              <a:t>64</a:t>
            </a:fld>
            <a:endParaRPr lang="en-US"/>
          </a:p>
        </p:txBody>
      </p:sp>
    </p:spTree>
    <p:extLst>
      <p:ext uri="{BB962C8B-B14F-4D97-AF65-F5344CB8AC3E}">
        <p14:creationId xmlns:p14="http://schemas.microsoft.com/office/powerpoint/2010/main" val="22447455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move on to chronic viral hepatitis.</a:t>
            </a:r>
          </a:p>
        </p:txBody>
      </p:sp>
      <p:sp>
        <p:nvSpPr>
          <p:cNvPr id="4" name="Slide Number Placeholder 3"/>
          <p:cNvSpPr>
            <a:spLocks noGrp="1"/>
          </p:cNvSpPr>
          <p:nvPr>
            <p:ph type="sldNum" sz="quarter" idx="10"/>
          </p:nvPr>
        </p:nvSpPr>
        <p:spPr/>
        <p:txBody>
          <a:bodyPr/>
          <a:lstStyle/>
          <a:p>
            <a:fld id="{DE04DE7C-65D2-4C1F-BFF6-2FC5449BA8E1}" type="slidenum">
              <a:rPr lang="en-US" smtClean="0"/>
              <a:t>65</a:t>
            </a:fld>
            <a:endParaRPr lang="en-US"/>
          </a:p>
        </p:txBody>
      </p:sp>
    </p:spTree>
    <p:extLst>
      <p:ext uri="{BB962C8B-B14F-4D97-AF65-F5344CB8AC3E}">
        <p14:creationId xmlns:p14="http://schemas.microsoft.com/office/powerpoint/2010/main" val="80142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hepatitis C in Minnesota, our chronic cases are those with current infection with hepatitis C. These are people with either just a positive antibody test or those with confirmatory RNA testing that is positive. </a:t>
            </a:r>
          </a:p>
        </p:txBody>
      </p:sp>
      <p:sp>
        <p:nvSpPr>
          <p:cNvPr id="4" name="Slide Number Placeholder 3"/>
          <p:cNvSpPr>
            <a:spLocks noGrp="1"/>
          </p:cNvSpPr>
          <p:nvPr>
            <p:ph type="sldNum" sz="quarter" idx="10"/>
          </p:nvPr>
        </p:nvSpPr>
        <p:spPr/>
        <p:txBody>
          <a:bodyPr/>
          <a:lstStyle/>
          <a:p>
            <a:fld id="{DE04DE7C-65D2-4C1F-BFF6-2FC5449BA8E1}" type="slidenum">
              <a:rPr lang="en-US" smtClean="0"/>
              <a:t>66</a:t>
            </a:fld>
            <a:endParaRPr lang="en-US"/>
          </a:p>
        </p:txBody>
      </p:sp>
    </p:spTree>
    <p:extLst>
      <p:ext uri="{BB962C8B-B14F-4D97-AF65-F5344CB8AC3E}">
        <p14:creationId xmlns:p14="http://schemas.microsoft.com/office/powerpoint/2010/main" val="24329812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we did change our case counting to use this criteria. We removed resolved infections from our case counts, and as mentioned earlier, we did complete a match with our death records through 2016.</a:t>
            </a:r>
          </a:p>
        </p:txBody>
      </p:sp>
      <p:sp>
        <p:nvSpPr>
          <p:cNvPr id="4" name="Slide Number Placeholder 3"/>
          <p:cNvSpPr>
            <a:spLocks noGrp="1"/>
          </p:cNvSpPr>
          <p:nvPr>
            <p:ph type="sldNum" sz="quarter" idx="10"/>
          </p:nvPr>
        </p:nvSpPr>
        <p:spPr/>
        <p:txBody>
          <a:bodyPr/>
          <a:lstStyle/>
          <a:p>
            <a:fld id="{DE04DE7C-65D2-4C1F-BFF6-2FC5449BA8E1}" type="slidenum">
              <a:rPr lang="en-US" smtClean="0"/>
              <a:t>67</a:t>
            </a:fld>
            <a:endParaRPr lang="en-US"/>
          </a:p>
        </p:txBody>
      </p:sp>
    </p:spTree>
    <p:extLst>
      <p:ext uri="{BB962C8B-B14F-4D97-AF65-F5344CB8AC3E}">
        <p14:creationId xmlns:p14="http://schemas.microsoft.com/office/powerpoint/2010/main" val="4084978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At the end of 2018, we had 33,856 persons assumed alive and living with hepatitis C in Minnesota. This is the second year in a row that we’ve seen a decrease in the overall number of cases of hepatitis C. This means that there were more people that were reported as having their hepatitis C infection cured than reports of newly identified cases. So for comparison, in 2016, we had 35,623 cases, compared with 2017 at 34,720 cases and here, 2018 with 33,856 persons assumed alive and living in Minnesota with hepatitis C. So these are decreases of just shy of 1,000 people per year. This is certainly the direction we want to see things going!</a:t>
            </a:r>
          </a:p>
        </p:txBody>
      </p:sp>
      <p:sp>
        <p:nvSpPr>
          <p:cNvPr id="4" name="Slide Number Placeholder 3"/>
          <p:cNvSpPr>
            <a:spLocks noGrp="1"/>
          </p:cNvSpPr>
          <p:nvPr>
            <p:ph type="sldNum" sz="quarter" idx="10"/>
          </p:nvPr>
        </p:nvSpPr>
        <p:spPr/>
        <p:txBody>
          <a:bodyPr/>
          <a:lstStyle/>
          <a:p>
            <a:fld id="{DE04DE7C-65D2-4C1F-BFF6-2FC5449BA8E1}" type="slidenum">
              <a:rPr lang="en-US" smtClean="0"/>
              <a:t>68</a:t>
            </a:fld>
            <a:endParaRPr lang="en-US"/>
          </a:p>
        </p:txBody>
      </p:sp>
    </p:spTree>
    <p:extLst>
      <p:ext uri="{BB962C8B-B14F-4D97-AF65-F5344CB8AC3E}">
        <p14:creationId xmlns:p14="http://schemas.microsoft.com/office/powerpoint/2010/main" val="2564992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There is some misperception that the majority of hepatitis C cases live in the metro area of the state. But we actually have a significant number of our cases that live in Greater Minnesota – 44%, with 30% living in the suburban metro, 20% living in Minneapolis, and 6% in St. Paul. So under half of the cases are in Greater Minnesota, but still a large number of our cases. </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69</a:t>
            </a:fld>
            <a:endParaRPr lang="en-US"/>
          </a:p>
        </p:txBody>
      </p:sp>
    </p:spTree>
    <p:extLst>
      <p:ext uri="{BB962C8B-B14F-4D97-AF65-F5344CB8AC3E}">
        <p14:creationId xmlns:p14="http://schemas.microsoft.com/office/powerpoint/2010/main" val="10479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7</a:t>
            </a:fld>
            <a:endParaRPr lang="en-US" altLang="en-US" smtClean="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sz="1600" dirty="0" smtClean="0"/>
              <a:t>Total of 32,024 STD cases reported to MDH in 2018:</a:t>
            </a:r>
          </a:p>
          <a:p>
            <a:pPr lvl="1" eaLnBrk="1" hangingPunct="1"/>
            <a:r>
              <a:rPr lang="en-US" altLang="en-US" sz="1600" dirty="0" smtClean="0"/>
              <a:t> 23,564 Chlamydia cases</a:t>
            </a:r>
          </a:p>
          <a:p>
            <a:pPr lvl="1" eaLnBrk="1" hangingPunct="1"/>
            <a:r>
              <a:rPr lang="en-US" altLang="en-US" sz="1600" dirty="0" smtClean="0"/>
              <a:t> 7,542 Gonorrhea cases</a:t>
            </a:r>
          </a:p>
          <a:p>
            <a:pPr lvl="1" eaLnBrk="1" hangingPunct="1"/>
            <a:r>
              <a:rPr lang="en-US" altLang="en-US" sz="1600" dirty="0" smtClean="0"/>
              <a:t> 918 Syphilis cases (all stages)</a:t>
            </a:r>
          </a:p>
          <a:p>
            <a:pPr lvl="1" eaLnBrk="1" hangingPunct="1"/>
            <a:r>
              <a:rPr lang="en-US" altLang="en-US" sz="1600" dirty="0" smtClean="0"/>
              <a:t> 0 </a:t>
            </a:r>
            <a:r>
              <a:rPr lang="en-US" altLang="en-US" sz="1600" dirty="0" err="1" smtClean="0"/>
              <a:t>Chancroid</a:t>
            </a:r>
            <a:r>
              <a:rPr lang="en-US" altLang="en-US" sz="1600" dirty="0" smtClean="0"/>
              <a:t> cases</a:t>
            </a:r>
          </a:p>
          <a:p>
            <a:pPr eaLnBrk="1" hangingPunct="1"/>
            <a:endParaRPr lang="en-US" altLang="en-US" dirty="0" smtClean="0"/>
          </a:p>
        </p:txBody>
      </p:sp>
    </p:spTree>
    <p:extLst>
      <p:ext uri="{BB962C8B-B14F-4D97-AF65-F5344CB8AC3E}">
        <p14:creationId xmlns:p14="http://schemas.microsoft.com/office/powerpoint/2010/main" val="6514924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hepatitis C by age, you can see that the median age is 58 and the main peak is in the baby boomer cohort. This is consistent with what we know about hepatitis C infection and prevalent cases. Most of these cases were infected long ago and are living with hepatitis C, but do not represent recently infected individuals.</a:t>
            </a:r>
          </a:p>
        </p:txBody>
      </p:sp>
      <p:sp>
        <p:nvSpPr>
          <p:cNvPr id="4" name="Slide Number Placeholder 3"/>
          <p:cNvSpPr>
            <a:spLocks noGrp="1"/>
          </p:cNvSpPr>
          <p:nvPr>
            <p:ph type="sldNum" sz="quarter" idx="10"/>
          </p:nvPr>
        </p:nvSpPr>
        <p:spPr/>
        <p:txBody>
          <a:bodyPr/>
          <a:lstStyle/>
          <a:p>
            <a:fld id="{DE04DE7C-65D2-4C1F-BFF6-2FC5449BA8E1}" type="slidenum">
              <a:rPr lang="en-US" smtClean="0"/>
              <a:t>70</a:t>
            </a:fld>
            <a:endParaRPr lang="en-US"/>
          </a:p>
        </p:txBody>
      </p:sp>
    </p:spTree>
    <p:extLst>
      <p:ext uri="{BB962C8B-B14F-4D97-AF65-F5344CB8AC3E}">
        <p14:creationId xmlns:p14="http://schemas.microsoft.com/office/powerpoint/2010/main" val="3937635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a:t>
            </a:r>
            <a:r>
              <a:rPr lang="en-US" u="sng" dirty="0"/>
              <a:t>new reports</a:t>
            </a:r>
            <a:r>
              <a:rPr lang="en-US" dirty="0"/>
              <a:t> of hepatitis C by age group, you can see that there are a few different years here – 2000, 2005, 2010, 2015, and 2018. If you look at the early years, 2000 and 2005, those are the years with high peaks in the middle in the 40-50 age range. This peak is inclusive of our baby boomer cohort. Over time, you can see that the peak moves to the right as this population ages, and begins to drop as more and more of this age group is diagnosed over time. What we start to see in 2010 and 2015 is that a second peak has emerged. This peak is in our 21-30 year old age range. You can see in 2010 this peak starts to show up, and by 2015 it becomes a strong double peak pattern. 2018 is included on this graph, even though it’s not a 5-year interval, to show what happened last year. In 2018, the peak in our young populations surpassed our baby boomer cohort for the first time. This is concerning because these young people who have hepatitis C are likely to be more recently infected. Along with the previously mentioned increase in acute hepatitis C infections, this data shows we have more ongoing transmission of hepatitis C in Minnesota.</a:t>
            </a:r>
          </a:p>
        </p:txBody>
      </p:sp>
      <p:sp>
        <p:nvSpPr>
          <p:cNvPr id="4" name="Slide Number Placeholder 3"/>
          <p:cNvSpPr>
            <a:spLocks noGrp="1"/>
          </p:cNvSpPr>
          <p:nvPr>
            <p:ph type="sldNum" sz="quarter" idx="10"/>
          </p:nvPr>
        </p:nvSpPr>
        <p:spPr/>
        <p:txBody>
          <a:bodyPr/>
          <a:lstStyle/>
          <a:p>
            <a:fld id="{DE04DE7C-65D2-4C1F-BFF6-2FC5449BA8E1}" type="slidenum">
              <a:rPr lang="en-US" smtClean="0"/>
              <a:t>71</a:t>
            </a:fld>
            <a:endParaRPr lang="en-US"/>
          </a:p>
        </p:txBody>
      </p:sp>
    </p:spTree>
    <p:extLst>
      <p:ext uri="{BB962C8B-B14F-4D97-AF65-F5344CB8AC3E}">
        <p14:creationId xmlns:p14="http://schemas.microsoft.com/office/powerpoint/2010/main" val="931768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hepatitis C by gender, we have more male cases than female. This is starting to shift a little in our new infections, where we are starting to see more female cases. But overall, since the majority of our cases are still in the baby boomer population, this distribution still holds with more male than female cases since that is what we see in that baby boomer cohort.</a:t>
            </a:r>
          </a:p>
        </p:txBody>
      </p:sp>
      <p:sp>
        <p:nvSpPr>
          <p:cNvPr id="4" name="Slide Number Placeholder 3"/>
          <p:cNvSpPr>
            <a:spLocks noGrp="1"/>
          </p:cNvSpPr>
          <p:nvPr>
            <p:ph type="sldNum" sz="quarter" idx="10"/>
          </p:nvPr>
        </p:nvSpPr>
        <p:spPr/>
        <p:txBody>
          <a:bodyPr/>
          <a:lstStyle/>
          <a:p>
            <a:fld id="{DE04DE7C-65D2-4C1F-BFF6-2FC5449BA8E1}" type="slidenum">
              <a:rPr lang="en-US" smtClean="0"/>
              <a:t>72</a:t>
            </a:fld>
            <a:endParaRPr lang="en-US"/>
          </a:p>
        </p:txBody>
      </p:sp>
    </p:spTree>
    <p:extLst>
      <p:ext uri="{BB962C8B-B14F-4D97-AF65-F5344CB8AC3E}">
        <p14:creationId xmlns:p14="http://schemas.microsoft.com/office/powerpoint/2010/main" val="15541405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cases by race, the largest percentage of cases is in white, non-Hispanic Minnesotans. But when we look at the next slide, which looks at this racial data using rates, it tells a different story.</a:t>
            </a:r>
          </a:p>
        </p:txBody>
      </p:sp>
      <p:sp>
        <p:nvSpPr>
          <p:cNvPr id="4" name="Slide Number Placeholder 3"/>
          <p:cNvSpPr>
            <a:spLocks noGrp="1"/>
          </p:cNvSpPr>
          <p:nvPr>
            <p:ph type="sldNum" sz="quarter" idx="10"/>
          </p:nvPr>
        </p:nvSpPr>
        <p:spPr/>
        <p:txBody>
          <a:bodyPr/>
          <a:lstStyle/>
          <a:p>
            <a:fld id="{DE04DE7C-65D2-4C1F-BFF6-2FC5449BA8E1}" type="slidenum">
              <a:rPr lang="en-US" smtClean="0"/>
              <a:t>73</a:t>
            </a:fld>
            <a:endParaRPr lang="en-US"/>
          </a:p>
        </p:txBody>
      </p:sp>
    </p:spTree>
    <p:extLst>
      <p:ext uri="{BB962C8B-B14F-4D97-AF65-F5344CB8AC3E}">
        <p14:creationId xmlns:p14="http://schemas.microsoft.com/office/powerpoint/2010/main" val="27065074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When we look at rates of hepatitis C, you can see that hepatitis C disproportionately impacts our American Indian and Alaskan Native and Black or African American Minnesotans. </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74</a:t>
            </a:fld>
            <a:endParaRPr lang="en-US"/>
          </a:p>
        </p:txBody>
      </p:sp>
    </p:spTree>
    <p:extLst>
      <p:ext uri="{BB962C8B-B14F-4D97-AF65-F5344CB8AC3E}">
        <p14:creationId xmlns:p14="http://schemas.microsoft.com/office/powerpoint/2010/main" val="15887425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rates in Hispanic Minnesotans, which is 361 per 100,000, which is similar to Asian or White Minnesotans. </a:t>
            </a:r>
          </a:p>
        </p:txBody>
      </p:sp>
      <p:sp>
        <p:nvSpPr>
          <p:cNvPr id="4" name="Slide Number Placeholder 3"/>
          <p:cNvSpPr>
            <a:spLocks noGrp="1"/>
          </p:cNvSpPr>
          <p:nvPr>
            <p:ph type="sldNum" sz="quarter" idx="10"/>
          </p:nvPr>
        </p:nvSpPr>
        <p:spPr/>
        <p:txBody>
          <a:bodyPr/>
          <a:lstStyle/>
          <a:p>
            <a:fld id="{DE04DE7C-65D2-4C1F-BFF6-2FC5449BA8E1}" type="slidenum">
              <a:rPr lang="en-US" smtClean="0"/>
              <a:t>75</a:t>
            </a:fld>
            <a:endParaRPr lang="en-US"/>
          </a:p>
        </p:txBody>
      </p:sp>
    </p:spTree>
    <p:extLst>
      <p:ext uri="{BB962C8B-B14F-4D97-AF65-F5344CB8AC3E}">
        <p14:creationId xmlns:p14="http://schemas.microsoft.com/office/powerpoint/2010/main" val="17889854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We are continuing to see a large number of our cases resolve their hepatitis C infection each year, as you can see in the trend from 2011 to 2018. We had over 2,400 people reported as having resolved infections this year. So we have the good news that we are still seeing a lot of cases resolve, but there is still the unfortunate trend of increasing infections in younger people. We did also see fewer cases resolve their infection in 2018 compared with 2017. This is likely somewhat driven by individuals who were very interested in receiving treatment seeking it out at the earliest point. But with over 33,000 people still infected, providing treatment to individuals with hepatitis C needs to continue to be a priority in the state.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76</a:t>
            </a:fld>
            <a:endParaRPr lang="en-US"/>
          </a:p>
        </p:txBody>
      </p:sp>
    </p:spTree>
    <p:extLst>
      <p:ext uri="{BB962C8B-B14F-4D97-AF65-F5344CB8AC3E}">
        <p14:creationId xmlns:p14="http://schemas.microsoft.com/office/powerpoint/2010/main" val="2405796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I’d like to switch gears quickly to talk about one other form of viral hepatitis – hepatitis 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99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in late 2016, states across the US have seen state-level outbreaks of hepatitis A. To date, 18 states have declared outbreaks. Of these, 16 are ongoing and only two have ended. The outbreaks are occurring across the US and new outbreaks continue to occur</a:t>
            </a:r>
          </a:p>
        </p:txBody>
      </p:sp>
      <p:sp>
        <p:nvSpPr>
          <p:cNvPr id="4" name="Slide Number Placeholder 3"/>
          <p:cNvSpPr>
            <a:spLocks noGrp="1"/>
          </p:cNvSpPr>
          <p:nvPr>
            <p:ph type="sldNum" sz="quarter" idx="10"/>
          </p:nvPr>
        </p:nvSpPr>
        <p:spPr/>
        <p:txBody>
          <a:bodyPr/>
          <a:lstStyle/>
          <a:p>
            <a:fld id="{DE04DE7C-65D2-4C1F-BFF6-2FC5449BA8E1}" type="slidenum">
              <a:rPr lang="en-US" smtClean="0"/>
              <a:t>78</a:t>
            </a:fld>
            <a:endParaRPr lang="en-US"/>
          </a:p>
        </p:txBody>
      </p:sp>
    </p:spTree>
    <p:extLst>
      <p:ext uri="{BB962C8B-B14F-4D97-AF65-F5344CB8AC3E}">
        <p14:creationId xmlns:p14="http://schemas.microsoft.com/office/powerpoint/2010/main" val="938883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over 16,000 cases, nearly 9,000 hospitalizations, and 158 reported deaths linked to these outbreaks. We have not seen an increase in cases in Minnesota during this time period. In 2018, we had 16 cases of hepatitis A, which is a low-average year. However, October of 2018 we have identified five cases of hepatitis A that were tested in Minnesota, but were found to be individuals who were infected in outbreak states. </a:t>
            </a:r>
          </a:p>
        </p:txBody>
      </p:sp>
      <p:sp>
        <p:nvSpPr>
          <p:cNvPr id="4" name="Slide Number Placeholder 3"/>
          <p:cNvSpPr>
            <a:spLocks noGrp="1"/>
          </p:cNvSpPr>
          <p:nvPr>
            <p:ph type="sldNum" sz="quarter" idx="10"/>
          </p:nvPr>
        </p:nvSpPr>
        <p:spPr/>
        <p:txBody>
          <a:bodyPr/>
          <a:lstStyle/>
          <a:p>
            <a:fld id="{DE04DE7C-65D2-4C1F-BFF6-2FC5449BA8E1}" type="slidenum">
              <a:rPr lang="en-US" smtClean="0"/>
              <a:t>79</a:t>
            </a:fld>
            <a:endParaRPr lang="en-US"/>
          </a:p>
        </p:txBody>
      </p:sp>
    </p:spTree>
    <p:extLst>
      <p:ext uri="{BB962C8B-B14F-4D97-AF65-F5344CB8AC3E}">
        <p14:creationId xmlns:p14="http://schemas.microsoft.com/office/powerpoint/2010/main" val="406650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8</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smtClean="0"/>
              <a:t>Now we</a:t>
            </a:r>
            <a:r>
              <a:rPr lang="en-US" altLang="en-US" baseline="0" dirty="0" smtClean="0"/>
              <a:t> will talk about syphilis.</a:t>
            </a:r>
          </a:p>
          <a:p>
            <a:pPr eaLnBrk="1" hangingPunct="1"/>
            <a:endParaRPr lang="en-US" altLang="en-US" baseline="0" dirty="0" smtClean="0"/>
          </a:p>
          <a:p>
            <a:pPr eaLnBrk="1" hangingPunct="1"/>
            <a:r>
              <a:rPr lang="en-US" altLang="en-US" baseline="0" dirty="0" smtClean="0"/>
              <a:t>We will focus mostly on primary and secondary syphilis, which are the most infectious stages of syphilis.</a:t>
            </a:r>
            <a:endParaRPr lang="en-US" altLang="en-US" dirty="0" smtClean="0"/>
          </a:p>
        </p:txBody>
      </p:sp>
    </p:spTree>
    <p:extLst>
      <p:ext uri="{BB962C8B-B14F-4D97-AF65-F5344CB8AC3E}">
        <p14:creationId xmlns:p14="http://schemas.microsoft.com/office/powerpoint/2010/main" val="3515802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A is generally thought of as a foodborne or travel-associated illness. However, the individuals at-risk in the ongoing outbreaks are not the usual populations we see impacted by hepatitis A. The populations that are most at risk in the current outbreaks include persons who use injection and non-injection drugs, people experiencing homelessness or unstable housing, men who have sex with men, and people who are, or were recently, incarcerated. If infected with hepatitis A persons with chronic liver disease are more likely to experience severe illness. These groups should all be offered hepatitis A vaccine and education about reducing the risk of hepatitis A disease. The hepatitis A vaccine is given in a two dose series. However, getting even one vaccine dose in can have a huge impact on preventing a hepatitis A outbreak in Minnesota, as one dose of hepatitis A vaccine is highly protective in most individuals.</a:t>
            </a:r>
          </a:p>
        </p:txBody>
      </p:sp>
      <p:sp>
        <p:nvSpPr>
          <p:cNvPr id="4" name="Slide Number Placeholder 3"/>
          <p:cNvSpPr>
            <a:spLocks noGrp="1"/>
          </p:cNvSpPr>
          <p:nvPr>
            <p:ph type="sldNum" sz="quarter" idx="10"/>
          </p:nvPr>
        </p:nvSpPr>
        <p:spPr/>
        <p:txBody>
          <a:bodyPr/>
          <a:lstStyle/>
          <a:p>
            <a:fld id="{DE04DE7C-65D2-4C1F-BFF6-2FC5449BA8E1}" type="slidenum">
              <a:rPr lang="en-US" smtClean="0"/>
              <a:t>80</a:t>
            </a:fld>
            <a:endParaRPr lang="en-US"/>
          </a:p>
        </p:txBody>
      </p:sp>
    </p:spTree>
    <p:extLst>
      <p:ext uri="{BB962C8B-B14F-4D97-AF65-F5344CB8AC3E}">
        <p14:creationId xmlns:p14="http://schemas.microsoft.com/office/powerpoint/2010/main" val="3556715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81</a:t>
            </a:fld>
            <a:endParaRPr lang="en-US" dirty="0"/>
          </a:p>
        </p:txBody>
      </p:sp>
    </p:spTree>
    <p:extLst>
      <p:ext uri="{BB962C8B-B14F-4D97-AF65-F5344CB8AC3E}">
        <p14:creationId xmlns:p14="http://schemas.microsoft.com/office/powerpoint/2010/main" val="12610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overall syphilis rate is now up to 17.3 per 100,000. Compared to the low of 4.1 back in 2009, which is four times higher.</a:t>
            </a:r>
          </a:p>
          <a:p>
            <a:pPr marL="174708" indent="-174708">
              <a:buFont typeface="Arial" panose="020B0604020202020204" pitchFamily="34" charset="0"/>
              <a:buChar char="•"/>
            </a:pPr>
            <a:r>
              <a:rPr lang="en-US" baseline="0" dirty="0" smtClean="0"/>
              <a:t>Of concern is the rate of primary and secondary syphilis which is 5.5 per 100,000, which remained the same as the previous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760882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776792"/>
            <a:ext cx="12192000" cy="1808442"/>
          </a:xfrm>
          <a:solidFill>
            <a:schemeClr val="accent2"/>
          </a:solidFill>
        </p:spPr>
        <p:txBody>
          <a:bodyPr wrap="square" lIns="182880" tIns="91440" rIns="182880" bIns="91440" spcCol="0" anchor="ctr">
            <a:normAutofit/>
          </a:bodyPr>
          <a:lstStyle>
            <a:lvl1pPr algn="ctr">
              <a:lnSpc>
                <a:spcPct val="90000"/>
              </a:lnSpc>
              <a:defRPr sz="4800" baseline="0">
                <a:solidFill>
                  <a:schemeClr val="tx1"/>
                </a:solidFill>
              </a:defRPr>
            </a:lvl1pPr>
          </a:lstStyle>
          <a:p>
            <a:r>
              <a:rPr lang="en-US" dirty="0" smtClean="0"/>
              <a:t>Click to enter the slideshow title</a:t>
            </a:r>
            <a:endParaRPr lang="en-US" dirty="0"/>
          </a:p>
        </p:txBody>
      </p:sp>
      <p:sp>
        <p:nvSpPr>
          <p:cNvPr id="18" name="Date Placeholder 17"/>
          <p:cNvSpPr>
            <a:spLocks noGrp="1"/>
          </p:cNvSpPr>
          <p:nvPr>
            <p:ph type="dt" sz="half" idx="15"/>
          </p:nvPr>
        </p:nvSpPr>
        <p:spPr>
          <a:xfrm>
            <a:off x="838200" y="6245818"/>
            <a:ext cx="1358590" cy="365125"/>
          </a:xfrm>
        </p:spPr>
        <p:txBody>
          <a:bodyPr/>
          <a:lstStyle>
            <a:lvl1pPr>
              <a:defRPr sz="1800" b="1">
                <a:solidFill>
                  <a:schemeClr val="bg1"/>
                </a:solidFill>
              </a:defRPr>
            </a:lvl1pPr>
          </a:lstStyle>
          <a:p>
            <a:fld id="{D7ED242C-24FB-43A0-BCB6-43756FC812F6}" type="datetime1">
              <a:rPr lang="en-US" smtClean="0"/>
              <a:pPr/>
              <a:t>5/1/2019</a:t>
            </a:fld>
            <a:endParaRPr lang="en-US" dirty="0"/>
          </a:p>
        </p:txBody>
      </p:sp>
      <p:sp>
        <p:nvSpPr>
          <p:cNvPr id="9" name="Footer Placeholder 4"/>
          <p:cNvSpPr>
            <a:spLocks noGrp="1"/>
          </p:cNvSpPr>
          <p:nvPr>
            <p:ph type="ftr" sz="quarter" idx="3"/>
          </p:nvPr>
        </p:nvSpPr>
        <p:spPr>
          <a:xfrm>
            <a:off x="3302177" y="6245817"/>
            <a:ext cx="5587647" cy="365125"/>
          </a:xfrm>
          <a:prstGeom prst="rect">
            <a:avLst/>
          </a:prstGeom>
        </p:spPr>
        <p:txBody>
          <a:bodyPr anchor="ctr"/>
          <a:lstStyle>
            <a:lvl1pPr algn="ctr">
              <a:defRPr sz="1800" b="1">
                <a:solidFill>
                  <a:schemeClr val="bg1"/>
                </a:solidFill>
              </a:defRPr>
            </a:lvl1pPr>
          </a:lstStyle>
          <a:p>
            <a:r>
              <a:rPr lang="en-US" smtClean="0"/>
              <a:t>Optional Tagline Goes Here | mn.gov/websiteurl</a:t>
            </a:r>
            <a:endParaRPr lang="en-US" dirty="0"/>
          </a:p>
        </p:txBody>
      </p:sp>
      <p:sp>
        <p:nvSpPr>
          <p:cNvPr id="19" name="Slide Number Placeholder 18"/>
          <p:cNvSpPr>
            <a:spLocks noGrp="1"/>
          </p:cNvSpPr>
          <p:nvPr>
            <p:ph type="sldNum" sz="quarter" idx="16"/>
          </p:nvPr>
        </p:nvSpPr>
        <p:spPr>
          <a:xfrm>
            <a:off x="9891132" y="6245818"/>
            <a:ext cx="1462668" cy="365125"/>
          </a:xfrm>
        </p:spPr>
        <p:txBody>
          <a:bodyPr/>
          <a:lstStyle>
            <a:lvl1pPr>
              <a:defRPr sz="1800" b="1">
                <a:solidFill>
                  <a:schemeClr val="bg1"/>
                </a:solidFill>
              </a:defRPr>
            </a:lvl1pPr>
          </a:lstStyle>
          <a:p>
            <a:fld id="{48F63A3B-78C7-47BE-AE5E-E10140E04643}" type="slidenum">
              <a:rPr lang="en-US" smtClean="0"/>
              <a:pPr/>
              <a:t>‹#›</a:t>
            </a:fld>
            <a:endParaRPr lang="en-US" dirty="0"/>
          </a:p>
        </p:txBody>
      </p:sp>
      <p:sp>
        <p:nvSpPr>
          <p:cNvPr id="11" name="Text Placeholder 10"/>
          <p:cNvSpPr>
            <a:spLocks noGrp="1"/>
          </p:cNvSpPr>
          <p:nvPr>
            <p:ph type="body" sz="quarter" idx="17" hasCustomPrompt="1"/>
          </p:nvPr>
        </p:nvSpPr>
        <p:spPr>
          <a:xfrm>
            <a:off x="1828801" y="2873028"/>
            <a:ext cx="8534400" cy="1963948"/>
          </a:xfrm>
        </p:spPr>
        <p:txBody>
          <a:bodyPr>
            <a:normAutofit/>
          </a:bodyPr>
          <a:lstStyle>
            <a:lvl1pPr marL="0" indent="0" algn="ctr">
              <a:spcBef>
                <a:spcPts val="0"/>
              </a:spcBef>
              <a:spcAft>
                <a:spcPts val="1000"/>
              </a:spcAft>
              <a:buNone/>
              <a:defRPr sz="3600" baseline="0">
                <a:solidFill>
                  <a:schemeClr val="bg1"/>
                </a:solidFill>
              </a:defRPr>
            </a:lvl1pPr>
          </a:lstStyle>
          <a:p>
            <a:r>
              <a:rPr lang="en-US" dirty="0" err="1" smtClean="0"/>
              <a:t>Firstname</a:t>
            </a:r>
            <a:r>
              <a:rPr lang="en-US" dirty="0" smtClean="0"/>
              <a:t> </a:t>
            </a:r>
            <a:r>
              <a:rPr lang="en-US" dirty="0" err="1" smtClean="0"/>
              <a:t>Lastname</a:t>
            </a:r>
            <a:r>
              <a:rPr lang="en-US" dirty="0" smtClean="0"/>
              <a:t> | Job Title</a:t>
            </a:r>
            <a:endParaRPr lang="en-US" dirty="0"/>
          </a:p>
        </p:txBody>
      </p:sp>
      <p:pic>
        <p:nvPicPr>
          <p:cNvPr id="13"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840" y="5245100"/>
            <a:ext cx="4846320" cy="695622"/>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751B3F-B4E5-4AA7-A6F6-8B0E6F438C48}" type="datetimeFigureOut">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22813840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7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p:nvSpPr>
        <p:spPr>
          <a:xfrm>
            <a:off x="0" y="538779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n>
                <a:noFill/>
              </a:ln>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751"/>
              </a:spcAft>
              <a:buNone/>
              <a:defRPr sz="1351" baseline="0"/>
            </a:lvl1pPr>
          </a:lstStyle>
          <a:p>
            <a:r>
              <a:rPr lang="en-US" sz="1351" dirty="0" err="1" smtClean="0"/>
              <a:t>Firstname</a:t>
            </a:r>
            <a:r>
              <a:rPr lang="en-US" sz="1351" dirty="0" smtClean="0"/>
              <a:t> </a:t>
            </a:r>
            <a:r>
              <a:rPr lang="en-US" sz="1351" dirty="0" err="1" smtClean="0"/>
              <a:t>Lastname</a:t>
            </a:r>
            <a:r>
              <a:rPr lang="en-US" sz="1351" dirty="0" smtClean="0"/>
              <a:t> | Job Title</a:t>
            </a:r>
          </a:p>
          <a:p>
            <a:r>
              <a:rPr lang="en-US" sz="1351" dirty="0" smtClean="0"/>
              <a:t>Date</a:t>
            </a:r>
            <a:endParaRPr lang="en-US" dirty="0"/>
          </a:p>
        </p:txBody>
      </p:sp>
      <p:sp>
        <p:nvSpPr>
          <p:cNvPr id="18" name="Date Placeholder 17"/>
          <p:cNvSpPr>
            <a:spLocks noGrp="1"/>
          </p:cNvSpPr>
          <p:nvPr>
            <p:ph type="dt" sz="half" idx="15"/>
          </p:nvPr>
        </p:nvSpPr>
        <p:spPr/>
        <p:txBody>
          <a:body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3950746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7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9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n>
                <a:noFill/>
              </a:ln>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751"/>
              </a:spcAft>
              <a:buNone/>
              <a:defRPr sz="1351" baseline="0"/>
            </a:lvl1pPr>
          </a:lstStyle>
          <a:p>
            <a:r>
              <a:rPr lang="en-US" sz="1351" dirty="0" err="1" smtClean="0"/>
              <a:t>Firstname</a:t>
            </a:r>
            <a:r>
              <a:rPr lang="en-US" sz="1351" dirty="0" smtClean="0"/>
              <a:t> </a:t>
            </a:r>
            <a:r>
              <a:rPr lang="en-US" sz="1351" dirty="0" err="1" smtClean="0"/>
              <a:t>Lastname</a:t>
            </a:r>
            <a:r>
              <a:rPr lang="en-US" sz="1351" dirty="0" smtClean="0"/>
              <a:t> | Job Title</a:t>
            </a:r>
          </a:p>
          <a:p>
            <a:r>
              <a:rPr lang="en-US" sz="1351" dirty="0" smtClean="0"/>
              <a:t>Date</a:t>
            </a:r>
            <a:endParaRPr lang="en-US" dirty="0"/>
          </a:p>
        </p:txBody>
      </p:sp>
      <p:sp>
        <p:nvSpPr>
          <p:cNvPr id="18" name="Date Placeholder 17"/>
          <p:cNvSpPr>
            <a:spLocks noGrp="1"/>
          </p:cNvSpPr>
          <p:nvPr>
            <p:ph type="dt" sz="half" idx="15"/>
          </p:nvPr>
        </p:nvSpPr>
        <p:spPr/>
        <p:txBody>
          <a:body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84" y="1776213"/>
            <a:ext cx="5447247" cy="778956"/>
          </a:xfrm>
          <a:prstGeom prst="rect">
            <a:avLst/>
          </a:prstGeom>
        </p:spPr>
      </p:pic>
    </p:spTree>
    <p:extLst>
      <p:ext uri="{BB962C8B-B14F-4D97-AF65-F5344CB8AC3E}">
        <p14:creationId xmlns:p14="http://schemas.microsoft.com/office/powerpoint/2010/main" val="20522558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smtClean="0"/>
              <a:t>Click to enter the slideshow title</a:t>
            </a:r>
            <a:endParaRPr lang="en-US" dirty="0"/>
          </a:p>
        </p:txBody>
      </p:sp>
      <p:sp>
        <p:nvSpPr>
          <p:cNvPr id="3" name="Rectangle 2"/>
          <p:cNvSpPr/>
          <p:nvPr/>
        </p:nvSpPr>
        <p:spPr>
          <a:xfrm>
            <a:off x="0" y="477303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n>
                <a:noFill/>
              </a:ln>
            </a:endParaRPr>
          </a:p>
        </p:txBody>
      </p:sp>
      <p:sp>
        <p:nvSpPr>
          <p:cNvPr id="12" name="Text Placeholder 10"/>
          <p:cNvSpPr>
            <a:spLocks noGrp="1"/>
          </p:cNvSpPr>
          <p:nvPr>
            <p:ph type="body" sz="quarter" idx="14" hasCustomPrompt="1"/>
          </p:nvPr>
        </p:nvSpPr>
        <p:spPr>
          <a:xfrm>
            <a:off x="2802469" y="5041204"/>
            <a:ext cx="6587067" cy="1097128"/>
          </a:xfrm>
        </p:spPr>
        <p:txBody>
          <a:bodyPr>
            <a:normAutofit/>
          </a:bodyPr>
          <a:lstStyle>
            <a:lvl1pPr marL="0" indent="0" algn="ctr">
              <a:spcBef>
                <a:spcPts val="0"/>
              </a:spcBef>
              <a:buNone/>
              <a:defRPr sz="1351" baseline="0"/>
            </a:lvl1pPr>
          </a:lstStyle>
          <a:p>
            <a:r>
              <a:rPr lang="en-US" sz="1351" dirty="0" err="1" smtClean="0"/>
              <a:t>Firstname</a:t>
            </a:r>
            <a:r>
              <a:rPr lang="en-US" sz="1351" dirty="0" smtClean="0"/>
              <a:t> </a:t>
            </a:r>
            <a:r>
              <a:rPr lang="en-US" sz="1351" dirty="0" err="1" smtClean="0"/>
              <a:t>Lastname</a:t>
            </a:r>
            <a:r>
              <a:rPr lang="en-US" sz="1351" dirty="0" smtClean="0"/>
              <a:t> | Job Title</a:t>
            </a:r>
          </a:p>
          <a:p>
            <a:r>
              <a:rPr lang="en-US" sz="1351" dirty="0" smtClean="0"/>
              <a:t>Date</a:t>
            </a:r>
            <a:endParaRPr lang="en-US" dirty="0"/>
          </a:p>
        </p:txBody>
      </p:sp>
      <p:pic>
        <p:nvPicPr>
          <p:cNvPr id="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55" y="5964420"/>
            <a:ext cx="2968836" cy="424119"/>
          </a:xfrm>
          <a:prstGeom prst="rect">
            <a:avLst/>
          </a:prstGeom>
        </p:spPr>
      </p:pic>
      <p:sp>
        <p:nvSpPr>
          <p:cNvPr id="9" name="Footer Placeholder 4"/>
          <p:cNvSpPr>
            <a:spLocks noGrp="1"/>
          </p:cNvSpPr>
          <p:nvPr>
            <p:ph type="ftr" sz="quarter" idx="3"/>
          </p:nvPr>
        </p:nvSpPr>
        <p:spPr>
          <a:xfrm>
            <a:off x="6253569" y="6138344"/>
            <a:ext cx="5587647" cy="365125"/>
          </a:xfrm>
          <a:prstGeom prst="rect">
            <a:avLst/>
          </a:prstGeom>
        </p:spPr>
        <p:txBody>
          <a:bodyPr anchor="b"/>
          <a:lstStyle>
            <a:lvl1pPr algn="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3320482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9"/>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9111161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76"/>
            <a:ext cx="12192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p:nvSpPr>
        <p:spPr>
          <a:xfrm>
            <a:off x="0" y="538779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n>
                <a:noFill/>
              </a:ln>
            </a:endParaRPr>
          </a:p>
        </p:txBody>
      </p:sp>
      <p:sp>
        <p:nvSpPr>
          <p:cNvPr id="12" name="Text Placeholder 10"/>
          <p:cNvSpPr>
            <a:spLocks noGrp="1"/>
          </p:cNvSpPr>
          <p:nvPr>
            <p:ph type="body" sz="quarter" idx="14" hasCustomPrompt="1"/>
          </p:nvPr>
        </p:nvSpPr>
        <p:spPr>
          <a:xfrm>
            <a:off x="2802469" y="5644884"/>
            <a:ext cx="6587067" cy="440970"/>
          </a:xfrm>
        </p:spPr>
        <p:txBody>
          <a:bodyPr>
            <a:normAutofit/>
          </a:bodyPr>
          <a:lstStyle>
            <a:lvl1pPr marL="0" indent="0" algn="ctr">
              <a:buNone/>
              <a:defRPr sz="1351" baseline="0"/>
            </a:lvl1pPr>
          </a:lstStyle>
          <a:p>
            <a:r>
              <a:rPr lang="en-US" sz="1351" dirty="0" err="1" smtClean="0"/>
              <a:t>Firstname</a:t>
            </a:r>
            <a:r>
              <a:rPr lang="en-US" sz="1351" dirty="0" smtClean="0"/>
              <a:t> </a:t>
            </a:r>
            <a:r>
              <a:rPr lang="en-US" sz="1351" dirty="0" err="1" smtClean="0"/>
              <a:t>Lastname</a:t>
            </a:r>
            <a:r>
              <a:rPr lang="en-US" sz="1351"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3" y="318913"/>
            <a:ext cx="2968836" cy="424119"/>
          </a:xfrm>
          <a:prstGeom prst="rect">
            <a:avLst/>
          </a:prstGeom>
        </p:spPr>
      </p:pic>
    </p:spTree>
    <p:extLst>
      <p:ext uri="{BB962C8B-B14F-4D97-AF65-F5344CB8AC3E}">
        <p14:creationId xmlns:p14="http://schemas.microsoft.com/office/powerpoint/2010/main" val="4042684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0572050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9"/>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9"/>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50B26D62-EBDC-4CB4-84B4-338D23F7DACE}" type="slidenum">
              <a:rPr lang="en-US" smtClean="0"/>
              <a:t>‹#›</a:t>
            </a:fld>
            <a:endParaRPr lang="en-US" dirty="0"/>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solidFill>
            </a:endParaRPr>
          </a:p>
        </p:txBody>
      </p:sp>
    </p:spTree>
    <p:extLst>
      <p:ext uri="{BB962C8B-B14F-4D97-AF65-F5344CB8AC3E}">
        <p14:creationId xmlns:p14="http://schemas.microsoft.com/office/powerpoint/2010/main" val="33798300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63" indent="-257163">
              <a:lnSpc>
                <a:spcPct val="100000"/>
              </a:lnSpc>
              <a:spcAft>
                <a:spcPts val="751"/>
              </a:spcAft>
              <a:buClr>
                <a:schemeClr val="accent1"/>
              </a:buClr>
              <a:buFont typeface="Arial" panose="020B0604020202020204" pitchFamily="34" charset="0"/>
              <a:buChar char="•"/>
              <a:defRPr sz="1876"/>
            </a:lvl1pPr>
            <a:lvl2pPr marL="600045" indent="-257163">
              <a:lnSpc>
                <a:spcPct val="100000"/>
              </a:lnSpc>
              <a:spcAft>
                <a:spcPts val="751"/>
              </a:spcAft>
              <a:buClr>
                <a:schemeClr val="accent1"/>
              </a:buClr>
              <a:buFont typeface="Arial" panose="020B0604020202020204" pitchFamily="34" charset="0"/>
              <a:buChar char="•"/>
              <a:defRPr sz="1575"/>
            </a:lvl2pPr>
            <a:lvl3pPr marL="900068" indent="-214303">
              <a:lnSpc>
                <a:spcPct val="100000"/>
              </a:lnSpc>
              <a:spcAft>
                <a:spcPts val="751"/>
              </a:spcAft>
              <a:buClr>
                <a:schemeClr val="accent1"/>
              </a:buClr>
              <a:buFont typeface="Arial" panose="020B0604020202020204" pitchFamily="34" charset="0"/>
              <a:buChar char="•"/>
              <a:defRPr sz="1275"/>
            </a:lvl3pPr>
            <a:lvl4pPr marL="1242952" indent="-214303">
              <a:lnSpc>
                <a:spcPct val="100000"/>
              </a:lnSpc>
              <a:spcAft>
                <a:spcPts val="751"/>
              </a:spcAft>
              <a:buClr>
                <a:schemeClr val="accent1"/>
              </a:buClr>
              <a:buFont typeface="Arial" panose="020B0604020202020204" pitchFamily="34" charset="0"/>
              <a:buChar char="•"/>
              <a:defRPr sz="1275"/>
            </a:lvl4pPr>
            <a:lvl5pPr marL="1585834" indent="-214303">
              <a:lnSpc>
                <a:spcPct val="100000"/>
              </a:lnSpc>
              <a:spcAft>
                <a:spcPts val="751"/>
              </a:spcAft>
              <a:buClr>
                <a:schemeClr val="accent1"/>
              </a:buClr>
              <a:buFont typeface="Arial" panose="020B0604020202020204" pitchFamily="34" charset="0"/>
              <a:buChar char="•"/>
              <a:defRPr sz="127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8574641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9"/>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9"/>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4220388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60350"/>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959574"/>
            <a:ext cx="12192000" cy="18984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Date Placeholder 17"/>
          <p:cNvSpPr>
            <a:spLocks noGrp="1"/>
          </p:cNvSpPr>
          <p:nvPr>
            <p:ph type="dt" sz="half" idx="15"/>
          </p:nvPr>
        </p:nvSpPr>
        <p:spPr/>
        <p:txBody>
          <a:bodyPr/>
          <a:lstStyle>
            <a:lvl1pPr>
              <a:defRPr sz="1800"/>
            </a:lvl1pPr>
          </a:lstStyle>
          <a:p>
            <a:fld id="{D7ED242C-24FB-43A0-BCB6-43756FC812F6}" type="datetime1">
              <a:rPr lang="en-US" smtClean="0"/>
              <a:pPr/>
              <a:t>5/1/2019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8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sz="1800"/>
            </a:lvl1p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
        <p:nvSpPr>
          <p:cNvPr id="12" name="Text Placeholder 11"/>
          <p:cNvSpPr>
            <a:spLocks noGrp="1"/>
          </p:cNvSpPr>
          <p:nvPr>
            <p:ph type="body" sz="quarter" idx="17" hasCustomPrompt="1"/>
          </p:nvPr>
        </p:nvSpPr>
        <p:spPr>
          <a:xfrm>
            <a:off x="2743201" y="5081588"/>
            <a:ext cx="6748040" cy="914400"/>
          </a:xfrm>
        </p:spPr>
        <p:txBody>
          <a:bodyPr/>
          <a:lstStyle>
            <a:lvl1pPr marL="0" indent="0" algn="ctr">
              <a:buFontTx/>
              <a:buNone/>
              <a:defRPr/>
            </a:lvl1pPr>
          </a:lstStyle>
          <a:p>
            <a:r>
              <a:rPr lang="en-US" sz="2800" dirty="0" err="1" smtClean="0"/>
              <a:t>Firstname</a:t>
            </a:r>
            <a:r>
              <a:rPr lang="en-US" sz="2800" dirty="0" smtClean="0"/>
              <a:t> </a:t>
            </a:r>
            <a:r>
              <a:rPr lang="en-US" sz="2800" dirty="0" err="1" smtClean="0"/>
              <a:t>Lastname</a:t>
            </a:r>
            <a:r>
              <a:rPr lang="en-US" sz="2800" dirty="0" smtClean="0"/>
              <a:t> | Job Title</a:t>
            </a:r>
          </a:p>
        </p:txBody>
      </p:sp>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24" indent="-171442">
              <a:lnSpc>
                <a:spcPct val="100000"/>
              </a:lnSpc>
              <a:spcBef>
                <a:spcPts val="0"/>
              </a:spcBef>
              <a:buClr>
                <a:schemeClr val="accent2"/>
              </a:buClr>
              <a:defRPr sz="1876">
                <a:solidFill>
                  <a:schemeClr val="bg1"/>
                </a:solidFill>
              </a:defRPr>
            </a:lvl1pPr>
            <a:lvl2pPr marL="857209" indent="-171442">
              <a:lnSpc>
                <a:spcPct val="100000"/>
              </a:lnSpc>
              <a:buClr>
                <a:schemeClr val="accent2"/>
              </a:buClr>
              <a:defRPr sz="1575">
                <a:solidFill>
                  <a:schemeClr val="bg1"/>
                </a:solidFill>
              </a:defRPr>
            </a:lvl2pPr>
            <a:lvl3pPr marL="1200091" indent="-171442">
              <a:lnSpc>
                <a:spcPct val="100000"/>
              </a:lnSpc>
              <a:buClr>
                <a:schemeClr val="accent2"/>
              </a:buClr>
              <a:defRPr sz="1275">
                <a:solidFill>
                  <a:schemeClr val="bg1"/>
                </a:solidFill>
              </a:defRPr>
            </a:lvl3pPr>
            <a:lvl4pPr marL="1542973" indent="-171442">
              <a:lnSpc>
                <a:spcPct val="100000"/>
              </a:lnSpc>
              <a:buClr>
                <a:schemeClr val="accent2"/>
              </a:buClr>
              <a:defRPr sz="1275">
                <a:solidFill>
                  <a:schemeClr val="bg1"/>
                </a:solidFill>
              </a:defRPr>
            </a:lvl4pPr>
            <a:lvl5pPr marL="1885856" indent="-171442">
              <a:lnSpc>
                <a:spcPct val="100000"/>
              </a:lnSpc>
              <a:buClr>
                <a:schemeClr val="accent2"/>
              </a:buClr>
              <a:defRPr sz="1275">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3"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9894551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24" indent="-171442">
              <a:lnSpc>
                <a:spcPct val="100000"/>
              </a:lnSpc>
              <a:spcBef>
                <a:spcPts val="0"/>
              </a:spcBef>
              <a:buClr>
                <a:schemeClr val="accent2"/>
              </a:buClr>
              <a:defRPr>
                <a:solidFill>
                  <a:schemeClr val="bg1"/>
                </a:solidFill>
              </a:defRPr>
            </a:lvl1pPr>
            <a:lvl2pPr marL="857209" indent="-171442">
              <a:lnSpc>
                <a:spcPct val="100000"/>
              </a:lnSpc>
              <a:buClr>
                <a:schemeClr val="accent2"/>
              </a:buClr>
              <a:defRPr>
                <a:solidFill>
                  <a:schemeClr val="bg1"/>
                </a:solidFill>
              </a:defRPr>
            </a:lvl2pPr>
            <a:lvl3pPr marL="1200091" indent="-171442">
              <a:lnSpc>
                <a:spcPct val="100000"/>
              </a:lnSpc>
              <a:buClr>
                <a:schemeClr val="accent2"/>
              </a:buClr>
              <a:defRPr>
                <a:solidFill>
                  <a:schemeClr val="bg1"/>
                </a:solidFill>
              </a:defRPr>
            </a:lvl3pPr>
            <a:lvl4pPr marL="1542973" indent="-171442">
              <a:lnSpc>
                <a:spcPct val="100000"/>
              </a:lnSpc>
              <a:buClr>
                <a:schemeClr val="accent2"/>
              </a:buClr>
              <a:defRPr>
                <a:solidFill>
                  <a:schemeClr val="bg1"/>
                </a:solidFill>
              </a:defRPr>
            </a:lvl4pPr>
            <a:lvl5pPr marL="1885856" indent="-171442">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2"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718969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7039055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7358965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692981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7" y="6356362"/>
            <a:ext cx="1358591" cy="365125"/>
          </a:xfrm>
          <a:prstGeom prst="rect">
            <a:avLst/>
          </a:prstGeom>
        </p:spPr>
        <p:txBody>
          <a:bodyPr vert="horz" lIns="91440" tIns="45720" rIns="91440" bIns="45720" rtlCol="0" anchor="ctr"/>
          <a:lstStyle>
            <a:lvl1pPr algn="l">
              <a:defRPr sz="900">
                <a:solidFill>
                  <a:schemeClr val="tx2"/>
                </a:solidFill>
              </a:defRPr>
            </a:lvl1p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5" y="635636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3757342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3"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4188925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3"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0896956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3"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5" y="1364826"/>
            <a:ext cx="4538435"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7" y="6356362"/>
            <a:ext cx="1358591" cy="365125"/>
          </a:xfrm>
          <a:prstGeom prst="rect">
            <a:avLst/>
          </a:prstGeom>
        </p:spPr>
        <p:txBody>
          <a:bodyPr vert="horz" lIns="91440" tIns="45720" rIns="91440" bIns="45720" rtlCol="0" anchor="ctr"/>
          <a:lstStyle>
            <a:lvl1pPr algn="l">
              <a:defRPr sz="900">
                <a:solidFill>
                  <a:schemeClr val="tx2"/>
                </a:solidFill>
              </a:defRPr>
            </a:lvl1pPr>
          </a:lstStyle>
          <a:p>
            <a:fld id="{79751B3F-B4E5-4AA7-A6F6-8B0E6F438C48}" type="datetimeFigureOut">
              <a:rPr lang="en-US" smtClean="0"/>
              <a:pPr/>
              <a:t>5/1/2019</a:t>
            </a:fld>
            <a:endParaRPr lang="en-US" dirty="0"/>
          </a:p>
        </p:txBody>
      </p:sp>
      <p:sp>
        <p:nvSpPr>
          <p:cNvPr id="11"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5" y="635636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8327140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7"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1"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5"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553764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5/1/2019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6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
        <p:nvSpPr>
          <p:cNvPr id="6" name="Text Placeholder 5"/>
          <p:cNvSpPr>
            <a:spLocks noGrp="1"/>
          </p:cNvSpPr>
          <p:nvPr>
            <p:ph type="body" sz="quarter" idx="17" hasCustomPrompt="1"/>
          </p:nvPr>
        </p:nvSpPr>
        <p:spPr>
          <a:xfrm>
            <a:off x="2409373" y="5418136"/>
            <a:ext cx="7373254" cy="914400"/>
          </a:xfrm>
        </p:spPr>
        <p:txBody>
          <a:bodyPr/>
          <a:lstStyle>
            <a:lvl1pPr marL="0" indent="0" algn="ctr">
              <a:buNone/>
              <a:defRPr/>
            </a:lvl1pPr>
          </a:lstStyle>
          <a:p>
            <a:r>
              <a:rPr lang="en-US" sz="2800" dirty="0" err="1" smtClean="0"/>
              <a:t>Firstname</a:t>
            </a:r>
            <a:r>
              <a:rPr lang="en-US" sz="2800" dirty="0" smtClean="0"/>
              <a:t> </a:t>
            </a:r>
            <a:r>
              <a:rPr lang="en-US" sz="2800" dirty="0" err="1" smtClean="0"/>
              <a:t>Lastname</a:t>
            </a:r>
            <a:r>
              <a:rPr lang="en-US" sz="2800" dirty="0" smtClean="0"/>
              <a:t> | Job Title</a:t>
            </a:r>
          </a:p>
        </p:txBody>
      </p:sp>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Picture Placeholder 2"/>
          <p:cNvSpPr>
            <a:spLocks noGrp="1"/>
          </p:cNvSpPr>
          <p:nvPr>
            <p:ph type="pic" sz="quarter" idx="13" hasCustomPrompt="1"/>
          </p:nvPr>
        </p:nvSpPr>
        <p:spPr>
          <a:xfrm>
            <a:off x="1572821"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8" y="4564988"/>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8" y="4564988"/>
            <a:ext cx="2542477" cy="723900"/>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1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0796532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58"/>
            <a:ext cx="2542477" cy="1623853"/>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7" y="1967573"/>
            <a:ext cx="2094843" cy="2094842"/>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1" y="1967573"/>
            <a:ext cx="2094843" cy="2094842"/>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5" y="1967573"/>
            <a:ext cx="2094843" cy="2094842"/>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351"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2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5724593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Picture Placeholder 2"/>
          <p:cNvSpPr>
            <a:spLocks noGrp="1"/>
          </p:cNvSpPr>
          <p:nvPr>
            <p:ph type="pic" sz="quarter" idx="13" hasCustomPrompt="1"/>
          </p:nvPr>
        </p:nvSpPr>
        <p:spPr>
          <a:xfrm>
            <a:off x="806340" y="167478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1674784"/>
            <a:ext cx="2866328" cy="1858809"/>
          </a:xfrm>
        </p:spPr>
        <p:txBody>
          <a:bodyPr anchor="ctr">
            <a:noAutofit/>
          </a:bodyPr>
          <a:lstStyle>
            <a:lvl1pPr marL="0" indent="0">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23" name="Picture Placeholder 2"/>
          <p:cNvSpPr>
            <a:spLocks noGrp="1"/>
          </p:cNvSpPr>
          <p:nvPr>
            <p:ph type="pic" sz="quarter" idx="14" hasCustomPrompt="1"/>
          </p:nvPr>
        </p:nvSpPr>
        <p:spPr>
          <a:xfrm>
            <a:off x="806340" y="39393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1" y="3939373"/>
            <a:ext cx="2866328" cy="1858809"/>
          </a:xfrm>
        </p:spPr>
        <p:txBody>
          <a:bodyPr anchor="ctr">
            <a:noAutofit/>
          </a:bodyPr>
          <a:lstStyle>
            <a:lvl1pPr marL="0" indent="0">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25" name="Picture Placeholder 2"/>
          <p:cNvSpPr>
            <a:spLocks noGrp="1"/>
          </p:cNvSpPr>
          <p:nvPr>
            <p:ph type="pic" sz="quarter" idx="17" hasCustomPrompt="1"/>
          </p:nvPr>
        </p:nvSpPr>
        <p:spPr>
          <a:xfrm>
            <a:off x="6199813" y="167478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84"/>
            <a:ext cx="2866328" cy="1858809"/>
          </a:xfrm>
        </p:spPr>
        <p:txBody>
          <a:bodyPr anchor="ctr">
            <a:noAutofit/>
          </a:bodyPr>
          <a:lstStyle>
            <a:lvl1pPr marL="0" indent="0">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27" name="Picture Placeholder 2"/>
          <p:cNvSpPr>
            <a:spLocks noGrp="1"/>
          </p:cNvSpPr>
          <p:nvPr>
            <p:ph type="pic" sz="quarter" idx="19" hasCustomPrompt="1"/>
          </p:nvPr>
        </p:nvSpPr>
        <p:spPr>
          <a:xfrm>
            <a:off x="6199813" y="39393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72"/>
            <a:ext cx="2866328" cy="1858809"/>
          </a:xfrm>
        </p:spPr>
        <p:txBody>
          <a:bodyPr anchor="ctr">
            <a:noAutofit/>
          </a:bodyPr>
          <a:lstStyle>
            <a:lvl1pPr marL="0" indent="0">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2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8683510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40" y="1674783"/>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1674784"/>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13" name="Picture Placeholder 2"/>
          <p:cNvSpPr>
            <a:spLocks noGrp="1"/>
          </p:cNvSpPr>
          <p:nvPr>
            <p:ph type="pic" sz="quarter" idx="14" hasCustomPrompt="1"/>
          </p:nvPr>
        </p:nvSpPr>
        <p:spPr>
          <a:xfrm>
            <a:off x="806340" y="3939373"/>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1" y="3939373"/>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16" name="Picture Placeholder 2"/>
          <p:cNvSpPr>
            <a:spLocks noGrp="1"/>
          </p:cNvSpPr>
          <p:nvPr>
            <p:ph type="pic" sz="quarter" idx="17" hasCustomPrompt="1"/>
          </p:nvPr>
        </p:nvSpPr>
        <p:spPr>
          <a:xfrm>
            <a:off x="6199813" y="1674783"/>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84"/>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18" name="Picture Placeholder 2"/>
          <p:cNvSpPr>
            <a:spLocks noGrp="1"/>
          </p:cNvSpPr>
          <p:nvPr>
            <p:ph type="pic" sz="quarter" idx="19" hasCustomPrompt="1"/>
          </p:nvPr>
        </p:nvSpPr>
        <p:spPr>
          <a:xfrm>
            <a:off x="6199813" y="3939373"/>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72"/>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2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3391627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Picture Placeholder 2"/>
          <p:cNvSpPr>
            <a:spLocks noGrp="1"/>
          </p:cNvSpPr>
          <p:nvPr>
            <p:ph type="pic" sz="quarter" idx="13" hasCustomPrompt="1"/>
          </p:nvPr>
        </p:nvSpPr>
        <p:spPr>
          <a:xfrm>
            <a:off x="806340"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25" name="Picture Placeholder 2"/>
          <p:cNvSpPr>
            <a:spLocks noGrp="1"/>
          </p:cNvSpPr>
          <p:nvPr>
            <p:ph type="pic" sz="quarter" idx="17" hasCustomPrompt="1"/>
          </p:nvPr>
        </p:nvSpPr>
        <p:spPr>
          <a:xfrm>
            <a:off x="619981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1"/>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2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3427255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40" y="2800331"/>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16" name="Picture Placeholder 2"/>
          <p:cNvSpPr>
            <a:spLocks noGrp="1"/>
          </p:cNvSpPr>
          <p:nvPr>
            <p:ph type="pic" sz="quarter" idx="17" hasCustomPrompt="1"/>
          </p:nvPr>
        </p:nvSpPr>
        <p:spPr>
          <a:xfrm>
            <a:off x="6199813" y="2800331"/>
            <a:ext cx="1858809" cy="1858809"/>
          </a:xfrm>
          <a:prstGeom prst="rect">
            <a:avLst/>
          </a:prstGeom>
          <a:solidFill>
            <a:schemeClr val="bg1"/>
          </a:solidFill>
          <a:ln w="28575">
            <a:noFill/>
          </a:ln>
        </p:spPr>
        <p:txBody>
          <a:bodyPr anchor="ctr">
            <a:normAutofit/>
          </a:bodyPr>
          <a:lstStyle>
            <a:lvl1pPr marL="0" indent="0" algn="ctr">
              <a:buNone/>
              <a:defRPr sz="1351"/>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351"/>
            </a:lvl1pPr>
            <a:lvl2pPr marL="342882" indent="0">
              <a:buFont typeface="Arial" panose="020B0604020202020204" pitchFamily="34" charset="0"/>
              <a:buNone/>
              <a:defRPr sz="1351"/>
            </a:lvl2pPr>
            <a:lvl3pPr marL="685767" indent="0">
              <a:buFont typeface="Arial" panose="020B0604020202020204" pitchFamily="34" charset="0"/>
              <a:buNone/>
              <a:defRPr sz="1351"/>
            </a:lvl3pPr>
            <a:lvl4pPr marL="1028649" indent="0">
              <a:buFont typeface="Arial" panose="020B0604020202020204" pitchFamily="34" charset="0"/>
              <a:buNone/>
              <a:defRPr sz="1351"/>
            </a:lvl4pPr>
            <a:lvl5pPr marL="1371531" indent="0">
              <a:buFont typeface="Arial" panose="020B0604020202020204" pitchFamily="34" charset="0"/>
              <a:buNone/>
              <a:defRPr sz="1351"/>
            </a:lvl5pPr>
          </a:lstStyle>
          <a:p>
            <a:pPr lvl="0"/>
            <a:r>
              <a:rPr lang="en-US" smtClean="0"/>
              <a:t>Edit Master text styles</a:t>
            </a:r>
          </a:p>
        </p:txBody>
      </p:sp>
      <p:sp>
        <p:nvSpPr>
          <p:cNvPr id="4" name="Date Placeholder 3"/>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2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0182097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8"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751831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8"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2845364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0973856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3"/>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5322598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p:nvPr>
        </p:nvSpPr>
        <p:spPr>
          <a:xfrm>
            <a:off x="2802467" y="5644884"/>
            <a:ext cx="6587067" cy="440970"/>
          </a:xfrm>
        </p:spPr>
        <p:txBody>
          <a:bodyPr>
            <a:normAutofit/>
          </a:bodyPr>
          <a:lstStyle>
            <a:lvl1pPr marL="0" indent="0" algn="ctr">
              <a:buNone/>
              <a:defRPr sz="2000" baseline="0"/>
            </a:lvl1pPr>
          </a:lstStyle>
          <a:p>
            <a:endParaRPr lang="en-US" sz="1800" dirty="0" smtClean="0"/>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5/1/2019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233733820"/>
      </p:ext>
    </p:extLst>
  </p:cSld>
  <p:clrMapOvr>
    <a:masterClrMapping/>
  </p:clrMapOvr>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5534491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905"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84" y="321152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6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5"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8818252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1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65"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83"/>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979228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905"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84" y="321152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6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5"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8747932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1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65"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83"/>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7" y="6356362"/>
            <a:ext cx="1358591" cy="365125"/>
          </a:xfrm>
        </p:spPr>
        <p:txBody>
          <a:bodyPr/>
          <a:lstStyle/>
          <a:p>
            <a:fld id="{79751B3F-B4E5-4AA7-A6F6-8B0E6F438C48}" type="datetimeFigureOut">
              <a:rPr lang="en-US" smtClean="0"/>
              <a:pPr/>
              <a:t>5/1/2019</a:t>
            </a:fld>
            <a:endParaRPr lang="en-US" dirty="0"/>
          </a:p>
        </p:txBody>
      </p:sp>
      <p:sp>
        <p:nvSpPr>
          <p:cNvPr id="10"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5" y="635636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00932434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905"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84" y="321152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94"/>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9444888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
        <p:nvSpPr>
          <p:cNvPr id="13" name="Title 1"/>
          <p:cNvSpPr>
            <a:spLocks noGrp="1"/>
          </p:cNvSpPr>
          <p:nvPr>
            <p:ph type="title" hasCustomPrompt="1"/>
          </p:nvPr>
        </p:nvSpPr>
        <p:spPr>
          <a:xfrm>
            <a:off x="815905"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67"/>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84" y="321152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95"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38730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1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65"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83"/>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7"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1891210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itle 1"/>
          <p:cNvSpPr>
            <a:spLocks noGrp="1"/>
          </p:cNvSpPr>
          <p:nvPr>
            <p:ph type="title" hasCustomPrompt="1"/>
          </p:nvPr>
        </p:nvSpPr>
        <p:spPr>
          <a:xfrm>
            <a:off x="1387736" y="1438519"/>
            <a:ext cx="9488245" cy="2219093"/>
          </a:xfrm>
        </p:spPr>
        <p:txBody>
          <a:bodyPr>
            <a:noAutofit/>
          </a:bodyPr>
          <a:lstStyle>
            <a:lvl1pPr algn="ctr">
              <a:tabLst>
                <a:tab pos="2827593" algn="l"/>
              </a:tabLst>
              <a:defRPr sz="3751"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28"/>
            <a:ext cx="9488245" cy="1015739"/>
          </a:xfrm>
        </p:spPr>
        <p:txBody>
          <a:bodyPr anchor="ctr">
            <a:normAutofit/>
          </a:bodyPr>
          <a:lstStyle>
            <a:lvl1pPr marL="0" indent="0" algn="ctr">
              <a:buNone/>
              <a:defRPr sz="1801"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9"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1809039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itle 1"/>
          <p:cNvSpPr>
            <a:spLocks noGrp="1"/>
          </p:cNvSpPr>
          <p:nvPr>
            <p:ph type="title" hasCustomPrompt="1"/>
          </p:nvPr>
        </p:nvSpPr>
        <p:spPr>
          <a:xfrm>
            <a:off x="1387736" y="1438519"/>
            <a:ext cx="9488245" cy="2219093"/>
          </a:xfrm>
        </p:spPr>
        <p:txBody>
          <a:bodyPr>
            <a:noAutofit/>
          </a:bodyPr>
          <a:lstStyle>
            <a:lvl1pPr algn="ctr">
              <a:tabLst>
                <a:tab pos="2827593" algn="l"/>
              </a:tabLst>
              <a:defRPr sz="3751"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28"/>
            <a:ext cx="9488245" cy="1015739"/>
          </a:xfrm>
        </p:spPr>
        <p:txBody>
          <a:bodyPr anchor="ctr">
            <a:normAutofit/>
          </a:bodyPr>
          <a:lstStyle>
            <a:lvl1pPr marL="0" indent="0" algn="ctr">
              <a:buNone/>
              <a:defRPr sz="1801"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7" y="6356362"/>
            <a:ext cx="1358591" cy="365125"/>
          </a:xfrm>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18"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5" y="635636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150057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554065"/>
            <a:ext cx="10515600" cy="4351338"/>
          </a:xfrm>
        </p:spPr>
        <p:txBody>
          <a:bodyPr>
            <a:noAutofit/>
          </a:bodyPr>
          <a:lstStyle>
            <a:lvl1pPr marL="228600" indent="-228600">
              <a:spcBef>
                <a:spcPts val="0"/>
              </a:spcBef>
              <a:spcAft>
                <a:spcPts val="600"/>
              </a:spcAft>
              <a:buClrTx/>
              <a:buFont typeface="Arial" panose="020B0604020202020204" pitchFamily="34" charset="0"/>
              <a:buChar char="•"/>
              <a:defRPr/>
            </a:lvl1pPr>
            <a:lvl2pPr marL="800100" indent="-342900">
              <a:spcBef>
                <a:spcPts val="0"/>
              </a:spcBef>
              <a:spcAft>
                <a:spcPts val="600"/>
              </a:spcAft>
              <a:buClrTx/>
              <a:buFont typeface="Calibri" panose="020F0502020204030204" pitchFamily="34" charset="0"/>
              <a:buChar char="‒"/>
              <a:defRPr/>
            </a:lvl2pPr>
            <a:lvl3pPr marL="1143000" indent="-228600">
              <a:spcBef>
                <a:spcPts val="0"/>
              </a:spcBef>
              <a:spcAft>
                <a:spcPts val="600"/>
              </a:spcAft>
              <a:buClrTx/>
              <a:buFont typeface="Calibri" panose="020F0502020204030204" pitchFamily="34" charset="0"/>
              <a:buChar char="›"/>
              <a:defRPr/>
            </a:lvl3pPr>
            <a:lvl4pPr marL="1600200" indent="-228600">
              <a:spcBef>
                <a:spcPts val="0"/>
              </a:spcBef>
              <a:spcAft>
                <a:spcPts val="600"/>
              </a:spcAft>
              <a:buClrTx/>
              <a:buFont typeface="Calibri" panose="020F0502020204030204" pitchFamily="34" charset="0"/>
              <a:buChar char="⁻"/>
              <a:defRPr/>
            </a:lvl4pPr>
            <a:lvl5pPr marL="2057400" indent="-228600">
              <a:spcBef>
                <a:spcPts val="0"/>
              </a:spcBef>
              <a:spcAft>
                <a:spcPts val="600"/>
              </a:spcAft>
              <a:buClrTx/>
              <a:buFont typeface="Calibri" panose="020F050202020403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noAutofit/>
          </a:bodyPr>
          <a:lstStyle>
            <a:lvl1pPr>
              <a:defRPr sz="1800"/>
            </a:lvl1pPr>
          </a:lstStyle>
          <a:p>
            <a:fld id="{824D5D47-1752-4D84-8BFB-C2F71A34C932}" type="datetime1">
              <a:rPr lang="en-US" smtClean="0"/>
              <a:pPr/>
              <a:t>5/1/2019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noAutofit/>
          </a:bodyPr>
          <a:lstStyle>
            <a:lvl1pPr algn="ctr">
              <a:defRPr sz="18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noAutofit/>
          </a:bodyPr>
          <a:lstStyle>
            <a:lvl1pPr>
              <a:defRPr sz="1800"/>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756084" algn="l"/>
                <a:tab pos="2827593" algn="l"/>
              </a:tabLst>
              <a:defRPr sz="4127"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47858111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2827593" algn="l"/>
              </a:tabLst>
              <a:defRPr sz="3375"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9" y="524007"/>
            <a:ext cx="2155300" cy="2155300"/>
          </a:xfrm>
          <a:prstGeom prst="ellipse">
            <a:avLst/>
          </a:prstGeom>
          <a:solidFill>
            <a:srgbClr val="78BE21">
              <a:alpha val="87843"/>
            </a:srgbClr>
          </a:solidFill>
        </p:spPr>
        <p:txBody>
          <a:bodyPr anchor="ctr">
            <a:normAutofit/>
          </a:bodyPr>
          <a:lstStyle>
            <a:lvl1pPr marL="0" indent="0" algn="ctr">
              <a:buNone/>
              <a:defRPr sz="1876"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6"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418944920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7" y="1609867"/>
            <a:ext cx="7593051" cy="3638266"/>
          </a:xfrm>
          <a:solidFill>
            <a:schemeClr val="tx1">
              <a:alpha val="88000"/>
            </a:schemeClr>
          </a:solidFill>
        </p:spPr>
        <p:txBody>
          <a:bodyPr>
            <a:noAutofit/>
          </a:bodyPr>
          <a:lstStyle>
            <a:lvl1pPr algn="ctr">
              <a:spcAft>
                <a:spcPts val="751"/>
              </a:spcAft>
              <a:tabLst>
                <a:tab pos="2827593" algn="l"/>
              </a:tabLst>
              <a:defRPr sz="5252"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3603105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6"/>
            <a:ext cx="10515600" cy="1340989"/>
          </a:xfrm>
        </p:spPr>
        <p:txBody>
          <a:bodyPr>
            <a:noAutofit/>
          </a:bodyPr>
          <a:lstStyle>
            <a:lvl1pPr algn="ctr">
              <a:tabLst>
                <a:tab pos="2827593" algn="l"/>
              </a:tabLst>
              <a:defRPr sz="5252">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71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2668498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12192000" cy="1340989"/>
          </a:xfrm>
          <a:solidFill>
            <a:schemeClr val="tx1"/>
          </a:solidFill>
        </p:spPr>
        <p:txBody>
          <a:bodyPr>
            <a:noAutofit/>
          </a:bodyPr>
          <a:lstStyle>
            <a:lvl1pPr algn="ctr">
              <a:tabLst>
                <a:tab pos="2827593" algn="l"/>
              </a:tabLst>
              <a:defRPr sz="5252">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71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1184775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6"/>
            <a:ext cx="10515600" cy="1340989"/>
          </a:xfrm>
        </p:spPr>
        <p:txBody>
          <a:bodyPr>
            <a:noAutofit/>
          </a:bodyPr>
          <a:lstStyle>
            <a:lvl1pPr algn="ctr">
              <a:tabLst>
                <a:tab pos="2827593" algn="l"/>
              </a:tabLst>
              <a:defRPr sz="5252">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71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1958369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593" algn="l"/>
              </a:tabLst>
              <a:defRPr sz="45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29998" i="0">
                <a:solidFill>
                  <a:schemeClr val="bg1"/>
                </a:solidFill>
              </a:defRPr>
            </a:lvl1pPr>
            <a:lvl2pPr marL="342882" indent="0">
              <a:buNone/>
              <a:defRPr/>
            </a:lvl2pPr>
            <a:lvl3pPr marL="685767" indent="0">
              <a:buNone/>
              <a:defRPr/>
            </a:lvl3pPr>
            <a:lvl4pPr marL="1028649" indent="0">
              <a:buNone/>
              <a:defRPr/>
            </a:lvl4pPr>
            <a:lvl5pPr marL="1371531"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54771702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593" algn="l"/>
              </a:tabLst>
              <a:defRPr sz="45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29998" i="0">
                <a:solidFill>
                  <a:schemeClr val="bg1"/>
                </a:solidFill>
              </a:defRPr>
            </a:lvl1pPr>
            <a:lvl2pPr marL="342882" indent="0">
              <a:buNone/>
              <a:defRPr/>
            </a:lvl2pPr>
            <a:lvl3pPr marL="685767" indent="0">
              <a:buNone/>
              <a:defRPr/>
            </a:lvl3pPr>
            <a:lvl4pPr marL="1028649" indent="0">
              <a:buNone/>
              <a:defRPr/>
            </a:lvl4pPr>
            <a:lvl5pPr marL="1371531"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423513882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45"/>
            <a:ext cx="10515600" cy="1472163"/>
          </a:xfrm>
        </p:spPr>
        <p:txBody>
          <a:bodyPr>
            <a:noAutofit/>
          </a:bodyPr>
          <a:lstStyle>
            <a:lvl1pPr algn="ctr">
              <a:tabLst>
                <a:tab pos="2827593" algn="l"/>
              </a:tabLst>
              <a:defRPr sz="5252">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9"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3" y="318913"/>
            <a:ext cx="2968836" cy="424119"/>
          </a:xfrm>
          <a:prstGeom prst="rect">
            <a:avLst/>
          </a:prstGeom>
        </p:spPr>
      </p:pic>
    </p:spTree>
    <p:extLst>
      <p:ext uri="{BB962C8B-B14F-4D97-AF65-F5344CB8AC3E}">
        <p14:creationId xmlns:p14="http://schemas.microsoft.com/office/powerpoint/2010/main" val="27122838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2827593" algn="l"/>
              </a:tabLst>
              <a:defRPr sz="5252">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79751B3F-B4E5-4AA7-A6F6-8B0E6F438C48}" type="datetimeFigureOut">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50B26D62-EBDC-4CB4-84B4-338D23F7DACE}" type="slidenum">
              <a:rPr lang="en-US" smtClean="0"/>
              <a:t>‹#›</a:t>
            </a:fld>
            <a:endParaRPr lang="en-US" dirty="0"/>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3" y="318913"/>
            <a:ext cx="2968836" cy="424119"/>
          </a:xfrm>
          <a:prstGeom prst="rect">
            <a:avLst/>
          </a:prstGeom>
        </p:spPr>
      </p:pic>
    </p:spTree>
    <p:extLst>
      <p:ext uri="{BB962C8B-B14F-4D97-AF65-F5344CB8AC3E}">
        <p14:creationId xmlns:p14="http://schemas.microsoft.com/office/powerpoint/2010/main" val="253600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Autofit/>
          </a:bodyPr>
          <a:lstStyle>
            <a:lvl1pPr algn="ctr">
              <a:defRPr sz="3600">
                <a:solidFill>
                  <a:schemeClr val="bg1"/>
                </a:solidFill>
              </a:defRPr>
            </a:lvl1pPr>
          </a:lstStyle>
          <a:p>
            <a:r>
              <a:rPr lang="en-US" dirty="0" smtClean="0"/>
              <a:t>Click to edit title</a:t>
            </a:r>
            <a:endParaRPr lang="en-US" dirty="0"/>
          </a:p>
        </p:txBody>
      </p:sp>
      <p:sp>
        <p:nvSpPr>
          <p:cNvPr id="4" name="Date Placeholder 3"/>
          <p:cNvSpPr>
            <a:spLocks noGrp="1"/>
          </p:cNvSpPr>
          <p:nvPr>
            <p:ph type="dt" sz="half" idx="10"/>
          </p:nvPr>
        </p:nvSpPr>
        <p:spPr/>
        <p:txBody>
          <a:bodyPr>
            <a:noAutofit/>
          </a:bodyPr>
          <a:lstStyle>
            <a:lvl1pPr>
              <a:defRPr sz="1800"/>
            </a:lvl1pPr>
          </a:lstStyle>
          <a:p>
            <a:fld id="{824D5D47-1752-4D84-8BFB-C2F71A34C932}" type="datetime1">
              <a:rPr lang="en-US" smtClean="0"/>
              <a:pPr/>
              <a:t>5/1/2019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noAutofit/>
          </a:bodyPr>
          <a:lstStyle>
            <a:lvl1pPr algn="ctr">
              <a:defRPr sz="18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noAutofit/>
          </a:bodyPr>
          <a:lstStyle>
            <a:lvl1pPr>
              <a:defRPr sz="1800"/>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2" name="Content Placeholder 2"/>
          <p:cNvSpPr>
            <a:spLocks noGrp="1"/>
          </p:cNvSpPr>
          <p:nvPr>
            <p:ph idx="1"/>
          </p:nvPr>
        </p:nvSpPr>
        <p:spPr>
          <a:xfrm>
            <a:off x="838200" y="1554065"/>
            <a:ext cx="10515600" cy="4351338"/>
          </a:xfrm>
        </p:spPr>
        <p:txBody>
          <a:bodyPr>
            <a:noAutofit/>
          </a:bodyPr>
          <a:lstStyle>
            <a:lvl1pPr marL="228600" indent="-228600">
              <a:spcBef>
                <a:spcPts val="0"/>
              </a:spcBef>
              <a:spcAft>
                <a:spcPts val="600"/>
              </a:spcAft>
              <a:buClrTx/>
              <a:buFont typeface="Arial" panose="020B0604020202020204" pitchFamily="34" charset="0"/>
              <a:buChar char="•"/>
              <a:defRPr/>
            </a:lvl1pPr>
            <a:lvl2pPr marL="800100" indent="-342900">
              <a:spcBef>
                <a:spcPts val="0"/>
              </a:spcBef>
              <a:spcAft>
                <a:spcPts val="600"/>
              </a:spcAft>
              <a:buClrTx/>
              <a:buFont typeface="Calibri" panose="020F0502020204030204" pitchFamily="34" charset="0"/>
              <a:buChar char="‒"/>
              <a:defRPr/>
            </a:lvl2pPr>
            <a:lvl3pPr marL="1143000" indent="-228600">
              <a:spcBef>
                <a:spcPts val="0"/>
              </a:spcBef>
              <a:spcAft>
                <a:spcPts val="600"/>
              </a:spcAft>
              <a:buClrTx/>
              <a:buFont typeface="Calibri" panose="020F0502020204030204" pitchFamily="34" charset="0"/>
              <a:buChar char="›"/>
              <a:defRPr/>
            </a:lvl3pPr>
            <a:lvl4pPr marL="1600200" indent="-228600">
              <a:spcBef>
                <a:spcPts val="0"/>
              </a:spcBef>
              <a:spcAft>
                <a:spcPts val="600"/>
              </a:spcAft>
              <a:buClrTx/>
              <a:buFont typeface="Calibri" panose="020F0502020204030204" pitchFamily="34" charset="0"/>
              <a:buChar char="⁻"/>
              <a:defRPr/>
            </a:lvl4pPr>
            <a:lvl5pPr marL="2057400" indent="-228600">
              <a:spcBef>
                <a:spcPts val="0"/>
              </a:spcBef>
              <a:spcAft>
                <a:spcPts val="600"/>
              </a:spcAft>
              <a:buClrTx/>
              <a:buFont typeface="Calibri" panose="020F050202020403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487975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spTree>
    <p:extLst>
      <p:ext uri="{BB962C8B-B14F-4D97-AF65-F5344CB8AC3E}">
        <p14:creationId xmlns:p14="http://schemas.microsoft.com/office/powerpoint/2010/main" val="15450100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152">
          <p15:clr>
            <a:srgbClr val="FBAE40"/>
          </p15:clr>
        </p15:guide>
        <p15:guide id="2" pos="6528">
          <p15:clr>
            <a:srgbClr val="FBAE40"/>
          </p15:clr>
        </p15:guide>
        <p15:guide id="3" orient="horz" pos="129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Big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71" y="457200"/>
            <a:ext cx="10957932" cy="4806176"/>
          </a:xfrm>
          <a:prstGeom prst="rect">
            <a:avLst/>
          </a:prstGeom>
        </p:spPr>
        <p:txBody>
          <a:bodyPr anchor="ctr" anchorCtr="0"/>
          <a:lstStyle>
            <a:lvl1pPr>
              <a:lnSpc>
                <a:spcPct val="100000"/>
              </a:lnSpc>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fld id="{79751B3F-B4E5-4AA7-A6F6-8B0E6F438C48}" type="datetimeFigureOut">
              <a:rPr lang="en-US" smtClean="0"/>
              <a:pPr/>
              <a:t>5/1/2019</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3543203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noAutofit/>
          </a:bodyPr>
          <a:lstStyle>
            <a:lvl1pPr>
              <a:buClrTx/>
              <a:defRPr/>
            </a:lvl1pPr>
            <a:lvl2pPr>
              <a:buClrTx/>
              <a:defRPr/>
            </a:lvl2pPr>
            <a:lvl3pPr>
              <a:buClrTx/>
              <a:defRPr/>
            </a:lvl3pPr>
            <a:lvl4pPr marL="1600200" indent="-228600">
              <a:buClrTx/>
              <a:buFont typeface="Calibri" panose="020F0502020204030204" pitchFamily="34" charset="0"/>
              <a:buChar char="⁻"/>
              <a:defRPr/>
            </a:lvl4pPr>
            <a:lvl5pPr marL="2057400" indent="-228600">
              <a:buClrTx/>
              <a:buFont typeface="Calibri" panose="020F050202020403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noAutofit/>
          </a:bodyPr>
          <a:lstStyle>
            <a:lvl1pPr>
              <a:buClrTx/>
              <a:defRPr/>
            </a:lvl1pPr>
            <a:lvl2pPr>
              <a:buClrTx/>
              <a:defRPr/>
            </a:lvl2pPr>
            <a:lvl3pPr>
              <a:buClrTx/>
              <a:defRPr/>
            </a:lvl3pPr>
            <a:lvl4pPr marL="1600200" indent="-228600">
              <a:buClrTx/>
              <a:buFont typeface="Calibri" panose="020F0502020204030204" pitchFamily="34" charset="0"/>
              <a:buChar char="⁻"/>
              <a:defRPr/>
            </a:lvl4pPr>
            <a:lvl5pPr marL="2057400" indent="-228600">
              <a:buClrTx/>
              <a:buFont typeface="Calibri" panose="020F050202020403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1800"/>
            </a:lvl1pPr>
          </a:lstStyle>
          <a:p>
            <a:fld id="{7C198DD1-C477-482D-A126-3FBDD1778E48}" type="datetime1">
              <a:rPr lang="en-US" smtClean="0"/>
              <a:pPr/>
              <a:t>5/1/2019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8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lvl1pPr>
              <a:defRPr sz="1800"/>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764073"/>
            <a:ext cx="10515600" cy="2195473"/>
          </a:xfrm>
        </p:spPr>
        <p:txBody>
          <a:bodyPr anchor="ctr">
            <a:spAutoFit/>
          </a:bodyPr>
          <a:lstStyle>
            <a:lvl1pPr marL="0" indent="0" algn="ctr">
              <a:lnSpc>
                <a:spcPct val="100000"/>
              </a:lnSpc>
              <a:spcBef>
                <a:spcPts val="0"/>
              </a:spcBef>
              <a:buNone/>
              <a:defRPr sz="4000"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5/1/2019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lvl1pPr>
              <a:defRPr sz="1800"/>
            </a:lvl1pPr>
          </a:lstStyle>
          <a:p>
            <a:fld id="{C77968C3-7B7E-411D-B105-08F43D0B3F8A}" type="slidenum">
              <a:rPr lang="en-US" smtClean="0"/>
              <a:pPr/>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1800" b="1" i="0" cap="all" spc="99"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1800" b="1" spc="198" baseline="0">
                <a:solidFill>
                  <a:schemeClr val="accent1"/>
                </a:solidFill>
              </a:defRPr>
            </a:lvl1pPr>
          </a:lstStyle>
          <a:p>
            <a:fld id="{B03B318F-DCD9-4300-8D6C-27366D417958}" type="datetime1">
              <a:rPr lang="en-US" smtClean="0"/>
              <a:pPr/>
              <a:t>5/1/2019</a:t>
            </a:fld>
            <a:endParaRPr lang="en-US" dirty="0"/>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Add text or other object </a:t>
            </a:r>
            <a:br>
              <a:rPr lang="en-US" dirty="0" smtClean="0"/>
            </a:br>
            <a:r>
              <a:rPr lang="en-US" dirty="0" smtClean="0"/>
              <a:t>by clicking an icon. </a:t>
            </a:r>
            <a:endParaRPr lang="en-US" dirty="0"/>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1"/>
                </a:solidFill>
              </a:defRPr>
            </a:lvl1pPr>
          </a:lstStyle>
          <a:p>
            <a:r>
              <a:rPr lang="en-US" dirty="0" smtClean="0"/>
              <a:t>Title - 1 column slide</a:t>
            </a:r>
            <a:endParaRPr lang="en-US" dirty="0"/>
          </a:p>
        </p:txBody>
      </p:sp>
    </p:spTree>
    <p:extLst>
      <p:ext uri="{BB962C8B-B14F-4D97-AF65-F5344CB8AC3E}">
        <p14:creationId xmlns:p14="http://schemas.microsoft.com/office/powerpoint/2010/main" val="785709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8" Type="http://schemas.openxmlformats.org/officeDocument/2006/relationships/slideLayout" Target="../slideLayouts/slideLayout18.xml"/><Relationship Id="rId5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800" b="1">
                <a:solidFill>
                  <a:schemeClr val="tx2"/>
                </a:solidFill>
              </a:defRPr>
            </a:lvl1pPr>
          </a:lstStyle>
          <a:p>
            <a:fld id="{068C556E-7101-4471-A958-3911E20944AB}" type="datetime1">
              <a:rPr lang="en-US" smtClean="0"/>
              <a:pPr/>
              <a:t>5/1/2019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800" b="1">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800" b="1">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1" r:id="rId3"/>
    <p:sldLayoutId id="2147483822" r:id="rId4"/>
    <p:sldLayoutId id="2147483712" r:id="rId5"/>
    <p:sldLayoutId id="2147483821" r:id="rId6"/>
    <p:sldLayoutId id="2147483790" r:id="rId7"/>
    <p:sldLayoutId id="2147483797" r:id="rId8"/>
    <p:sldLayoutId id="2147483820" r:id="rId9"/>
    <p:sldLayoutId id="2147483875" r:id="rId10"/>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sz="4400" b="1" i="0" u="none"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800" b="1"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Calibri" panose="020F0502020204030204" pitchFamily="34" charset="0"/>
        <a:buChar char="‒"/>
        <a:defRPr sz="2800" b="1" i="0" u="none"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Calibri" panose="020F0502020204030204" pitchFamily="34" charset="0"/>
        <a:buChar char="›"/>
        <a:defRPr sz="2800" b="1"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b="1"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Calibri" panose="020F0502020204030204" pitchFamily="34" charset="0"/>
        <a:buChar char="‒"/>
        <a:defRPr sz="28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7" y="6356362"/>
            <a:ext cx="1358591" cy="365125"/>
          </a:xfrm>
          <a:prstGeom prst="rect">
            <a:avLst/>
          </a:prstGeom>
        </p:spPr>
        <p:txBody>
          <a:bodyPr vert="horz" lIns="91440" tIns="45720" rIns="91440" bIns="45720" rtlCol="0" anchor="ctr"/>
          <a:lstStyle>
            <a:lvl1pPr algn="l">
              <a:defRPr sz="900">
                <a:solidFill>
                  <a:schemeClr val="tx2"/>
                </a:solidFill>
              </a:defRPr>
            </a:lvl1pPr>
          </a:lstStyle>
          <a:p>
            <a:fld id="{79751B3F-B4E5-4AA7-A6F6-8B0E6F438C48}" type="datetimeFigureOut">
              <a:rPr lang="en-US" smtClean="0"/>
              <a:pPr/>
              <a:t>5/1/2019</a:t>
            </a:fld>
            <a:endParaRPr lang="en-US" dirty="0"/>
          </a:p>
        </p:txBody>
      </p:sp>
      <p:sp>
        <p:nvSpPr>
          <p:cNvPr id="12" name="Footer Placeholder 4"/>
          <p:cNvSpPr>
            <a:spLocks noGrp="1"/>
          </p:cNvSpPr>
          <p:nvPr>
            <p:ph type="ftr" sz="quarter" idx="3"/>
          </p:nvPr>
        </p:nvSpPr>
        <p:spPr>
          <a:xfrm>
            <a:off x="3302184" y="635636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5" y="635636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20094776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 id="2147483872" r:id="rId49"/>
    <p:sldLayoutId id="2147483873" r:id="rId50"/>
    <p:sldLayoutId id="2147483874" r:id="rId51"/>
  </p:sldLayoutIdLst>
  <p:timing>
    <p:tnLst>
      <p:par>
        <p:cTn id="1" dur="indefinite" restart="never" nodeType="tmRoot"/>
      </p:par>
    </p:tnLst>
  </p:timing>
  <p:txStyles>
    <p:titleStyle>
      <a:lvl1pPr algn="l" defTabSz="68576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7" rtl="0" eaLnBrk="1" latinLnBrk="0" hangingPunct="1">
        <a:lnSpc>
          <a:spcPct val="100000"/>
        </a:lnSpc>
        <a:spcBef>
          <a:spcPts val="751"/>
        </a:spcBef>
        <a:spcAft>
          <a:spcPts val="751"/>
        </a:spcAft>
        <a:buClr>
          <a:schemeClr val="accent1"/>
        </a:buClr>
        <a:buFont typeface="Arial" panose="020B0604020202020204" pitchFamily="34" charset="0"/>
        <a:buChar char="•"/>
        <a:defRPr sz="1876" kern="1200">
          <a:solidFill>
            <a:schemeClr val="tx1"/>
          </a:solidFill>
          <a:latin typeface="+mn-lt"/>
          <a:ea typeface="+mn-ea"/>
          <a:cs typeface="+mn-cs"/>
        </a:defRPr>
      </a:lvl1pPr>
      <a:lvl2pPr marL="514324" indent="-171442" algn="l" defTabSz="685767" rtl="0" eaLnBrk="1" latinLnBrk="0" hangingPunct="1">
        <a:lnSpc>
          <a:spcPct val="100000"/>
        </a:lnSpc>
        <a:spcBef>
          <a:spcPts val="375"/>
        </a:spcBef>
        <a:spcAft>
          <a:spcPts val="751"/>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09" indent="-171442" algn="l" defTabSz="685767" rtl="0" eaLnBrk="1" latinLnBrk="0" hangingPunct="1">
        <a:lnSpc>
          <a:spcPct val="100000"/>
        </a:lnSpc>
        <a:spcBef>
          <a:spcPts val="375"/>
        </a:spcBef>
        <a:spcAft>
          <a:spcPts val="751"/>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091" indent="-171442" algn="l" defTabSz="685767" rtl="0" eaLnBrk="1" latinLnBrk="0" hangingPunct="1">
        <a:lnSpc>
          <a:spcPct val="100000"/>
        </a:lnSpc>
        <a:spcBef>
          <a:spcPts val="375"/>
        </a:spcBef>
        <a:spcAft>
          <a:spcPts val="751"/>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2973" indent="-171442" algn="l" defTabSz="685767" rtl="0" eaLnBrk="1" latinLnBrk="0" hangingPunct="1">
        <a:lnSpc>
          <a:spcPct val="100000"/>
        </a:lnSpc>
        <a:spcBef>
          <a:spcPts val="375"/>
        </a:spcBef>
        <a:spcAft>
          <a:spcPts val="751"/>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survey.vovici.com/se/56206EE3662437AB"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George.Krause@state.mn.us"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mailto:scott.bilodeau@hennepin.us"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STD, HIV, and Hepatitis 2018 Data Release</a:t>
            </a:r>
            <a:endParaRPr lang="en-US" dirty="0"/>
          </a:p>
        </p:txBody>
      </p:sp>
      <p:sp>
        <p:nvSpPr>
          <p:cNvPr id="2" name="Text Placeholder 1"/>
          <p:cNvSpPr>
            <a:spLocks noGrp="1"/>
          </p:cNvSpPr>
          <p:nvPr>
            <p:ph type="body" sz="quarter" idx="17"/>
          </p:nvPr>
        </p:nvSpPr>
        <p:spPr>
          <a:xfrm>
            <a:off x="1828801" y="3281152"/>
            <a:ext cx="8534400" cy="1963948"/>
          </a:xfrm>
        </p:spPr>
        <p:txBody>
          <a:bodyPr>
            <a:normAutofit/>
          </a:bodyPr>
          <a:lstStyle/>
          <a:p>
            <a:r>
              <a:rPr lang="en-US" dirty="0" smtClean="0"/>
              <a:t>April 30, 2019</a:t>
            </a:r>
            <a:endParaRPr lang="en-US" dirty="0"/>
          </a:p>
        </p:txBody>
      </p:sp>
    </p:spTree>
    <p:extLst>
      <p:ext uri="{BB962C8B-B14F-4D97-AF65-F5344CB8AC3E}">
        <p14:creationId xmlns:p14="http://schemas.microsoft.com/office/powerpoint/2010/main" val="28542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161" dirty="0"/>
              <a:t>2018 Minnesota Primary &amp; Secondary Syphilis Rates by County</a:t>
            </a:r>
          </a:p>
        </p:txBody>
      </p:sp>
      <p:sp>
        <p:nvSpPr>
          <p:cNvPr id="9" name="TextBox 8"/>
          <p:cNvSpPr txBox="1"/>
          <p:nvPr/>
        </p:nvSpPr>
        <p:spPr>
          <a:xfrm>
            <a:off x="8241973" y="4229473"/>
            <a:ext cx="3950027" cy="1459089"/>
          </a:xfrm>
          <a:prstGeom prst="rect">
            <a:avLst/>
          </a:prstGeom>
          <a:noFill/>
        </p:spPr>
        <p:txBody>
          <a:bodyPr wrap="square" rtlCol="0">
            <a:spAutoFit/>
          </a:bodyPr>
          <a:lstStyle/>
          <a:p>
            <a:r>
              <a:rPr lang="en-US" sz="1778" dirty="0">
                <a:solidFill>
                  <a:schemeClr val="tx2"/>
                </a:solidFill>
                <a:latin typeface="+mj-lt"/>
              </a:rPr>
              <a:t>29.0 per 100,000 (111 cases)</a:t>
            </a:r>
          </a:p>
          <a:p>
            <a:r>
              <a:rPr lang="en-US" sz="1778" dirty="0">
                <a:solidFill>
                  <a:schemeClr val="tx2"/>
                </a:solidFill>
                <a:latin typeface="+mj-lt"/>
              </a:rPr>
              <a:t>10.5 per 100,000 (30 cases)</a:t>
            </a:r>
          </a:p>
          <a:p>
            <a:r>
              <a:rPr lang="en-US" sz="1778" dirty="0">
                <a:solidFill>
                  <a:schemeClr val="tx2"/>
                </a:solidFill>
                <a:latin typeface="+mj-lt"/>
              </a:rPr>
              <a:t>4.2 per 100,000 (91 cases)</a:t>
            </a:r>
          </a:p>
          <a:p>
            <a:r>
              <a:rPr lang="en-US" sz="1778" dirty="0">
                <a:solidFill>
                  <a:schemeClr val="tx2"/>
                </a:solidFill>
                <a:latin typeface="+mj-lt"/>
              </a:rPr>
              <a:t>2.4 per 100,000 (60 cases)</a:t>
            </a:r>
          </a:p>
          <a:p>
            <a:r>
              <a:rPr lang="en-US" sz="1778" dirty="0">
                <a:solidFill>
                  <a:schemeClr val="tx2"/>
                </a:solidFill>
                <a:latin typeface="+mj-lt"/>
              </a:rPr>
              <a:t>5.5 per 100,000 (292 cases)</a:t>
            </a:r>
          </a:p>
        </p:txBody>
      </p:sp>
      <p:sp>
        <p:nvSpPr>
          <p:cNvPr id="10" name="TextBox 9"/>
          <p:cNvSpPr txBox="1"/>
          <p:nvPr/>
        </p:nvSpPr>
        <p:spPr>
          <a:xfrm>
            <a:off x="6035091" y="4229473"/>
            <a:ext cx="2206882" cy="1459089"/>
          </a:xfrm>
          <a:prstGeom prst="rect">
            <a:avLst/>
          </a:prstGeom>
          <a:noFill/>
        </p:spPr>
        <p:txBody>
          <a:bodyPr wrap="square" rtlCol="0">
            <a:spAutoFit/>
          </a:bodyPr>
          <a:lstStyle/>
          <a:p>
            <a:r>
              <a:rPr lang="en-US" sz="1778" dirty="0">
                <a:solidFill>
                  <a:schemeClr val="tx2"/>
                </a:solidFill>
                <a:latin typeface="+mj-lt"/>
              </a:rPr>
              <a:t>City of Minneapolis</a:t>
            </a:r>
          </a:p>
          <a:p>
            <a:r>
              <a:rPr lang="en-US" sz="1778" dirty="0">
                <a:solidFill>
                  <a:schemeClr val="tx2"/>
                </a:solidFill>
                <a:latin typeface="+mj-lt"/>
              </a:rPr>
              <a:t>City of St. Paul</a:t>
            </a:r>
          </a:p>
          <a:p>
            <a:r>
              <a:rPr lang="en-US" sz="1778" dirty="0">
                <a:solidFill>
                  <a:schemeClr val="tx2"/>
                </a:solidFill>
                <a:latin typeface="+mj-lt"/>
              </a:rPr>
              <a:t>Suburban*                               </a:t>
            </a:r>
          </a:p>
          <a:p>
            <a:r>
              <a:rPr lang="en-US" sz="1778" dirty="0">
                <a:solidFill>
                  <a:schemeClr val="tx2"/>
                </a:solidFill>
                <a:latin typeface="+mj-lt"/>
              </a:rPr>
              <a:t>Greater Minnesota</a:t>
            </a:r>
          </a:p>
          <a:p>
            <a:r>
              <a:rPr lang="en-US" sz="1778" dirty="0">
                <a:solidFill>
                  <a:schemeClr val="tx2"/>
                </a:solidFill>
                <a:latin typeface="+mj-lt"/>
              </a:rPr>
              <a:t>Total</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solidFill>
                  <a:schemeClr val="tx2"/>
                </a:solidFill>
                <a:latin typeface="+mj-lt"/>
              </a:rPr>
              <a:t>*7-county metro area, excluding the cities of Minneapolis and St. Paul</a:t>
            </a:r>
          </a:p>
        </p:txBody>
      </p:sp>
      <p:pic>
        <p:nvPicPr>
          <p:cNvPr id="5" name="Picture 4" descr="2018 Minnesota Primary &amp; Secondary Syphilis Rates by County" title="2018 Minnesota Primary &amp; Secondary Syphilis Rates by County"/>
          <p:cNvPicPr>
            <a:picLocks noChangeAspect="1"/>
          </p:cNvPicPr>
          <p:nvPr/>
        </p:nvPicPr>
        <p:blipFill rotWithShape="1">
          <a:blip r:embed="rId3">
            <a:extLst>
              <a:ext uri="{28A0092B-C50C-407E-A947-70E740481C1C}">
                <a14:useLocalDpi xmlns:a14="http://schemas.microsoft.com/office/drawing/2010/main" val="0"/>
              </a:ext>
            </a:extLst>
          </a:blip>
          <a:srcRect l="3657" t="9788" r="2469" b="6055"/>
          <a:stretch/>
        </p:blipFill>
        <p:spPr>
          <a:xfrm>
            <a:off x="1183809" y="1448097"/>
            <a:ext cx="4467835" cy="5183413"/>
          </a:xfrm>
          <a:prstGeom prst="rect">
            <a:avLst/>
          </a:prstGeom>
        </p:spPr>
      </p:pic>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10</a:t>
            </a:fld>
            <a:endParaRPr lang="en-US" sz="1600" dirty="0"/>
          </a:p>
        </p:txBody>
      </p:sp>
    </p:spTree>
    <p:extLst>
      <p:ext uri="{BB962C8B-B14F-4D97-AF65-F5344CB8AC3E}">
        <p14:creationId xmlns:p14="http://schemas.microsoft.com/office/powerpoint/2010/main" val="142762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descr="Age-Specific Primary &amp; Secondary Syphilis Rates by Gender, Minnesota, 2018" title="Age-Specific Primary &amp; Secondary Syphilis Rates by Gender, Minnesota, 2018"/>
          <p:cNvSpPr>
            <a:spLocks noGrp="1" noChangeArrowheads="1"/>
          </p:cNvSpPr>
          <p:nvPr>
            <p:ph type="title"/>
          </p:nvPr>
        </p:nvSpPr>
        <p:spPr/>
        <p:txBody>
          <a:bodyPr>
            <a:noAutofit/>
          </a:bodyPr>
          <a:lstStyle/>
          <a:p>
            <a:pPr algn="ctr" eaLnBrk="1" hangingPunct="1"/>
            <a:r>
              <a:rPr lang="en-US" altLang="en-US" sz="3200" dirty="0"/>
              <a:t>Age-Specific Primary &amp; Secondary Syphilis Rates by </a:t>
            </a:r>
            <a:r>
              <a:rPr lang="en-US" altLang="en-US" sz="3200" dirty="0" smtClean="0"/>
              <a:t>Gender, Minnesota</a:t>
            </a:r>
            <a:r>
              <a:rPr lang="en-US" altLang="en-US" sz="3200" dirty="0"/>
              <a:t>, </a:t>
            </a:r>
            <a:r>
              <a:rPr lang="en-US" altLang="en-US" sz="3200" dirty="0" smtClean="0"/>
              <a:t>2018</a:t>
            </a:r>
            <a:endParaRPr lang="en-US" altLang="en-US" sz="320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11</a:t>
            </a:fld>
            <a:endParaRPr lang="en-US" sz="1600" dirty="0"/>
          </a:p>
        </p:txBody>
      </p:sp>
      <p:pic>
        <p:nvPicPr>
          <p:cNvPr id="5" name="Picture 4" descr="Age-Specific Primary &amp; Secondary Syphilis Rates by Gender, Minnesota, 2018" title="Age-Specific Primary &amp; Secondary Syphilis Rates by Gender, Minnesota, 2018"/>
          <p:cNvPicPr>
            <a:picLocks noChangeAspect="1"/>
          </p:cNvPicPr>
          <p:nvPr/>
        </p:nvPicPr>
        <p:blipFill>
          <a:blip r:embed="rId3"/>
          <a:stretch>
            <a:fillRect/>
          </a:stretch>
        </p:blipFill>
        <p:spPr>
          <a:xfrm>
            <a:off x="150419" y="1487638"/>
            <a:ext cx="11674852" cy="4852837"/>
          </a:xfrm>
          <a:prstGeom prst="rect">
            <a:avLst/>
          </a:prstGeom>
        </p:spPr>
      </p:pic>
    </p:spTree>
    <p:extLst>
      <p:ext uri="{BB962C8B-B14F-4D97-AF65-F5344CB8AC3E}">
        <p14:creationId xmlns:p14="http://schemas.microsoft.com/office/powerpoint/2010/main" val="10388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descr="Primary &amp; Secondary Syphilis Rates by Race/Ethnicity&#10;Minnesota, 2008-2018" title="Primary &amp; Secondary Syphilis Rates by Race/Ethnicity"/>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a:t>
            </a:r>
            <a:r>
              <a:rPr lang="en-US" altLang="en-US" sz="3200" dirty="0" smtClean="0">
                <a:solidFill>
                  <a:schemeClr val="bg1"/>
                </a:solidFill>
                <a:latin typeface="+mj-lt"/>
              </a:rPr>
              <a:t>2008-2018</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237130" y="6096000"/>
            <a:ext cx="8001000" cy="48474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800" dirty="0">
                <a:solidFill>
                  <a:schemeClr val="tx2"/>
                </a:solidFill>
                <a:latin typeface="Calibri" panose="020F0502020204030204" pitchFamily="34" charset="0"/>
              </a:rPr>
              <a:t>* Persons of Hispanic ethnicity can be of any race.</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12</a:t>
            </a:fld>
            <a:endParaRPr lang="en-US" sz="1600" dirty="0"/>
          </a:p>
        </p:txBody>
      </p:sp>
      <p:pic>
        <p:nvPicPr>
          <p:cNvPr id="4" name="Picture 3" descr="Primary &amp; Secondary Syphilis Rates by Race/Ethnicity&#10;Minnesota, 2008-2018" title="Primary &amp; Secondary Syphilis Rates by Race/Ethnicity"/>
          <p:cNvPicPr>
            <a:picLocks noChangeAspect="1"/>
          </p:cNvPicPr>
          <p:nvPr/>
        </p:nvPicPr>
        <p:blipFill>
          <a:blip r:embed="rId3"/>
          <a:stretch>
            <a:fillRect/>
          </a:stretch>
        </p:blipFill>
        <p:spPr>
          <a:xfrm>
            <a:off x="298201" y="1743079"/>
            <a:ext cx="11595597" cy="4352921"/>
          </a:xfrm>
          <a:prstGeom prst="rect">
            <a:avLst/>
          </a:prstGeom>
        </p:spPr>
      </p:pic>
    </p:spTree>
    <p:extLst>
      <p:ext uri="{BB962C8B-B14F-4D97-AF65-F5344CB8AC3E}">
        <p14:creationId xmlns:p14="http://schemas.microsoft.com/office/powerpoint/2010/main" val="25770821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569627" y="152400"/>
            <a:ext cx="11107712" cy="914400"/>
          </a:xfrm>
        </p:spPr>
        <p:txBody>
          <a:bodyPr>
            <a:noAutofit/>
          </a:bodyPr>
          <a:lstStyle/>
          <a:p>
            <a:pPr algn="ctr" eaLnBrk="1" hangingPunct="1"/>
            <a:r>
              <a:rPr lang="en-US" altLang="en-US" sz="3200" dirty="0"/>
              <a:t>Early Syphilis</a:t>
            </a:r>
            <a:r>
              <a:rPr lang="en-US" altLang="en-US" sz="3200" baseline="30000" dirty="0"/>
              <a:t>†</a:t>
            </a:r>
            <a:r>
              <a:rPr lang="en-US" altLang="en-US" sz="3200" dirty="0"/>
              <a:t> by Gender and Sexual </a:t>
            </a:r>
            <a:r>
              <a:rPr lang="en-US" altLang="en-US" sz="3200" dirty="0" smtClean="0"/>
              <a:t>Behavior</a:t>
            </a:r>
            <a:br>
              <a:rPr lang="en-US" altLang="en-US" sz="3200" dirty="0" smtClean="0"/>
            </a:br>
            <a:r>
              <a:rPr lang="en-US" altLang="en-US" sz="3200" dirty="0" smtClean="0"/>
              <a:t>Minnesota</a:t>
            </a:r>
            <a:r>
              <a:rPr lang="en-US" altLang="en-US" sz="3200" dirty="0"/>
              <a:t>, </a:t>
            </a:r>
            <a:r>
              <a:rPr lang="en-US" altLang="en-US" sz="3200" dirty="0" smtClean="0"/>
              <a:t>2008-2018</a:t>
            </a:r>
            <a:endParaRPr lang="en-US" altLang="en-US" sz="3200" dirty="0"/>
          </a:p>
        </p:txBody>
      </p:sp>
      <p:sp>
        <p:nvSpPr>
          <p:cNvPr id="56391" name="Text Box 77"/>
          <p:cNvSpPr txBox="1">
            <a:spLocks noChangeArrowheads="1"/>
          </p:cNvSpPr>
          <p:nvPr/>
        </p:nvSpPr>
        <p:spPr bwMode="auto">
          <a:xfrm>
            <a:off x="234869" y="6125497"/>
            <a:ext cx="7924800"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800" dirty="0">
                <a:solidFill>
                  <a:schemeClr val="tx2"/>
                </a:solidFill>
                <a:latin typeface="Calibri" panose="020F0502020204030204" pitchFamily="34" charset="0"/>
              </a:rPr>
              <a:t> MSM=Men who have sex with men</a:t>
            </a:r>
          </a:p>
          <a:p>
            <a:pPr>
              <a:lnSpc>
                <a:spcPct val="70000"/>
              </a:lnSpc>
              <a:spcBef>
                <a:spcPct val="50000"/>
              </a:spcBef>
              <a:spcAft>
                <a:spcPct val="0"/>
              </a:spcAft>
              <a:buClrTx/>
              <a:buSzTx/>
              <a:buFontTx/>
              <a:buNone/>
            </a:pPr>
            <a:r>
              <a:rPr lang="en-US" altLang="en-US" sz="1800" dirty="0">
                <a:solidFill>
                  <a:schemeClr val="tx2"/>
                </a:solidFill>
                <a:latin typeface="Times New Roman" pitchFamily="18" charset="0"/>
              </a:rPr>
              <a:t>† </a:t>
            </a:r>
            <a:r>
              <a:rPr lang="en-US" altLang="en-US" sz="1800" dirty="0">
                <a:solidFill>
                  <a:schemeClr val="tx2"/>
                </a:solidFill>
                <a:latin typeface="Calibri" panose="020F0502020204030204" pitchFamily="34" charset="0"/>
              </a:rPr>
              <a:t>Early Syphilis includes primary, secondary, and early latent stages of syphilis</a:t>
            </a:r>
            <a:r>
              <a:rPr lang="en-US" altLang="en-US" sz="1800" dirty="0" smtClean="0">
                <a:solidFill>
                  <a:schemeClr val="tx2"/>
                </a:solidFill>
                <a:latin typeface="Calibri" panose="020F0502020204030204" pitchFamily="34" charset="0"/>
              </a:rPr>
              <a:t>.</a:t>
            </a:r>
            <a:endParaRPr lang="en-US" altLang="en-US" sz="1800" dirty="0">
              <a:solidFill>
                <a:schemeClr val="tx2"/>
              </a:solidFill>
              <a:latin typeface="Calibri" panose="020F0502020204030204" pitchFamily="34" charset="0"/>
            </a:endParaRPr>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13</a:t>
            </a:fld>
            <a:endParaRPr lang="en-US" sz="1600" dirty="0"/>
          </a:p>
        </p:txBody>
      </p:sp>
      <p:pic>
        <p:nvPicPr>
          <p:cNvPr id="3" name="Picture 2" descr="Early Syphilis† by Gender and Sexual Behavior&#10;Minnesota, 2008-2018" title="Early Syphilis† by Gender and Sexual Behavior"/>
          <p:cNvPicPr>
            <a:picLocks noChangeAspect="1"/>
          </p:cNvPicPr>
          <p:nvPr/>
        </p:nvPicPr>
        <p:blipFill>
          <a:blip r:embed="rId3"/>
          <a:stretch>
            <a:fillRect/>
          </a:stretch>
        </p:blipFill>
        <p:spPr>
          <a:xfrm>
            <a:off x="1709211" y="1365094"/>
            <a:ext cx="8272989" cy="4730906"/>
          </a:xfrm>
          <a:prstGeom prst="rect">
            <a:avLst/>
          </a:prstGeom>
        </p:spPr>
      </p:pic>
    </p:spTree>
    <p:extLst>
      <p:ext uri="{BB962C8B-B14F-4D97-AF65-F5344CB8AC3E}">
        <p14:creationId xmlns:p14="http://schemas.microsoft.com/office/powerpoint/2010/main" val="109064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descr="Early Syphilis† Cases Among MSM by Age Minnesota, 2018 (n=363)" title="Early Syphilis† Cases Among MSM by Age Minnesota, 2018 (n=363)"/>
          <p:cNvSpPr>
            <a:spLocks noGrp="1" noChangeArrowheads="1"/>
          </p:cNvSpPr>
          <p:nvPr>
            <p:ph type="title"/>
          </p:nvPr>
        </p:nvSpPr>
        <p:spPr/>
        <p:txBody>
          <a:bodyPr/>
          <a:lstStyle/>
          <a:p>
            <a:r>
              <a:rPr lang="en-US" altLang="en-US" sz="3200" dirty="0" smtClean="0"/>
              <a:t>Early Syphilis† Cases Among MSM by Age Minnesota, 2018 (n=363)</a:t>
            </a:r>
            <a:endParaRPr lang="en-US" altLang="en-US" sz="3200" dirty="0"/>
          </a:p>
        </p:txBody>
      </p:sp>
      <p:sp>
        <p:nvSpPr>
          <p:cNvPr id="6" name="Date Placeholder 3" descr="Early Syphilis† Cases Among MSM by Age Minnesota, 2018 (n=363)" title="Early Syphilis† Cases Among MSM by Age Minnesota, 2018 (n=363)"/>
          <p:cNvSpPr>
            <a:spLocks noGrp="1"/>
          </p:cNvSpPr>
          <p:nvPr>
            <p:ph type="dt" sz="half" idx="10"/>
          </p:nvPr>
        </p:nvSpPr>
        <p:spPr/>
        <p:txBody>
          <a:bodyPr/>
          <a:lstStyle/>
          <a:p>
            <a:endParaRPr lang="en-US" altLang="en-US" smtClean="0"/>
          </a:p>
          <a:p>
            <a:endParaRPr lang="en-US" altLang="en-US" dirty="0"/>
          </a:p>
        </p:txBody>
      </p:sp>
      <p:sp>
        <p:nvSpPr>
          <p:cNvPr id="57349" name="Text Box 4"/>
          <p:cNvSpPr txBox="1">
            <a:spLocks noChangeArrowheads="1"/>
          </p:cNvSpPr>
          <p:nvPr/>
        </p:nvSpPr>
        <p:spPr bwMode="auto">
          <a:xfrm>
            <a:off x="152400" y="5974534"/>
            <a:ext cx="7422030"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800" dirty="0">
                <a:solidFill>
                  <a:srgbClr val="000000"/>
                </a:solidFill>
                <a:latin typeface="Calibri" panose="020F0502020204030204" pitchFamily="34" charset="0"/>
              </a:rPr>
              <a:t> MSM=Men who have sex with men</a:t>
            </a:r>
          </a:p>
          <a:p>
            <a:pPr>
              <a:lnSpc>
                <a:spcPct val="70000"/>
              </a:lnSpc>
              <a:spcBef>
                <a:spcPct val="50000"/>
              </a:spcBef>
              <a:spcAft>
                <a:spcPct val="0"/>
              </a:spcAft>
              <a:buClrTx/>
              <a:buSzTx/>
              <a:buFontTx/>
              <a:buNone/>
            </a:pPr>
            <a:r>
              <a:rPr lang="en-US" altLang="en-US" sz="1800" dirty="0">
                <a:solidFill>
                  <a:srgbClr val="000000"/>
                </a:solidFill>
                <a:latin typeface="Times New Roman" pitchFamily="18" charset="0"/>
              </a:rPr>
              <a:t>† </a:t>
            </a:r>
            <a:r>
              <a:rPr lang="en-US" altLang="en-US" sz="1800" dirty="0">
                <a:solidFill>
                  <a:srgbClr val="000000"/>
                </a:solidFill>
                <a:latin typeface="Calibri" panose="020F0502020204030204" pitchFamily="34" charset="0"/>
              </a:rPr>
              <a:t>Early Syphilis includes primary, secondary, and early latent stages of syphilis.</a:t>
            </a:r>
          </a:p>
        </p:txBody>
      </p:sp>
      <p:sp>
        <p:nvSpPr>
          <p:cNvPr id="57350" name="Text Box 5"/>
          <p:cNvSpPr txBox="1">
            <a:spLocks noChangeArrowheads="1"/>
          </p:cNvSpPr>
          <p:nvPr/>
        </p:nvSpPr>
        <p:spPr bwMode="auto">
          <a:xfrm>
            <a:off x="8073366" y="1802476"/>
            <a:ext cx="2364788" cy="5847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Aft>
                <a:spcPct val="0"/>
              </a:spcAft>
              <a:buClrTx/>
              <a:buSzTx/>
              <a:buFontTx/>
              <a:buNone/>
            </a:pPr>
            <a:r>
              <a:rPr lang="en-US" altLang="en-US" sz="1600" b="1" dirty="0">
                <a:solidFill>
                  <a:srgbClr val="000000"/>
                </a:solidFill>
                <a:latin typeface="Calibri" panose="020F0502020204030204"/>
              </a:rPr>
              <a:t>Mean Age = 35 years</a:t>
            </a:r>
          </a:p>
          <a:p>
            <a:pPr algn="ctr" eaLnBrk="1" hangingPunct="1">
              <a:lnSpc>
                <a:spcPct val="100000"/>
              </a:lnSpc>
              <a:spcAft>
                <a:spcPct val="0"/>
              </a:spcAft>
              <a:buClrTx/>
              <a:buSzTx/>
              <a:buFontTx/>
              <a:buNone/>
            </a:pPr>
            <a:r>
              <a:rPr lang="en-US" altLang="en-US" sz="1600" b="1" dirty="0">
                <a:solidFill>
                  <a:srgbClr val="000000"/>
                </a:solidFill>
                <a:latin typeface="Calibri" panose="020F0502020204030204"/>
              </a:rPr>
              <a:t>Range: </a:t>
            </a:r>
            <a:r>
              <a:rPr lang="en-US" altLang="en-US" sz="1600" b="1" dirty="0" smtClean="0">
                <a:solidFill>
                  <a:srgbClr val="000000"/>
                </a:solidFill>
                <a:latin typeface="Calibri" panose="020F0502020204030204"/>
              </a:rPr>
              <a:t>17 </a:t>
            </a:r>
            <a:r>
              <a:rPr lang="en-US" altLang="en-US" sz="1600" b="1" dirty="0">
                <a:solidFill>
                  <a:srgbClr val="000000"/>
                </a:solidFill>
                <a:latin typeface="Calibri" panose="020F0502020204030204"/>
              </a:rPr>
              <a:t>to </a:t>
            </a:r>
            <a:r>
              <a:rPr lang="en-US" altLang="en-US" sz="1600" b="1" dirty="0" smtClean="0">
                <a:solidFill>
                  <a:srgbClr val="000000"/>
                </a:solidFill>
                <a:latin typeface="Calibri" panose="020F0502020204030204"/>
              </a:rPr>
              <a:t>70 </a:t>
            </a:r>
            <a:r>
              <a:rPr lang="en-US" altLang="en-US" sz="1600" b="1" dirty="0">
                <a:solidFill>
                  <a:srgbClr val="000000"/>
                </a:solidFill>
                <a:latin typeface="Calibri" panose="020F0502020204030204"/>
              </a:rPr>
              <a:t>years</a:t>
            </a:r>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14</a:t>
            </a:fld>
            <a:endParaRPr lang="en-US" sz="1600" dirty="0"/>
          </a:p>
        </p:txBody>
      </p:sp>
      <p:graphicFrame>
        <p:nvGraphicFramePr>
          <p:cNvPr id="10" name="Object 3" descr="Early Syphilis† Cases Among MSM by Age Minnesota, 2018 (n=363)" title="Early Syphilis† Cases Among MSM by Age Minnesota, 2018 (n=363)"/>
          <p:cNvGraphicFramePr>
            <a:graphicFrameLocks noGrp="1" noChangeAspect="1"/>
          </p:cNvGraphicFramePr>
          <p:nvPr>
            <p:ph idx="1"/>
            <p:extLst>
              <p:ext uri="{D42A27DB-BD31-4B8C-83A1-F6EECF244321}">
                <p14:modId xmlns:p14="http://schemas.microsoft.com/office/powerpoint/2010/main" val="2161509776"/>
              </p:ext>
            </p:extLst>
          </p:nvPr>
        </p:nvGraphicFramePr>
        <p:xfrm>
          <a:off x="468637" y="1554163"/>
          <a:ext cx="11254726" cy="4657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62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Syphilis† (ES) Cases Co-infected with HIV, 2008-2018" title="Early Syphilis† (ES) Cases Co-infected with HIV, 2008-2018"/>
          <p:cNvPicPr>
            <a:picLocks noChangeAspect="1"/>
          </p:cNvPicPr>
          <p:nvPr/>
        </p:nvPicPr>
        <p:blipFill>
          <a:blip r:embed="rId3"/>
          <a:stretch>
            <a:fillRect/>
          </a:stretch>
        </p:blipFill>
        <p:spPr>
          <a:xfrm>
            <a:off x="279423" y="1701017"/>
            <a:ext cx="11455377" cy="4639458"/>
          </a:xfrm>
          <a:prstGeom prst="rect">
            <a:avLst/>
          </a:prstGeom>
        </p:spPr>
      </p:pic>
      <p:sp>
        <p:nvSpPr>
          <p:cNvPr id="58371" name="Rectangle 4" descr="Early Syphilis† (ES) Cases &#10;Co-infected with HIV, 2008-2018" title="Early Syphilis† (ES) Cases "/>
          <p:cNvSpPr>
            <a:spLocks noGrp="1" noChangeArrowheads="1"/>
          </p:cNvSpPr>
          <p:nvPr>
            <p:ph type="title"/>
          </p:nvPr>
        </p:nvSpPr>
        <p:spPr>
          <a:noFill/>
        </p:spPr>
        <p:txBody>
          <a:bodyPr>
            <a:normAutofit fontScale="90000"/>
          </a:bodyPr>
          <a:lstStyle/>
          <a:p>
            <a:pPr algn="ctr" eaLnBrk="1" hangingPunct="1"/>
            <a:r>
              <a:rPr lang="en-US" altLang="en-US" dirty="0" smtClean="0"/>
              <a:t>Early Syphilis</a:t>
            </a:r>
            <a:r>
              <a:rPr lang="en-US" altLang="en-US" baseline="30000" dirty="0" smtClean="0"/>
              <a:t>†</a:t>
            </a:r>
            <a:r>
              <a:rPr lang="en-US" altLang="en-US" dirty="0" smtClean="0"/>
              <a:t> (ES) Cases Co-infected with HIV, 2008-2018</a:t>
            </a:r>
          </a:p>
        </p:txBody>
      </p:sp>
      <p:sp>
        <p:nvSpPr>
          <p:cNvPr id="58373" name="Text Box 7"/>
          <p:cNvSpPr txBox="1">
            <a:spLocks noChangeArrowheads="1"/>
          </p:cNvSpPr>
          <p:nvPr/>
        </p:nvSpPr>
        <p:spPr bwMode="auto">
          <a:xfrm>
            <a:off x="213359" y="6121576"/>
            <a:ext cx="6824233"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15</a:t>
            </a:fld>
            <a:endParaRPr lang="en-US" sz="1600" dirty="0"/>
          </a:p>
        </p:txBody>
      </p:sp>
    </p:spTree>
    <p:extLst>
      <p:ext uri="{BB962C8B-B14F-4D97-AF65-F5344CB8AC3E}">
        <p14:creationId xmlns:p14="http://schemas.microsoft.com/office/powerpoint/2010/main" val="70653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male early syphilis cases" title="female early syphilis cases"/>
          <p:cNvPicPr>
            <a:picLocks noChangeAspect="1"/>
          </p:cNvPicPr>
          <p:nvPr/>
        </p:nvPicPr>
        <p:blipFill>
          <a:blip r:embed="rId3"/>
          <a:stretch>
            <a:fillRect/>
          </a:stretch>
        </p:blipFill>
        <p:spPr>
          <a:xfrm>
            <a:off x="194072" y="1590639"/>
            <a:ext cx="11540728" cy="4810161"/>
          </a:xfrm>
          <a:prstGeom prst="rect">
            <a:avLst/>
          </a:prstGeom>
        </p:spPr>
      </p:pic>
      <p:sp>
        <p:nvSpPr>
          <p:cNvPr id="2" name="Title 1" descr="Female Early Syphilis Cases" title="Female Early Syphilis Cases"/>
          <p:cNvSpPr>
            <a:spLocks noGrp="1"/>
          </p:cNvSpPr>
          <p:nvPr>
            <p:ph type="title"/>
          </p:nvPr>
        </p:nvSpPr>
        <p:spPr/>
        <p:txBody>
          <a:bodyPr/>
          <a:lstStyle/>
          <a:p>
            <a:pPr algn="ctr"/>
            <a:r>
              <a:rPr lang="en-US" dirty="0" smtClean="0"/>
              <a:t>Female Early Syphilis Cases</a:t>
            </a:r>
            <a:endParaRPr lang="en-US" dirty="0"/>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16</a:t>
            </a:fld>
            <a:endParaRPr lang="en-US" sz="1600" dirty="0"/>
          </a:p>
        </p:txBody>
      </p:sp>
    </p:spTree>
    <p:extLst>
      <p:ext uri="{BB962C8B-B14F-4D97-AF65-F5344CB8AC3E}">
        <p14:creationId xmlns:p14="http://schemas.microsoft.com/office/powerpoint/2010/main" val="414256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descr="Early Syphilis Infections in Women in Minnesota by Residence at Diagnosis, 2018" title="Early Syphilis Infections in Women in Minnesota by Residence at Diagnosis, 2018"/>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200" dirty="0">
                <a:solidFill>
                  <a:schemeClr val="bg1"/>
                </a:solidFill>
                <a:latin typeface="+mj-lt"/>
              </a:rPr>
              <a:t>Early Syphilis Infections in </a:t>
            </a:r>
            <a:r>
              <a:rPr lang="en-US" altLang="en-US" sz="3200" dirty="0" smtClean="0">
                <a:solidFill>
                  <a:schemeClr val="bg1"/>
                </a:solidFill>
                <a:latin typeface="+mj-lt"/>
              </a:rPr>
              <a:t>Women</a:t>
            </a:r>
            <a:br>
              <a:rPr lang="en-US" altLang="en-US" sz="3200" dirty="0" smtClean="0">
                <a:solidFill>
                  <a:schemeClr val="bg1"/>
                </a:solidFill>
                <a:latin typeface="+mj-lt"/>
              </a:rPr>
            </a:br>
            <a:r>
              <a:rPr lang="en-US" altLang="en-US" sz="3200" dirty="0" smtClean="0">
                <a:solidFill>
                  <a:schemeClr val="bg1"/>
                </a:solidFill>
                <a:latin typeface="+mj-lt"/>
              </a:rPr>
              <a:t> in </a:t>
            </a:r>
            <a:r>
              <a:rPr lang="en-US" altLang="en-US" sz="3200" dirty="0">
                <a:solidFill>
                  <a:schemeClr val="bg1"/>
                </a:solidFill>
                <a:latin typeface="+mj-lt"/>
              </a:rPr>
              <a:t>Minnesota by Residence at Diagnosis, </a:t>
            </a:r>
            <a:r>
              <a:rPr lang="en-US" altLang="en-US" sz="3200" dirty="0" smtClean="0">
                <a:solidFill>
                  <a:schemeClr val="bg1"/>
                </a:solidFill>
                <a:latin typeface="+mj-lt"/>
              </a:rPr>
              <a:t>2018</a:t>
            </a:r>
            <a:endParaRPr lang="en-US" altLang="en-US" sz="3200" dirty="0">
              <a:solidFill>
                <a:schemeClr val="bg1"/>
              </a:solidFill>
              <a:latin typeface="+mj-lt"/>
            </a:endParaRPr>
          </a:p>
        </p:txBody>
      </p:sp>
      <p:sp>
        <p:nvSpPr>
          <p:cNvPr id="34820" name="Text Box 3"/>
          <p:cNvSpPr txBox="1">
            <a:spLocks noChangeArrowheads="1"/>
          </p:cNvSpPr>
          <p:nvPr/>
        </p:nvSpPr>
        <p:spPr bwMode="auto">
          <a:xfrm>
            <a:off x="699546" y="5881936"/>
            <a:ext cx="10513508" cy="76944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600" dirty="0">
                <a:solidFill>
                  <a:schemeClr val="tx2"/>
                </a:solidFill>
                <a:latin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051150" y="1383404"/>
            <a:ext cx="4089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b="1" dirty="0">
                <a:solidFill>
                  <a:schemeClr val="tx2"/>
                </a:solidFill>
                <a:latin typeface="+mn-lt"/>
              </a:rPr>
              <a:t>Total Number of Cases = </a:t>
            </a:r>
            <a:r>
              <a:rPr lang="en-US" altLang="en-US" sz="2400" b="1" dirty="0" smtClean="0">
                <a:solidFill>
                  <a:schemeClr val="tx2"/>
                </a:solidFill>
                <a:latin typeface="+mn-lt"/>
              </a:rPr>
              <a:t>94</a:t>
            </a:r>
            <a:endParaRPr lang="en-US" altLang="en-US" sz="2400" b="1" dirty="0">
              <a:solidFill>
                <a:schemeClr val="tx2"/>
              </a:solidFill>
              <a:latin typeface="+mn-lt"/>
            </a:endParaRPr>
          </a:p>
        </p:txBody>
      </p:sp>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17</a:t>
            </a:fld>
            <a:endParaRPr lang="en-US" sz="1600" dirty="0"/>
          </a:p>
        </p:txBody>
      </p:sp>
      <p:pic>
        <p:nvPicPr>
          <p:cNvPr id="4" name="Picture 3" descr="Early Syphilis Infections in Women&#10; in Minnesota by Residence at Diagnosis, 2018" title="Early Syphilis Infections in Women"/>
          <p:cNvPicPr>
            <a:picLocks noChangeAspect="1"/>
          </p:cNvPicPr>
          <p:nvPr/>
        </p:nvPicPr>
        <p:blipFill>
          <a:blip r:embed="rId3"/>
          <a:stretch>
            <a:fillRect/>
          </a:stretch>
        </p:blipFill>
        <p:spPr>
          <a:xfrm>
            <a:off x="192032" y="1864920"/>
            <a:ext cx="11528535" cy="4352921"/>
          </a:xfrm>
          <a:prstGeom prst="rect">
            <a:avLst/>
          </a:prstGeom>
        </p:spPr>
      </p:pic>
    </p:spTree>
    <p:extLst>
      <p:ext uri="{BB962C8B-B14F-4D97-AF65-F5344CB8AC3E}">
        <p14:creationId xmlns:p14="http://schemas.microsoft.com/office/powerpoint/2010/main" val="7030831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200" dirty="0">
                <a:solidFill>
                  <a:schemeClr val="bg1"/>
                </a:solidFill>
                <a:latin typeface="+mj-lt"/>
              </a:rPr>
              <a:t>Early Syphilis Cases in Females by </a:t>
            </a:r>
            <a:r>
              <a:rPr lang="en-US" altLang="en-US" sz="3200" dirty="0" smtClean="0">
                <a:solidFill>
                  <a:schemeClr val="bg1"/>
                </a:solidFill>
                <a:latin typeface="+mj-lt"/>
              </a:rPr>
              <a:t>Race Minnesota</a:t>
            </a:r>
            <a:r>
              <a:rPr lang="en-US" altLang="en-US" sz="3200" dirty="0">
                <a:solidFill>
                  <a:schemeClr val="bg1"/>
                </a:solidFill>
                <a:latin typeface="+mj-lt"/>
              </a:rPr>
              <a:t>, </a:t>
            </a:r>
            <a:r>
              <a:rPr lang="en-US" altLang="en-US" sz="3200" dirty="0" smtClean="0">
                <a:solidFill>
                  <a:schemeClr val="bg1"/>
                </a:solidFill>
                <a:latin typeface="+mj-lt"/>
              </a:rPr>
              <a:t>2018</a:t>
            </a:r>
            <a:endParaRPr lang="en-US" altLang="en-US" sz="3200" dirty="0">
              <a:solidFill>
                <a:schemeClr val="bg1"/>
              </a:solidFill>
              <a:latin typeface="+mj-lt"/>
            </a:endParaRPr>
          </a:p>
        </p:txBody>
      </p:sp>
      <p:sp>
        <p:nvSpPr>
          <p:cNvPr id="38916" name="Text Box 3"/>
          <p:cNvSpPr txBox="1">
            <a:spLocks noChangeArrowheads="1"/>
          </p:cNvSpPr>
          <p:nvPr/>
        </p:nvSpPr>
        <p:spPr bwMode="auto">
          <a:xfrm>
            <a:off x="225911" y="6067917"/>
            <a:ext cx="5275205" cy="5539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0" fontAlgn="auto"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*Includes persons reported with more than one race </a:t>
            </a:r>
          </a:p>
        </p:txBody>
      </p:sp>
      <p:sp>
        <p:nvSpPr>
          <p:cNvPr id="38918" name="Text Box 5"/>
          <p:cNvSpPr txBox="1">
            <a:spLocks noChangeArrowheads="1"/>
          </p:cNvSpPr>
          <p:nvPr/>
        </p:nvSpPr>
        <p:spPr bwMode="auto">
          <a:xfrm>
            <a:off x="3676291" y="1383253"/>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tx2"/>
                </a:solidFill>
                <a:effectLst/>
                <a:uLnTx/>
                <a:uFillTx/>
                <a:latin typeface="Calibri"/>
                <a:ea typeface="+mn-ea"/>
                <a:cs typeface="+mn-cs"/>
              </a:rPr>
              <a:t>Total Number of Cases = 91</a:t>
            </a:r>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18</a:t>
            </a:fld>
            <a:endParaRPr lang="en-US" sz="1600" dirty="0"/>
          </a:p>
        </p:txBody>
      </p:sp>
      <p:pic>
        <p:nvPicPr>
          <p:cNvPr id="4" name="Picture 3" descr="Early Syphilis Cases in Females by Race Minnesota, 2018" title="Early Syphilis Cases in Females by Race Minnesota, 2018"/>
          <p:cNvPicPr>
            <a:picLocks noChangeAspect="1"/>
          </p:cNvPicPr>
          <p:nvPr/>
        </p:nvPicPr>
        <p:blipFill>
          <a:blip r:embed="rId3"/>
          <a:stretch>
            <a:fillRect/>
          </a:stretch>
        </p:blipFill>
        <p:spPr>
          <a:xfrm>
            <a:off x="114817" y="2041782"/>
            <a:ext cx="11619983" cy="4359018"/>
          </a:xfrm>
          <a:prstGeom prst="rect">
            <a:avLst/>
          </a:prstGeom>
        </p:spPr>
      </p:pic>
    </p:spTree>
    <p:extLst>
      <p:ext uri="{BB962C8B-B14F-4D97-AF65-F5344CB8AC3E}">
        <p14:creationId xmlns:p14="http://schemas.microsoft.com/office/powerpoint/2010/main" val="22039225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enital Syphilis Rates among Infants&#10;Minnesota, 2008-2018" title="Congenital Syphilis Rates among Infants"/>
          <p:cNvPicPr>
            <a:picLocks noChangeAspect="1"/>
          </p:cNvPicPr>
          <p:nvPr/>
        </p:nvPicPr>
        <p:blipFill>
          <a:blip r:embed="rId3"/>
          <a:stretch>
            <a:fillRect/>
          </a:stretch>
        </p:blipFill>
        <p:spPr>
          <a:xfrm>
            <a:off x="383553" y="1615666"/>
            <a:ext cx="11424894" cy="4724809"/>
          </a:xfrm>
          <a:prstGeom prst="rect">
            <a:avLst/>
          </a:prstGeom>
        </p:spPr>
      </p:pic>
      <p:sp>
        <p:nvSpPr>
          <p:cNvPr id="2" name="Title 1"/>
          <p:cNvSpPr>
            <a:spLocks noGrp="1"/>
          </p:cNvSpPr>
          <p:nvPr>
            <p:ph type="title"/>
          </p:nvPr>
        </p:nvSpPr>
        <p:spPr/>
        <p:txBody>
          <a:bodyPr>
            <a:normAutofit fontScale="90000"/>
          </a:bodyPr>
          <a:lstStyle/>
          <a:p>
            <a:pPr algn="ctr"/>
            <a:r>
              <a:rPr lang="en-US" altLang="en-US" dirty="0" smtClean="0"/>
              <a:t>Congenital </a:t>
            </a:r>
            <a:r>
              <a:rPr lang="en-US" altLang="en-US" dirty="0"/>
              <a:t>Syphilis </a:t>
            </a:r>
            <a:r>
              <a:rPr lang="en-US" altLang="en-US" dirty="0" smtClean="0"/>
              <a:t>Rates among Infants</a:t>
            </a:r>
            <a:br>
              <a:rPr lang="en-US" altLang="en-US" dirty="0" smtClean="0"/>
            </a:br>
            <a:r>
              <a:rPr lang="en-US" altLang="en-US" dirty="0" smtClean="0"/>
              <a:t>Minnesota</a:t>
            </a:r>
            <a:r>
              <a:rPr lang="en-US" altLang="en-US" dirty="0"/>
              <a:t>, 2008-2018</a:t>
            </a:r>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19</a:t>
            </a:fld>
            <a:endParaRPr lang="en-US" sz="1600" dirty="0"/>
          </a:p>
        </p:txBody>
      </p:sp>
    </p:spTree>
    <p:extLst>
      <p:ext uri="{BB962C8B-B14F-4D97-AF65-F5344CB8AC3E}">
        <p14:creationId xmlns:p14="http://schemas.microsoft.com/office/powerpoint/2010/main" val="148658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Announcements</a:t>
            </a:r>
            <a:endParaRPr lang="en-US" dirty="0"/>
          </a:p>
        </p:txBody>
      </p:sp>
      <p:sp>
        <p:nvSpPr>
          <p:cNvPr id="3" name="Content Placeholder 2"/>
          <p:cNvSpPr>
            <a:spLocks noGrp="1"/>
          </p:cNvSpPr>
          <p:nvPr>
            <p:ph idx="4294967295"/>
          </p:nvPr>
        </p:nvSpPr>
        <p:spPr>
          <a:xfrm>
            <a:off x="198120" y="1630265"/>
            <a:ext cx="11795760" cy="4351338"/>
          </a:xfrm>
        </p:spPr>
        <p:txBody>
          <a:bodyPr>
            <a:normAutofit lnSpcReduction="10000"/>
          </a:bodyPr>
          <a:lstStyle/>
          <a:p>
            <a:r>
              <a:rPr lang="en-US" dirty="0" smtClean="0"/>
              <a:t>Ask all questions in the chat box </a:t>
            </a:r>
          </a:p>
          <a:p>
            <a:r>
              <a:rPr lang="en-US" dirty="0" smtClean="0"/>
              <a:t>If possible, note the slide number when asking questions</a:t>
            </a:r>
          </a:p>
          <a:p>
            <a:r>
              <a:rPr lang="en-US" dirty="0" smtClean="0"/>
              <a:t>All questions will be answered at the conclusion of the webinar</a:t>
            </a:r>
          </a:p>
          <a:p>
            <a:r>
              <a:rPr lang="en-US" dirty="0" smtClean="0"/>
              <a:t>Contact information will be provided at the end</a:t>
            </a:r>
          </a:p>
          <a:p>
            <a:r>
              <a:rPr lang="en-US" dirty="0" smtClean="0"/>
              <a:t>This presentation is available online at:</a:t>
            </a:r>
          </a:p>
          <a:p>
            <a:pPr lvl="1"/>
            <a:r>
              <a:rPr lang="en-US" dirty="0" smtClean="0"/>
              <a:t>HIV Statistics (www.health.state.mn.us/diseases/hiv/stats/index.html)</a:t>
            </a:r>
          </a:p>
          <a:p>
            <a:pPr lvl="1"/>
            <a:r>
              <a:rPr lang="en-US" dirty="0" smtClean="0"/>
              <a:t>STD Statistics (www.health.state.mn.us/diseases/stds/stats/index.html)</a:t>
            </a:r>
          </a:p>
          <a:p>
            <a:endParaRPr lang="en-US" dirty="0" smtClean="0"/>
          </a:p>
          <a:p>
            <a:endParaRPr lang="en-US" dirty="0"/>
          </a:p>
        </p:txBody>
      </p:sp>
      <p:sp>
        <p:nvSpPr>
          <p:cNvPr id="6"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a:t>
            </a:fld>
            <a:endParaRPr lang="en-US" sz="1600" dirty="0"/>
          </a:p>
        </p:txBody>
      </p:sp>
    </p:spTree>
    <p:extLst>
      <p:ext uri="{BB962C8B-B14F-4D97-AF65-F5344CB8AC3E}">
        <p14:creationId xmlns:p14="http://schemas.microsoft.com/office/powerpoint/2010/main" val="336327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Chlamydia</a:t>
            </a:r>
            <a:endParaRPr lang="en-US" dirty="0"/>
          </a:p>
        </p:txBody>
      </p:sp>
      <p:sp>
        <p:nvSpPr>
          <p:cNvPr id="4" name="Text Placeholder 8"/>
          <p:cNvSpPr>
            <a:spLocks noGrp="1"/>
          </p:cNvSpPr>
          <p:nvPr>
            <p:ph type="body" sz="quarter" idx="17"/>
          </p:nvPr>
        </p:nvSpPr>
        <p:spPr/>
        <p:txBody>
          <a:bodyPr>
            <a:normAutofit lnSpcReduction="10000"/>
          </a:bodyPr>
          <a:lstStyle/>
          <a:p>
            <a:r>
              <a:rPr lang="en-US" smtClean="0"/>
              <a:t>Minnesota Department of Health STD Surveillance System</a:t>
            </a:r>
            <a:endParaRPr lang="en-US" dirty="0"/>
          </a:p>
        </p:txBody>
      </p:sp>
    </p:spTree>
    <p:extLst>
      <p:ext uri="{BB962C8B-B14F-4D97-AF65-F5344CB8AC3E}">
        <p14:creationId xmlns:p14="http://schemas.microsoft.com/office/powerpoint/2010/main" val="218526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lamydia in Minnesota&#10;Rate per 100,000 by Year of Diagnosis, 2008-2018" title="Chlamydia in Minnesota"/>
          <p:cNvPicPr>
            <a:picLocks noChangeAspect="1"/>
          </p:cNvPicPr>
          <p:nvPr/>
        </p:nvPicPr>
        <p:blipFill>
          <a:blip r:embed="rId3"/>
          <a:stretch>
            <a:fillRect/>
          </a:stretch>
        </p:blipFill>
        <p:spPr>
          <a:xfrm>
            <a:off x="255526" y="2005978"/>
            <a:ext cx="11680948" cy="4517528"/>
          </a:xfrm>
          <a:prstGeom prst="rect">
            <a:avLst/>
          </a:prstGeom>
        </p:spPr>
      </p:pic>
      <p:sp>
        <p:nvSpPr>
          <p:cNvPr id="2" name="Title 1"/>
          <p:cNvSpPr>
            <a:spLocks noGrp="1"/>
          </p:cNvSpPr>
          <p:nvPr>
            <p:ph type="title"/>
          </p:nvPr>
        </p:nvSpPr>
        <p:spPr/>
        <p:txBody>
          <a:bodyPr>
            <a:noAutofit/>
          </a:bodyPr>
          <a:lstStyle/>
          <a:p>
            <a:pPr algn="ctr"/>
            <a:r>
              <a:rPr lang="en-US" altLang="en-US" sz="3200" dirty="0" smtClean="0"/>
              <a:t>Chlamydia </a:t>
            </a:r>
            <a:r>
              <a:rPr lang="en-US" altLang="en-US" sz="3200" dirty="0"/>
              <a:t>in </a:t>
            </a:r>
            <a:r>
              <a:rPr lang="en-US" altLang="en-US" sz="3200" dirty="0" smtClean="0"/>
              <a:t>Minnesota</a:t>
            </a:r>
            <a:br>
              <a:rPr lang="en-US" altLang="en-US" sz="3200" dirty="0" smtClean="0"/>
            </a:br>
            <a:r>
              <a:rPr lang="en-US" altLang="en-US" sz="3200" dirty="0" smtClean="0"/>
              <a:t>Rate </a:t>
            </a:r>
            <a:r>
              <a:rPr lang="en-US" altLang="en-US" sz="3200" dirty="0"/>
              <a:t>per </a:t>
            </a:r>
            <a:r>
              <a:rPr lang="en-US" altLang="en-US" sz="3200" dirty="0" smtClean="0"/>
              <a:t>100,000 by Year of Diagnosis, 2008-2018</a:t>
            </a:r>
            <a:endParaRPr lang="en-US" dirty="0"/>
          </a:p>
        </p:txBody>
      </p:sp>
      <p:sp>
        <p:nvSpPr>
          <p:cNvPr id="6"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21</a:t>
            </a:fld>
            <a:endParaRPr lang="en-US" sz="1600" dirty="0"/>
          </a:p>
        </p:txBody>
      </p:sp>
    </p:spTree>
    <p:extLst>
      <p:ext uri="{BB962C8B-B14F-4D97-AF65-F5344CB8AC3E}">
        <p14:creationId xmlns:p14="http://schemas.microsoft.com/office/powerpoint/2010/main" val="411078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161" dirty="0"/>
              <a:t>2018 Minnesota Chlamydia Rates by County</a:t>
            </a:r>
          </a:p>
        </p:txBody>
      </p:sp>
      <p:sp>
        <p:nvSpPr>
          <p:cNvPr id="9" name="TextBox 8"/>
          <p:cNvSpPr txBox="1"/>
          <p:nvPr/>
        </p:nvSpPr>
        <p:spPr>
          <a:xfrm>
            <a:off x="8241973" y="4229473"/>
            <a:ext cx="3758117" cy="1675780"/>
          </a:xfrm>
          <a:prstGeom prst="rect">
            <a:avLst/>
          </a:prstGeom>
          <a:noFill/>
        </p:spPr>
        <p:txBody>
          <a:bodyPr wrap="square" rtlCol="0">
            <a:spAutoFit/>
          </a:bodyPr>
          <a:lstStyle/>
          <a:p>
            <a:r>
              <a:rPr lang="en-US" sz="1778" dirty="0">
                <a:solidFill>
                  <a:schemeClr val="tx2"/>
                </a:solidFill>
              </a:rPr>
              <a:t>1,255 per 100,000 (4,801 cases)</a:t>
            </a:r>
          </a:p>
          <a:p>
            <a:r>
              <a:rPr lang="en-US" sz="1778" dirty="0">
                <a:solidFill>
                  <a:schemeClr val="tx2"/>
                </a:solidFill>
              </a:rPr>
              <a:t>982 per 100,000 (2,798 cases)</a:t>
            </a:r>
          </a:p>
          <a:p>
            <a:r>
              <a:rPr lang="en-US" sz="1778" dirty="0">
                <a:solidFill>
                  <a:schemeClr val="tx2"/>
                </a:solidFill>
              </a:rPr>
              <a:t>358 per 100,000 (7,812 cases)</a:t>
            </a:r>
          </a:p>
          <a:p>
            <a:r>
              <a:rPr lang="en-US" sz="1778" dirty="0">
                <a:solidFill>
                  <a:schemeClr val="tx2"/>
                </a:solidFill>
              </a:rPr>
              <a:t>316 per 100,000 (7,750 cases)</a:t>
            </a:r>
          </a:p>
          <a:p>
            <a:r>
              <a:rPr lang="en-US" sz="1778" dirty="0" smtClean="0">
                <a:solidFill>
                  <a:schemeClr val="tx2"/>
                </a:solidFill>
              </a:rPr>
              <a:t>444 </a:t>
            </a:r>
            <a:r>
              <a:rPr lang="en-US" sz="1778" dirty="0">
                <a:solidFill>
                  <a:schemeClr val="tx2"/>
                </a:solidFill>
              </a:rPr>
              <a:t>per 100,000 (23,564 cases</a:t>
            </a:r>
            <a:r>
              <a:rPr lang="en-US" sz="1778" dirty="0" smtClean="0">
                <a:solidFill>
                  <a:schemeClr val="tx2"/>
                </a:solidFill>
              </a:rPr>
              <a:t>)</a:t>
            </a:r>
          </a:p>
          <a:p>
            <a:r>
              <a:rPr lang="en-US" sz="1400" i="1" dirty="0" smtClean="0">
                <a:solidFill>
                  <a:schemeClr val="tx2"/>
                </a:solidFill>
              </a:rPr>
              <a:t>(403 cases missing residence information)</a:t>
            </a:r>
            <a:endParaRPr lang="en-US" sz="1400" i="1" dirty="0">
              <a:solidFill>
                <a:schemeClr val="tx2"/>
              </a:solidFill>
            </a:endParaRPr>
          </a:p>
        </p:txBody>
      </p:sp>
      <p:sp>
        <p:nvSpPr>
          <p:cNvPr id="11" name="TextBox 10"/>
          <p:cNvSpPr txBox="1"/>
          <p:nvPr/>
        </p:nvSpPr>
        <p:spPr>
          <a:xfrm>
            <a:off x="6035091" y="4229473"/>
            <a:ext cx="2206882" cy="1460336"/>
          </a:xfrm>
          <a:prstGeom prst="rect">
            <a:avLst/>
          </a:prstGeom>
          <a:noFill/>
        </p:spPr>
        <p:txBody>
          <a:bodyPr wrap="square" rtlCol="0">
            <a:spAutoFit/>
          </a:bodyPr>
          <a:lstStyle/>
          <a:p>
            <a:r>
              <a:rPr lang="en-US" sz="1778" dirty="0">
                <a:solidFill>
                  <a:schemeClr val="tx2"/>
                </a:solidFill>
              </a:rPr>
              <a:t>City of Minneapolis</a:t>
            </a:r>
          </a:p>
          <a:p>
            <a:r>
              <a:rPr lang="en-US" sz="1778" dirty="0">
                <a:solidFill>
                  <a:schemeClr val="tx2"/>
                </a:solidFill>
              </a:rPr>
              <a:t>City of St. Paul</a:t>
            </a:r>
          </a:p>
          <a:p>
            <a:r>
              <a:rPr lang="en-US" sz="1778" dirty="0">
                <a:solidFill>
                  <a:schemeClr val="tx2"/>
                </a:solidFill>
              </a:rPr>
              <a:t>Suburban*                               </a:t>
            </a:r>
          </a:p>
          <a:p>
            <a:r>
              <a:rPr lang="en-US" sz="1778" dirty="0">
                <a:solidFill>
                  <a:schemeClr val="tx2"/>
                </a:solidFill>
              </a:rPr>
              <a:t>Greater Minnesota</a:t>
            </a:r>
          </a:p>
          <a:p>
            <a:r>
              <a:rPr lang="en-US" sz="1778" dirty="0" smtClean="0">
                <a:solidFill>
                  <a:schemeClr val="tx2"/>
                </a:solidFill>
              </a:rPr>
              <a:t>Total</a:t>
            </a:r>
            <a:endParaRPr lang="en-US" sz="1778" dirty="0">
              <a:solidFill>
                <a:schemeClr val="tx2"/>
              </a:solidFill>
            </a:endParaRPr>
          </a:p>
        </p:txBody>
      </p:sp>
      <p:pic>
        <p:nvPicPr>
          <p:cNvPr id="7" name="Picture 6" descr="2018 Minnesota Chlamydia Rates by County" title="2018 Minnesota Chlamydia Rates by County"/>
          <p:cNvPicPr>
            <a:picLocks noChangeAspect="1"/>
          </p:cNvPicPr>
          <p:nvPr/>
        </p:nvPicPr>
        <p:blipFill rotWithShape="1">
          <a:blip r:embed="rId3">
            <a:extLst>
              <a:ext uri="{28A0092B-C50C-407E-A947-70E740481C1C}">
                <a14:useLocalDpi xmlns:a14="http://schemas.microsoft.com/office/drawing/2010/main" val="0"/>
              </a:ext>
            </a:extLst>
          </a:blip>
          <a:srcRect l="2803" t="8982" r="3033" b="6158"/>
          <a:stretch/>
        </p:blipFill>
        <p:spPr>
          <a:xfrm>
            <a:off x="1553402" y="1460343"/>
            <a:ext cx="4481689" cy="5226756"/>
          </a:xfrm>
          <a:prstGeom prst="rect">
            <a:avLst/>
          </a:prstGeom>
        </p:spPr>
      </p:pic>
      <p:sp>
        <p:nvSpPr>
          <p:cNvPr id="12" name="TextBox 11"/>
          <p:cNvSpPr txBox="1"/>
          <p:nvPr/>
        </p:nvSpPr>
        <p:spPr>
          <a:xfrm>
            <a:off x="5834276" y="6115635"/>
            <a:ext cx="4472977" cy="584775"/>
          </a:xfrm>
          <a:prstGeom prst="rect">
            <a:avLst/>
          </a:prstGeom>
          <a:noFill/>
        </p:spPr>
        <p:txBody>
          <a:bodyPr wrap="square" rtlCol="0">
            <a:spAutoFit/>
          </a:bodyPr>
          <a:lstStyle/>
          <a:p>
            <a:r>
              <a:rPr lang="en-US" sz="1600" dirty="0">
                <a:solidFill>
                  <a:schemeClr val="tx2"/>
                </a:solidFill>
              </a:rPr>
              <a:t>*7-county metro area, excluding the cities of Minneapolis and St. Paul</a:t>
            </a:r>
          </a:p>
        </p:txBody>
      </p:sp>
      <p:sp>
        <p:nvSpPr>
          <p:cNvPr id="13"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22</a:t>
            </a:fld>
            <a:endParaRPr lang="en-US" sz="1600" dirty="0"/>
          </a:p>
        </p:txBody>
      </p:sp>
    </p:spTree>
    <p:extLst>
      <p:ext uri="{BB962C8B-B14F-4D97-AF65-F5344CB8AC3E}">
        <p14:creationId xmlns:p14="http://schemas.microsoft.com/office/powerpoint/2010/main" val="222940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Age-Specific Chlamydia Rates by </a:t>
            </a:r>
            <a:r>
              <a:rPr lang="en-US" altLang="en-US" dirty="0" smtClean="0"/>
              <a:t>Gender, </a:t>
            </a:r>
            <a:r>
              <a:rPr lang="en-US" altLang="en-US" dirty="0"/>
              <a:t>Minnesota, </a:t>
            </a:r>
            <a:r>
              <a:rPr lang="en-US" altLang="en-US" dirty="0" smtClean="0"/>
              <a:t>2018</a:t>
            </a:r>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23</a:t>
            </a:fld>
            <a:endParaRPr lang="en-US" sz="1600" dirty="0"/>
          </a:p>
        </p:txBody>
      </p:sp>
      <p:pic>
        <p:nvPicPr>
          <p:cNvPr id="5" name="Picture 4" descr="Age-Specific Chlamydia Rates by Gender, Minnesota, 2018" title="Age-Specific Chlamydia Rates by Gender, Minnesota, 2018"/>
          <p:cNvPicPr>
            <a:picLocks noChangeAspect="1"/>
          </p:cNvPicPr>
          <p:nvPr/>
        </p:nvPicPr>
        <p:blipFill>
          <a:blip r:embed="rId3"/>
          <a:stretch>
            <a:fillRect/>
          </a:stretch>
        </p:blipFill>
        <p:spPr>
          <a:xfrm>
            <a:off x="382087" y="1992052"/>
            <a:ext cx="11211516" cy="4639458"/>
          </a:xfrm>
          <a:prstGeom prst="rect">
            <a:avLst/>
          </a:prstGeom>
        </p:spPr>
      </p:pic>
    </p:spTree>
    <p:extLst>
      <p:ext uri="{BB962C8B-B14F-4D97-AF65-F5344CB8AC3E}">
        <p14:creationId xmlns:p14="http://schemas.microsoft.com/office/powerpoint/2010/main" val="261806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3600" dirty="0">
                <a:solidFill>
                  <a:schemeClr val="bg1"/>
                </a:solidFill>
                <a:latin typeface="+mj-lt"/>
              </a:rPr>
              <a:t>Chlamydia Disproportionately Impacts Youth</a:t>
            </a:r>
          </a:p>
        </p:txBody>
      </p:sp>
      <p:sp>
        <p:nvSpPr>
          <p:cNvPr id="41988" name="Text Box 3"/>
          <p:cNvSpPr txBox="1">
            <a:spLocks noChangeArrowheads="1"/>
          </p:cNvSpPr>
          <p:nvPr/>
        </p:nvSpPr>
        <p:spPr bwMode="auto">
          <a:xfrm>
            <a:off x="6654800" y="1307108"/>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Chlamydia Cases in </a:t>
            </a:r>
            <a:r>
              <a:rPr lang="en-US" altLang="en-US" sz="2400" b="1" dirty="0" smtClean="0">
                <a:latin typeface="+mn-lt"/>
              </a:rPr>
              <a:t>2018</a:t>
            </a:r>
            <a:endParaRPr lang="en-US" altLang="en-US" sz="2400" b="1" dirty="0">
              <a:latin typeface="+mn-lt"/>
            </a:endParaRPr>
          </a:p>
          <a:p>
            <a:pPr algn="ctr">
              <a:lnSpc>
                <a:spcPct val="100000"/>
              </a:lnSpc>
              <a:spcBef>
                <a:spcPct val="50000"/>
              </a:spcBef>
              <a:spcAft>
                <a:spcPct val="0"/>
              </a:spcAft>
              <a:buClrTx/>
              <a:buSzTx/>
              <a:buFontTx/>
              <a:buNone/>
            </a:pPr>
            <a:r>
              <a:rPr lang="en-US" altLang="en-US" sz="2000" b="1" dirty="0">
                <a:latin typeface="+mn-lt"/>
              </a:rPr>
              <a:t> (n = </a:t>
            </a:r>
            <a:r>
              <a:rPr lang="en-US" altLang="en-US" sz="2000" b="1" dirty="0" smtClean="0">
                <a:latin typeface="+mn-lt"/>
              </a:rPr>
              <a:t>23,564)</a:t>
            </a:r>
            <a:endParaRPr lang="en-US" altLang="en-US" sz="2000" b="1" dirty="0">
              <a:latin typeface="+mn-lt"/>
            </a:endParaRPr>
          </a:p>
        </p:txBody>
      </p:sp>
      <p:sp>
        <p:nvSpPr>
          <p:cNvPr id="41989" name="Text Box 4"/>
          <p:cNvSpPr txBox="1">
            <a:spLocks noChangeArrowheads="1"/>
          </p:cNvSpPr>
          <p:nvPr/>
        </p:nvSpPr>
        <p:spPr bwMode="auto">
          <a:xfrm>
            <a:off x="2274719" y="1316038"/>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in 2010</a:t>
            </a:r>
          </a:p>
          <a:p>
            <a:pPr algn="ctr">
              <a:lnSpc>
                <a:spcPct val="100000"/>
              </a:lnSpc>
              <a:spcBef>
                <a:spcPct val="50000"/>
              </a:spcBef>
              <a:spcAft>
                <a:spcPct val="0"/>
              </a:spcAft>
              <a:buClrTx/>
              <a:buSzTx/>
              <a:buFontTx/>
              <a:buNone/>
            </a:pPr>
            <a:r>
              <a:rPr lang="en-US" altLang="en-US" sz="2000" b="1" dirty="0">
                <a:latin typeface="+mn-lt"/>
              </a:rPr>
              <a:t> (n = 5,303,925)</a:t>
            </a:r>
          </a:p>
        </p:txBody>
      </p:sp>
      <p:sp>
        <p:nvSpPr>
          <p:cNvPr id="13"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24</a:t>
            </a:fld>
            <a:endParaRPr lang="en-US" sz="1600" dirty="0"/>
          </a:p>
        </p:txBody>
      </p:sp>
      <p:pic>
        <p:nvPicPr>
          <p:cNvPr id="4" name="Picture 3" descr="MN Population in 2010&#10; (n = 5,303,925)" title="MN Population in 2010"/>
          <p:cNvPicPr>
            <a:picLocks noChangeAspect="1"/>
          </p:cNvPicPr>
          <p:nvPr/>
        </p:nvPicPr>
        <p:blipFill>
          <a:blip r:embed="rId3"/>
          <a:stretch>
            <a:fillRect/>
          </a:stretch>
        </p:blipFill>
        <p:spPr>
          <a:xfrm>
            <a:off x="1408002" y="1726853"/>
            <a:ext cx="4822354" cy="4535817"/>
          </a:xfrm>
          <a:prstGeom prst="rect">
            <a:avLst/>
          </a:prstGeom>
        </p:spPr>
      </p:pic>
      <p:pic>
        <p:nvPicPr>
          <p:cNvPr id="5" name="Picture 4" descr="Chlamydia Cases in 2018&#10; (n = 23,564)&#10;" title="Chlamydia Cases in 2018"/>
          <p:cNvPicPr>
            <a:picLocks noChangeAspect="1"/>
          </p:cNvPicPr>
          <p:nvPr/>
        </p:nvPicPr>
        <p:blipFill>
          <a:blip r:embed="rId4"/>
          <a:stretch>
            <a:fillRect/>
          </a:stretch>
        </p:blipFill>
        <p:spPr>
          <a:xfrm>
            <a:off x="6142838" y="1873170"/>
            <a:ext cx="4438273" cy="4389500"/>
          </a:xfrm>
          <a:prstGeom prst="rect">
            <a:avLst/>
          </a:prstGeom>
        </p:spPr>
      </p:pic>
    </p:spTree>
    <p:extLst>
      <p:ext uri="{BB962C8B-B14F-4D97-AF65-F5344CB8AC3E}">
        <p14:creationId xmlns:p14="http://schemas.microsoft.com/office/powerpoint/2010/main" val="23197984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rates compared with Whites:&#10;Black, Non-Hispanic = 9.7x higher&#10;American Indian = 5.5x higher&#10;Asian/PI = 2x higher&#10;Hispanic* = 3.6x higher&#10;" title="Chlamydia Rates by Race/Ethnicity, Minnesota, 2008-2018"/>
          <p:cNvPicPr>
            <a:picLocks noChangeAspect="1"/>
          </p:cNvPicPr>
          <p:nvPr/>
        </p:nvPicPr>
        <p:blipFill>
          <a:blip r:embed="rId3"/>
          <a:stretch>
            <a:fillRect/>
          </a:stretch>
        </p:blipFill>
        <p:spPr>
          <a:xfrm>
            <a:off x="108295" y="1689230"/>
            <a:ext cx="11705335" cy="5102794"/>
          </a:xfrm>
          <a:prstGeom prst="rect">
            <a:avLst/>
          </a:prstGeom>
        </p:spPr>
      </p:pic>
      <p:sp>
        <p:nvSpPr>
          <p:cNvPr id="3" name="Title 2" descr="Chlamydia Rates by Race/Ethnicity, Minnesota, 2008-2018" title="Chlamydia Rates by Race/Ethnicity, Minnesota, 2008-2018"/>
          <p:cNvSpPr>
            <a:spLocks noGrp="1"/>
          </p:cNvSpPr>
          <p:nvPr>
            <p:ph type="title"/>
          </p:nvPr>
        </p:nvSpPr>
        <p:spPr/>
        <p:txBody>
          <a:bodyPr>
            <a:normAutofit/>
          </a:bodyPr>
          <a:lstStyle/>
          <a:p>
            <a:pPr algn="ctr"/>
            <a:r>
              <a:rPr lang="en-US" altLang="en-US" sz="3200" dirty="0"/>
              <a:t>Chlamydia Rates by </a:t>
            </a:r>
            <a:r>
              <a:rPr lang="en-US" altLang="en-US" sz="3200" dirty="0" smtClean="0"/>
              <a:t>Race/Ethnicity, Minnesota</a:t>
            </a:r>
            <a:r>
              <a:rPr lang="en-US" altLang="en-US" sz="3200" dirty="0"/>
              <a:t>, </a:t>
            </a:r>
            <a:r>
              <a:rPr lang="en-US" altLang="en-US" sz="3200" dirty="0" smtClean="0"/>
              <a:t>2008-2018</a:t>
            </a:r>
            <a:endParaRPr lang="en-US" sz="3200" dirty="0"/>
          </a:p>
        </p:txBody>
      </p:sp>
      <p:sp>
        <p:nvSpPr>
          <p:cNvPr id="6" name="Date Placeholder 1"/>
          <p:cNvSpPr>
            <a:spLocks noGrp="1"/>
          </p:cNvSpPr>
          <p:nvPr>
            <p:ph type="dt" sz="half" idx="10"/>
          </p:nvPr>
        </p:nvSpPr>
        <p:spPr>
          <a:xfrm>
            <a:off x="838200" y="6290374"/>
            <a:ext cx="5122763" cy="501650"/>
          </a:xfrm>
        </p:spPr>
        <p:txBody>
          <a:bodyPr/>
          <a:lstStyle/>
          <a:p>
            <a:pPr algn="l">
              <a:defRPr/>
            </a:pPr>
            <a:r>
              <a:rPr lang="en-US" altLang="en-US" sz="1600" b="0" dirty="0">
                <a:solidFill>
                  <a:srgbClr val="000000"/>
                </a:solidFill>
              </a:rPr>
              <a:t>* Persons of Hispanic ethnicity can be of any race</a:t>
            </a:r>
            <a:endParaRPr lang="en-US" altLang="en-US" sz="2400" b="0" dirty="0"/>
          </a:p>
        </p:txBody>
      </p:sp>
      <p:sp>
        <p:nvSpPr>
          <p:cNvPr id="21510" name="Text Box 14"/>
          <p:cNvSpPr txBox="1">
            <a:spLocks noChangeArrowheads="1"/>
          </p:cNvSpPr>
          <p:nvPr/>
        </p:nvSpPr>
        <p:spPr bwMode="auto">
          <a:xfrm>
            <a:off x="1409018" y="2078816"/>
            <a:ext cx="2743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b="1" dirty="0" smtClean="0">
                <a:solidFill>
                  <a:schemeClr val="tx2"/>
                </a:solidFill>
                <a:latin typeface="+mj-lt"/>
              </a:rPr>
              <a:t>2018 </a:t>
            </a:r>
            <a:r>
              <a:rPr lang="en-US" altLang="en-US" sz="1400" b="1" dirty="0">
                <a:solidFill>
                  <a:schemeClr val="tx2"/>
                </a:solidFill>
                <a:latin typeface="+mj-lt"/>
              </a:rPr>
              <a:t>rates compared with Whites</a:t>
            </a:r>
            <a:r>
              <a:rPr lang="en-US" altLang="en-US" sz="1400" b="1" u="sng" dirty="0">
                <a:solidFill>
                  <a:schemeClr val="tx2"/>
                </a:solidFill>
                <a:latin typeface="+mj-lt"/>
              </a:rPr>
              <a:t>:</a:t>
            </a:r>
          </a:p>
          <a:p>
            <a:pPr eaLnBrk="1" hangingPunct="1">
              <a:lnSpc>
                <a:spcPct val="100000"/>
              </a:lnSpc>
              <a:spcAft>
                <a:spcPct val="0"/>
              </a:spcAft>
              <a:buClrTx/>
              <a:buSzTx/>
              <a:buFontTx/>
              <a:buNone/>
            </a:pPr>
            <a:r>
              <a:rPr lang="en-US" altLang="en-US" sz="1400" dirty="0">
                <a:solidFill>
                  <a:schemeClr val="tx2"/>
                </a:solidFill>
                <a:latin typeface="+mj-lt"/>
              </a:rPr>
              <a:t>Black, Non-Hispanic = </a:t>
            </a:r>
            <a:r>
              <a:rPr lang="en-US" altLang="en-US" sz="1400" dirty="0" smtClean="0">
                <a:solidFill>
                  <a:schemeClr val="tx2"/>
                </a:solidFill>
                <a:latin typeface="+mj-lt"/>
              </a:rPr>
              <a:t>9.7x </a:t>
            </a:r>
            <a:r>
              <a:rPr lang="en-US" altLang="en-US" sz="1400" dirty="0">
                <a:solidFill>
                  <a:schemeClr val="tx2"/>
                </a:solidFill>
                <a:latin typeface="+mj-lt"/>
              </a:rPr>
              <a:t>higher</a:t>
            </a:r>
          </a:p>
          <a:p>
            <a:pPr eaLnBrk="1" hangingPunct="1">
              <a:lnSpc>
                <a:spcPct val="100000"/>
              </a:lnSpc>
              <a:spcAft>
                <a:spcPct val="0"/>
              </a:spcAft>
              <a:buClrTx/>
              <a:buSzTx/>
              <a:buFontTx/>
              <a:buNone/>
            </a:pPr>
            <a:r>
              <a:rPr lang="en-US" altLang="en-US" sz="1400" dirty="0">
                <a:solidFill>
                  <a:schemeClr val="tx2"/>
                </a:solidFill>
                <a:latin typeface="+mj-lt"/>
              </a:rPr>
              <a:t>American Indian = </a:t>
            </a:r>
            <a:r>
              <a:rPr lang="en-US" altLang="en-US" sz="1400" dirty="0" smtClean="0">
                <a:solidFill>
                  <a:schemeClr val="tx2"/>
                </a:solidFill>
                <a:latin typeface="+mj-lt"/>
              </a:rPr>
              <a:t>5.5x </a:t>
            </a:r>
            <a:r>
              <a:rPr lang="en-US" altLang="en-US" sz="1400" dirty="0">
                <a:solidFill>
                  <a:schemeClr val="tx2"/>
                </a:solidFill>
                <a:latin typeface="+mj-lt"/>
              </a:rPr>
              <a:t>higher</a:t>
            </a:r>
          </a:p>
          <a:p>
            <a:pPr eaLnBrk="1" hangingPunct="1">
              <a:lnSpc>
                <a:spcPct val="100000"/>
              </a:lnSpc>
              <a:spcAft>
                <a:spcPct val="0"/>
              </a:spcAft>
              <a:buClrTx/>
              <a:buSzTx/>
              <a:buFontTx/>
              <a:buNone/>
            </a:pPr>
            <a:r>
              <a:rPr lang="en-US" altLang="en-US" sz="1400" dirty="0">
                <a:solidFill>
                  <a:schemeClr val="tx2"/>
                </a:solidFill>
                <a:latin typeface="+mj-lt"/>
              </a:rPr>
              <a:t>Asian/PI = 2x higher</a:t>
            </a:r>
          </a:p>
          <a:p>
            <a:pPr eaLnBrk="1" hangingPunct="1">
              <a:lnSpc>
                <a:spcPct val="100000"/>
              </a:lnSpc>
              <a:spcAft>
                <a:spcPct val="0"/>
              </a:spcAft>
              <a:buClrTx/>
              <a:buSzTx/>
              <a:buFontTx/>
              <a:buNone/>
            </a:pPr>
            <a:r>
              <a:rPr lang="en-US" altLang="en-US" sz="1400" dirty="0">
                <a:solidFill>
                  <a:schemeClr val="tx2"/>
                </a:solidFill>
                <a:latin typeface="+mj-lt"/>
              </a:rPr>
              <a:t>Hispanic* = </a:t>
            </a:r>
            <a:r>
              <a:rPr lang="en-US" altLang="en-US" sz="1400" dirty="0" smtClean="0">
                <a:solidFill>
                  <a:schemeClr val="tx2"/>
                </a:solidFill>
                <a:latin typeface="+mj-lt"/>
              </a:rPr>
              <a:t>3.6x </a:t>
            </a:r>
            <a:r>
              <a:rPr lang="en-US" altLang="en-US" sz="1400" dirty="0">
                <a:solidFill>
                  <a:schemeClr val="tx2"/>
                </a:solidFill>
                <a:latin typeface="+mj-lt"/>
              </a:rPr>
              <a:t>higher</a:t>
            </a:r>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25</a:t>
            </a:fld>
            <a:endParaRPr lang="en-US" sz="1600" dirty="0"/>
          </a:p>
        </p:txBody>
      </p:sp>
    </p:spTree>
    <p:extLst>
      <p:ext uri="{BB962C8B-B14F-4D97-AF65-F5344CB8AC3E}">
        <p14:creationId xmlns:p14="http://schemas.microsoft.com/office/powerpoint/2010/main" val="42305584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Gonorrhea</a:t>
            </a:r>
            <a:endParaRPr lang="en-US" dirty="0"/>
          </a:p>
        </p:txBody>
      </p:sp>
      <p:sp>
        <p:nvSpPr>
          <p:cNvPr id="10" name="Text Placeholder 9"/>
          <p:cNvSpPr>
            <a:spLocks noGrp="1"/>
          </p:cNvSpPr>
          <p:nvPr>
            <p:ph type="body" sz="quarter" idx="17"/>
          </p:nvPr>
        </p:nvSpPr>
        <p:spPr/>
        <p:txBody>
          <a:bodyPr>
            <a:normAutofit lnSpcReduction="10000"/>
          </a:bodyPr>
          <a:lstStyle/>
          <a:p>
            <a:r>
              <a:rPr lang="en-US" dirty="0"/>
              <a:t>Minnesota Department of Health STD Surveillance </a:t>
            </a:r>
            <a:r>
              <a:rPr lang="en-US" dirty="0" smtClean="0"/>
              <a:t>System</a:t>
            </a:r>
            <a:endParaRPr lang="en-US" dirty="0"/>
          </a:p>
        </p:txBody>
      </p:sp>
    </p:spTree>
    <p:extLst>
      <p:ext uri="{BB962C8B-B14F-4D97-AF65-F5344CB8AC3E}">
        <p14:creationId xmlns:p14="http://schemas.microsoft.com/office/powerpoint/2010/main" val="135401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norrhea in Minnesota&#10;Rate per 100,000 by Year of Diagnosis, 2008-2018" title="Gonorrhea in Minnesota"/>
          <p:cNvPicPr>
            <a:picLocks noChangeAspect="1"/>
          </p:cNvPicPr>
          <p:nvPr/>
        </p:nvPicPr>
        <p:blipFill>
          <a:blip r:embed="rId3"/>
          <a:stretch>
            <a:fillRect/>
          </a:stretch>
        </p:blipFill>
        <p:spPr>
          <a:xfrm>
            <a:off x="523773" y="1943280"/>
            <a:ext cx="11144454" cy="4688230"/>
          </a:xfrm>
          <a:prstGeom prst="rect">
            <a:avLst/>
          </a:prstGeom>
        </p:spPr>
      </p:pic>
      <p:sp>
        <p:nvSpPr>
          <p:cNvPr id="2" name="Title 1"/>
          <p:cNvSpPr>
            <a:spLocks noGrp="1"/>
          </p:cNvSpPr>
          <p:nvPr>
            <p:ph type="title"/>
          </p:nvPr>
        </p:nvSpPr>
        <p:spPr/>
        <p:txBody>
          <a:bodyPr/>
          <a:lstStyle/>
          <a:p>
            <a:r>
              <a:rPr lang="en-US" altLang="en-US" sz="3200" dirty="0" smtClean="0"/>
              <a:t>Gonorrhea in Minnesota</a:t>
            </a:r>
            <a:br>
              <a:rPr lang="en-US" altLang="en-US" sz="3200" dirty="0" smtClean="0"/>
            </a:br>
            <a:r>
              <a:rPr lang="en-US" altLang="en-US" sz="3200" dirty="0" smtClean="0"/>
              <a:t>Rate per 100,000 by Year of Diagnosis, 2008-2018</a:t>
            </a:r>
            <a:endParaRPr lang="en-US" sz="320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27</a:t>
            </a:fld>
            <a:endParaRPr lang="en-US" sz="1600" dirty="0"/>
          </a:p>
        </p:txBody>
      </p:sp>
    </p:spTree>
    <p:extLst>
      <p:ext uri="{BB962C8B-B14F-4D97-AF65-F5344CB8AC3E}">
        <p14:creationId xmlns:p14="http://schemas.microsoft.com/office/powerpoint/2010/main" val="409200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161" dirty="0"/>
              <a:t>2018 Minnesota Gonorrhea Rates by County</a:t>
            </a:r>
          </a:p>
        </p:txBody>
      </p:sp>
      <p:sp>
        <p:nvSpPr>
          <p:cNvPr id="9" name="TextBox 8"/>
          <p:cNvSpPr txBox="1"/>
          <p:nvPr/>
        </p:nvSpPr>
        <p:spPr>
          <a:xfrm>
            <a:off x="8241973" y="4229473"/>
            <a:ext cx="3837138" cy="1675780"/>
          </a:xfrm>
          <a:prstGeom prst="rect">
            <a:avLst/>
          </a:prstGeom>
          <a:noFill/>
        </p:spPr>
        <p:txBody>
          <a:bodyPr wrap="square" rtlCol="0">
            <a:spAutoFit/>
          </a:bodyPr>
          <a:lstStyle/>
          <a:p>
            <a:r>
              <a:rPr lang="en-US" sz="1778" dirty="0"/>
              <a:t>617 per 100,000 (2,361 cases)</a:t>
            </a:r>
          </a:p>
          <a:p>
            <a:r>
              <a:rPr lang="en-US" sz="1778" dirty="0"/>
              <a:t>393 per 100,000(1,121 cases)</a:t>
            </a:r>
          </a:p>
          <a:p>
            <a:r>
              <a:rPr lang="en-US" sz="1778" dirty="0"/>
              <a:t>99 per 100,000 (2,166 cases)</a:t>
            </a:r>
          </a:p>
          <a:p>
            <a:r>
              <a:rPr lang="en-US" sz="1778" dirty="0"/>
              <a:t>73 per 100,000 (1,787 cases)</a:t>
            </a:r>
          </a:p>
          <a:p>
            <a:r>
              <a:rPr lang="en-US" sz="1778" dirty="0" smtClean="0"/>
              <a:t>142 </a:t>
            </a:r>
            <a:r>
              <a:rPr lang="en-US" sz="1778" dirty="0"/>
              <a:t>per 100,000 (7,542 cases</a:t>
            </a:r>
            <a:r>
              <a:rPr lang="en-US" sz="1778" dirty="0" smtClean="0"/>
              <a:t>)</a:t>
            </a:r>
          </a:p>
          <a:p>
            <a:r>
              <a:rPr lang="en-US" sz="1400" i="1" dirty="0" smtClean="0"/>
              <a:t>(107 cases missing residence information)</a:t>
            </a:r>
            <a:endParaRPr lang="en-US" sz="1400" i="1" dirty="0"/>
          </a:p>
        </p:txBody>
      </p:sp>
      <p:sp>
        <p:nvSpPr>
          <p:cNvPr id="10" name="TextBox 9"/>
          <p:cNvSpPr txBox="1"/>
          <p:nvPr/>
        </p:nvSpPr>
        <p:spPr>
          <a:xfrm>
            <a:off x="6035092" y="4229473"/>
            <a:ext cx="2015071"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smtClean="0"/>
              <a:t>Total</a:t>
            </a:r>
            <a:endParaRPr lang="en-US" sz="1778" dirty="0"/>
          </a:p>
        </p:txBody>
      </p:sp>
      <p:pic>
        <p:nvPicPr>
          <p:cNvPr id="5" name="Picture 4" descr="2018 Minnesota Gonorrhea Rates by County" title="2018 Minnesota Gonorrhea Rates by County"/>
          <p:cNvPicPr>
            <a:picLocks noChangeAspect="1"/>
          </p:cNvPicPr>
          <p:nvPr/>
        </p:nvPicPr>
        <p:blipFill rotWithShape="1">
          <a:blip r:embed="rId3">
            <a:extLst>
              <a:ext uri="{28A0092B-C50C-407E-A947-70E740481C1C}">
                <a14:useLocalDpi xmlns:a14="http://schemas.microsoft.com/office/drawing/2010/main" val="0"/>
              </a:ext>
            </a:extLst>
          </a:blip>
          <a:srcRect l="2701" t="9793" r="2779" b="5958"/>
          <a:stretch/>
        </p:blipFill>
        <p:spPr>
          <a:xfrm>
            <a:off x="911523" y="1516520"/>
            <a:ext cx="4498581" cy="5189080"/>
          </a:xfrm>
          <a:prstGeom prst="rect">
            <a:avLst/>
          </a:prstGeom>
        </p:spPr>
      </p:pic>
      <p:sp>
        <p:nvSpPr>
          <p:cNvPr id="11" name="TextBox 10"/>
          <p:cNvSpPr txBox="1"/>
          <p:nvPr/>
        </p:nvSpPr>
        <p:spPr>
          <a:xfrm>
            <a:off x="5551414" y="6367046"/>
            <a:ext cx="6018954" cy="338554"/>
          </a:xfrm>
          <a:prstGeom prst="rect">
            <a:avLst/>
          </a:prstGeom>
          <a:noFill/>
        </p:spPr>
        <p:txBody>
          <a:bodyPr wrap="square" rtlCol="0">
            <a:spAutoFit/>
          </a:bodyPr>
          <a:lstStyle/>
          <a:p>
            <a:r>
              <a:rPr lang="en-US" sz="1600" dirty="0"/>
              <a:t>*7-county metro area, excluding the cities of Minneapolis and St. Paul</a:t>
            </a:r>
          </a:p>
        </p:txBody>
      </p:sp>
      <p:sp>
        <p:nvSpPr>
          <p:cNvPr id="13"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28</a:t>
            </a:fld>
            <a:endParaRPr lang="en-US" sz="1600" dirty="0"/>
          </a:p>
        </p:txBody>
      </p:sp>
    </p:spTree>
    <p:extLst>
      <p:ext uri="{BB962C8B-B14F-4D97-AF65-F5344CB8AC3E}">
        <p14:creationId xmlns:p14="http://schemas.microsoft.com/office/powerpoint/2010/main" val="164324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pPr algn="ctr" eaLnBrk="1" hangingPunct="1"/>
            <a:r>
              <a:rPr lang="en-US" altLang="en-US" sz="3600" dirty="0"/>
              <a:t>Age-Specific Gonorrhea Rates by Gender Minnesota, </a:t>
            </a:r>
            <a:r>
              <a:rPr lang="en-US" altLang="en-US" sz="3600" dirty="0" smtClean="0"/>
              <a:t>2018 </a:t>
            </a:r>
            <a:endParaRPr lang="en-US" altLang="en-US" sz="3600" dirty="0"/>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29</a:t>
            </a:fld>
            <a:endParaRPr lang="en-US" sz="1600" dirty="0"/>
          </a:p>
        </p:txBody>
      </p:sp>
      <p:pic>
        <p:nvPicPr>
          <p:cNvPr id="2" name="Picture 1" descr="Age-Specific Gonorrhea Rates by Gender Minnesota, 2018 " title="Age-Specific Gonorrhea Rates by Gender Minnesota, 2018 "/>
          <p:cNvPicPr>
            <a:picLocks noChangeAspect="1"/>
          </p:cNvPicPr>
          <p:nvPr/>
        </p:nvPicPr>
        <p:blipFill>
          <a:blip r:embed="rId3"/>
          <a:stretch>
            <a:fillRect/>
          </a:stretch>
        </p:blipFill>
        <p:spPr>
          <a:xfrm>
            <a:off x="163589" y="1766480"/>
            <a:ext cx="11571211" cy="4865030"/>
          </a:xfrm>
          <a:prstGeom prst="rect">
            <a:avLst/>
          </a:prstGeom>
        </p:spPr>
      </p:pic>
    </p:spTree>
    <p:extLst>
      <p:ext uri="{BB962C8B-B14F-4D97-AF65-F5344CB8AC3E}">
        <p14:creationId xmlns:p14="http://schemas.microsoft.com/office/powerpoint/2010/main" val="140466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7" name="Content Placeholder 2"/>
          <p:cNvSpPr>
            <a:spLocks noGrp="1"/>
          </p:cNvSpPr>
          <p:nvPr>
            <p:ph idx="1"/>
          </p:nvPr>
        </p:nvSpPr>
        <p:spPr>
          <a:xfrm>
            <a:off x="838200" y="1462625"/>
            <a:ext cx="10515600" cy="4351338"/>
          </a:xfrm>
        </p:spPr>
        <p:txBody>
          <a:bodyPr/>
          <a:lstStyle/>
          <a:p>
            <a:r>
              <a:rPr lang="en-US" dirty="0" smtClean="0"/>
              <a:t>STD Surveillance Data</a:t>
            </a:r>
          </a:p>
          <a:p>
            <a:r>
              <a:rPr lang="en-US" dirty="0" smtClean="0"/>
              <a:t>HIV Surveillance Data</a:t>
            </a:r>
          </a:p>
          <a:p>
            <a:r>
              <a:rPr lang="en-US" dirty="0" smtClean="0"/>
              <a:t>Hepatitis C Surveillance Data</a:t>
            </a:r>
          </a:p>
          <a:p>
            <a:r>
              <a:rPr lang="en-US" dirty="0" smtClean="0"/>
              <a:t>Q &amp; A</a:t>
            </a:r>
          </a:p>
          <a:p>
            <a:pPr lvl="1"/>
            <a:r>
              <a:rPr lang="fr-FR" dirty="0" smtClean="0"/>
              <a:t>Adrianna Sonnek- </a:t>
            </a:r>
            <a:r>
              <a:rPr lang="fr-FR" b="0" dirty="0" smtClean="0"/>
              <a:t>HIV/AIDS Surveillance Coordinator</a:t>
            </a:r>
          </a:p>
          <a:p>
            <a:pPr lvl="1"/>
            <a:r>
              <a:rPr lang="en-US" dirty="0" smtClean="0"/>
              <a:t>Cheryl Barber, M.S., M.P.H. </a:t>
            </a:r>
            <a:r>
              <a:rPr lang="en-US" b="0" dirty="0" smtClean="0"/>
              <a:t>-Senior Epidemiologist Specialist, STD/HIV/TB Section </a:t>
            </a:r>
          </a:p>
          <a:p>
            <a:pPr lvl="1"/>
            <a:r>
              <a:rPr lang="en-US" dirty="0" smtClean="0"/>
              <a:t>Jared Shenk </a:t>
            </a:r>
            <a:r>
              <a:rPr lang="en-US" b="0" dirty="0" smtClean="0"/>
              <a:t>– HIV Care and Prevention Epidemiologist</a:t>
            </a:r>
          </a:p>
          <a:p>
            <a:pPr lvl="1"/>
            <a:r>
              <a:rPr lang="en-US" dirty="0" smtClean="0"/>
              <a:t>Kristin Sweet, </a:t>
            </a:r>
            <a:r>
              <a:rPr lang="en-US" dirty="0" err="1" smtClean="0"/>
              <a:t>Ph.D</a:t>
            </a:r>
            <a:r>
              <a:rPr lang="en-US" dirty="0" smtClean="0"/>
              <a:t>, M.P.H.</a:t>
            </a:r>
            <a:r>
              <a:rPr lang="en-US" b="0" dirty="0" smtClean="0"/>
              <a:t> - Section Manager, Cross-Cutting Epidemiology, Programs, and Partnerships </a:t>
            </a:r>
          </a:p>
          <a:p>
            <a:pPr lvl="1"/>
            <a:endParaRPr lang="en-US" dirty="0" smtClean="0"/>
          </a:p>
          <a:p>
            <a:pPr lvl="1"/>
            <a:endParaRPr lang="en-US" dirty="0" smtClean="0"/>
          </a:p>
          <a:p>
            <a:pPr lvl="1"/>
            <a:endParaRPr lang="en-US" dirty="0" smtClean="0"/>
          </a:p>
          <a:p>
            <a:pPr lvl="1"/>
            <a:endParaRPr lang="en-US" dirty="0" smtClean="0"/>
          </a:p>
        </p:txBody>
      </p:sp>
      <p:sp>
        <p:nvSpPr>
          <p:cNvPr id="8" name="Slide Number Placeholder 5"/>
          <p:cNvSpPr txBox="1">
            <a:spLocks/>
          </p:cNvSpPr>
          <p:nvPr/>
        </p:nvSpPr>
        <p:spPr>
          <a:xfrm>
            <a:off x="10631911" y="6448948"/>
            <a:ext cx="1462668"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pPr/>
              <a:t>3</a:t>
            </a:fld>
            <a:endParaRPr lang="en-US" sz="1600" dirty="0"/>
          </a:p>
        </p:txBody>
      </p:sp>
    </p:spTree>
    <p:extLst>
      <p:ext uri="{BB962C8B-B14F-4D97-AF65-F5344CB8AC3E}">
        <p14:creationId xmlns:p14="http://schemas.microsoft.com/office/powerpoint/2010/main" val="250708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norrhea Rates by Race/Ethnicity, Minnesota, 2008-2018&#10;2018 rates compared with Whites:&#10;Black, Non-Hispanic = 16x higher&#10;American Indian = 12x higher&#10;Asian/PI = 2x higher&#10;Hispanic* = 3x higher&#10;&#10;&#10;" title="Gonorrhea Rates by Race/Ethnicity, Minnesota, 2008-2018"/>
          <p:cNvPicPr>
            <a:picLocks noChangeAspect="1"/>
          </p:cNvPicPr>
          <p:nvPr/>
        </p:nvPicPr>
        <p:blipFill>
          <a:blip r:embed="rId3"/>
          <a:stretch>
            <a:fillRect/>
          </a:stretch>
        </p:blipFill>
        <p:spPr>
          <a:xfrm>
            <a:off x="94998" y="1574033"/>
            <a:ext cx="11507067" cy="4874915"/>
          </a:xfrm>
          <a:prstGeom prst="rect">
            <a:avLst/>
          </a:prstGeom>
        </p:spPr>
      </p:pic>
      <p:sp>
        <p:nvSpPr>
          <p:cNvPr id="10" name="Rectangle 1027" descr="Gonorrhea Rates by Race/Ethnicity, Minnesota, 2008-2018" title="Gonorrhea Rates by Race/Ethnicity, Minnesota, 2008-2018"/>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600" dirty="0">
                <a:solidFill>
                  <a:schemeClr val="bg1"/>
                </a:solidFill>
                <a:latin typeface="+mj-lt"/>
              </a:rPr>
              <a:t>Gonorrhea Rates by </a:t>
            </a:r>
            <a:r>
              <a:rPr lang="en-US" altLang="en-US" sz="3600" dirty="0" smtClean="0">
                <a:solidFill>
                  <a:schemeClr val="bg1"/>
                </a:solidFill>
                <a:latin typeface="+mj-lt"/>
              </a:rPr>
              <a:t>Race/Ethnicity, Minnesota</a:t>
            </a:r>
            <a:r>
              <a:rPr lang="en-US" altLang="en-US" sz="3600" dirty="0">
                <a:solidFill>
                  <a:schemeClr val="bg1"/>
                </a:solidFill>
                <a:latin typeface="+mj-lt"/>
              </a:rPr>
              <a:t>, </a:t>
            </a:r>
            <a:r>
              <a:rPr lang="en-US" altLang="en-US" sz="3600" dirty="0" smtClean="0">
                <a:solidFill>
                  <a:schemeClr val="bg1"/>
                </a:solidFill>
                <a:latin typeface="+mj-lt"/>
              </a:rPr>
              <a:t>2008-2018</a:t>
            </a:r>
            <a:endParaRPr lang="en-US" altLang="en-US" sz="3600" baseline="30000" dirty="0">
              <a:solidFill>
                <a:schemeClr val="bg1"/>
              </a:solidFill>
              <a:latin typeface="+mj-lt"/>
            </a:endParaRPr>
          </a:p>
        </p:txBody>
      </p:sp>
      <p:sp>
        <p:nvSpPr>
          <p:cNvPr id="9" name="Date Placeholder 1"/>
          <p:cNvSpPr>
            <a:spLocks noGrp="1"/>
          </p:cNvSpPr>
          <p:nvPr>
            <p:ph type="dt" sz="half" idx="10"/>
          </p:nvPr>
        </p:nvSpPr>
        <p:spPr>
          <a:xfrm>
            <a:off x="451821" y="6174128"/>
            <a:ext cx="5122763" cy="501650"/>
          </a:xfrm>
        </p:spPr>
        <p:txBody>
          <a:bodyPr/>
          <a:lstStyle/>
          <a:p>
            <a:pPr algn="l">
              <a:defRPr/>
            </a:pPr>
            <a:r>
              <a:rPr lang="en-US" altLang="en-US" sz="1600" b="0" dirty="0">
                <a:solidFill>
                  <a:srgbClr val="000000"/>
                </a:solidFill>
              </a:rPr>
              <a:t>* Persons of Hispanic ethnicity can be of any race</a:t>
            </a:r>
            <a:endParaRPr lang="en-US" altLang="en-US" sz="2400" b="0" dirty="0"/>
          </a:p>
        </p:txBody>
      </p:sp>
      <p:sp>
        <p:nvSpPr>
          <p:cNvPr id="11" name="Text Box 14"/>
          <p:cNvSpPr txBox="1">
            <a:spLocks noChangeArrowheads="1"/>
          </p:cNvSpPr>
          <p:nvPr/>
        </p:nvSpPr>
        <p:spPr bwMode="auto">
          <a:xfrm>
            <a:off x="1905258" y="2119754"/>
            <a:ext cx="2743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b="1" dirty="0" smtClean="0">
                <a:solidFill>
                  <a:schemeClr val="tx2"/>
                </a:solidFill>
                <a:latin typeface="+mj-lt"/>
              </a:rPr>
              <a:t>2018 </a:t>
            </a:r>
            <a:r>
              <a:rPr lang="en-US" altLang="en-US" sz="1400" b="1" dirty="0">
                <a:solidFill>
                  <a:schemeClr val="tx2"/>
                </a:solidFill>
                <a:latin typeface="+mj-lt"/>
              </a:rPr>
              <a:t>rates compared with Whites:</a:t>
            </a:r>
          </a:p>
          <a:p>
            <a:pPr eaLnBrk="1" hangingPunct="1">
              <a:lnSpc>
                <a:spcPct val="100000"/>
              </a:lnSpc>
              <a:spcAft>
                <a:spcPct val="0"/>
              </a:spcAft>
              <a:buClrTx/>
              <a:buSzTx/>
              <a:buFontTx/>
              <a:buNone/>
            </a:pPr>
            <a:r>
              <a:rPr lang="en-US" altLang="en-US" sz="1400" dirty="0">
                <a:solidFill>
                  <a:schemeClr val="tx2"/>
                </a:solidFill>
                <a:latin typeface="+mj-lt"/>
              </a:rPr>
              <a:t>Black, Non-Hispanic = </a:t>
            </a:r>
            <a:r>
              <a:rPr lang="en-US" altLang="en-US" sz="1400" dirty="0" smtClean="0">
                <a:solidFill>
                  <a:schemeClr val="tx2"/>
                </a:solidFill>
                <a:latin typeface="+mj-lt"/>
              </a:rPr>
              <a:t>16x </a:t>
            </a:r>
            <a:r>
              <a:rPr lang="en-US" altLang="en-US" sz="1400" dirty="0">
                <a:solidFill>
                  <a:schemeClr val="tx2"/>
                </a:solidFill>
                <a:latin typeface="+mj-lt"/>
              </a:rPr>
              <a:t>higher</a:t>
            </a:r>
          </a:p>
          <a:p>
            <a:pPr eaLnBrk="1" hangingPunct="1">
              <a:lnSpc>
                <a:spcPct val="100000"/>
              </a:lnSpc>
              <a:spcAft>
                <a:spcPct val="0"/>
              </a:spcAft>
              <a:buClrTx/>
              <a:buSzTx/>
              <a:buFontTx/>
              <a:buNone/>
            </a:pPr>
            <a:r>
              <a:rPr lang="en-US" altLang="en-US" sz="1400" dirty="0">
                <a:solidFill>
                  <a:schemeClr val="tx2"/>
                </a:solidFill>
                <a:latin typeface="+mj-lt"/>
              </a:rPr>
              <a:t>American Indian = </a:t>
            </a:r>
            <a:r>
              <a:rPr lang="en-US" altLang="en-US" sz="1400" dirty="0" smtClean="0">
                <a:solidFill>
                  <a:schemeClr val="tx2"/>
                </a:solidFill>
                <a:latin typeface="+mj-lt"/>
              </a:rPr>
              <a:t>12x </a:t>
            </a:r>
            <a:r>
              <a:rPr lang="en-US" altLang="en-US" sz="1400" dirty="0">
                <a:solidFill>
                  <a:schemeClr val="tx2"/>
                </a:solidFill>
                <a:latin typeface="+mj-lt"/>
              </a:rPr>
              <a:t>higher</a:t>
            </a:r>
          </a:p>
          <a:p>
            <a:pPr eaLnBrk="1" hangingPunct="1">
              <a:lnSpc>
                <a:spcPct val="100000"/>
              </a:lnSpc>
              <a:spcAft>
                <a:spcPct val="0"/>
              </a:spcAft>
              <a:buClrTx/>
              <a:buSzTx/>
              <a:buFontTx/>
              <a:buNone/>
            </a:pPr>
            <a:r>
              <a:rPr lang="en-US" altLang="en-US" sz="1400" dirty="0">
                <a:solidFill>
                  <a:schemeClr val="tx2"/>
                </a:solidFill>
                <a:latin typeface="+mj-lt"/>
              </a:rPr>
              <a:t>Asian/PI = 2x higher</a:t>
            </a:r>
          </a:p>
          <a:p>
            <a:pPr eaLnBrk="1" hangingPunct="1">
              <a:lnSpc>
                <a:spcPct val="100000"/>
              </a:lnSpc>
              <a:spcAft>
                <a:spcPct val="0"/>
              </a:spcAft>
              <a:buClrTx/>
              <a:buSzTx/>
              <a:buFontTx/>
              <a:buNone/>
            </a:pPr>
            <a:r>
              <a:rPr lang="en-US" altLang="en-US" sz="1400" dirty="0">
                <a:solidFill>
                  <a:schemeClr val="tx2"/>
                </a:solidFill>
                <a:latin typeface="+mj-lt"/>
              </a:rPr>
              <a:t>Hispanic* = </a:t>
            </a:r>
            <a:r>
              <a:rPr lang="en-US" altLang="en-US" sz="1400" dirty="0" smtClean="0">
                <a:solidFill>
                  <a:schemeClr val="tx2"/>
                </a:solidFill>
                <a:latin typeface="+mj-lt"/>
              </a:rPr>
              <a:t>3x </a:t>
            </a:r>
            <a:r>
              <a:rPr lang="en-US" altLang="en-US" sz="1400" dirty="0">
                <a:solidFill>
                  <a:schemeClr val="tx2"/>
                </a:solidFill>
                <a:latin typeface="+mj-lt"/>
              </a:rPr>
              <a:t>higher</a:t>
            </a:r>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30</a:t>
            </a:fld>
            <a:endParaRPr lang="en-US" sz="1600" dirty="0"/>
          </a:p>
        </p:txBody>
      </p:sp>
    </p:spTree>
    <p:extLst>
      <p:ext uri="{BB962C8B-B14F-4D97-AF65-F5344CB8AC3E}">
        <p14:creationId xmlns:p14="http://schemas.microsoft.com/office/powerpoint/2010/main" val="32521275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200" dirty="0">
                <a:solidFill>
                  <a:schemeClr val="bg1"/>
                </a:solidFill>
                <a:latin typeface="+mj-lt"/>
              </a:rPr>
              <a:t>Gonorrhea Disproportionately Impacts Youth</a:t>
            </a:r>
          </a:p>
        </p:txBody>
      </p:sp>
      <p:sp>
        <p:nvSpPr>
          <p:cNvPr id="43014" name="Text Box 5"/>
          <p:cNvSpPr txBox="1">
            <a:spLocks noChangeArrowheads="1"/>
          </p:cNvSpPr>
          <p:nvPr/>
        </p:nvSpPr>
        <p:spPr bwMode="auto">
          <a:xfrm>
            <a:off x="2293374" y="1347788"/>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MN Population in 2010</a:t>
            </a:r>
          </a:p>
          <a:p>
            <a:pPr algn="ctr">
              <a:lnSpc>
                <a:spcPct val="100000"/>
              </a:lnSpc>
              <a:spcBef>
                <a:spcPct val="50000"/>
              </a:spcBef>
              <a:spcAft>
                <a:spcPct val="0"/>
              </a:spcAft>
              <a:buClrTx/>
              <a:buSzTx/>
              <a:buFontTx/>
              <a:buNone/>
            </a:pPr>
            <a:r>
              <a:rPr lang="en-US" altLang="en-US" sz="2000" b="1" dirty="0">
                <a:latin typeface="+mn-lt"/>
              </a:rPr>
              <a:t> (n = 5,303,925)</a:t>
            </a:r>
          </a:p>
        </p:txBody>
      </p:sp>
      <p:sp>
        <p:nvSpPr>
          <p:cNvPr id="43015" name="Text Box 6"/>
          <p:cNvSpPr txBox="1">
            <a:spLocks noChangeArrowheads="1"/>
          </p:cNvSpPr>
          <p:nvPr/>
        </p:nvSpPr>
        <p:spPr bwMode="auto">
          <a:xfrm>
            <a:off x="6359988" y="1338858"/>
            <a:ext cx="36489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400" b="1" dirty="0">
                <a:latin typeface="+mn-lt"/>
              </a:rPr>
              <a:t>Gonorrhea Cases in </a:t>
            </a:r>
            <a:r>
              <a:rPr lang="en-US" altLang="en-US" sz="2400" b="1" dirty="0" smtClean="0">
                <a:latin typeface="+mn-lt"/>
              </a:rPr>
              <a:t>2018</a:t>
            </a:r>
            <a:endParaRPr lang="en-US" altLang="en-US" sz="2400" b="1" dirty="0">
              <a:latin typeface="+mn-lt"/>
            </a:endParaRPr>
          </a:p>
          <a:p>
            <a:pPr algn="ctr">
              <a:lnSpc>
                <a:spcPct val="100000"/>
              </a:lnSpc>
              <a:spcBef>
                <a:spcPct val="50000"/>
              </a:spcBef>
              <a:spcAft>
                <a:spcPct val="0"/>
              </a:spcAft>
              <a:buClrTx/>
              <a:buSzTx/>
              <a:buFontTx/>
              <a:buNone/>
            </a:pPr>
            <a:r>
              <a:rPr lang="en-US" altLang="en-US" sz="2000" b="1" dirty="0">
                <a:latin typeface="+mn-lt"/>
              </a:rPr>
              <a:t> (n = </a:t>
            </a:r>
            <a:r>
              <a:rPr lang="en-US" altLang="en-US" sz="2000" b="1" dirty="0" smtClean="0">
                <a:latin typeface="+mn-lt"/>
              </a:rPr>
              <a:t>7542)</a:t>
            </a:r>
            <a:endParaRPr lang="en-US" altLang="en-US" sz="2000" b="1" dirty="0">
              <a:latin typeface="+mn-lt"/>
            </a:endParaRPr>
          </a:p>
        </p:txBody>
      </p:sp>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31</a:t>
            </a:fld>
            <a:endParaRPr lang="en-US" sz="1600" dirty="0"/>
          </a:p>
        </p:txBody>
      </p:sp>
      <p:pic>
        <p:nvPicPr>
          <p:cNvPr id="6" name="Picture 5" descr="MN Population in 2010&#10; (n = 5,303,925)&#10;" title="MN Population in 2010"/>
          <p:cNvPicPr>
            <a:picLocks noChangeAspect="1"/>
          </p:cNvPicPr>
          <p:nvPr/>
        </p:nvPicPr>
        <p:blipFill>
          <a:blip r:embed="rId3"/>
          <a:stretch>
            <a:fillRect/>
          </a:stretch>
        </p:blipFill>
        <p:spPr>
          <a:xfrm>
            <a:off x="1522670" y="1979166"/>
            <a:ext cx="4438273" cy="4499238"/>
          </a:xfrm>
          <a:prstGeom prst="rect">
            <a:avLst/>
          </a:prstGeom>
        </p:spPr>
      </p:pic>
      <p:pic>
        <p:nvPicPr>
          <p:cNvPr id="7" name="Picture 6" descr="Gonorrhea Cases in 2018&#10; (n = 7542)" title="Gonorrhea Cases in 2018"/>
          <p:cNvPicPr>
            <a:picLocks noChangeAspect="1"/>
          </p:cNvPicPr>
          <p:nvPr/>
        </p:nvPicPr>
        <p:blipFill>
          <a:blip r:embed="rId4"/>
          <a:stretch>
            <a:fillRect/>
          </a:stretch>
        </p:blipFill>
        <p:spPr>
          <a:xfrm>
            <a:off x="6150077" y="1851139"/>
            <a:ext cx="4621169" cy="4627265"/>
          </a:xfrm>
          <a:prstGeom prst="rect">
            <a:avLst/>
          </a:prstGeom>
        </p:spPr>
      </p:pic>
    </p:spTree>
    <p:extLst>
      <p:ext uri="{BB962C8B-B14F-4D97-AF65-F5344CB8AC3E}">
        <p14:creationId xmlns:p14="http://schemas.microsoft.com/office/powerpoint/2010/main" val="38491797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SSuN</a:t>
            </a:r>
            <a:endParaRPr lang="en-US" dirty="0"/>
          </a:p>
        </p:txBody>
      </p:sp>
      <p:sp>
        <p:nvSpPr>
          <p:cNvPr id="4" name="Text Placeholder 8"/>
          <p:cNvSpPr>
            <a:spLocks noGrp="1"/>
          </p:cNvSpPr>
          <p:nvPr>
            <p:ph type="body" sz="quarter" idx="17"/>
          </p:nvPr>
        </p:nvSpPr>
        <p:spPr/>
        <p:txBody>
          <a:bodyPr>
            <a:normAutofit lnSpcReduction="10000"/>
          </a:bodyPr>
          <a:lstStyle/>
          <a:p>
            <a:r>
              <a:rPr lang="en-US" dirty="0" smtClean="0"/>
              <a:t>Minnesota Department of Health STD Surveillance System</a:t>
            </a:r>
            <a:endParaRPr lang="en-US" dirty="0"/>
          </a:p>
        </p:txBody>
      </p:sp>
    </p:spTree>
    <p:extLst>
      <p:ext uri="{BB962C8B-B14F-4D97-AF65-F5344CB8AC3E}">
        <p14:creationId xmlns:p14="http://schemas.microsoft.com/office/powerpoint/2010/main" val="82551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Investigation</a:t>
            </a:r>
            <a:endParaRPr lang="en-US" dirty="0"/>
          </a:p>
        </p:txBody>
      </p:sp>
      <p:pic>
        <p:nvPicPr>
          <p:cNvPr id="8" name="Content Placeholder 7" descr="Confidential patient investigation supplement" title="Confidential patient investigation supplement"/>
          <p:cNvPicPr>
            <a:picLocks noGrp="1" noChangeAspect="1"/>
          </p:cNvPicPr>
          <p:nvPr>
            <p:ph idx="1"/>
          </p:nvPr>
        </p:nvPicPr>
        <p:blipFill>
          <a:blip r:embed="rId3"/>
          <a:stretch>
            <a:fillRect/>
          </a:stretch>
        </p:blipFill>
        <p:spPr>
          <a:xfrm>
            <a:off x="991026" y="76200"/>
            <a:ext cx="5104974" cy="6781800"/>
          </a:xfrm>
          <a:prstGeom prst="rect">
            <a:avLst/>
          </a:prstGeom>
          <a:ln>
            <a:solidFill>
              <a:schemeClr val="tx2"/>
            </a:solidFill>
          </a:ln>
        </p:spPr>
      </p:pic>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33</a:t>
            </a:fld>
            <a:endParaRPr lang="en-US" sz="1600" dirty="0"/>
          </a:p>
        </p:txBody>
      </p:sp>
    </p:spTree>
    <p:extLst>
      <p:ext uri="{BB962C8B-B14F-4D97-AF65-F5344CB8AC3E}">
        <p14:creationId xmlns:p14="http://schemas.microsoft.com/office/powerpoint/2010/main" val="314057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 is a notifiable condition in MN</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Please remember to notify all patients after any STD diagnosis that their name and information is required by law to be reported to the Minnesota Department of Health.</a:t>
            </a:r>
          </a:p>
          <a:p>
            <a:r>
              <a:rPr lang="en-US" sz="3200" dirty="0"/>
              <a:t>Please ensure all STD case and lab reports are submitted to the MDH with proper contact </a:t>
            </a:r>
            <a:r>
              <a:rPr lang="en-US" sz="3200" dirty="0" smtClean="0"/>
              <a:t>information, including telephone number.</a:t>
            </a:r>
            <a:endParaRPr lang="en-US" sz="3200" dirty="0"/>
          </a:p>
          <a:p>
            <a:r>
              <a:rPr lang="en-US" sz="3200" dirty="0"/>
              <a:t>Please inform your patients, after a STD diagnosis, that they have a chance of being contacted by the MDH for additional follow up.</a:t>
            </a:r>
          </a:p>
          <a:p>
            <a:pPr marL="0" indent="0">
              <a:buNone/>
            </a:pPr>
            <a:endParaRPr lang="en-US" dirty="0"/>
          </a:p>
        </p:txBody>
      </p:sp>
      <p:sp>
        <p:nvSpPr>
          <p:cNvPr id="6"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34</a:t>
            </a:fld>
            <a:endParaRPr lang="en-US" sz="1600" dirty="0"/>
          </a:p>
        </p:txBody>
      </p:sp>
    </p:spTree>
    <p:extLst>
      <p:ext uri="{BB962C8B-B14F-4D97-AF65-F5344CB8AC3E}">
        <p14:creationId xmlns:p14="http://schemas.microsoft.com/office/powerpoint/2010/main" val="198182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smtClean="0"/>
              <a:t>Summary of STD Trends in Minnesota</a:t>
            </a:r>
            <a:endParaRPr lang="en-US" altLang="en-US" dirty="0"/>
          </a:p>
        </p:txBody>
      </p:sp>
      <p:sp>
        <p:nvSpPr>
          <p:cNvPr id="62468" name="Rectangle 3"/>
          <p:cNvSpPr>
            <a:spLocks noGrp="1" noChangeArrowheads="1"/>
          </p:cNvSpPr>
          <p:nvPr>
            <p:ph idx="1"/>
          </p:nvPr>
        </p:nvSpPr>
        <p:spPr>
          <a:xfrm>
            <a:off x="312516" y="1476025"/>
            <a:ext cx="11566968" cy="4351338"/>
          </a:xfrm>
        </p:spPr>
        <p:txBody>
          <a:bodyPr/>
          <a:lstStyle/>
          <a:p>
            <a:r>
              <a:rPr lang="en-US" altLang="en-US" sz="2600" b="0" dirty="0" smtClean="0"/>
              <a:t>From 2008-2018, the chlamydia rate increased by 61%. The rate of gonorrhea increased by 145%. While rates of reported syphilis have increased over the past decade, they have remained the same in 2018 as compared to 2017.</a:t>
            </a:r>
          </a:p>
          <a:p>
            <a:r>
              <a:rPr lang="en-US" altLang="en-US" sz="2600" b="0" dirty="0" smtClean="0"/>
              <a:t>Minnesota has seen a resurgence of syphilis over the past decade, with men who have sex with men and those co-infected with HIV being especially impacted. However, the number of females is at the record high for the last decade.</a:t>
            </a:r>
          </a:p>
          <a:p>
            <a:r>
              <a:rPr lang="en-US" altLang="en-US" sz="2600" b="0" dirty="0" smtClean="0"/>
              <a:t>Persons of color continue to be disproportionately affected by STDs.</a:t>
            </a:r>
          </a:p>
          <a:p>
            <a:r>
              <a:rPr lang="en-US" altLang="en-US" sz="2600" b="0" dirty="0" smtClean="0"/>
              <a:t>STD rates are generally highest in the metro. However, chlamydia continues to be reported from every county in 2018.</a:t>
            </a:r>
          </a:p>
          <a:p>
            <a:r>
              <a:rPr lang="en-US" altLang="en-US" sz="2600" b="0" dirty="0" smtClean="0"/>
              <a:t>Between 2017 and 2018, early syphilis cases decreased by 5%.  Men who have sex with men comprised 84% of all male cases in 2018; cases among women are continuing to rise.</a:t>
            </a:r>
          </a:p>
          <a:p>
            <a:endParaRPr lang="en-US" altLang="en-US" sz="260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35</a:t>
            </a:fld>
            <a:endParaRPr lang="en-US" sz="1600" dirty="0"/>
          </a:p>
        </p:txBody>
      </p:sp>
    </p:spTree>
    <p:extLst>
      <p:ext uri="{BB962C8B-B14F-4D97-AF65-F5344CB8AC3E}">
        <p14:creationId xmlns:p14="http://schemas.microsoft.com/office/powerpoint/2010/main" val="204741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40466" y="152400"/>
            <a:ext cx="10911068" cy="914400"/>
          </a:xfrm>
        </p:spPr>
        <p:txBody>
          <a:bodyPr/>
          <a:lstStyle/>
          <a:p>
            <a:r>
              <a:rPr lang="en-US" altLang="en-US" dirty="0" smtClean="0"/>
              <a:t>Future Updates to STD Reporting and Current Follow-Up</a:t>
            </a:r>
            <a:endParaRPr lang="en-US" altLang="en-US" dirty="0"/>
          </a:p>
        </p:txBody>
      </p:sp>
      <p:sp>
        <p:nvSpPr>
          <p:cNvPr id="63491" name="Content Placeholder 2"/>
          <p:cNvSpPr>
            <a:spLocks noGrp="1"/>
          </p:cNvSpPr>
          <p:nvPr>
            <p:ph idx="1"/>
          </p:nvPr>
        </p:nvSpPr>
        <p:spPr/>
        <p:txBody>
          <a:bodyPr/>
          <a:lstStyle/>
          <a:p>
            <a:r>
              <a:rPr lang="en-US" b="0" dirty="0" smtClean="0"/>
              <a:t>There will soon be a new case report form to accommodate changes in treatment guidelines, requesting HIV testing status, and PrEP (Pre-Exposure Prophylaxis) usage</a:t>
            </a:r>
          </a:p>
          <a:p>
            <a:r>
              <a:rPr lang="en-US" b="0" dirty="0" smtClean="0"/>
              <a:t>The case report form (available online) can be filled out and mailed or faxed into MDH</a:t>
            </a:r>
          </a:p>
          <a:p>
            <a:r>
              <a:rPr lang="en-US" b="0" dirty="0" smtClean="0"/>
              <a:t>All cases co-infected with Early Syphilis will continue to be assigned to MDH Partner Services for follow-up</a:t>
            </a:r>
          </a:p>
          <a:p>
            <a:r>
              <a:rPr lang="en-US" b="0" dirty="0" smtClean="0"/>
              <a:t>All STD cases continue to have the potential for being contacted by MDH for additional follow-up</a:t>
            </a:r>
          </a:p>
          <a:p>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36</a:t>
            </a:fld>
            <a:endParaRPr lang="en-US" sz="1600" dirty="0"/>
          </a:p>
        </p:txBody>
      </p:sp>
    </p:spTree>
    <p:extLst>
      <p:ext uri="{BB962C8B-B14F-4D97-AF65-F5344CB8AC3E}">
        <p14:creationId xmlns:p14="http://schemas.microsoft.com/office/powerpoint/2010/main" val="240386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p:txBody>
          <a:bodyPr/>
          <a:lstStyle/>
          <a:p>
            <a:r>
              <a:rPr lang="en-US" dirty="0" smtClean="0"/>
              <a:t>Thank you</a:t>
            </a:r>
            <a:endParaRPr lang="en-US" dirty="0"/>
          </a:p>
        </p:txBody>
      </p:sp>
      <p:sp>
        <p:nvSpPr>
          <p:cNvPr id="12" name="Text Placeholder 7"/>
          <p:cNvSpPr>
            <a:spLocks noGrp="1"/>
          </p:cNvSpPr>
          <p:nvPr>
            <p:ph type="body" sz="quarter" idx="13"/>
          </p:nvPr>
        </p:nvSpPr>
        <p:spPr/>
        <p:txBody>
          <a:bodyPr>
            <a:normAutofit/>
          </a:bodyPr>
          <a:lstStyle/>
          <a:p>
            <a:r>
              <a:rPr lang="en-US" sz="2400" b="1" dirty="0"/>
              <a:t>To speak to </a:t>
            </a:r>
            <a:r>
              <a:rPr lang="en-US" sz="2400" b="1" dirty="0" smtClean="0"/>
              <a:t>someone </a:t>
            </a:r>
            <a:r>
              <a:rPr lang="en-US" sz="2400" b="1" dirty="0"/>
              <a:t>regarding STD surveillance, please call 651-201-5414</a:t>
            </a:r>
          </a:p>
          <a:p>
            <a:r>
              <a:rPr lang="en-US" sz="2400" b="1" dirty="0" smtClean="0"/>
              <a:t>For data requests</a:t>
            </a:r>
            <a:r>
              <a:rPr lang="en-US" sz="2400" b="1" dirty="0"/>
              <a:t>, please visit: </a:t>
            </a:r>
            <a:r>
              <a:rPr lang="en-US" sz="2400" b="1" dirty="0">
                <a:hlinkClick r:id="rId3"/>
              </a:rPr>
              <a:t>https://</a:t>
            </a:r>
            <a:r>
              <a:rPr lang="en-US" sz="2400" b="1" dirty="0" smtClean="0">
                <a:hlinkClick r:id="rId3"/>
              </a:rPr>
              <a:t>survey.vovici.com/se/56206EE3662437AB</a:t>
            </a:r>
            <a:r>
              <a:rPr lang="en-US" sz="2400" b="1" dirty="0" smtClean="0"/>
              <a:t> </a:t>
            </a:r>
          </a:p>
        </p:txBody>
      </p:sp>
    </p:spTree>
    <p:extLst>
      <p:ext uri="{BB962C8B-B14F-4D97-AF65-F5344CB8AC3E}">
        <p14:creationId xmlns:p14="http://schemas.microsoft.com/office/powerpoint/2010/main" val="112674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smtClean="0"/>
              <a:t>Highlights from the Minnesota HIV Surveillance Report, 2018</a:t>
            </a:r>
            <a:endParaRPr lang="en-US" dirty="0"/>
          </a:p>
        </p:txBody>
      </p:sp>
      <p:sp>
        <p:nvSpPr>
          <p:cNvPr id="2" name="Text Placeholder 1"/>
          <p:cNvSpPr>
            <a:spLocks noGrp="1"/>
          </p:cNvSpPr>
          <p:nvPr>
            <p:ph type="body" sz="quarter" idx="17"/>
          </p:nvPr>
        </p:nvSpPr>
        <p:spPr/>
        <p:txBody>
          <a:bodyPr>
            <a:normAutofit/>
          </a:bodyPr>
          <a:lstStyle/>
          <a:p>
            <a:r>
              <a:rPr lang="en-US" dirty="0"/>
              <a:t>HIV/AIDS Surveillance </a:t>
            </a:r>
            <a:r>
              <a:rPr lang="en-US" dirty="0" smtClean="0"/>
              <a:t>System</a:t>
            </a:r>
            <a:endParaRPr lang="en-US" dirty="0"/>
          </a:p>
        </p:txBody>
      </p:sp>
    </p:spTree>
    <p:extLst>
      <p:ext uri="{BB962C8B-B14F-4D97-AF65-F5344CB8AC3E}">
        <p14:creationId xmlns:p14="http://schemas.microsoft.com/office/powerpoint/2010/main" val="206777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New HIV diagnoses in Minnesota, 2018</a:t>
            </a:r>
            <a:endParaRPr lang="en-US" dirty="0"/>
          </a:p>
        </p:txBody>
      </p:sp>
    </p:spTree>
    <p:extLst>
      <p:ext uri="{BB962C8B-B14F-4D97-AF65-F5344CB8AC3E}">
        <p14:creationId xmlns:p14="http://schemas.microsoft.com/office/powerpoint/2010/main" val="126564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Acronyms &amp; Definitions</a:t>
            </a:r>
            <a:endParaRPr lang="en-US" sz="3300" dirty="0"/>
          </a:p>
        </p:txBody>
      </p:sp>
      <p:sp>
        <p:nvSpPr>
          <p:cNvPr id="3" name="Content Placeholder 2"/>
          <p:cNvSpPr>
            <a:spLocks noGrp="1"/>
          </p:cNvSpPr>
          <p:nvPr>
            <p:ph idx="1"/>
          </p:nvPr>
        </p:nvSpPr>
        <p:spPr>
          <a:xfrm>
            <a:off x="838200" y="1699708"/>
            <a:ext cx="10515600" cy="4238513"/>
          </a:xfrm>
        </p:spPr>
        <p:txBody>
          <a:bodyPr numCol="2">
            <a:normAutofit fontScale="92500"/>
          </a:bodyPr>
          <a:lstStyle/>
          <a:p>
            <a:r>
              <a:rPr lang="en-US" b="1" dirty="0"/>
              <a:t>MDH </a:t>
            </a:r>
            <a:r>
              <a:rPr lang="en-US" b="0" dirty="0" smtClean="0"/>
              <a:t>= Minnesota </a:t>
            </a:r>
            <a:r>
              <a:rPr lang="en-US" b="0" dirty="0"/>
              <a:t>Department of Health</a:t>
            </a:r>
          </a:p>
          <a:p>
            <a:r>
              <a:rPr lang="en-US" b="1" dirty="0"/>
              <a:t>STD</a:t>
            </a:r>
            <a:r>
              <a:rPr lang="en-US" dirty="0"/>
              <a:t> </a:t>
            </a:r>
            <a:r>
              <a:rPr lang="en-US" b="0" dirty="0"/>
              <a:t>= </a:t>
            </a:r>
            <a:r>
              <a:rPr lang="en-US" b="0" dirty="0" smtClean="0"/>
              <a:t>Sexually </a:t>
            </a:r>
            <a:r>
              <a:rPr lang="en-US" b="0" dirty="0"/>
              <a:t>transmitted </a:t>
            </a:r>
            <a:r>
              <a:rPr lang="en-US" b="0" dirty="0" smtClean="0"/>
              <a:t>disease</a:t>
            </a:r>
          </a:p>
          <a:p>
            <a:r>
              <a:rPr lang="en-US" b="1" dirty="0" smtClean="0"/>
              <a:t>MSM </a:t>
            </a:r>
            <a:r>
              <a:rPr lang="en-US" b="0" dirty="0"/>
              <a:t>= </a:t>
            </a:r>
            <a:r>
              <a:rPr lang="en-US" b="0" dirty="0" smtClean="0"/>
              <a:t>Men </a:t>
            </a:r>
            <a:r>
              <a:rPr lang="en-US" b="0" dirty="0"/>
              <a:t>who have sex with men</a:t>
            </a:r>
          </a:p>
          <a:p>
            <a:r>
              <a:rPr lang="en-US" b="1" dirty="0"/>
              <a:t>HCV </a:t>
            </a:r>
            <a:r>
              <a:rPr lang="en-US" b="0" dirty="0"/>
              <a:t>= </a:t>
            </a:r>
            <a:r>
              <a:rPr lang="en-US" b="0" dirty="0" smtClean="0"/>
              <a:t>Hepatitis </a:t>
            </a:r>
            <a:r>
              <a:rPr lang="en-US" b="0" dirty="0"/>
              <a:t>C virus</a:t>
            </a:r>
          </a:p>
          <a:p>
            <a:r>
              <a:rPr lang="en-US" b="1" dirty="0"/>
              <a:t>HBV</a:t>
            </a:r>
            <a:r>
              <a:rPr lang="en-US" dirty="0"/>
              <a:t> </a:t>
            </a:r>
            <a:r>
              <a:rPr lang="en-US" b="0" dirty="0" smtClean="0"/>
              <a:t>=Hepatitis </a:t>
            </a:r>
            <a:r>
              <a:rPr lang="en-US" b="0" dirty="0"/>
              <a:t>B virus</a:t>
            </a:r>
          </a:p>
          <a:p>
            <a:r>
              <a:rPr lang="en-US" b="1" dirty="0"/>
              <a:t>IDU </a:t>
            </a:r>
            <a:r>
              <a:rPr lang="en-US" b="0" dirty="0" smtClean="0"/>
              <a:t>=Injection </a:t>
            </a:r>
            <a:r>
              <a:rPr lang="en-US" b="0" dirty="0"/>
              <a:t>drug </a:t>
            </a:r>
            <a:r>
              <a:rPr lang="en-US" b="0" dirty="0" smtClean="0"/>
              <a:t>use</a:t>
            </a:r>
          </a:p>
          <a:p>
            <a:r>
              <a:rPr lang="en-US" b="1" dirty="0" err="1" smtClean="0"/>
              <a:t>SSuN</a:t>
            </a:r>
            <a:r>
              <a:rPr lang="en-US" dirty="0" smtClean="0"/>
              <a:t> </a:t>
            </a:r>
            <a:r>
              <a:rPr lang="en-US" b="0" dirty="0" smtClean="0"/>
              <a:t>= STD </a:t>
            </a:r>
            <a:r>
              <a:rPr lang="en-US" b="0" dirty="0"/>
              <a:t>Surveillance </a:t>
            </a:r>
            <a:r>
              <a:rPr lang="en-US" b="0" dirty="0" smtClean="0"/>
              <a:t>Network</a:t>
            </a:r>
          </a:p>
          <a:p>
            <a:endParaRPr lang="en-US" b="0" dirty="0" smtClean="0"/>
          </a:p>
          <a:p>
            <a:r>
              <a:rPr lang="en-US" b="1" dirty="0"/>
              <a:t>Cisgender Women</a:t>
            </a:r>
            <a:r>
              <a:rPr lang="en-US" b="0" dirty="0"/>
              <a:t> = </a:t>
            </a:r>
            <a:r>
              <a:rPr lang="en-US" b="0" dirty="0" smtClean="0"/>
              <a:t>people </a:t>
            </a:r>
            <a:r>
              <a:rPr lang="en-US" b="0" dirty="0"/>
              <a:t>who are assigned female sex at birth and their current gender is blank or is </a:t>
            </a:r>
            <a:r>
              <a:rPr lang="en-US" b="0" dirty="0" smtClean="0"/>
              <a:t>female</a:t>
            </a:r>
          </a:p>
          <a:p>
            <a:r>
              <a:rPr lang="en-US" b="1" dirty="0"/>
              <a:t>Cisgender </a:t>
            </a:r>
            <a:r>
              <a:rPr lang="en-US" b="1" dirty="0" smtClean="0"/>
              <a:t>Men </a:t>
            </a:r>
            <a:r>
              <a:rPr lang="en-US" b="0" dirty="0"/>
              <a:t>= </a:t>
            </a:r>
            <a:r>
              <a:rPr lang="en-US" b="0" dirty="0" smtClean="0"/>
              <a:t>people </a:t>
            </a:r>
            <a:r>
              <a:rPr lang="en-US" b="0" dirty="0"/>
              <a:t>who are assigned male sex at birth and their current gender is blank or is </a:t>
            </a:r>
            <a:r>
              <a:rPr lang="en-US" b="0" dirty="0" smtClean="0"/>
              <a:t>male</a:t>
            </a:r>
          </a:p>
          <a:p>
            <a:r>
              <a:rPr lang="en-US" b="1" dirty="0" smtClean="0"/>
              <a:t>Transgender people </a:t>
            </a:r>
            <a:r>
              <a:rPr lang="en-US" b="0" dirty="0" smtClean="0"/>
              <a:t>= people whose assigned birth sex is different from their current gender identity</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a:t>
            </a:fld>
            <a:endParaRPr lang="en-US" sz="1600" dirty="0"/>
          </a:p>
        </p:txBody>
      </p:sp>
    </p:spTree>
    <p:extLst>
      <p:ext uri="{BB962C8B-B14F-4D97-AF65-F5344CB8AC3E}">
        <p14:creationId xmlns:p14="http://schemas.microsoft.com/office/powerpoint/2010/main" val="212470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HIV (non-AIDS) and AIDS Cases by Year, 2006-2017" title="New HIV Disease Diagnoses, HIV (non-AIDS) and AIDS Cases by Year, 2006-2017"/>
          <p:cNvSpPr>
            <a:spLocks noGrp="1"/>
          </p:cNvSpPr>
          <p:nvPr>
            <p:ph type="title"/>
          </p:nvPr>
        </p:nvSpPr>
        <p:spPr>
          <a:xfrm>
            <a:off x="372979" y="152400"/>
            <a:ext cx="11395887" cy="914400"/>
          </a:xfrm>
        </p:spPr>
        <p:txBody>
          <a:bodyPr>
            <a:noAutofit/>
          </a:bodyPr>
          <a:lstStyle/>
          <a:p>
            <a:pPr algn="ctr">
              <a:lnSpc>
                <a:spcPct val="105000"/>
              </a:lnSpc>
            </a:pPr>
            <a:r>
              <a:rPr lang="en-US" altLang="en-US" sz="3200" dirty="0"/>
              <a:t>New HIV Disease </a:t>
            </a:r>
            <a:r>
              <a:rPr lang="en-US" altLang="en-US" sz="3200" dirty="0" smtClean="0"/>
              <a:t>Diagnoses*, HIV/AIDS Cases </a:t>
            </a:r>
            <a:r>
              <a:rPr lang="en-US" altLang="en-US" sz="3200" dirty="0"/>
              <a:t>by Year, </a:t>
            </a:r>
            <a:r>
              <a:rPr lang="en-US" altLang="en-US" sz="3200" dirty="0" smtClean="0"/>
              <a:t>2008-2018</a:t>
            </a:r>
            <a:endParaRPr lang="en-US" altLang="en-US" sz="3200" dirty="0"/>
          </a:p>
        </p:txBody>
      </p:sp>
      <p:sp>
        <p:nvSpPr>
          <p:cNvPr id="4" name="Footer Placeholder 3"/>
          <p:cNvSpPr>
            <a:spLocks noGrp="1"/>
          </p:cNvSpPr>
          <p:nvPr>
            <p:ph type="ftr" sz="quarter" idx="3"/>
          </p:nvPr>
        </p:nvSpPr>
        <p:spPr>
          <a:xfrm>
            <a:off x="109330" y="6096000"/>
            <a:ext cx="11320670"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i="0" u="none" strike="noStrike" kern="1200" cap="none" spc="0" normalizeH="0" baseline="0" noProof="0" dirty="0">
                <a:ln>
                  <a:noFill/>
                </a:ln>
                <a:effectLst/>
                <a:uLnTx/>
                <a:uFillTx/>
                <a:latin typeface="Calibri"/>
                <a:ea typeface="+mn-ea"/>
                <a:cs typeface="+mn-cs"/>
              </a:rPr>
              <a:t>*Includes all new cases of HIV infection (both HIV (non-AIDS) and AIDS at first diagnosis) diagnosed within a given calendar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i="0" u="none" strike="noStrike" kern="1200" cap="none" spc="0" normalizeH="0" baseline="0" noProof="0" dirty="0">
              <a:ln>
                <a:noFill/>
              </a:ln>
              <a:effectLst/>
              <a:uLnTx/>
              <a:uFillTx/>
              <a:latin typeface="Calibri"/>
              <a:ea typeface="+mn-ea"/>
              <a:cs typeface="+mn-cs"/>
            </a:endParaRP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40</a:t>
            </a:fld>
            <a:endParaRPr lang="en-US" sz="1600" dirty="0"/>
          </a:p>
        </p:txBody>
      </p:sp>
      <p:pic>
        <p:nvPicPr>
          <p:cNvPr id="5" name="Picture 4" descr="New HIV Disease Diagnoses*, HIV/AIDS Cases by Year, 2008-2018" title="New HIV Disease Diagnoses*, HIV/AIDS Cases by Year, 2008-2018"/>
          <p:cNvPicPr>
            <a:picLocks noChangeAspect="1"/>
          </p:cNvPicPr>
          <p:nvPr/>
        </p:nvPicPr>
        <p:blipFill>
          <a:blip r:embed="rId3"/>
          <a:stretch>
            <a:fillRect/>
          </a:stretch>
        </p:blipFill>
        <p:spPr>
          <a:xfrm>
            <a:off x="309702" y="1822008"/>
            <a:ext cx="11522439" cy="4450466"/>
          </a:xfrm>
          <a:prstGeom prst="rect">
            <a:avLst/>
          </a:prstGeom>
        </p:spPr>
      </p:pic>
    </p:spTree>
    <p:extLst>
      <p:ext uri="{BB962C8B-B14F-4D97-AF65-F5344CB8AC3E}">
        <p14:creationId xmlns:p14="http://schemas.microsoft.com/office/powerpoint/2010/main" val="254908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335"/>
            <a:ext cx="12192000" cy="1195367"/>
          </a:xfrm>
        </p:spPr>
        <p:txBody>
          <a:bodyPr>
            <a:normAutofit/>
          </a:bodyPr>
          <a:lstStyle/>
          <a:p>
            <a:pPr algn="ctr"/>
            <a:r>
              <a:rPr lang="en-US" sz="3200" dirty="0"/>
              <a:t>HIV Diagnoses</a:t>
            </a:r>
            <a:r>
              <a:rPr lang="en-US" sz="3200" baseline="30000" dirty="0"/>
              <a:t>#</a:t>
            </a:r>
            <a:r>
              <a:rPr lang="en-US" sz="3200" dirty="0"/>
              <a:t> by County of Residence at Diagnosis, 2018</a:t>
            </a:r>
          </a:p>
        </p:txBody>
      </p:sp>
      <p:sp>
        <p:nvSpPr>
          <p:cNvPr id="9" name="TextBox 8"/>
          <p:cNvSpPr txBox="1"/>
          <p:nvPr/>
        </p:nvSpPr>
        <p:spPr>
          <a:xfrm>
            <a:off x="8241973" y="4229473"/>
            <a:ext cx="3336617" cy="1459089"/>
          </a:xfrm>
          <a:prstGeom prst="rect">
            <a:avLst/>
          </a:prstGeom>
          <a:noFill/>
        </p:spPr>
        <p:txBody>
          <a:bodyPr wrap="square" rtlCol="0">
            <a:spAutoFit/>
          </a:bodyPr>
          <a:lstStyle/>
          <a:p>
            <a:r>
              <a:rPr lang="en-US" sz="1778" dirty="0"/>
              <a:t>75 cases (26%)</a:t>
            </a:r>
          </a:p>
          <a:p>
            <a:r>
              <a:rPr lang="en-US" sz="1778" dirty="0"/>
              <a:t>33 cases (11%)</a:t>
            </a:r>
          </a:p>
          <a:p>
            <a:r>
              <a:rPr lang="en-US" sz="1778" dirty="0"/>
              <a:t>113 cases (40%)</a:t>
            </a:r>
          </a:p>
          <a:p>
            <a:r>
              <a:rPr lang="en-US" sz="1778" dirty="0"/>
              <a:t>65 cases (23%)</a:t>
            </a:r>
          </a:p>
          <a:p>
            <a:r>
              <a:rPr lang="en-US" sz="1778" dirty="0"/>
              <a:t>286 cases</a:t>
            </a:r>
          </a:p>
        </p:txBody>
      </p:sp>
      <p:sp>
        <p:nvSpPr>
          <p:cNvPr id="10" name="TextBox 9"/>
          <p:cNvSpPr txBox="1"/>
          <p:nvPr/>
        </p:nvSpPr>
        <p:spPr>
          <a:xfrm>
            <a:off x="6035092" y="4227714"/>
            <a:ext cx="2015071" cy="1459089"/>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pic>
        <p:nvPicPr>
          <p:cNvPr id="3" name="Picture 2" descr="HIV Diagnoses# by County of Residence at Diagnosis, 2018&#10;&#10;#HIV or AIDS at first diagnosis" title="HIV Diagnoses# by County of Residence at Diagnosis, 2018"/>
          <p:cNvPicPr>
            <a:picLocks noChangeAspect="1"/>
          </p:cNvPicPr>
          <p:nvPr/>
        </p:nvPicPr>
        <p:blipFill rotWithShape="1">
          <a:blip r:embed="rId3">
            <a:extLst>
              <a:ext uri="{28A0092B-C50C-407E-A947-70E740481C1C}">
                <a14:useLocalDpi xmlns:a14="http://schemas.microsoft.com/office/drawing/2010/main" val="0"/>
              </a:ext>
            </a:extLst>
          </a:blip>
          <a:srcRect l="2766" t="9669" r="2548" b="6332"/>
          <a:stretch/>
        </p:blipFill>
        <p:spPr>
          <a:xfrm>
            <a:off x="1528610" y="1513418"/>
            <a:ext cx="4506482" cy="5173681"/>
          </a:xfrm>
          <a:prstGeom prst="rect">
            <a:avLst/>
          </a:prstGeom>
        </p:spPr>
      </p:pic>
      <p:sp>
        <p:nvSpPr>
          <p:cNvPr id="8" name="TextBox 7"/>
          <p:cNvSpPr txBox="1"/>
          <p:nvPr/>
        </p:nvSpPr>
        <p:spPr>
          <a:xfrm>
            <a:off x="5621517" y="6091989"/>
            <a:ext cx="5240912" cy="523220"/>
          </a:xfrm>
          <a:prstGeom prst="rect">
            <a:avLst/>
          </a:prstGeom>
          <a:noFill/>
        </p:spPr>
        <p:txBody>
          <a:bodyPr wrap="square" rtlCol="0">
            <a:spAutoFit/>
          </a:bodyPr>
          <a:lstStyle/>
          <a:p>
            <a:r>
              <a:rPr lang="en-US" sz="1400" baseline="30000" dirty="0"/>
              <a:t>#</a:t>
            </a:r>
            <a:r>
              <a:rPr lang="en-US" sz="1400" dirty="0"/>
              <a:t>HIV or AIDS at first diagnosis</a:t>
            </a:r>
          </a:p>
          <a:p>
            <a:r>
              <a:rPr lang="en-US" sz="1400" dirty="0"/>
              <a:t>*7-county metro area, excluding the cities of Minneapolis and St. Paul</a:t>
            </a:r>
          </a:p>
        </p:txBody>
      </p:sp>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41</a:t>
            </a:fld>
            <a:endParaRPr lang="en-US" sz="1600" dirty="0"/>
          </a:p>
        </p:txBody>
      </p:sp>
    </p:spTree>
    <p:extLst>
      <p:ext uri="{BB962C8B-B14F-4D97-AF65-F5344CB8AC3E}">
        <p14:creationId xmlns:p14="http://schemas.microsoft.com/office/powerpoint/2010/main" val="424796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in Year 2017 and General Population in Minnesota by Race/Ethnicity HIV diagnosis" title="HIV Diagnoses* in Year 2017 and General Population in Minnesota by Race/Ethnicity HIV diagnosis"/>
          <p:cNvSpPr>
            <a:spLocks noGrp="1"/>
          </p:cNvSpPr>
          <p:nvPr>
            <p:ph type="title"/>
          </p:nvPr>
        </p:nvSpPr>
        <p:spPr/>
        <p:txBody>
          <a:bodyPr>
            <a:noAutofit/>
          </a:bodyPr>
          <a:lstStyle/>
          <a:p>
            <a:pPr>
              <a:lnSpc>
                <a:spcPct val="95000"/>
              </a:lnSpc>
              <a:defRPr/>
            </a:pPr>
            <a:r>
              <a:rPr lang="en-US" altLang="en-US" sz="3200" dirty="0"/>
              <a:t>HIV Diagnoses* in Year </a:t>
            </a:r>
            <a:r>
              <a:rPr lang="en-US" altLang="en-US" sz="3200" dirty="0" smtClean="0"/>
              <a:t>2018 </a:t>
            </a:r>
            <a:r>
              <a:rPr lang="en-US" altLang="en-US" sz="3200" dirty="0"/>
              <a:t>and General </a:t>
            </a:r>
            <a:r>
              <a:rPr lang="en-US" altLang="en-US" sz="3200" dirty="0" smtClean="0"/>
              <a:t>Population in </a:t>
            </a:r>
            <a:r>
              <a:rPr lang="en-US" altLang="en-US" sz="3200" dirty="0"/>
              <a:t>Minnesota </a:t>
            </a:r>
            <a:r>
              <a:rPr lang="en-US" altLang="en-US" sz="3200" dirty="0" smtClean="0"/>
              <a:t>by Race/Ethnicity</a:t>
            </a:r>
            <a:endParaRPr lang="en-US" altLang="en-US" sz="4000" dirty="0"/>
          </a:p>
        </p:txBody>
      </p:sp>
      <p:sp>
        <p:nvSpPr>
          <p:cNvPr id="4" name="Footer Placeholder 3"/>
          <p:cNvSpPr>
            <a:spLocks noGrp="1"/>
          </p:cNvSpPr>
          <p:nvPr>
            <p:ph type="ftr" sz="quarter" idx="3"/>
          </p:nvPr>
        </p:nvSpPr>
        <p:spPr>
          <a:xfrm>
            <a:off x="224590" y="6265507"/>
            <a:ext cx="10515601" cy="466492"/>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effectLst/>
                <a:uLnTx/>
                <a:uFillTx/>
                <a:latin typeface="Calibri"/>
                <a:ea typeface="+mn-ea"/>
                <a:cs typeface="+mn-cs"/>
              </a:rPr>
              <a:t>†</a:t>
            </a:r>
            <a:r>
              <a:rPr kumimoji="0" lang="en-US" altLang="en-US" sz="1200" b="0" i="0" u="none" strike="noStrike" kern="1200" cap="none" spc="0" normalizeH="0" baseline="0" noProof="0" dirty="0">
                <a:ln>
                  <a:noFill/>
                </a:ln>
                <a:effectLst/>
                <a:uLnTx/>
                <a:uFillTx/>
                <a:latin typeface="Calibri"/>
                <a:ea typeface="+mn-ea"/>
                <a:cs typeface="+mn-cs"/>
              </a:rPr>
              <a:t> Population estimates based on 2010 U.S. Census data. (n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effectLst/>
                <a:uLnTx/>
                <a:uFillTx/>
                <a:latin typeface="Calibri"/>
                <a:ea typeface="+mn-ea"/>
                <a:cs typeface="+mn-cs"/>
              </a:rPr>
              <a:t>Amer</a:t>
            </a:r>
            <a:r>
              <a:rPr kumimoji="0" lang="en-US" altLang="en-US" sz="1200" b="0" i="0" u="none" strike="noStrike" kern="1200" cap="none" spc="0" normalizeH="0" baseline="0" noProof="0" dirty="0">
                <a:ln>
                  <a:noFill/>
                </a:ln>
                <a:effectLst/>
                <a:uLnTx/>
                <a:uFillTx/>
                <a:latin typeface="Calibri"/>
                <a:ea typeface="+mn-ea"/>
                <a:cs typeface="+mn-cs"/>
              </a:rPr>
              <a:t> </a:t>
            </a:r>
            <a:r>
              <a:rPr kumimoji="0" lang="en-US" altLang="en-US" sz="1200" b="0" i="0" u="none" strike="noStrike" kern="1200" cap="none" spc="0" normalizeH="0" baseline="0" noProof="0" dirty="0" err="1">
                <a:ln>
                  <a:noFill/>
                </a:ln>
                <a:effectLst/>
                <a:uLnTx/>
                <a:uFillTx/>
                <a:latin typeface="Calibri"/>
                <a:ea typeface="+mn-ea"/>
                <a:cs typeface="+mn-cs"/>
              </a:rPr>
              <a:t>Ind</a:t>
            </a:r>
            <a:r>
              <a:rPr kumimoji="0" lang="en-US" altLang="en-US" sz="1200" b="0" i="0" u="none" strike="noStrike" kern="1200" cap="none" spc="0" normalizeH="0" baseline="0" noProof="0" dirty="0">
                <a:ln>
                  <a:noFill/>
                </a:ln>
                <a:effectLst/>
                <a:uLnTx/>
                <a:uFillTx/>
                <a:latin typeface="Calibri"/>
                <a:ea typeface="+mn-ea"/>
                <a:cs typeface="+mn-cs"/>
              </a:rPr>
              <a:t> = American Indian , </a:t>
            </a:r>
            <a:r>
              <a:rPr kumimoji="0" lang="en-US" altLang="en-US" sz="1200" b="0" i="0" u="none" strike="noStrike" kern="1200" cap="none" spc="0" normalizeH="0" baseline="0" noProof="0" dirty="0" err="1">
                <a:ln>
                  <a:noFill/>
                </a:ln>
                <a:effectLst/>
                <a:uLnTx/>
                <a:uFillTx/>
                <a:latin typeface="Calibri"/>
                <a:ea typeface="+mn-ea"/>
                <a:cs typeface="+mn-cs"/>
              </a:rPr>
              <a:t>Afr</a:t>
            </a:r>
            <a:r>
              <a:rPr kumimoji="0" lang="en-US" altLang="en-US" sz="1200" b="0" i="0" u="none" strike="noStrike" kern="1200" cap="none" spc="0" normalizeH="0" baseline="0" noProof="0" dirty="0">
                <a:ln>
                  <a:noFill/>
                </a:ln>
                <a:effectLst/>
                <a:uLnTx/>
                <a:uFillTx/>
                <a:latin typeface="Calibri"/>
                <a:ea typeface="+mn-ea"/>
                <a:cs typeface="+mn-cs"/>
              </a:rPr>
              <a:t> </a:t>
            </a:r>
            <a:r>
              <a:rPr kumimoji="0" lang="en-US" altLang="en-US" sz="1200" b="0" i="0" u="none" strike="noStrike" kern="1200" cap="none" spc="0" normalizeH="0" baseline="0" noProof="0" dirty="0" err="1">
                <a:ln>
                  <a:noFill/>
                </a:ln>
                <a:effectLst/>
                <a:uLnTx/>
                <a:uFillTx/>
                <a:latin typeface="Calibri"/>
                <a:ea typeface="+mn-ea"/>
                <a:cs typeface="+mn-cs"/>
              </a:rPr>
              <a:t>Amer</a:t>
            </a:r>
            <a:r>
              <a:rPr kumimoji="0" lang="en-US" altLang="en-US" sz="1200" b="0" i="0" u="none" strike="noStrike" kern="1200" cap="none" spc="0" normalizeH="0" baseline="0" noProof="0" dirty="0">
                <a:ln>
                  <a:noFill/>
                </a:ln>
                <a:effectLst/>
                <a:uLnTx/>
                <a:uFillTx/>
                <a:latin typeface="Calibri"/>
                <a:ea typeface="+mn-ea"/>
                <a:cs typeface="+mn-cs"/>
              </a:rPr>
              <a:t> = African American (Black, not African-born persons) , and </a:t>
            </a:r>
            <a:r>
              <a:rPr kumimoji="0" lang="en-US" altLang="en-US" sz="1200" b="0" i="0" u="none" strike="noStrike" kern="1200" cap="none" spc="0" normalizeH="0" baseline="0" noProof="0" dirty="0" err="1">
                <a:ln>
                  <a:noFill/>
                </a:ln>
                <a:effectLst/>
                <a:uLnTx/>
                <a:uFillTx/>
                <a:latin typeface="Calibri"/>
                <a:ea typeface="+mn-ea"/>
                <a:cs typeface="+mn-cs"/>
              </a:rPr>
              <a:t>Afr</a:t>
            </a:r>
            <a:r>
              <a:rPr kumimoji="0" lang="en-US" altLang="en-US" sz="1200" b="0" i="0" u="none" strike="noStrike" kern="1200" cap="none" spc="0" normalizeH="0" baseline="0" noProof="0" dirty="0">
                <a:ln>
                  <a:noFill/>
                </a:ln>
                <a:effectLst/>
                <a:uLnTx/>
                <a:uFillTx/>
                <a:latin typeface="Calibri"/>
                <a:ea typeface="+mn-ea"/>
                <a:cs typeface="+mn-cs"/>
              </a:rPr>
              <a:t> born = African-born (Black, African-born persons</a:t>
            </a:r>
            <a:r>
              <a:rPr kumimoji="0" lang="en-US" altLang="en-US" sz="1200" b="0" i="0" u="none" strike="noStrike" kern="1200" cap="none" spc="0" normalizeH="0" baseline="0" noProof="0" dirty="0" smtClean="0">
                <a:ln>
                  <a:noFill/>
                </a:ln>
                <a:effectLst/>
                <a:uLnTx/>
                <a:uFillTx/>
                <a:latin typeface="Calibri"/>
                <a:ea typeface="+mn-ea"/>
                <a:cs typeface="+mn-cs"/>
              </a:rPr>
              <a:t>)</a:t>
            </a:r>
            <a:endParaRPr kumimoji="0" lang="en-US" sz="1200" b="0" i="0" u="none" strike="noStrike" kern="1200" cap="none" spc="0" normalizeH="0" baseline="0" noProof="0" dirty="0" smtClean="0">
              <a:ln>
                <a:noFill/>
              </a:ln>
              <a:effectLst/>
              <a:uLnTx/>
              <a:uFillTx/>
              <a:latin typeface="Calibri"/>
              <a:ea typeface="+mn-ea"/>
              <a:cs typeface="+mn-cs"/>
            </a:endParaRPr>
          </a:p>
        </p:txBody>
      </p:sp>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42</a:t>
            </a:fld>
            <a:endParaRPr lang="en-US" sz="1600" dirty="0"/>
          </a:p>
        </p:txBody>
      </p:sp>
      <p:pic>
        <p:nvPicPr>
          <p:cNvPr id="3" name="Picture 2" descr="HIV diagnoses (n=286)" title="HIV Diagnsoses"/>
          <p:cNvPicPr>
            <a:picLocks noChangeAspect="1"/>
          </p:cNvPicPr>
          <p:nvPr/>
        </p:nvPicPr>
        <p:blipFill>
          <a:blip r:embed="rId3"/>
          <a:stretch>
            <a:fillRect/>
          </a:stretch>
        </p:blipFill>
        <p:spPr>
          <a:xfrm>
            <a:off x="838200" y="1612252"/>
            <a:ext cx="5182049" cy="4407790"/>
          </a:xfrm>
          <a:prstGeom prst="rect">
            <a:avLst/>
          </a:prstGeom>
        </p:spPr>
      </p:pic>
      <p:pic>
        <p:nvPicPr>
          <p:cNvPr id="7" name="Picture 6" descr="Population (n=5,303,925)" title="Population"/>
          <p:cNvPicPr>
            <a:picLocks noChangeAspect="1"/>
          </p:cNvPicPr>
          <p:nvPr/>
        </p:nvPicPr>
        <p:blipFill>
          <a:blip r:embed="rId4"/>
          <a:stretch>
            <a:fillRect/>
          </a:stretch>
        </p:blipFill>
        <p:spPr>
          <a:xfrm>
            <a:off x="6096000" y="1678099"/>
            <a:ext cx="5541744" cy="4505334"/>
          </a:xfrm>
          <a:prstGeom prst="rect">
            <a:avLst/>
          </a:prstGeom>
        </p:spPr>
      </p:pic>
    </p:spTree>
    <p:extLst>
      <p:ext uri="{BB962C8B-B14F-4D97-AF65-F5344CB8AC3E}">
        <p14:creationId xmlns:p14="http://schemas.microsoft.com/office/powerpoint/2010/main" val="43130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umber of Cases and Rates (per 100,000 persons) of HIV Diagnoses* by Race/Ethnicity†&#10;Minnesota, 2017" title="Number of Cases and Rates (per 100,000 persons) of HIV Diagnoses* by Race/Ethnicity†"/>
          <p:cNvSpPr>
            <a:spLocks noGrp="1"/>
          </p:cNvSpPr>
          <p:nvPr>
            <p:ph type="title"/>
          </p:nvPr>
        </p:nvSpPr>
        <p:spPr/>
        <p:txBody>
          <a:bodyPr>
            <a:noAutofit/>
          </a:bodyPr>
          <a:lstStyle/>
          <a:p>
            <a:pPr>
              <a:lnSpc>
                <a:spcPct val="105000"/>
              </a:lnSpc>
            </a:pPr>
            <a:r>
              <a:rPr lang="en-US" sz="3200" dirty="0"/>
              <a:t>Number of Cases and Rates (per 100,000 persons) of HIV Diagnoses* by </a:t>
            </a:r>
            <a:r>
              <a:rPr lang="en-US" sz="3200" dirty="0" smtClean="0"/>
              <a:t>Race/Ethnicity</a:t>
            </a:r>
            <a:r>
              <a:rPr lang="en-US" altLang="en-US" sz="3200" baseline="30000" dirty="0" smtClean="0"/>
              <a:t>† </a:t>
            </a:r>
            <a:r>
              <a:rPr lang="en-US" sz="3200" dirty="0" smtClean="0"/>
              <a:t>Minnesota, 2018</a:t>
            </a:r>
            <a:endParaRPr lang="en-US" altLang="en-US" sz="3200" dirty="0"/>
          </a:p>
        </p:txBody>
      </p:sp>
      <p:sp>
        <p:nvSpPr>
          <p:cNvPr id="4" name="Footer Placeholder 3"/>
          <p:cNvSpPr>
            <a:spLocks noGrp="1"/>
          </p:cNvSpPr>
          <p:nvPr>
            <p:ph type="ftr" sz="quarter" idx="3"/>
          </p:nvPr>
        </p:nvSpPr>
        <p:spPr>
          <a:xfrm>
            <a:off x="275422" y="5260489"/>
            <a:ext cx="11666862" cy="1460985"/>
          </a:xfrm>
        </p:spPr>
        <p:txBody>
          <a:bodyPr anchor="ct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400" b="0" i="0" u="none" strike="noStrike" kern="1200" cap="none" spc="0" normalizeH="0" baseline="0" noProof="0" dirty="0" smtClean="0">
                <a:ln>
                  <a:noFill/>
                </a:ln>
                <a:effectLst/>
                <a:uLnTx/>
                <a:uFillTx/>
                <a:latin typeface="Calibri"/>
                <a:ea typeface="+mn-ea"/>
                <a:cs typeface="+mn-cs"/>
              </a:rPr>
              <a:t>* </a:t>
            </a:r>
            <a:r>
              <a:rPr kumimoji="0" lang="en-US" altLang="en-US" sz="1400" b="0" i="0" u="none" strike="noStrike" kern="1200" cap="none" spc="0" normalizeH="0" baseline="0" noProof="0" dirty="0">
                <a:ln>
                  <a:noFill/>
                </a:ln>
                <a:effectLst/>
                <a:uLnTx/>
                <a:uFillTx/>
                <a:latin typeface="Calibri"/>
                <a:ea typeface="+mn-ea"/>
                <a:cs typeface="+mn-cs"/>
              </a:rPr>
              <a:t>HIV or AIDS at first diagnosis; 2010 U.S. Census Data used for rate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30000" noProof="0" dirty="0">
                <a:ln>
                  <a:noFill/>
                </a:ln>
                <a:effectLst/>
                <a:uLnTx/>
                <a:uFillTx/>
                <a:latin typeface="Calibri"/>
                <a:ea typeface="+mn-ea"/>
                <a:cs typeface="+mn-cs"/>
              </a:rPr>
              <a:t>†</a:t>
            </a:r>
            <a:r>
              <a:rPr kumimoji="0" lang="en-US" altLang="en-US" sz="1400" b="0" i="0" u="none" strike="noStrike" kern="1200" cap="none" spc="0" normalizeH="0" baseline="0" noProof="0" dirty="0">
                <a:ln>
                  <a:noFill/>
                </a:ln>
                <a:effectLst/>
                <a:uLnTx/>
                <a:uFillTx/>
                <a:latin typeface="Calibri"/>
                <a:ea typeface="+mn-ea"/>
                <a:cs typeface="+mn-cs"/>
              </a:rPr>
              <a:t> “African-born” refers to Blacks who reported an African country of birth; “African American” refers to all other Blacks</a:t>
            </a:r>
            <a:r>
              <a:rPr kumimoji="0" lang="en-US" altLang="en-US" sz="1400" b="0" i="1" u="none" strike="noStrike" kern="1200" cap="none" spc="0" normalizeH="0" baseline="0" noProof="0" dirty="0">
                <a:ln>
                  <a:noFill/>
                </a:ln>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30000" noProof="0" dirty="0">
                <a:ln>
                  <a:noFill/>
                </a:ln>
                <a:effectLst/>
                <a:uLnTx/>
                <a:uFillTx/>
                <a:latin typeface="Calibri"/>
                <a:ea typeface="+mn-ea"/>
                <a:cs typeface="+mn-cs"/>
              </a:rPr>
              <a:t>††</a:t>
            </a:r>
            <a:r>
              <a:rPr kumimoji="0" lang="en-US" sz="1400" b="0" i="0" u="none" strike="noStrike" kern="1200" cap="none" spc="0" normalizeH="0" baseline="0" noProof="0" dirty="0">
                <a:ln>
                  <a:noFill/>
                </a:ln>
                <a:effectLst/>
                <a:uLnTx/>
                <a:uFillTx/>
                <a:latin typeface="Calibri"/>
                <a:ea typeface="+mn-ea"/>
                <a:cs typeface="+mn-cs"/>
              </a:rPr>
              <a:t> Estimate of </a:t>
            </a:r>
            <a:r>
              <a:rPr kumimoji="0" lang="en-US" sz="1400" b="0" i="0" u="none" strike="noStrike" kern="1200" cap="none" spc="0" normalizeH="0" baseline="0" noProof="0" dirty="0" smtClean="0">
                <a:ln>
                  <a:noFill/>
                </a:ln>
                <a:effectLst/>
                <a:uLnTx/>
                <a:uFillTx/>
                <a:latin typeface="Calibri"/>
                <a:ea typeface="+mn-ea"/>
                <a:cs typeface="+mn-cs"/>
              </a:rPr>
              <a:t>107,880  </a:t>
            </a:r>
            <a:r>
              <a:rPr kumimoji="0" lang="en-US" sz="1400" b="0" i="0" u="none" strike="noStrike" kern="1200" cap="none" spc="0" normalizeH="0" baseline="0" noProof="0" dirty="0">
                <a:ln>
                  <a:noFill/>
                </a:ln>
                <a:effectLst/>
                <a:uLnTx/>
                <a:uFillTx/>
                <a:latin typeface="Calibri"/>
                <a:ea typeface="+mn-ea"/>
                <a:cs typeface="+mn-cs"/>
              </a:rPr>
              <a:t>Source:  2010-2012 American Community Survey. Additional calculations by the State Demographic Center</a:t>
            </a:r>
            <a:r>
              <a:rPr kumimoji="0" lang="en-US" sz="1400" b="0" i="0" u="none" strike="noStrike" kern="1200" cap="none" spc="0" normalizeH="0" baseline="0" noProof="0" dirty="0" smtClean="0">
                <a:ln>
                  <a:noFill/>
                </a:ln>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alibri"/>
                <a:ea typeface="+mn-ea"/>
                <a:cs typeface="+mn-cs"/>
              </a:rPr>
              <a:t>    (Note: Rates for black, African-American and black, African-born are not comparable to previous years due to an decreased in the estimate for black, African-born population.) </a:t>
            </a:r>
            <a:endParaRPr kumimoji="0" lang="en-US" sz="14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effectLst/>
                <a:uLnTx/>
                <a:uFillTx/>
                <a:latin typeface="Calibri"/>
                <a:ea typeface="+mn-ea"/>
                <a:cs typeface="+mn-cs"/>
              </a:rPr>
              <a:t>^ Other = Multi-racial persons or persons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ea typeface="+mn-ea"/>
                <a:cs typeface="+mn-cs"/>
              </a:rPr>
              <a:t># </a:t>
            </a:r>
            <a:r>
              <a:rPr kumimoji="0" lang="en-US" sz="1400" b="0" i="0" u="none" strike="noStrike" kern="1200" cap="none" spc="0" normalizeH="0" baseline="0" noProof="0" dirty="0" smtClean="0">
                <a:ln>
                  <a:noFill/>
                </a:ln>
                <a:effectLst/>
                <a:uLnTx/>
                <a:uFillTx/>
                <a:latin typeface="Calibri"/>
                <a:ea typeface="+mn-ea"/>
                <a:cs typeface="+mn-cs"/>
              </a:rPr>
              <a:t>Unable to calculate</a:t>
            </a:r>
            <a:r>
              <a:rPr kumimoji="0" lang="en-US" sz="1400" b="0" i="0" u="none" strike="noStrike" kern="1200" cap="none" spc="0" normalizeH="0" noProof="0" dirty="0" smtClean="0">
                <a:ln>
                  <a:noFill/>
                </a:ln>
                <a:effectLst/>
                <a:uLnTx/>
                <a:uFillTx/>
                <a:latin typeface="Calibri"/>
                <a:ea typeface="+mn-ea"/>
                <a:cs typeface="+mn-cs"/>
              </a:rPr>
              <a:t> rate, unknown denominator</a:t>
            </a:r>
            <a:endParaRPr kumimoji="0" lang="en-US" sz="1400" b="0" i="0" u="none" strike="noStrike" kern="1200" cap="none" spc="0" normalizeH="0" baseline="0" noProof="0" dirty="0">
              <a:ln>
                <a:noFill/>
              </a:ln>
              <a:effectLst/>
              <a:uLnTx/>
              <a:uFillTx/>
              <a:latin typeface="Calibri"/>
              <a:ea typeface="+mn-ea"/>
              <a:cs typeface="+mn-cs"/>
            </a:endParaRPr>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43</a:t>
            </a:fld>
            <a:endParaRPr lang="en-US" sz="1600" dirty="0"/>
          </a:p>
        </p:txBody>
      </p:sp>
      <p:pic>
        <p:nvPicPr>
          <p:cNvPr id="5" name="Picture 4" descr="Number of Cases and Rates (per 100,000 persons) of HIV Diagnoses* by Race/Ethnicity† Minnesota, 2018" title="Number of Cases and Rates (per 100,000 persons) of HIV Diagnoses* by Race/Ethnicity† Minnesota, 2018"/>
          <p:cNvPicPr>
            <a:picLocks noChangeAspect="1"/>
          </p:cNvPicPr>
          <p:nvPr/>
        </p:nvPicPr>
        <p:blipFill>
          <a:blip r:embed="rId3"/>
          <a:stretch>
            <a:fillRect/>
          </a:stretch>
        </p:blipFill>
        <p:spPr>
          <a:xfrm>
            <a:off x="838200" y="1506292"/>
            <a:ext cx="10638442" cy="3645724"/>
          </a:xfrm>
          <a:prstGeom prst="rect">
            <a:avLst/>
          </a:prstGeom>
        </p:spPr>
      </p:pic>
    </p:spTree>
    <p:extLst>
      <p:ext uri="{BB962C8B-B14F-4D97-AF65-F5344CB8AC3E}">
        <p14:creationId xmlns:p14="http://schemas.microsoft.com/office/powerpoint/2010/main" val="425449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85000"/>
              </a:lnSpc>
              <a:defRPr/>
            </a:pPr>
            <a:r>
              <a:rPr lang="en-US" altLang="en-US" sz="3200" dirty="0"/>
              <a:t>HIV Diagnoses* Diagnosed in Year </a:t>
            </a:r>
            <a:r>
              <a:rPr lang="en-US" altLang="en-US" sz="3200" dirty="0" smtClean="0"/>
              <a:t>2018 </a:t>
            </a:r>
            <a:r>
              <a:rPr lang="en-US" altLang="en-US" sz="3200" dirty="0"/>
              <a:t>by </a:t>
            </a:r>
            <a:r>
              <a:rPr lang="en-US" altLang="en-US" sz="3200" dirty="0" smtClean="0"/>
              <a:t>Sex Assigned at Birth </a:t>
            </a:r>
            <a:r>
              <a:rPr lang="en-US" altLang="en-US" sz="3200" dirty="0"/>
              <a:t>and Race/Ethnicity</a:t>
            </a:r>
          </a:p>
        </p:txBody>
      </p:sp>
      <p:sp>
        <p:nvSpPr>
          <p:cNvPr id="4" name="Footer Placeholder 3"/>
          <p:cNvSpPr>
            <a:spLocks noGrp="1"/>
          </p:cNvSpPr>
          <p:nvPr>
            <p:ph type="ftr" sz="quarter" idx="3"/>
          </p:nvPr>
        </p:nvSpPr>
        <p:spPr>
          <a:xfrm>
            <a:off x="208767" y="6203951"/>
            <a:ext cx="11447362" cy="517524"/>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400" i="0" u="none" strike="noStrike" kern="1200" cap="none" spc="0" normalizeH="0" baseline="0" noProof="0" dirty="0">
                <a:ln>
                  <a:noFill/>
                </a:ln>
                <a:effectLst/>
                <a:uLnTx/>
                <a:uFillTx/>
                <a:latin typeface="Calibri"/>
                <a:ea typeface="+mn-ea"/>
                <a:cs typeface="+mn-cs"/>
              </a:rPr>
              <a:t>* HIV or AIDS at first </a:t>
            </a:r>
            <a:r>
              <a:rPr kumimoji="0" lang="en-US" altLang="en-US" sz="1400" i="0" u="none" strike="noStrike" kern="1200" cap="none" spc="0" normalizeH="0" baseline="0" noProof="0" dirty="0" smtClean="0">
                <a:ln>
                  <a:noFill/>
                </a:ln>
                <a:effectLst/>
                <a:uLnTx/>
                <a:uFillTx/>
                <a:latin typeface="Calibri"/>
                <a:ea typeface="+mn-ea"/>
                <a:cs typeface="+mn-cs"/>
              </a:rPr>
              <a:t>diagnosis  </a:t>
            </a:r>
            <a:r>
              <a:rPr kumimoji="0" lang="en-US" altLang="en-US" sz="1400" i="0" u="none" strike="noStrike" kern="1200" cap="none" spc="0" normalizeH="0" baseline="0" noProof="0" dirty="0">
                <a:ln>
                  <a:noFill/>
                </a:ln>
                <a:effectLst/>
                <a:uLnTx/>
                <a:uFillTx/>
                <a:latin typeface="Calibri"/>
                <a:ea typeface="+mn-ea"/>
                <a:cs typeface="+mn-cs"/>
              </a:rPr>
              <a:t>(n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400" i="0" u="none" strike="noStrike" kern="1200" cap="none" spc="0" normalizeH="0" baseline="0" noProof="0" dirty="0" err="1">
                <a:ln>
                  <a:noFill/>
                </a:ln>
                <a:effectLst/>
                <a:uLnTx/>
                <a:uFillTx/>
                <a:latin typeface="Calibri"/>
                <a:ea typeface="+mn-ea"/>
                <a:cs typeface="+mn-cs"/>
              </a:rPr>
              <a:t>Amer</a:t>
            </a:r>
            <a:r>
              <a:rPr kumimoji="0" lang="en-US" altLang="en-US" sz="1400" i="0" u="none" strike="noStrike" kern="1200" cap="none" spc="0" normalizeH="0" baseline="0" noProof="0" dirty="0">
                <a:ln>
                  <a:noFill/>
                </a:ln>
                <a:effectLst/>
                <a:uLnTx/>
                <a:uFillTx/>
                <a:latin typeface="Calibri"/>
                <a:ea typeface="+mn-ea"/>
                <a:cs typeface="+mn-cs"/>
              </a:rPr>
              <a:t> </a:t>
            </a:r>
            <a:r>
              <a:rPr kumimoji="0" lang="en-US" altLang="en-US" sz="1400" i="0" u="none" strike="noStrike" kern="1200" cap="none" spc="0" normalizeH="0" baseline="0" noProof="0" dirty="0" err="1">
                <a:ln>
                  <a:noFill/>
                </a:ln>
                <a:effectLst/>
                <a:uLnTx/>
                <a:uFillTx/>
                <a:latin typeface="Calibri"/>
                <a:ea typeface="+mn-ea"/>
                <a:cs typeface="+mn-cs"/>
              </a:rPr>
              <a:t>Ind</a:t>
            </a:r>
            <a:r>
              <a:rPr kumimoji="0" lang="en-US" altLang="en-US" sz="1400" i="0" u="none" strike="noStrike" kern="1200" cap="none" spc="0" normalizeH="0" baseline="0" noProof="0" dirty="0">
                <a:ln>
                  <a:noFill/>
                </a:ln>
                <a:effectLst/>
                <a:uLnTx/>
                <a:uFillTx/>
                <a:latin typeface="Calibri"/>
                <a:ea typeface="+mn-ea"/>
                <a:cs typeface="+mn-cs"/>
              </a:rPr>
              <a:t> = American Indian , </a:t>
            </a:r>
            <a:r>
              <a:rPr kumimoji="0" lang="en-US" altLang="en-US" sz="1400" i="0" u="none" strike="noStrike" kern="1200" cap="none" spc="0" normalizeH="0" baseline="0" noProof="0" dirty="0" err="1">
                <a:ln>
                  <a:noFill/>
                </a:ln>
                <a:effectLst/>
                <a:uLnTx/>
                <a:uFillTx/>
                <a:latin typeface="Calibri"/>
                <a:ea typeface="+mn-ea"/>
                <a:cs typeface="+mn-cs"/>
              </a:rPr>
              <a:t>Afr</a:t>
            </a:r>
            <a:r>
              <a:rPr kumimoji="0" lang="en-US" altLang="en-US" sz="1400" i="0" u="none" strike="noStrike" kern="1200" cap="none" spc="0" normalizeH="0" baseline="0" noProof="0" dirty="0">
                <a:ln>
                  <a:noFill/>
                </a:ln>
                <a:effectLst/>
                <a:uLnTx/>
                <a:uFillTx/>
                <a:latin typeface="Calibri"/>
                <a:ea typeface="+mn-ea"/>
                <a:cs typeface="+mn-cs"/>
              </a:rPr>
              <a:t> </a:t>
            </a:r>
            <a:r>
              <a:rPr kumimoji="0" lang="en-US" altLang="en-US" sz="1400" i="0" u="none" strike="noStrike" kern="1200" cap="none" spc="0" normalizeH="0" baseline="0" noProof="0" dirty="0" err="1">
                <a:ln>
                  <a:noFill/>
                </a:ln>
                <a:effectLst/>
                <a:uLnTx/>
                <a:uFillTx/>
                <a:latin typeface="Calibri"/>
                <a:ea typeface="+mn-ea"/>
                <a:cs typeface="+mn-cs"/>
              </a:rPr>
              <a:t>Amer</a:t>
            </a:r>
            <a:r>
              <a:rPr kumimoji="0" lang="en-US" altLang="en-US" sz="1400" i="0" u="none" strike="noStrike" kern="1200" cap="none" spc="0" normalizeH="0" baseline="0" noProof="0" dirty="0">
                <a:ln>
                  <a:noFill/>
                </a:ln>
                <a:effectLst/>
                <a:uLnTx/>
                <a:uFillTx/>
                <a:latin typeface="Calibri"/>
                <a:ea typeface="+mn-ea"/>
                <a:cs typeface="+mn-cs"/>
              </a:rPr>
              <a:t> = African American (Black, not African-born persons) , and </a:t>
            </a:r>
            <a:r>
              <a:rPr kumimoji="0" lang="en-US" altLang="en-US" sz="1400" i="0" u="none" strike="noStrike" kern="1200" cap="none" spc="0" normalizeH="0" baseline="0" noProof="0" dirty="0" err="1">
                <a:ln>
                  <a:noFill/>
                </a:ln>
                <a:effectLst/>
                <a:uLnTx/>
                <a:uFillTx/>
                <a:latin typeface="Calibri"/>
                <a:ea typeface="+mn-ea"/>
                <a:cs typeface="+mn-cs"/>
              </a:rPr>
              <a:t>Afr</a:t>
            </a:r>
            <a:r>
              <a:rPr kumimoji="0" lang="en-US" altLang="en-US" sz="1400" i="0" u="none" strike="noStrike" kern="1200" cap="none" spc="0" normalizeH="0" baseline="0" noProof="0" dirty="0">
                <a:ln>
                  <a:noFill/>
                </a:ln>
                <a:effectLst/>
                <a:uLnTx/>
                <a:uFillTx/>
                <a:latin typeface="Calibri"/>
                <a:ea typeface="+mn-ea"/>
                <a:cs typeface="+mn-cs"/>
              </a:rPr>
              <a:t> born = African-born (Black, African-born persons</a:t>
            </a:r>
            <a:r>
              <a:rPr kumimoji="0" lang="en-US" altLang="en-US" sz="1400" i="0" u="none" strike="noStrike" kern="1200" cap="none" spc="0" normalizeH="0" baseline="0" noProof="0" dirty="0" smtClean="0">
                <a:ln>
                  <a:noFill/>
                </a:ln>
                <a:effectLst/>
                <a:uLnTx/>
                <a:uFillTx/>
                <a:latin typeface="Calibri"/>
                <a:ea typeface="+mn-ea"/>
                <a:cs typeface="+mn-cs"/>
              </a:rPr>
              <a:t>)</a:t>
            </a:r>
            <a:endParaRPr kumimoji="0" lang="en-US" sz="1400" i="0" u="none" strike="noStrike" kern="1200" cap="none" spc="0" normalizeH="0" baseline="0" noProof="0" dirty="0" smtClean="0">
              <a:ln>
                <a:noFill/>
              </a:ln>
              <a:effectLst/>
              <a:uLnTx/>
              <a:uFillTx/>
              <a:latin typeface="Calibri"/>
              <a:ea typeface="+mn-ea"/>
              <a:cs typeface="+mn-cs"/>
            </a:endParaRPr>
          </a:p>
        </p:txBody>
      </p:sp>
      <p:sp>
        <p:nvSpPr>
          <p:cNvPr id="11"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44</a:t>
            </a:fld>
            <a:endParaRPr lang="en-US" sz="1600" dirty="0"/>
          </a:p>
        </p:txBody>
      </p:sp>
      <p:pic>
        <p:nvPicPr>
          <p:cNvPr id="3" name="Picture 2" descr="n = 216" title="Assigned male at birth"/>
          <p:cNvPicPr>
            <a:picLocks noChangeAspect="1"/>
          </p:cNvPicPr>
          <p:nvPr/>
        </p:nvPicPr>
        <p:blipFill>
          <a:blip r:embed="rId3"/>
          <a:stretch>
            <a:fillRect/>
          </a:stretch>
        </p:blipFill>
        <p:spPr>
          <a:xfrm>
            <a:off x="695086" y="1394123"/>
            <a:ext cx="4605813" cy="4857163"/>
          </a:xfrm>
          <a:prstGeom prst="rect">
            <a:avLst/>
          </a:prstGeom>
        </p:spPr>
      </p:pic>
      <p:pic>
        <p:nvPicPr>
          <p:cNvPr id="7" name="Picture 6" descr="n=67" title="assigned female at birth"/>
          <p:cNvPicPr>
            <a:picLocks noChangeAspect="1"/>
          </p:cNvPicPr>
          <p:nvPr/>
        </p:nvPicPr>
        <p:blipFill>
          <a:blip r:embed="rId4"/>
          <a:stretch>
            <a:fillRect/>
          </a:stretch>
        </p:blipFill>
        <p:spPr>
          <a:xfrm>
            <a:off x="6522783" y="1394123"/>
            <a:ext cx="4714421" cy="4656377"/>
          </a:xfrm>
          <a:prstGeom prst="rect">
            <a:avLst/>
          </a:prstGeom>
        </p:spPr>
      </p:pic>
    </p:spTree>
    <p:extLst>
      <p:ext uri="{BB962C8B-B14F-4D97-AF65-F5344CB8AC3E}">
        <p14:creationId xmlns:p14="http://schemas.microsoft.com/office/powerpoint/2010/main" val="50296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umber of Cases and Rates of Adults and Adolescents* Diagnosed with HIV/AIDS by Sex Assigned at Birth and Risk† in Minnesota, 2018" title="Number of Cases and Rates of Adults and Adolescents* Diagnosed with HIV/AIDS by Sex Assigned at Birth and Risk† in Minnesota, 2018"/>
          <p:cNvSpPr>
            <a:spLocks noGrp="1"/>
          </p:cNvSpPr>
          <p:nvPr>
            <p:ph type="title"/>
          </p:nvPr>
        </p:nvSpPr>
        <p:spPr>
          <a:xfrm>
            <a:off x="84221" y="152400"/>
            <a:ext cx="11955379" cy="914400"/>
          </a:xfrm>
        </p:spPr>
        <p:txBody>
          <a:bodyPr>
            <a:noAutofit/>
          </a:bodyPr>
          <a:lstStyle/>
          <a:p>
            <a:pPr algn="ctr"/>
            <a:r>
              <a:rPr lang="en-US" sz="3200" dirty="0" smtClean="0"/>
              <a:t>Number of Cases and Rates of Adults and Adolescents* Diagnosed with HIV/AIDS by Sex Assigned at Birth and Risk</a:t>
            </a:r>
            <a:r>
              <a:rPr lang="en-US" sz="3200" baseline="30000" dirty="0" smtClean="0"/>
              <a:t>†</a:t>
            </a:r>
            <a:r>
              <a:rPr lang="en-US" sz="3200" dirty="0" smtClean="0"/>
              <a:t> in Minnesota, 2018</a:t>
            </a:r>
            <a:endParaRPr lang="en-US" sz="3200" dirty="0"/>
          </a:p>
        </p:txBody>
      </p:sp>
      <p:sp>
        <p:nvSpPr>
          <p:cNvPr id="7" name="Footer Placeholder 3"/>
          <p:cNvSpPr>
            <a:spLocks noGrp="1"/>
          </p:cNvSpPr>
          <p:nvPr>
            <p:ph type="ftr" sz="quarter" idx="3"/>
          </p:nvPr>
        </p:nvSpPr>
        <p:spPr>
          <a:xfrm>
            <a:off x="515356" y="4809490"/>
            <a:ext cx="10515600" cy="1729422"/>
          </a:xfrm>
        </p:spPr>
        <p:txBody>
          <a:bodyPr/>
          <a:lstStyle/>
          <a:p>
            <a:pPr algn="l"/>
            <a:r>
              <a:rPr lang="en-US" sz="1400" b="0" dirty="0" smtClean="0"/>
              <a:t>*HIV or AIDS at first diagnosis ages 13 and older.</a:t>
            </a:r>
          </a:p>
          <a:p>
            <a:pPr algn="l"/>
            <a:r>
              <a:rPr lang="en-US" sz="1400" b="0" dirty="0" smtClean="0"/>
              <a:t>^</a:t>
            </a:r>
            <a:r>
              <a:rPr lang="en-US" sz="1400" b="0" dirty="0"/>
              <a:t>2010 United States Census Data used for rate calculations, except where otherwise specified.</a:t>
            </a:r>
          </a:p>
          <a:p>
            <a:pPr algn="l"/>
            <a:r>
              <a:rPr lang="en-US" sz="1400" b="0" baseline="30000" dirty="0" smtClean="0"/>
              <a:t>†</a:t>
            </a:r>
            <a:r>
              <a:rPr lang="en-US" sz="1400" b="0" dirty="0" smtClean="0"/>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algn="l"/>
            <a:r>
              <a:rPr lang="en-US" sz="1400" b="0" baseline="30000" dirty="0" smtClean="0"/>
              <a:t>††</a:t>
            </a:r>
            <a:r>
              <a:rPr lang="en-US" sz="1400" b="0" dirty="0" smtClean="0"/>
              <a:t>Estimate of 90,663 Source: </a:t>
            </a:r>
            <a:r>
              <a:rPr lang="en-US" sz="1400" b="0" dirty="0">
                <a:hlinkClick r:id="rId3"/>
              </a:rPr>
              <a:t>http://</a:t>
            </a:r>
            <a:r>
              <a:rPr lang="en-US" sz="1400" b="0" dirty="0" smtClean="0">
                <a:hlinkClick r:id="rId3"/>
              </a:rPr>
              <a:t>www.emorycamp.org/item.php?i=92</a:t>
            </a:r>
            <a:endParaRPr lang="en-US" sz="1400" b="0" dirty="0" smtClean="0"/>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45</a:t>
            </a:fld>
            <a:endParaRPr lang="en-US" sz="1600" dirty="0"/>
          </a:p>
        </p:txBody>
      </p:sp>
      <p:pic>
        <p:nvPicPr>
          <p:cNvPr id="5" name="Picture 4" descr="Number of Cases and Rates of Adults and Adolescents* Diagnosed with HIV/AIDS by Sex Assigned at Birth and Risk† in Minnesota, 2018" title="Number of Cases and Rates of Adults and Adolescents* Diagnosed with HIV/AIDS by Sex Assigned at Birth and Risk† in Minnesota, 2018"/>
          <p:cNvPicPr>
            <a:picLocks noChangeAspect="1"/>
          </p:cNvPicPr>
          <p:nvPr/>
        </p:nvPicPr>
        <p:blipFill>
          <a:blip r:embed="rId4"/>
          <a:stretch>
            <a:fillRect/>
          </a:stretch>
        </p:blipFill>
        <p:spPr>
          <a:xfrm>
            <a:off x="301660" y="1614467"/>
            <a:ext cx="11632571" cy="2593976"/>
          </a:xfrm>
          <a:prstGeom prst="rect">
            <a:avLst/>
          </a:prstGeom>
        </p:spPr>
      </p:pic>
    </p:spTree>
    <p:extLst>
      <p:ext uri="{BB962C8B-B14F-4D97-AF65-F5344CB8AC3E}">
        <p14:creationId xmlns:p14="http://schemas.microsoft.com/office/powerpoint/2010/main" val="350281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Number of Cases of Adults and Adolescents* Diagnosed with HIV/AIDS by Gender Identity in Minnesota, 2018</a:t>
            </a:r>
            <a:endParaRPr lang="en-US" sz="3200" dirty="0"/>
          </a:p>
        </p:txBody>
      </p:sp>
      <p:sp>
        <p:nvSpPr>
          <p:cNvPr id="6" name="Footer Placeholder 3"/>
          <p:cNvSpPr>
            <a:spLocks noGrp="1"/>
          </p:cNvSpPr>
          <p:nvPr>
            <p:ph type="ftr" sz="quarter" idx="3"/>
          </p:nvPr>
        </p:nvSpPr>
        <p:spPr>
          <a:xfrm>
            <a:off x="672947" y="5202480"/>
            <a:ext cx="10515600" cy="1611593"/>
          </a:xfrm>
        </p:spPr>
        <p:txBody>
          <a:bodyPr/>
          <a:lstStyle/>
          <a:p>
            <a:pPr algn="l"/>
            <a:r>
              <a:rPr lang="en-US" sz="1400" b="0" dirty="0" smtClean="0"/>
              <a:t>*HIV or AIDS at first diagnosis ages 13 and older.</a:t>
            </a:r>
            <a:endParaRPr lang="en-US" sz="1400" b="0" dirty="0"/>
          </a:p>
          <a:p>
            <a:pPr algn="l"/>
            <a:r>
              <a:rPr lang="en-US" sz="1400" b="0" baseline="30000" dirty="0" smtClean="0"/>
              <a:t>††</a:t>
            </a:r>
            <a:r>
              <a:rPr lang="en-US" sz="1400" b="0" dirty="0" smtClean="0"/>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lang="en-US" sz="1400" b="0" baseline="30000" dirty="0" smtClean="0"/>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46</a:t>
            </a:fld>
            <a:endParaRPr lang="en-US" sz="1600" dirty="0"/>
          </a:p>
        </p:txBody>
      </p:sp>
      <p:pic>
        <p:nvPicPr>
          <p:cNvPr id="5" name="Picture 4" descr="Number of Cases of Adults and Adolescents* Diagnosed with HIV/AIDS by Gender Identity in Minnesota, 2018" title="Number of Cases of Adults and Adolescents* Diagnosed with HIV/AIDS by Gender Identity in Minnesota, 2018"/>
          <p:cNvPicPr>
            <a:picLocks noChangeAspect="1"/>
          </p:cNvPicPr>
          <p:nvPr/>
        </p:nvPicPr>
        <p:blipFill>
          <a:blip r:embed="rId3"/>
          <a:stretch>
            <a:fillRect/>
          </a:stretch>
        </p:blipFill>
        <p:spPr>
          <a:xfrm>
            <a:off x="387500" y="1743876"/>
            <a:ext cx="11417000" cy="3343974"/>
          </a:xfrm>
          <a:prstGeom prst="rect">
            <a:avLst/>
          </a:prstGeom>
        </p:spPr>
      </p:pic>
    </p:spTree>
    <p:extLst>
      <p:ext uri="{BB962C8B-B14F-4D97-AF65-F5344CB8AC3E}">
        <p14:creationId xmlns:p14="http://schemas.microsoft.com/office/powerpoint/2010/main" val="309489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05000"/>
              </a:lnSpc>
            </a:pPr>
            <a:r>
              <a:rPr lang="en-US" altLang="en-US" sz="3200" dirty="0"/>
              <a:t>Age at HIV Diagnosis* by Sex at Birth, Minnesota, </a:t>
            </a:r>
            <a:r>
              <a:rPr lang="en-US" altLang="en-US" sz="3200" dirty="0" smtClean="0"/>
              <a:t>2018</a:t>
            </a:r>
            <a:endParaRPr lang="en-US" altLang="en-US" sz="3200" dirty="0"/>
          </a:p>
        </p:txBody>
      </p:sp>
      <p:sp>
        <p:nvSpPr>
          <p:cNvPr id="4" name="Footer Placeholder 3"/>
          <p:cNvSpPr>
            <a:spLocks noGrp="1"/>
          </p:cNvSpPr>
          <p:nvPr>
            <p:ph type="ftr" sz="quarter" idx="3"/>
          </p:nvPr>
        </p:nvSpPr>
        <p:spPr>
          <a:xfrm>
            <a:off x="288758" y="6220325"/>
            <a:ext cx="11154305" cy="36335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smtClean="0">
                <a:ln>
                  <a:noFill/>
                </a:ln>
                <a:effectLst/>
                <a:uLnTx/>
                <a:uFillTx/>
                <a:latin typeface="Calibri"/>
                <a:ea typeface="+mn-ea"/>
                <a:cs typeface="+mn-cs"/>
              </a:rPr>
              <a:t>*HIV or AIDS at first diagnosis</a:t>
            </a:r>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47</a:t>
            </a:fld>
            <a:endParaRPr lang="en-US" sz="1600" dirty="0"/>
          </a:p>
        </p:txBody>
      </p:sp>
      <p:pic>
        <p:nvPicPr>
          <p:cNvPr id="5" name="Picture 4" descr="Age at HIV Diagnosis* by Sex at Birth, Minnesota, 2018" title="Age at HIV Diagnosis* by Sex at Birth, Minnesota, 2018"/>
          <p:cNvPicPr>
            <a:picLocks noChangeAspect="1"/>
          </p:cNvPicPr>
          <p:nvPr/>
        </p:nvPicPr>
        <p:blipFill>
          <a:blip r:embed="rId3"/>
          <a:stretch>
            <a:fillRect/>
          </a:stretch>
        </p:blipFill>
        <p:spPr>
          <a:xfrm>
            <a:off x="353070" y="1666218"/>
            <a:ext cx="11485859" cy="4554107"/>
          </a:xfrm>
          <a:prstGeom prst="rect">
            <a:avLst/>
          </a:prstGeom>
        </p:spPr>
      </p:pic>
    </p:spTree>
    <p:extLst>
      <p:ext uri="{BB962C8B-B14F-4D97-AF65-F5344CB8AC3E}">
        <p14:creationId xmlns:p14="http://schemas.microsoft.com/office/powerpoint/2010/main" val="203362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9995" y="152400"/>
            <a:ext cx="11212010" cy="914400"/>
          </a:xfrm>
        </p:spPr>
        <p:txBody>
          <a:bodyPr/>
          <a:lstStyle/>
          <a:p>
            <a:r>
              <a:rPr lang="en-US" altLang="en-US" sz="3200" dirty="0" smtClean="0"/>
              <a:t>HIV Diagnoses* among Foreign-Born Persons† in Minnesota by Year and Region of Birth, 2008 - 2018</a:t>
            </a:r>
            <a:endParaRPr lang="en-US" altLang="en-US" sz="3200" dirty="0"/>
          </a:p>
        </p:txBody>
      </p:sp>
      <p:sp>
        <p:nvSpPr>
          <p:cNvPr id="4" name="Footer Placeholder 3"/>
          <p:cNvSpPr>
            <a:spLocks noGrp="1"/>
          </p:cNvSpPr>
          <p:nvPr>
            <p:ph type="ftr" sz="quarter" idx="3"/>
          </p:nvPr>
        </p:nvSpPr>
        <p:spPr>
          <a:xfrm>
            <a:off x="272569" y="5958773"/>
            <a:ext cx="10359342" cy="501651"/>
          </a:xfrm>
        </p:spPr>
        <p:txBody>
          <a:bodyPr/>
          <a:lstStyle/>
          <a:p>
            <a:pPr lvl="0" algn="l"/>
            <a:endParaRPr lang="en-US" sz="1400" b="0" noProof="0" dirty="0" smtClean="0"/>
          </a:p>
          <a:p>
            <a:pPr lvl="0" algn="l"/>
            <a:r>
              <a:rPr lang="en-US" altLang="en-US" sz="1400" b="0" noProof="0" dirty="0" smtClean="0"/>
              <a:t>* HIV or AIDS at first diagnosis</a:t>
            </a:r>
          </a:p>
          <a:p>
            <a:pPr lvl="0" algn="l"/>
            <a:r>
              <a:rPr lang="en-US" altLang="en-US" sz="1400" b="0" noProof="0" dirty="0" smtClean="0"/>
              <a:t>† Excludes persons arriving to Minnesota through the HIV+ Refugee Resettlement Program, as well as other refugee/immigrants with an HIV diagnosis prior to arrival in Minnesota.</a:t>
            </a:r>
          </a:p>
          <a:p>
            <a:pPr lvl="0" algn="l"/>
            <a:r>
              <a:rPr lang="en-US" altLang="en-US" sz="1400" b="0" noProof="0" dirty="0" smtClean="0"/>
              <a:t># Latin America/Car includes Mexico and all Central, South American, and Caribbean countries.</a:t>
            </a:r>
          </a:p>
          <a:p>
            <a:pPr lvl="0" algn="l"/>
            <a:endParaRPr lang="en-US" altLang="en-US" sz="1400" noProof="0" dirty="0"/>
          </a:p>
        </p:txBody>
      </p:sp>
      <p:sp>
        <p:nvSpPr>
          <p:cNvPr id="8"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48</a:t>
            </a:fld>
            <a:endParaRPr lang="en-US" sz="1600" dirty="0"/>
          </a:p>
        </p:txBody>
      </p:sp>
      <p:pic>
        <p:nvPicPr>
          <p:cNvPr id="5" name="Picture 4" descr="HIV Diagnoses* among Foreign-Born Persons† in Minnesota by Year and Region of Birth, 2008 - 2018" title="HIV Diagnoses* among Foreign-Born Persons† in Minnesota by Year and Region of Birth, 2008 - 2018"/>
          <p:cNvPicPr>
            <a:picLocks noChangeAspect="1"/>
          </p:cNvPicPr>
          <p:nvPr/>
        </p:nvPicPr>
        <p:blipFill>
          <a:blip r:embed="rId3"/>
          <a:stretch>
            <a:fillRect/>
          </a:stretch>
        </p:blipFill>
        <p:spPr>
          <a:xfrm>
            <a:off x="837744" y="1706866"/>
            <a:ext cx="10516511" cy="4352921"/>
          </a:xfrm>
          <a:prstGeom prst="rect">
            <a:avLst/>
          </a:prstGeom>
        </p:spPr>
      </p:pic>
    </p:spTree>
    <p:extLst>
      <p:ext uri="{BB962C8B-B14F-4D97-AF65-F5344CB8AC3E}">
        <p14:creationId xmlns:p14="http://schemas.microsoft.com/office/powerpoint/2010/main" val="381726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me of Progression to AIDS for HIV Diagnoses in Minnesota*,2007 - 2017†" title="Time of Progression to AIDS for HIV Diagnoses in Minnesota*,2007 - 2017†"/>
          <p:cNvSpPr>
            <a:spLocks noGrp="1"/>
          </p:cNvSpPr>
          <p:nvPr>
            <p:ph type="title"/>
          </p:nvPr>
        </p:nvSpPr>
        <p:spPr/>
        <p:txBody>
          <a:bodyPr>
            <a:noAutofit/>
          </a:bodyPr>
          <a:lstStyle/>
          <a:p>
            <a:pPr algn="ctr">
              <a:lnSpc>
                <a:spcPct val="105000"/>
              </a:lnSpc>
            </a:pPr>
            <a:r>
              <a:rPr lang="en-US" altLang="en-US" sz="3200" dirty="0">
                <a:latin typeface="+mn-lt"/>
              </a:rPr>
              <a:t>Time of Progression to AIDS for HIV Diagnoses in Minnesota</a:t>
            </a:r>
            <a:r>
              <a:rPr lang="en-US" altLang="en-US" sz="3200" dirty="0" smtClean="0">
                <a:latin typeface="+mn-lt"/>
              </a:rPr>
              <a:t>*</a:t>
            </a:r>
            <a:br>
              <a:rPr lang="en-US" altLang="en-US" sz="3200" dirty="0" smtClean="0">
                <a:latin typeface="+mn-lt"/>
              </a:rPr>
            </a:br>
            <a:r>
              <a:rPr lang="en-US" altLang="en-US" sz="3200" dirty="0" smtClean="0">
                <a:latin typeface="+mn-lt"/>
              </a:rPr>
              <a:t>2008 </a:t>
            </a:r>
            <a:r>
              <a:rPr lang="en-US" altLang="en-US" sz="3200" dirty="0">
                <a:latin typeface="+mn-lt"/>
              </a:rPr>
              <a:t>- </a:t>
            </a:r>
            <a:r>
              <a:rPr lang="en-US" altLang="en-US" sz="3200" dirty="0" smtClean="0">
                <a:latin typeface="+mn-lt"/>
              </a:rPr>
              <a:t>2018</a:t>
            </a:r>
            <a:r>
              <a:rPr lang="en-US" altLang="en-US" sz="3200" baseline="30000" dirty="0" smtClean="0">
                <a:latin typeface="+mn-lt"/>
              </a:rPr>
              <a:t>†</a:t>
            </a:r>
            <a:endParaRPr lang="en-US" altLang="en-US" sz="3200" dirty="0">
              <a:latin typeface="+mn-lt"/>
            </a:endParaRPr>
          </a:p>
        </p:txBody>
      </p:sp>
      <p:sp>
        <p:nvSpPr>
          <p:cNvPr id="4" name="Footer Placeholder 3"/>
          <p:cNvSpPr>
            <a:spLocks noGrp="1"/>
          </p:cNvSpPr>
          <p:nvPr>
            <p:ph type="ftr" sz="quarter" idx="3"/>
          </p:nvPr>
        </p:nvSpPr>
        <p:spPr>
          <a:xfrm>
            <a:off x="131316" y="5718336"/>
            <a:ext cx="11298684"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effectLst/>
                <a:uLnTx/>
                <a:uFillTx/>
                <a:latin typeface="Calibri"/>
                <a:ea typeface="+mn-ea"/>
                <a:cs typeface="+mn-cs"/>
              </a:rPr>
              <a:t>*Numbers include AIDS at 1</a:t>
            </a:r>
            <a:r>
              <a:rPr kumimoji="0" lang="en-US" altLang="en-US" sz="1400" b="0" i="0" u="none" strike="noStrike" kern="1200" cap="none" spc="0" normalizeH="0" baseline="30000" noProof="0" dirty="0">
                <a:ln>
                  <a:noFill/>
                </a:ln>
                <a:effectLst/>
                <a:uLnTx/>
                <a:uFillTx/>
                <a:latin typeface="Calibri"/>
                <a:ea typeface="+mn-ea"/>
                <a:cs typeface="+mn-cs"/>
              </a:rPr>
              <a:t>st</a:t>
            </a:r>
            <a:r>
              <a:rPr kumimoji="0" lang="en-US" altLang="en-US" sz="1400" b="0" i="0" u="none" strike="noStrike" kern="1200" cap="none" spc="0" normalizeH="0" baseline="0" noProof="0" dirty="0">
                <a:ln>
                  <a:noFill/>
                </a:ln>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30000" noProof="0" dirty="0">
                <a:ln>
                  <a:noFill/>
                </a:ln>
                <a:effectLst/>
                <a:uLnTx/>
                <a:uFillTx/>
                <a:latin typeface="Calibri"/>
                <a:ea typeface="+mn-ea"/>
                <a:cs typeface="+mn-cs"/>
              </a:rPr>
              <a:t>† </a:t>
            </a:r>
            <a:r>
              <a:rPr kumimoji="0" lang="en-US" altLang="en-US" sz="1400" b="0" i="0" u="none" strike="noStrike" kern="1200" cap="none" spc="0" normalizeH="0" baseline="0" noProof="0" dirty="0">
                <a:ln>
                  <a:noFill/>
                </a:ln>
                <a:effectLst/>
                <a:uLnTx/>
                <a:uFillTx/>
                <a:latin typeface="Calibri"/>
                <a:ea typeface="+mn-ea"/>
                <a:cs typeface="+mn-cs"/>
              </a:rPr>
              <a:t>Numbers/Percent for cases diagnosed in </a:t>
            </a:r>
            <a:r>
              <a:rPr kumimoji="0" lang="en-US" altLang="en-US" sz="1400" b="0" i="0" u="none" strike="noStrike" kern="1200" cap="none" spc="0" normalizeH="0" baseline="0" noProof="0" dirty="0" smtClean="0">
                <a:ln>
                  <a:noFill/>
                </a:ln>
                <a:effectLst/>
                <a:uLnTx/>
                <a:uFillTx/>
                <a:latin typeface="Calibri"/>
                <a:ea typeface="+mn-ea"/>
                <a:cs typeface="+mn-cs"/>
              </a:rPr>
              <a:t>2017 </a:t>
            </a:r>
            <a:r>
              <a:rPr kumimoji="0" lang="en-US" altLang="en-US" sz="1400" b="0" i="0" u="none" strike="noStrike" kern="1200" cap="none" spc="0" normalizeH="0" baseline="0" noProof="0" dirty="0">
                <a:ln>
                  <a:noFill/>
                </a:ln>
                <a:effectLst/>
                <a:uLnTx/>
                <a:uFillTx/>
                <a:latin typeface="Calibri"/>
                <a:ea typeface="+mn-ea"/>
                <a:cs typeface="+mn-cs"/>
              </a:rPr>
              <a:t>only represents cases progressing to AIDS through March </a:t>
            </a:r>
            <a:r>
              <a:rPr kumimoji="0" lang="en-US" altLang="en-US" sz="1400" b="0" i="0" u="none" strike="noStrike" kern="1200" cap="none" spc="0" normalizeH="0" baseline="0" noProof="0" dirty="0" smtClean="0">
                <a:ln>
                  <a:noFill/>
                </a:ln>
                <a:effectLst/>
                <a:uLnTx/>
                <a:uFillTx/>
                <a:latin typeface="Calibri"/>
                <a:ea typeface="+mn-ea"/>
                <a:cs typeface="+mn-cs"/>
              </a:rPr>
              <a:t>20, 2018.</a:t>
            </a:r>
            <a:endParaRPr kumimoji="0" lang="en-US" altLang="en-US" sz="1400" b="0" i="0" u="none" strike="noStrike" kern="1200" cap="none" spc="0" normalizeH="0" baseline="0" noProof="0" dirty="0">
              <a:ln>
                <a:noFill/>
              </a:ln>
              <a:effectLst/>
              <a:uLnTx/>
              <a:uFillTx/>
              <a:latin typeface="Calibri"/>
              <a:ea typeface="+mn-ea"/>
              <a:cs typeface="+mn-cs"/>
            </a:endParaRPr>
          </a:p>
        </p:txBody>
      </p:sp>
      <p:sp>
        <p:nvSpPr>
          <p:cNvPr id="10" name="TextBox 1"/>
          <p:cNvSpPr txBox="1"/>
          <p:nvPr/>
        </p:nvSpPr>
        <p:spPr>
          <a:xfrm>
            <a:off x="7600366" y="2523623"/>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latin typeface="Calibri"/>
              </a:rPr>
              <a:t>28.1</a:t>
            </a:r>
            <a:r>
              <a:rPr kumimoji="0" lang="en-US" sz="1400" b="1" i="0" u="none" strike="noStrike" kern="1200" cap="none" spc="0" normalizeH="0" baseline="0" noProof="0" dirty="0" smtClean="0">
                <a:ln>
                  <a:noFill/>
                </a:ln>
                <a:solidFill>
                  <a:schemeClr val="tx2"/>
                </a:solidFill>
                <a:effectLst/>
                <a:uLnTx/>
                <a:uFillTx/>
                <a:latin typeface="Calibri"/>
              </a:rPr>
              <a:t>%^</a:t>
            </a:r>
            <a:endParaRPr kumimoji="0" lang="en-US" sz="1400" b="1" i="0" u="none" strike="noStrike" kern="1200" cap="none" spc="0" normalizeH="0" baseline="0" noProof="0" dirty="0">
              <a:ln>
                <a:noFill/>
              </a:ln>
              <a:solidFill>
                <a:schemeClr val="tx2"/>
              </a:solidFill>
              <a:effectLst/>
              <a:uLnTx/>
              <a:uFillTx/>
              <a:latin typeface="Calibri"/>
            </a:endParaRPr>
          </a:p>
        </p:txBody>
      </p:sp>
      <p:sp>
        <p:nvSpPr>
          <p:cNvPr id="11" name="TextBox 1"/>
          <p:cNvSpPr txBox="1"/>
          <p:nvPr/>
        </p:nvSpPr>
        <p:spPr>
          <a:xfrm>
            <a:off x="8411150" y="2532589"/>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Calibri"/>
                <a:ea typeface="+mn-ea"/>
                <a:cs typeface="+mn-cs"/>
              </a:rPr>
              <a:t>23.3%^</a:t>
            </a:r>
            <a:endParaRPr kumimoji="0" lang="en-US" sz="1400" b="1" i="0" u="none" strike="noStrike" kern="1200" cap="none" spc="0" normalizeH="0" baseline="0" noProof="0" dirty="0">
              <a:ln>
                <a:noFill/>
              </a:ln>
              <a:solidFill>
                <a:schemeClr val="tx2"/>
              </a:solidFill>
              <a:effectLst/>
              <a:uLnTx/>
              <a:uFillTx/>
              <a:latin typeface="Calibri"/>
              <a:ea typeface="+mn-ea"/>
              <a:cs typeface="+mn-cs"/>
            </a:endParaRPr>
          </a:p>
        </p:txBody>
      </p:sp>
      <p:sp>
        <p:nvSpPr>
          <p:cNvPr id="12" name="TextBox 1"/>
          <p:cNvSpPr txBox="1"/>
          <p:nvPr/>
        </p:nvSpPr>
        <p:spPr>
          <a:xfrm>
            <a:off x="9221934" y="2675733"/>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Calibri"/>
                <a:ea typeface="+mn-ea"/>
                <a:cs typeface="+mn-cs"/>
              </a:rPr>
              <a:t>27.5%^</a:t>
            </a:r>
            <a:endParaRPr kumimoji="0" lang="en-US" sz="1400" b="1" i="0" u="none" strike="noStrike" kern="1200" cap="none" spc="0" normalizeH="0" baseline="0" noProof="0" dirty="0">
              <a:ln>
                <a:noFill/>
              </a:ln>
              <a:solidFill>
                <a:schemeClr val="tx2"/>
              </a:solidFill>
              <a:effectLst/>
              <a:uLnTx/>
              <a:uFillTx/>
              <a:latin typeface="Calibri"/>
              <a:ea typeface="+mn-ea"/>
              <a:cs typeface="+mn-cs"/>
            </a:endParaRPr>
          </a:p>
        </p:txBody>
      </p:sp>
      <p:sp>
        <p:nvSpPr>
          <p:cNvPr id="13" name="TextBox 1"/>
          <p:cNvSpPr txBox="1"/>
          <p:nvPr/>
        </p:nvSpPr>
        <p:spPr>
          <a:xfrm>
            <a:off x="10032718" y="264166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Calibri"/>
                <a:ea typeface="+mn-ea"/>
                <a:cs typeface="+mn-cs"/>
              </a:rPr>
              <a:t>22.7%^</a:t>
            </a:r>
            <a:endParaRPr kumimoji="0" lang="en-US" sz="1400" b="1" i="0" u="none" strike="noStrike" kern="1200" cap="none" spc="0" normalizeH="0" baseline="0" noProof="0" dirty="0">
              <a:ln>
                <a:noFill/>
              </a:ln>
              <a:solidFill>
                <a:schemeClr val="tx2"/>
              </a:solidFill>
              <a:effectLst/>
              <a:uLnTx/>
              <a:uFillTx/>
              <a:latin typeface="Calibri"/>
              <a:ea typeface="+mn-ea"/>
              <a:cs typeface="+mn-cs"/>
            </a:endParaRPr>
          </a:p>
        </p:txBody>
      </p:sp>
      <p:sp>
        <p:nvSpPr>
          <p:cNvPr id="14"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49</a:t>
            </a:fld>
            <a:endParaRPr lang="en-US" sz="1600" dirty="0"/>
          </a:p>
        </p:txBody>
      </p:sp>
      <p:pic>
        <p:nvPicPr>
          <p:cNvPr id="8" name="Picture 7" descr="Time of Progression to AIDS for HIV Diagnoses in Minnesota*&#10;2008 - 2018†" title="Time of Progression to AIDS for HIV Diagnoses in Minnesota*"/>
          <p:cNvPicPr>
            <a:picLocks noChangeAspect="1"/>
          </p:cNvPicPr>
          <p:nvPr/>
        </p:nvPicPr>
        <p:blipFill>
          <a:blip r:embed="rId3"/>
          <a:stretch>
            <a:fillRect/>
          </a:stretch>
        </p:blipFill>
        <p:spPr>
          <a:xfrm>
            <a:off x="838200" y="1419748"/>
            <a:ext cx="10510415" cy="4541914"/>
          </a:xfrm>
          <a:prstGeom prst="rect">
            <a:avLst/>
          </a:prstGeom>
        </p:spPr>
      </p:pic>
    </p:spTree>
    <p:extLst>
      <p:ext uri="{BB962C8B-B14F-4D97-AF65-F5344CB8AC3E}">
        <p14:creationId xmlns:p14="http://schemas.microsoft.com/office/powerpoint/2010/main" val="342998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smtClean="0"/>
              <a:t>Sexually Transmitted Disease (STD) Surveillance Report, 2018</a:t>
            </a:r>
            <a:endParaRPr lang="en-US" dirty="0"/>
          </a:p>
        </p:txBody>
      </p:sp>
      <p:sp>
        <p:nvSpPr>
          <p:cNvPr id="2" name="Text Placeholder 1"/>
          <p:cNvSpPr>
            <a:spLocks noGrp="1"/>
          </p:cNvSpPr>
          <p:nvPr>
            <p:ph type="body" sz="quarter" idx="17"/>
          </p:nvPr>
        </p:nvSpPr>
        <p:spPr/>
        <p:txBody>
          <a:bodyPr/>
          <a:lstStyle/>
          <a:p>
            <a:r>
              <a:rPr lang="en-US" dirty="0" smtClean="0"/>
              <a:t>STD Surveillance System</a:t>
            </a:r>
            <a:endParaRPr lang="en-US" dirty="0"/>
          </a:p>
        </p:txBody>
      </p:sp>
    </p:spTree>
    <p:extLst>
      <p:ext uri="{BB962C8B-B14F-4D97-AF65-F5344CB8AC3E}">
        <p14:creationId xmlns:p14="http://schemas.microsoft.com/office/powerpoint/2010/main" val="230579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2979" y="152400"/>
            <a:ext cx="11381873" cy="914400"/>
          </a:xfrm>
        </p:spPr>
        <p:txBody>
          <a:bodyPr>
            <a:noAutofit/>
          </a:bodyPr>
          <a:lstStyle/>
          <a:p>
            <a:pPr>
              <a:lnSpc>
                <a:spcPct val="105000"/>
              </a:lnSpc>
            </a:pPr>
            <a:r>
              <a:rPr lang="en-US" altLang="en-US" sz="3200" dirty="0"/>
              <a:t>Births to HIV-Infected </a:t>
            </a:r>
            <a:r>
              <a:rPr lang="en-US" altLang="en-US" sz="3200" dirty="0" smtClean="0"/>
              <a:t>Pregnant Persons </a:t>
            </a:r>
            <a:r>
              <a:rPr lang="en-US" altLang="en-US" sz="3200" dirty="0"/>
              <a:t>and Number of </a:t>
            </a:r>
            <a:r>
              <a:rPr lang="en-US" altLang="en-US" sz="3200" dirty="0" smtClean="0"/>
              <a:t>Perinatal </a:t>
            </a:r>
            <a:r>
              <a:rPr lang="en-US" altLang="en-US" sz="3200" dirty="0"/>
              <a:t>Acquired HIV Infections* by </a:t>
            </a:r>
            <a:r>
              <a:rPr lang="en-US" altLang="en-US" sz="3200" dirty="0" smtClean="0"/>
              <a:t>Year of </a:t>
            </a:r>
            <a:r>
              <a:rPr lang="en-US" altLang="en-US" sz="3200" dirty="0"/>
              <a:t>Birth, </a:t>
            </a:r>
            <a:r>
              <a:rPr lang="en-US" altLang="en-US" sz="3200" dirty="0" smtClean="0"/>
              <a:t>2008- 2018</a:t>
            </a:r>
            <a:endParaRPr lang="en-US" altLang="en-US" dirty="0"/>
          </a:p>
        </p:txBody>
      </p:sp>
      <p:sp>
        <p:nvSpPr>
          <p:cNvPr id="4" name="Footer Placeholder 3"/>
          <p:cNvSpPr>
            <a:spLocks noGrp="1"/>
          </p:cNvSpPr>
          <p:nvPr>
            <p:ph type="ftr" sz="quarter" idx="3"/>
          </p:nvPr>
        </p:nvSpPr>
        <p:spPr>
          <a:xfrm>
            <a:off x="372979" y="6382847"/>
            <a:ext cx="9292935"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effectLst/>
                <a:uLnTx/>
                <a:uFillTx/>
                <a:latin typeface="Calibri"/>
                <a:ea typeface="+mn-ea"/>
                <a:cs typeface="+mn-cs"/>
              </a:rPr>
              <a:t>* </a:t>
            </a:r>
            <a:r>
              <a:rPr kumimoji="0" lang="en-US" altLang="en-US" sz="1400" b="0" i="0" u="none" strike="noStrike" kern="1200" cap="none" spc="0" normalizeH="0" baseline="0" noProof="0" dirty="0">
                <a:ln>
                  <a:noFill/>
                </a:ln>
                <a:effectLst/>
                <a:uLnTx/>
                <a:uFillTx/>
                <a:latin typeface="Calibri"/>
                <a:ea typeface="+mn-ea"/>
                <a:cs typeface="+mn-cs"/>
              </a:rPr>
              <a:t>HIV or AIDS at first diagnosis for a child exposed to HIV during </a:t>
            </a:r>
            <a:r>
              <a:rPr kumimoji="0" lang="en-US" altLang="en-US" sz="1400" b="0" i="0" u="none" strike="noStrike" kern="1200" cap="none" spc="0" normalizeH="0" baseline="0" noProof="0" dirty="0" smtClean="0">
                <a:ln>
                  <a:noFill/>
                </a:ln>
                <a:effectLst/>
                <a:uLnTx/>
                <a:uFillTx/>
                <a:latin typeface="Calibri"/>
                <a:ea typeface="+mn-ea"/>
                <a:cs typeface="+mn-cs"/>
              </a:rPr>
              <a:t>pregnancy</a:t>
            </a:r>
            <a:r>
              <a:rPr kumimoji="0" lang="en-US" altLang="en-US" sz="1400" b="0" i="0" u="none" strike="noStrike" kern="1200" cap="none" spc="0" normalizeH="0" baseline="0" noProof="0" dirty="0">
                <a:ln>
                  <a:noFill/>
                </a:ln>
                <a:effectLst/>
                <a:uLnTx/>
                <a:uFillTx/>
                <a:latin typeface="Calibri"/>
                <a:ea typeface="+mn-ea"/>
                <a:cs typeface="+mn-cs"/>
              </a:rPr>
              <a:t>, at birth, and/or during breastfeeding</a:t>
            </a:r>
            <a:r>
              <a:rPr kumimoji="0" lang="en-US" altLang="en-US" sz="1400" b="0" i="0" u="none" strike="noStrike" kern="1200" cap="none" spc="0" normalizeH="0" baseline="0" noProof="0" dirty="0" smtClean="0">
                <a:ln>
                  <a:noFill/>
                </a:ln>
                <a:effectLst/>
                <a:uLnTx/>
                <a:uFillTx/>
                <a:latin typeface="Calibri"/>
                <a:ea typeface="+mn-ea"/>
                <a:cs typeface="+mn-cs"/>
              </a:rPr>
              <a:t>.</a:t>
            </a:r>
            <a:endParaRPr kumimoji="0" lang="en-US" sz="1400" b="0" i="0" u="none" strike="noStrike" kern="1200" cap="none" spc="0" normalizeH="0" baseline="0" noProof="0" dirty="0" smtClean="0">
              <a:ln>
                <a:noFill/>
              </a:ln>
              <a:effectLst/>
              <a:uLnTx/>
              <a:uFillTx/>
              <a:latin typeface="Calibri"/>
              <a:ea typeface="+mn-ea"/>
              <a:cs typeface="+mn-cs"/>
            </a:endParaRPr>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50</a:t>
            </a:fld>
            <a:endParaRPr lang="en-US" sz="1600" dirty="0"/>
          </a:p>
        </p:txBody>
      </p:sp>
      <p:pic>
        <p:nvPicPr>
          <p:cNvPr id="3" name="Picture 2" descr="Births to HIV-Infected Pregnant Persons and Number of Perinatal Acquired HIV Infections* by Year of Birth, 2008- 2018" title="Births to HIV-Infected Pregnant Persons and Number of Perinatal Acquired HIV Infections* by Year of Birth, 2008- 2018"/>
          <p:cNvPicPr>
            <a:picLocks noChangeAspect="1"/>
          </p:cNvPicPr>
          <p:nvPr/>
        </p:nvPicPr>
        <p:blipFill>
          <a:blip r:embed="rId3"/>
          <a:stretch>
            <a:fillRect/>
          </a:stretch>
        </p:blipFill>
        <p:spPr>
          <a:xfrm>
            <a:off x="296708" y="1698497"/>
            <a:ext cx="11199177" cy="4641978"/>
          </a:xfrm>
          <a:prstGeom prst="rect">
            <a:avLst/>
          </a:prstGeom>
        </p:spPr>
      </p:pic>
    </p:spTree>
    <p:extLst>
      <p:ext uri="{BB962C8B-B14F-4D97-AF65-F5344CB8AC3E}">
        <p14:creationId xmlns:p14="http://schemas.microsoft.com/office/powerpoint/2010/main" val="361182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Persons Living with HIV/AIDS in Minnesota</a:t>
            </a:r>
            <a:endParaRPr lang="en-US" dirty="0"/>
          </a:p>
        </p:txBody>
      </p:sp>
    </p:spTree>
    <p:extLst>
      <p:ext uri="{BB962C8B-B14F-4D97-AF65-F5344CB8AC3E}">
        <p14:creationId xmlns:p14="http://schemas.microsoft.com/office/powerpoint/2010/main" val="142222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Estimated Number of Persons Living with HIV/AIDS in Minnesota</a:t>
            </a:r>
            <a:endParaRPr lang="en-US" sz="3300" dirty="0"/>
          </a:p>
        </p:txBody>
      </p:sp>
      <p:sp>
        <p:nvSpPr>
          <p:cNvPr id="6" name="Footer Placeholder 3"/>
          <p:cNvSpPr>
            <a:spLocks noGrp="1"/>
          </p:cNvSpPr>
          <p:nvPr>
            <p:ph type="ftr" sz="quarter" idx="3"/>
          </p:nvPr>
        </p:nvSpPr>
        <p:spPr>
          <a:xfrm>
            <a:off x="385872" y="5815439"/>
            <a:ext cx="10645084" cy="816071"/>
          </a:xfrm>
        </p:spPr>
        <p:txBody>
          <a:bodyPr/>
          <a:lstStyle/>
          <a:p>
            <a:pPr algn="l"/>
            <a:r>
              <a:rPr lang="en-US" sz="1600" b="0" dirty="0" smtClean="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3" name="Content Placeholder 2"/>
          <p:cNvSpPr>
            <a:spLocks noGrp="1"/>
          </p:cNvSpPr>
          <p:nvPr>
            <p:ph idx="1"/>
          </p:nvPr>
        </p:nvSpPr>
        <p:spPr/>
        <p:txBody>
          <a:bodyPr>
            <a:normAutofit/>
          </a:bodyPr>
          <a:lstStyle/>
          <a:p>
            <a:r>
              <a:rPr lang="en-US" b="0" dirty="0" smtClean="0"/>
              <a:t>As of December 31, 2018 8,981* persons are assumed alive and living in Minnesota with HIV/AIDS. This includes:</a:t>
            </a:r>
          </a:p>
          <a:p>
            <a:pPr lvl="1"/>
            <a:r>
              <a:rPr lang="en-US" b="0" dirty="0" smtClean="0"/>
              <a:t>4,937 (55%) living with HIV infection (non-AIDS)</a:t>
            </a:r>
          </a:p>
          <a:p>
            <a:pPr lvl="1"/>
            <a:r>
              <a:rPr lang="en-US" b="0" dirty="0" smtClean="0"/>
              <a:t>4,044 (45%) living with AIDS </a:t>
            </a:r>
          </a:p>
          <a:p>
            <a:r>
              <a:rPr lang="en-US" b="0" dirty="0" smtClean="0"/>
              <a:t>This number includes 2,331 persons who were first reported with HIV or AIDS elsewhere and subsequently moved to Minnesota</a:t>
            </a:r>
          </a:p>
          <a:p>
            <a:r>
              <a:rPr lang="en-US" b="0" dirty="0" smtClean="0"/>
              <a:t>This number excludes 1,560 persons who were first reported with HIV or AIDS in Minnesota and subsequently moved out of the state</a:t>
            </a:r>
            <a:endParaRPr lang="en-US" b="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52</a:t>
            </a:fld>
            <a:endParaRPr lang="en-US" sz="1600" dirty="0"/>
          </a:p>
        </p:txBody>
      </p:sp>
    </p:spTree>
    <p:extLst>
      <p:ext uri="{BB962C8B-B14F-4D97-AF65-F5344CB8AC3E}">
        <p14:creationId xmlns:p14="http://schemas.microsoft.com/office/powerpoint/2010/main" val="155330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Foreign Born Persons Living with HIV/AIDS in Minnesota by Region of Birth, 2008-2018</a:t>
            </a:r>
            <a:endParaRPr lang="en-US" sz="3300" dirty="0"/>
          </a:p>
        </p:txBody>
      </p:sp>
      <p:graphicFrame>
        <p:nvGraphicFramePr>
          <p:cNvPr id="25" name="Content Placeholder 24" descr="Foreign Born Persons Living with HIV/AIDS in Minnesota by Region of Birth, 2007-2017" title="Foreign Born Persons Living with HIV/AIDS in Minnesota by Region of Birth, 2007-2017"/>
          <p:cNvGraphicFramePr>
            <a:graphicFrameLocks noGrp="1"/>
          </p:cNvGraphicFramePr>
          <p:nvPr>
            <p:ph idx="1"/>
            <p:extLst>
              <p:ext uri="{D42A27DB-BD31-4B8C-83A1-F6EECF244321}">
                <p14:modId xmlns:p14="http://schemas.microsoft.com/office/powerpoint/2010/main" val="1399928773"/>
              </p:ext>
            </p:extLst>
          </p:nvPr>
        </p:nvGraphicFramePr>
        <p:xfrm>
          <a:off x="838200" y="15541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txBox="1">
            <a:spLocks/>
          </p:cNvSpPr>
          <p:nvPr/>
        </p:nvSpPr>
        <p:spPr>
          <a:xfrm>
            <a:off x="366252" y="6120581"/>
            <a:ext cx="10515600" cy="58501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smtClean="0">
                <a:ln>
                  <a:noFill/>
                </a:ln>
                <a:solidFill>
                  <a:schemeClr val="tx2"/>
                </a:solidFill>
                <a:effectLst/>
                <a:uLnTx/>
                <a:uFillTx/>
                <a:latin typeface="Calibri"/>
                <a:ea typeface="+mn-ea"/>
                <a:cs typeface="+mn-cs"/>
              </a:rPr>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53</a:t>
            </a:fld>
            <a:endParaRPr lang="en-US" sz="1600" dirty="0"/>
          </a:p>
        </p:txBody>
      </p:sp>
    </p:spTree>
    <p:extLst>
      <p:ext uri="{BB962C8B-B14F-4D97-AF65-F5344CB8AC3E}">
        <p14:creationId xmlns:p14="http://schemas.microsoft.com/office/powerpoint/2010/main" val="388229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Data2Care Activities</a:t>
            </a:r>
            <a:endParaRPr lang="en-US" dirty="0"/>
          </a:p>
        </p:txBody>
      </p:sp>
    </p:spTree>
    <p:extLst>
      <p:ext uri="{BB962C8B-B14F-4D97-AF65-F5344CB8AC3E}">
        <p14:creationId xmlns:p14="http://schemas.microsoft.com/office/powerpoint/2010/main" val="317578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causes a Care Link Investigation?" title="What causes a Care Link Investigation?"/>
          <p:cNvSpPr>
            <a:spLocks noGrp="1"/>
          </p:cNvSpPr>
          <p:nvPr>
            <p:ph type="title"/>
          </p:nvPr>
        </p:nvSpPr>
        <p:spPr/>
        <p:txBody>
          <a:bodyPr/>
          <a:lstStyle/>
          <a:p>
            <a:r>
              <a:rPr lang="en-US" dirty="0" smtClean="0"/>
              <a:t>What causes a Care Link Investigation?</a:t>
            </a:r>
            <a:endParaRPr lang="en-US" dirty="0"/>
          </a:p>
        </p:txBody>
      </p:sp>
      <p:graphicFrame>
        <p:nvGraphicFramePr>
          <p:cNvPr id="7" name="Content Placeholder 6" descr="What causes a Care Link Investigation?" title="What causes a Care Link Investigation?"/>
          <p:cNvGraphicFramePr>
            <a:graphicFrameLocks noGrp="1"/>
          </p:cNvGraphicFramePr>
          <p:nvPr>
            <p:ph idx="1"/>
            <p:extLst>
              <p:ext uri="{D42A27DB-BD31-4B8C-83A1-F6EECF244321}">
                <p14:modId xmlns:p14="http://schemas.microsoft.com/office/powerpoint/2010/main" val="4071455772"/>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55</a:t>
            </a:fld>
            <a:endParaRPr lang="en-US" sz="1600" dirty="0"/>
          </a:p>
        </p:txBody>
      </p:sp>
    </p:spTree>
    <p:extLst>
      <p:ext uri="{BB962C8B-B14F-4D97-AF65-F5344CB8AC3E}">
        <p14:creationId xmlns:p14="http://schemas.microsoft.com/office/powerpoint/2010/main" val="106643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MDH Care Link Services Program</a:t>
            </a:r>
            <a:endParaRPr lang="en-US" dirty="0"/>
          </a:p>
        </p:txBody>
      </p:sp>
      <p:sp>
        <p:nvSpPr>
          <p:cNvPr id="3" name="Content Placeholder 2"/>
          <p:cNvSpPr>
            <a:spLocks noGrp="1"/>
          </p:cNvSpPr>
          <p:nvPr>
            <p:ph idx="1"/>
          </p:nvPr>
        </p:nvSpPr>
        <p:spPr>
          <a:xfrm>
            <a:off x="228600" y="1483572"/>
            <a:ext cx="11811000" cy="5359879"/>
          </a:xfrm>
        </p:spPr>
        <p:txBody>
          <a:bodyPr/>
          <a:lstStyle/>
          <a:p>
            <a:r>
              <a:rPr lang="en-US" sz="2600" b="0" dirty="0" smtClean="0"/>
              <a:t>The Care Link Services (CLS) program conducts activities to facilitate linkage or re-engagement to medical care and other services for HIV positive persons who may be in need of these services and who reside in Minnesota outside of Hennepin County. </a:t>
            </a:r>
          </a:p>
          <a:p>
            <a:endParaRPr lang="en-US" sz="1100" b="0" dirty="0" smtClean="0"/>
          </a:p>
          <a:p>
            <a:r>
              <a:rPr lang="en-US" sz="2600" b="0" dirty="0" smtClean="0"/>
              <a:t>The CLS team consists of:</a:t>
            </a:r>
          </a:p>
          <a:p>
            <a:pPr lvl="1"/>
            <a:r>
              <a:rPr lang="en-US" sz="2600" b="0" dirty="0" smtClean="0"/>
              <a:t>Supervisors: Marcie Babcock and Brian Kendrick</a:t>
            </a:r>
          </a:p>
          <a:p>
            <a:pPr lvl="1"/>
            <a:r>
              <a:rPr lang="en-US" sz="2600" b="0" dirty="0" smtClean="0"/>
              <a:t>Lead CLS Disease Intervention Specialist (DIS): George Kraus</a:t>
            </a:r>
          </a:p>
          <a:p>
            <a:pPr lvl="1"/>
            <a:r>
              <a:rPr lang="en-US" sz="2600" b="0" dirty="0" smtClean="0"/>
              <a:t>CLS DIS: Anna Bosch, Mady Ekue-Hettah</a:t>
            </a:r>
          </a:p>
          <a:p>
            <a:pPr lvl="1"/>
            <a:endParaRPr lang="en-US" sz="1100" b="0" dirty="0" smtClean="0"/>
          </a:p>
          <a:p>
            <a:r>
              <a:rPr lang="en-US" sz="2600" b="0" dirty="0" smtClean="0"/>
              <a:t>For information contact George Kraus, </a:t>
            </a:r>
            <a:r>
              <a:rPr lang="en-US" sz="2600" b="0" dirty="0" smtClean="0">
                <a:hlinkClick r:id="rId3"/>
              </a:rPr>
              <a:t>George.Krause@state.mn.us</a:t>
            </a:r>
            <a:r>
              <a:rPr lang="en-US" sz="2600" b="0" dirty="0" smtClean="0"/>
              <a:t> or 651-201-4010  </a:t>
            </a:r>
          </a:p>
          <a:p>
            <a:r>
              <a:rPr lang="en-US" sz="2600" b="0" dirty="0" smtClean="0"/>
              <a:t>Hennepin County residents are serviced by the Red Door Data2Care program. For information contact Scott </a:t>
            </a:r>
            <a:r>
              <a:rPr lang="en-US" sz="2600" b="0" dirty="0" err="1" smtClean="0"/>
              <a:t>Bilodeau</a:t>
            </a:r>
            <a:r>
              <a:rPr lang="en-US" sz="2600" b="0" dirty="0" smtClean="0"/>
              <a:t> </a:t>
            </a:r>
            <a:r>
              <a:rPr lang="en-US" sz="2600" b="0" dirty="0" smtClean="0">
                <a:hlinkClick r:id="rId4"/>
              </a:rPr>
              <a:t>scott.bilodeau@hennepin.us</a:t>
            </a:r>
            <a:r>
              <a:rPr lang="en-US" sz="2600" b="0" dirty="0" smtClean="0"/>
              <a:t> or 612-596-7905</a:t>
            </a:r>
          </a:p>
          <a:p>
            <a:endParaRPr lang="en-US" sz="2600" b="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56</a:t>
            </a:fld>
            <a:endParaRPr lang="en-US" sz="1600" dirty="0"/>
          </a:p>
        </p:txBody>
      </p:sp>
    </p:spTree>
    <p:extLst>
      <p:ext uri="{BB962C8B-B14F-4D97-AF65-F5344CB8AC3E}">
        <p14:creationId xmlns:p14="http://schemas.microsoft.com/office/powerpoint/2010/main" val="4202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lstStyle/>
          <a:p>
            <a:r>
              <a:rPr lang="en-US" smtClean="0"/>
              <a:t>Total HIV diagnoses for 2018 slightly higher than 2017</a:t>
            </a:r>
          </a:p>
          <a:p>
            <a:r>
              <a:rPr lang="en-US" smtClean="0"/>
              <a:t>Men who have sex with Men continue to have high rates of new HIV infections </a:t>
            </a:r>
          </a:p>
          <a:p>
            <a:r>
              <a:rPr lang="en-US" smtClean="0"/>
              <a:t>More than half of newly reported HIV infections were among communities of color</a:t>
            </a:r>
          </a:p>
          <a:p>
            <a:r>
              <a:rPr lang="en-US" smtClean="0"/>
              <a:t>More than one-third of newly reported HIV infections were under 30 years of age</a:t>
            </a:r>
          </a:p>
          <a:p>
            <a:r>
              <a:rPr lang="en-US" smtClean="0"/>
              <a:t>HIV prevalence only increased by 192 during 2018, as a result of Data2Care activities and interstate deduplication efforts</a:t>
            </a:r>
            <a:endParaRPr lang="en-US" dirty="0" smtClean="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57</a:t>
            </a:fld>
            <a:endParaRPr lang="en-US" sz="1600" dirty="0"/>
          </a:p>
        </p:txBody>
      </p:sp>
    </p:spTree>
    <p:extLst>
      <p:ext uri="{BB962C8B-B14F-4D97-AF65-F5344CB8AC3E}">
        <p14:creationId xmlns:p14="http://schemas.microsoft.com/office/powerpoint/2010/main" val="409321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Cheryl Barber, Jared Shenk, and Adrianna Sonnek, MDH Epidemiologists</a:t>
            </a:r>
          </a:p>
          <a:p>
            <a:r>
              <a:rPr lang="en-US" sz="2200" i="1" dirty="0" smtClean="0"/>
              <a:t>Cheryl.Barber@state.mn.us</a:t>
            </a:r>
          </a:p>
          <a:p>
            <a:r>
              <a:rPr lang="en-US" sz="2200" i="1" dirty="0" smtClean="0"/>
              <a:t>Jared.Shenk@state.mn.us</a:t>
            </a:r>
          </a:p>
          <a:p>
            <a:r>
              <a:rPr lang="en-US" sz="2200" i="1" dirty="0" smtClean="0"/>
              <a:t>Adrianna.Sonnek@state.mn.us</a:t>
            </a:r>
            <a:endParaRPr lang="en-US" sz="2200" i="1"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58</a:t>
            </a:fld>
            <a:endParaRPr lang="en-US" dirty="0"/>
          </a:p>
        </p:txBody>
      </p:sp>
    </p:spTree>
    <p:extLst>
      <p:ext uri="{BB962C8B-B14F-4D97-AF65-F5344CB8AC3E}">
        <p14:creationId xmlns:p14="http://schemas.microsoft.com/office/powerpoint/2010/main" val="99131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pPr>
            <a:r>
              <a:rPr lang="en-US" dirty="0"/>
              <a:t>Hepatitis A, B &amp; C in Minnesota, </a:t>
            </a:r>
            <a:r>
              <a:rPr lang="en-US" dirty="0" smtClean="0"/>
              <a:t>2018</a:t>
            </a:r>
            <a:endParaRPr lang="en-US" dirty="0"/>
          </a:p>
        </p:txBody>
      </p:sp>
      <p:sp>
        <p:nvSpPr>
          <p:cNvPr id="9" name="Text Placeholder 8"/>
          <p:cNvSpPr>
            <a:spLocks noGrp="1"/>
          </p:cNvSpPr>
          <p:nvPr>
            <p:ph type="body" sz="quarter" idx="17"/>
          </p:nvPr>
        </p:nvSpPr>
        <p:spPr/>
        <p:txBody>
          <a:bodyPr>
            <a:normAutofit/>
          </a:bodyPr>
          <a:lstStyle/>
          <a:p>
            <a:r>
              <a:rPr lang="en-US" dirty="0" smtClean="0"/>
              <a:t>Hepatitis </a:t>
            </a:r>
            <a:r>
              <a:rPr lang="en-US" dirty="0"/>
              <a:t>Surveillance System</a:t>
            </a:r>
          </a:p>
        </p:txBody>
      </p:sp>
    </p:spTree>
    <p:extLst>
      <p:ext uri="{BB962C8B-B14F-4D97-AF65-F5344CB8AC3E}">
        <p14:creationId xmlns:p14="http://schemas.microsoft.com/office/powerpoint/2010/main" val="421665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TDs in Minnesota: Rate per 100,000 by Year of Diagnosis, 2008-2018" title="STDs in Minnesota: Rate per 100,000 by Year of Diagnosis, 2008-2018"/>
          <p:cNvSpPr>
            <a:spLocks noGrp="1"/>
          </p:cNvSpPr>
          <p:nvPr>
            <p:ph type="title"/>
          </p:nvPr>
        </p:nvSpPr>
        <p:spPr/>
        <p:txBody>
          <a:bodyPr>
            <a:normAutofit/>
          </a:bodyPr>
          <a:lstStyle/>
          <a:p>
            <a:r>
              <a:rPr lang="en-US" altLang="en-US" sz="2800" dirty="0"/>
              <a:t>STDs in </a:t>
            </a:r>
            <a:r>
              <a:rPr lang="en-US" altLang="en-US" sz="2800" dirty="0" smtClean="0"/>
              <a:t>Minnesota: Rate </a:t>
            </a:r>
            <a:r>
              <a:rPr lang="en-US" altLang="en-US" sz="2800" dirty="0"/>
              <a:t>per 100,000 by Year of Diagnosis, </a:t>
            </a:r>
            <a:r>
              <a:rPr lang="en-US" altLang="en-US" sz="2800" dirty="0" smtClean="0"/>
              <a:t>2008-2018</a:t>
            </a:r>
            <a:endParaRPr lang="en-US" dirty="0"/>
          </a:p>
        </p:txBody>
      </p:sp>
      <p:sp>
        <p:nvSpPr>
          <p:cNvPr id="13317" name="Text Box 5"/>
          <p:cNvSpPr txBox="1">
            <a:spLocks noChangeArrowheads="1"/>
          </p:cNvSpPr>
          <p:nvPr/>
        </p:nvSpPr>
        <p:spPr bwMode="auto">
          <a:xfrm>
            <a:off x="565355" y="6264282"/>
            <a:ext cx="3210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800" dirty="0">
                <a:solidFill>
                  <a:schemeClr val="tx2"/>
                </a:solidFill>
                <a:latin typeface="+mn-lt"/>
              </a:rPr>
              <a:t>* P&amp;S = Primary and Secondary</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a:t>
            </a:fld>
            <a:endParaRPr lang="en-US" sz="1600" dirty="0"/>
          </a:p>
        </p:txBody>
      </p:sp>
      <p:pic>
        <p:nvPicPr>
          <p:cNvPr id="5" name="Content Placeholder 4" descr="STDs in Minnesota: Rate per 100,000 by Year of Diagnosis, 2008-2018" title="STDs in Minnesota: Rate per 100,000 by Year of Diagnosis, 2008-2018"/>
          <p:cNvPicPr>
            <a:picLocks noGrp="1" noChangeAspect="1"/>
          </p:cNvPicPr>
          <p:nvPr>
            <p:ph idx="1"/>
          </p:nvPr>
        </p:nvPicPr>
        <p:blipFill>
          <a:blip r:embed="rId3"/>
          <a:stretch>
            <a:fillRect/>
          </a:stretch>
        </p:blipFill>
        <p:spPr>
          <a:xfrm>
            <a:off x="203539" y="1509745"/>
            <a:ext cx="11891040" cy="5121765"/>
          </a:xfrm>
          <a:prstGeom prst="rect">
            <a:avLst/>
          </a:prstGeom>
        </p:spPr>
      </p:pic>
    </p:spTree>
    <p:extLst>
      <p:ext uri="{BB962C8B-B14F-4D97-AF65-F5344CB8AC3E}">
        <p14:creationId xmlns:p14="http://schemas.microsoft.com/office/powerpoint/2010/main" val="1391477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a:xfrm>
            <a:off x="247078" y="1415168"/>
            <a:ext cx="9267464" cy="4351338"/>
          </a:xfrm>
        </p:spPr>
        <p:txBody>
          <a:bodyPr/>
          <a:lstStyle/>
          <a:p>
            <a:r>
              <a:rPr lang="en-US" sz="2400" dirty="0" smtClean="0"/>
              <a:t>Data in this presentation are current through 2018</a:t>
            </a:r>
          </a:p>
          <a:p>
            <a:r>
              <a:rPr lang="en-US" sz="2400" dirty="0" smtClean="0"/>
              <a:t>Definitions:</a:t>
            </a:r>
          </a:p>
          <a:p>
            <a:pPr lvl="1"/>
            <a:r>
              <a:rPr lang="en-US" sz="2400" dirty="0" smtClean="0"/>
              <a:t>Acute case:</a:t>
            </a:r>
          </a:p>
          <a:p>
            <a:pPr lvl="2"/>
            <a:r>
              <a:rPr lang="en-US" sz="2400" dirty="0" smtClean="0"/>
              <a:t>Infected within the last six months</a:t>
            </a:r>
          </a:p>
          <a:p>
            <a:pPr lvl="2"/>
            <a:r>
              <a:rPr lang="en-US" sz="2400" dirty="0" smtClean="0"/>
              <a:t>Symptomatic OR negative test in six months before diagnosis</a:t>
            </a:r>
          </a:p>
          <a:p>
            <a:pPr lvl="1"/>
            <a:r>
              <a:rPr lang="en-US" sz="2400" dirty="0" smtClean="0"/>
              <a:t>Chronic case:</a:t>
            </a:r>
          </a:p>
          <a:p>
            <a:pPr lvl="2"/>
            <a:r>
              <a:rPr lang="en-US" sz="2400" dirty="0" smtClean="0"/>
              <a:t>Infected for over six months</a:t>
            </a:r>
          </a:p>
          <a:p>
            <a:pPr lvl="2"/>
            <a:r>
              <a:rPr lang="en-US" sz="2400" dirty="0" smtClean="0"/>
              <a:t>Asymptomatic or symptomatic</a:t>
            </a:r>
          </a:p>
          <a:p>
            <a:pPr lvl="1"/>
            <a:r>
              <a:rPr lang="en-US" sz="2400" dirty="0" smtClean="0"/>
              <a:t>Resolved cases:</a:t>
            </a:r>
          </a:p>
          <a:p>
            <a:pPr lvl="2"/>
            <a:r>
              <a:rPr lang="en-US" sz="2400" dirty="0" smtClean="0"/>
              <a:t>No evidence of current infection</a:t>
            </a:r>
          </a:p>
          <a:p>
            <a:pPr lvl="2"/>
            <a:r>
              <a:rPr lang="en-US" sz="2400" dirty="0" smtClean="0"/>
              <a:t>Evidence of past infection</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60</a:t>
            </a:fld>
            <a:endParaRPr lang="en-US" sz="1600" dirty="0"/>
          </a:p>
        </p:txBody>
      </p:sp>
    </p:spTree>
    <p:extLst>
      <p:ext uri="{BB962C8B-B14F-4D97-AF65-F5344CB8AC3E}">
        <p14:creationId xmlns:p14="http://schemas.microsoft.com/office/powerpoint/2010/main" val="322286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limitations</a:t>
            </a:r>
          </a:p>
        </p:txBody>
      </p:sp>
      <p:sp>
        <p:nvSpPr>
          <p:cNvPr id="3" name="Content Placeholder 2"/>
          <p:cNvSpPr>
            <a:spLocks noGrp="1"/>
          </p:cNvSpPr>
          <p:nvPr>
            <p:ph idx="1"/>
          </p:nvPr>
        </p:nvSpPr>
        <p:spPr>
          <a:xfrm>
            <a:off x="447555" y="1530912"/>
            <a:ext cx="11296891" cy="4351338"/>
          </a:xfrm>
        </p:spPr>
        <p:txBody>
          <a:bodyPr>
            <a:noAutofit/>
          </a:bodyPr>
          <a:lstStyle/>
          <a:p>
            <a:r>
              <a:rPr lang="en-US" sz="2400" dirty="0"/>
              <a:t>The slides rely on data from HCV and HBV cases diagnosed through </a:t>
            </a:r>
            <a:r>
              <a:rPr lang="en-US" sz="2400" dirty="0" smtClean="0"/>
              <a:t>2018 </a:t>
            </a:r>
            <a:r>
              <a:rPr lang="en-US" sz="2400" dirty="0"/>
              <a:t>and reported to the Minnesota Department of Health (MDH) Hepatitis Surveillance System</a:t>
            </a:r>
            <a:r>
              <a:rPr lang="en-US" sz="2400" dirty="0" smtClean="0"/>
              <a:t>.</a:t>
            </a:r>
            <a:endParaRPr lang="en-US" sz="2400" dirty="0"/>
          </a:p>
          <a:p>
            <a:r>
              <a:rPr lang="en-US" sz="2400" dirty="0"/>
              <a:t>Some limitations of surveillance data:</a:t>
            </a:r>
          </a:p>
          <a:p>
            <a:pPr lvl="1"/>
            <a:r>
              <a:rPr lang="en-US" sz="2400" b="0" dirty="0"/>
              <a:t>Data do not include hepatitis-infected persons who have not been tested </a:t>
            </a:r>
          </a:p>
          <a:p>
            <a:pPr lvl="1"/>
            <a:r>
              <a:rPr lang="en-US" sz="2400" b="0" dirty="0"/>
              <a:t>Data do not include persons whose positive test results have not been reported to the </a:t>
            </a:r>
            <a:r>
              <a:rPr lang="en-US" sz="2400" b="0" dirty="0" smtClean="0"/>
              <a:t>MDH</a:t>
            </a:r>
            <a:endParaRPr lang="en-US" sz="2400" b="0" dirty="0"/>
          </a:p>
          <a:p>
            <a:r>
              <a:rPr lang="en-US" sz="2400" dirty="0"/>
              <a:t>Persons are assumed to be alive unless the MDH has knowledge of their death</a:t>
            </a:r>
            <a:r>
              <a:rPr lang="en-US" sz="2400" dirty="0" smtClean="0"/>
              <a:t>. Most recent match with Minnesota death records was in 2016.</a:t>
            </a:r>
            <a:endParaRPr lang="en-US" sz="2400" dirty="0"/>
          </a:p>
          <a:p>
            <a:r>
              <a:rPr lang="en-US" sz="2400" dirty="0"/>
              <a:t>Persons whose most recently reported state of residence was Minnesota are assumed to be currently residing in Minnesota unless the MDH has knowledge of their relocation. </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61</a:t>
            </a:fld>
            <a:endParaRPr lang="en-US" sz="1600" dirty="0"/>
          </a:p>
        </p:txBody>
      </p:sp>
    </p:spTree>
    <p:extLst>
      <p:ext uri="{BB962C8B-B14F-4D97-AF65-F5344CB8AC3E}">
        <p14:creationId xmlns:p14="http://schemas.microsoft.com/office/powerpoint/2010/main" val="187975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Acute Viral Hepatitis</a:t>
            </a:r>
            <a:endParaRPr lang="en-US" dirty="0"/>
          </a:p>
        </p:txBody>
      </p:sp>
      <p:sp>
        <p:nvSpPr>
          <p:cNvPr id="3" name="Content Placeholder 2"/>
          <p:cNvSpPr>
            <a:spLocks noGrp="1"/>
          </p:cNvSpPr>
          <p:nvPr>
            <p:ph idx="1"/>
          </p:nvPr>
        </p:nvSpPr>
        <p:spPr/>
        <p:txBody>
          <a:bodyPr/>
          <a:lstStyle/>
          <a:p>
            <a:r>
              <a:rPr lang="en-US" smtClean="0"/>
              <a:t>Acute case:</a:t>
            </a:r>
          </a:p>
          <a:p>
            <a:pPr lvl="1"/>
            <a:r>
              <a:rPr lang="en-US" smtClean="0"/>
              <a:t>Infected within the last six months</a:t>
            </a:r>
          </a:p>
          <a:p>
            <a:pPr lvl="1"/>
            <a:r>
              <a:rPr lang="en-US" smtClean="0"/>
              <a:t>Symptomatic OR negative test within 6 months before diagnosis</a:t>
            </a:r>
          </a:p>
          <a:p>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62</a:t>
            </a:fld>
            <a:endParaRPr lang="en-US" sz="1600" dirty="0"/>
          </a:p>
        </p:txBody>
      </p:sp>
    </p:spTree>
    <p:extLst>
      <p:ext uri="{BB962C8B-B14F-4D97-AF65-F5344CB8AC3E}">
        <p14:creationId xmlns:p14="http://schemas.microsoft.com/office/powerpoint/2010/main" val="179387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Reported rate per 100,000 population of acute viral </a:t>
            </a:r>
            <a:r>
              <a:rPr lang="en-US" sz="3200" dirty="0" smtClean="0"/>
              <a:t>hepatitis United </a:t>
            </a:r>
            <a:r>
              <a:rPr lang="en-US" sz="3200" dirty="0"/>
              <a:t>States, </a:t>
            </a:r>
            <a:r>
              <a:rPr lang="en-US" sz="3200" dirty="0" smtClean="0"/>
              <a:t>1998-2016</a:t>
            </a:r>
            <a:endParaRPr lang="en-US" sz="3200" dirty="0"/>
          </a:p>
        </p:txBody>
      </p:sp>
      <p:sp>
        <p:nvSpPr>
          <p:cNvPr id="4" name="Date Placeholder 4"/>
          <p:cNvSpPr>
            <a:spLocks noGrp="1"/>
          </p:cNvSpPr>
          <p:nvPr>
            <p:ph type="dt" sz="half" idx="10"/>
          </p:nvPr>
        </p:nvSpPr>
        <p:spPr>
          <a:xfrm>
            <a:off x="172530" y="6400800"/>
            <a:ext cx="9254917" cy="349238"/>
          </a:xfrm>
        </p:spPr>
        <p:txBody>
          <a:bodyPr/>
          <a:lstStyle/>
          <a:p>
            <a:pPr>
              <a:spcBef>
                <a:spcPct val="50000"/>
              </a:spcBef>
            </a:pPr>
            <a:r>
              <a:rPr lang="en-US" dirty="0"/>
              <a:t>Data Source: Viral Hepatitis Statistics &amp; Surveillance at www.cdc.gov/hepatitis/Statistics</a:t>
            </a:r>
            <a:r>
              <a:rPr lang="en-US" dirty="0" smtClean="0"/>
              <a:t>/</a:t>
            </a:r>
            <a:endParaRPr lang="en-US" dirty="0"/>
          </a:p>
        </p:txBody>
      </p:sp>
      <p:sp>
        <p:nvSpPr>
          <p:cNvPr id="6"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63</a:t>
            </a:fld>
            <a:endParaRPr lang="en-US" sz="1600" dirty="0"/>
          </a:p>
        </p:txBody>
      </p:sp>
      <p:pic>
        <p:nvPicPr>
          <p:cNvPr id="7" name="Picture 6" descr="Reported rate per 100,000 population of acute viral hepatitis United States, 1998-2016" title="Reported rate per 100,000 population of acute viral hepatitis United States, 1998-2016"/>
          <p:cNvPicPr>
            <a:picLocks noChangeAspect="1"/>
          </p:cNvPicPr>
          <p:nvPr/>
        </p:nvPicPr>
        <p:blipFill>
          <a:blip r:embed="rId3"/>
          <a:stretch>
            <a:fillRect/>
          </a:stretch>
        </p:blipFill>
        <p:spPr>
          <a:xfrm>
            <a:off x="-148197" y="1704293"/>
            <a:ext cx="11851651" cy="4871126"/>
          </a:xfrm>
          <a:prstGeom prst="rect">
            <a:avLst/>
          </a:prstGeom>
        </p:spPr>
      </p:pic>
    </p:spTree>
    <p:extLst>
      <p:ext uri="{BB962C8B-B14F-4D97-AF65-F5344CB8AC3E}">
        <p14:creationId xmlns:p14="http://schemas.microsoft.com/office/powerpoint/2010/main" val="310895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Number of Acute* Cases per year Minnesota, 1998-2018</a:t>
            </a:r>
            <a:endParaRPr lang="en-US" sz="3200" dirty="0"/>
          </a:p>
        </p:txBody>
      </p:sp>
      <p:sp>
        <p:nvSpPr>
          <p:cNvPr id="4" name="Date Placeholder 4"/>
          <p:cNvSpPr>
            <a:spLocks noGrp="1"/>
          </p:cNvSpPr>
          <p:nvPr>
            <p:ph type="dt" sz="half" idx="10"/>
          </p:nvPr>
        </p:nvSpPr>
        <p:spPr>
          <a:xfrm>
            <a:off x="314446" y="6190114"/>
            <a:ext cx="6916839" cy="420548"/>
          </a:xfrm>
        </p:spPr>
        <p:txBody>
          <a:bodyPr/>
          <a:lstStyle/>
          <a:p>
            <a:r>
              <a:rPr lang="en-US" b="0" dirty="0" smtClean="0"/>
              <a:t>*Acute cases include </a:t>
            </a:r>
            <a:r>
              <a:rPr lang="en-US" b="0" dirty="0" err="1" smtClean="0"/>
              <a:t>seroconverters</a:t>
            </a:r>
            <a:r>
              <a:rPr lang="en-US" b="0" dirty="0" smtClean="0"/>
              <a:t> for all  years for HBV and HCV</a:t>
            </a:r>
            <a:endParaRPr lang="en-US" b="0" dirty="0"/>
          </a:p>
        </p:txBody>
      </p:sp>
      <p:sp>
        <p:nvSpPr>
          <p:cNvPr id="12"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64</a:t>
            </a:fld>
            <a:endParaRPr lang="en-US" sz="1600" dirty="0"/>
          </a:p>
        </p:txBody>
      </p:sp>
      <p:pic>
        <p:nvPicPr>
          <p:cNvPr id="6" name="Picture 5" descr="Number of Acute* Cases per year Minnesota, 1998-2018" title="Number of Acute* Cases per year Minnesota, 1998-2018"/>
          <p:cNvPicPr>
            <a:picLocks noChangeAspect="1"/>
          </p:cNvPicPr>
          <p:nvPr/>
        </p:nvPicPr>
        <p:blipFill>
          <a:blip r:embed="rId3"/>
          <a:stretch>
            <a:fillRect/>
          </a:stretch>
        </p:blipFill>
        <p:spPr>
          <a:xfrm>
            <a:off x="314446" y="1550656"/>
            <a:ext cx="11565114" cy="4639458"/>
          </a:xfrm>
          <a:prstGeom prst="rect">
            <a:avLst/>
          </a:prstGeom>
        </p:spPr>
      </p:pic>
    </p:spTree>
    <p:extLst>
      <p:ext uri="{BB962C8B-B14F-4D97-AF65-F5344CB8AC3E}">
        <p14:creationId xmlns:p14="http://schemas.microsoft.com/office/powerpoint/2010/main" val="339501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t>Chronic Viral </a:t>
            </a:r>
            <a:r>
              <a:rPr lang="en-US" sz="3600" dirty="0" smtClean="0"/>
              <a:t>Hepatitis C</a:t>
            </a:r>
            <a:endParaRPr lang="en-US" sz="3600" dirty="0"/>
          </a:p>
        </p:txBody>
      </p:sp>
    </p:spTree>
    <p:extLst>
      <p:ext uri="{BB962C8B-B14F-4D97-AF65-F5344CB8AC3E}">
        <p14:creationId xmlns:p14="http://schemas.microsoft.com/office/powerpoint/2010/main" val="199824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HCV in Minnesota</a:t>
            </a:r>
            <a:endParaRPr lang="en-US" dirty="0"/>
          </a:p>
        </p:txBody>
      </p:sp>
      <p:sp>
        <p:nvSpPr>
          <p:cNvPr id="3" name="Content Placeholder 2"/>
          <p:cNvSpPr>
            <a:spLocks noGrp="1"/>
          </p:cNvSpPr>
          <p:nvPr>
            <p:ph idx="1"/>
          </p:nvPr>
        </p:nvSpPr>
        <p:spPr/>
        <p:txBody>
          <a:bodyPr/>
          <a:lstStyle/>
          <a:p>
            <a:r>
              <a:rPr lang="en-US" smtClean="0"/>
              <a:t>A hepatitis C case is defined as current infection with hepatitis C and includes:</a:t>
            </a:r>
          </a:p>
          <a:p>
            <a:r>
              <a:rPr lang="en-US" smtClean="0"/>
              <a:t>Chronic cases:</a:t>
            </a:r>
          </a:p>
          <a:p>
            <a:pPr lvl="1"/>
            <a:r>
              <a:rPr lang="en-US" smtClean="0"/>
              <a:t>Probable – anti-HCV + alone</a:t>
            </a:r>
          </a:p>
          <a:p>
            <a:pPr lvl="1"/>
            <a:r>
              <a:rPr lang="en-US" smtClean="0"/>
              <a:t>Confirmed – HCV RNA +</a:t>
            </a:r>
          </a:p>
          <a:p>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66</a:t>
            </a:fld>
            <a:endParaRPr lang="en-US" sz="1600" dirty="0"/>
          </a:p>
        </p:txBody>
      </p:sp>
    </p:spTree>
    <p:extLst>
      <p:ext uri="{BB962C8B-B14F-4D97-AF65-F5344CB8AC3E}">
        <p14:creationId xmlns:p14="http://schemas.microsoft.com/office/powerpoint/2010/main" val="350634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in Case Counting, 2016</a:t>
            </a:r>
            <a:endParaRPr lang="en-US" dirty="0"/>
          </a:p>
        </p:txBody>
      </p:sp>
      <p:sp>
        <p:nvSpPr>
          <p:cNvPr id="3" name="Content Placeholder 2"/>
          <p:cNvSpPr>
            <a:spLocks noGrp="1"/>
          </p:cNvSpPr>
          <p:nvPr>
            <p:ph idx="1"/>
          </p:nvPr>
        </p:nvSpPr>
        <p:spPr/>
        <p:txBody>
          <a:bodyPr/>
          <a:lstStyle/>
          <a:p>
            <a:r>
              <a:rPr lang="en-US" smtClean="0"/>
              <a:t>Removed resolved infections from case counts</a:t>
            </a:r>
          </a:p>
          <a:p>
            <a:r>
              <a:rPr lang="en-US" smtClean="0"/>
              <a:t>Completed match with death registry for 1997 through 2016</a:t>
            </a:r>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67</a:t>
            </a:fld>
            <a:endParaRPr lang="en-US" sz="1600" dirty="0"/>
          </a:p>
        </p:txBody>
      </p:sp>
    </p:spTree>
    <p:extLst>
      <p:ext uri="{BB962C8B-B14F-4D97-AF65-F5344CB8AC3E}">
        <p14:creationId xmlns:p14="http://schemas.microsoft.com/office/powerpoint/2010/main" val="392396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Number of Persons Living with HCV in MN</a:t>
            </a:r>
            <a:endParaRPr lang="en-US" dirty="0"/>
          </a:p>
        </p:txBody>
      </p:sp>
      <p:sp>
        <p:nvSpPr>
          <p:cNvPr id="3" name="Content Placeholder 2"/>
          <p:cNvSpPr>
            <a:spLocks noGrp="1"/>
          </p:cNvSpPr>
          <p:nvPr>
            <p:ph idx="1"/>
          </p:nvPr>
        </p:nvSpPr>
        <p:spPr/>
        <p:txBody>
          <a:bodyPr/>
          <a:lstStyle/>
          <a:p>
            <a:r>
              <a:rPr lang="en-US" smtClean="0"/>
              <a:t>As of December 31, 2018, 33,856* persons are assumed alive and living in MN with HCV.</a:t>
            </a:r>
          </a:p>
          <a:p>
            <a:endParaRPr lang="en-US" dirty="0"/>
          </a:p>
        </p:txBody>
      </p:sp>
      <p:sp>
        <p:nvSpPr>
          <p:cNvPr id="9" name="TextBox 8"/>
          <p:cNvSpPr txBox="1"/>
          <p:nvPr/>
        </p:nvSpPr>
        <p:spPr>
          <a:xfrm>
            <a:off x="665663" y="5721122"/>
            <a:ext cx="7143751" cy="923330"/>
          </a:xfrm>
          <a:prstGeom prst="rect">
            <a:avLst/>
          </a:prstGeom>
          <a:noFill/>
        </p:spPr>
        <p:txBody>
          <a:bodyPr wrap="square" rtlCol="0">
            <a:spAutoFit/>
          </a:bodyPr>
          <a:lstStyle/>
          <a:p>
            <a:r>
              <a:rPr lang="en-US" dirty="0">
                <a:solidFill>
                  <a:schemeClr val="tx2"/>
                </a:solidFill>
              </a:rPr>
              <a:t>Note: Includes all acute, chronic, probable chronic, and resolved cases</a:t>
            </a:r>
            <a:r>
              <a:rPr lang="en-US" dirty="0" smtClean="0">
                <a:solidFill>
                  <a:schemeClr val="tx2"/>
                </a:solidFill>
              </a:rPr>
              <a:t>.</a:t>
            </a:r>
          </a:p>
          <a:p>
            <a:r>
              <a:rPr lang="en-US" dirty="0">
                <a:solidFill>
                  <a:schemeClr val="tx2"/>
                </a:solidFill>
              </a:rPr>
              <a:t>*Includes persons with unknown city of residence</a:t>
            </a:r>
          </a:p>
          <a:p>
            <a:endParaRPr lang="en-US" dirty="0">
              <a:solidFill>
                <a:schemeClr val="tx2"/>
              </a:solidFill>
            </a:endParaRPr>
          </a:p>
        </p:txBody>
      </p:sp>
      <p:sp>
        <p:nvSpPr>
          <p:cNvPr id="13"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68</a:t>
            </a:fld>
            <a:endParaRPr lang="en-US" sz="1600" dirty="0"/>
          </a:p>
        </p:txBody>
      </p:sp>
    </p:spTree>
    <p:extLst>
      <p:ext uri="{BB962C8B-B14F-4D97-AF65-F5344CB8AC3E}">
        <p14:creationId xmlns:p14="http://schemas.microsoft.com/office/powerpoint/2010/main" val="426335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Persons Living with HCV in MN by Current Residence, </a:t>
            </a:r>
            <a:r>
              <a:rPr lang="en-US" sz="3600" dirty="0" smtClean="0"/>
              <a:t>2018</a:t>
            </a:r>
            <a:endParaRPr lang="en-US" dirty="0"/>
          </a:p>
        </p:txBody>
      </p:sp>
      <p:sp>
        <p:nvSpPr>
          <p:cNvPr id="5" name="TextBox 4"/>
          <p:cNvSpPr txBox="1"/>
          <p:nvPr/>
        </p:nvSpPr>
        <p:spPr>
          <a:xfrm>
            <a:off x="243827" y="5751493"/>
            <a:ext cx="10566928" cy="954107"/>
          </a:xfrm>
          <a:prstGeom prst="rect">
            <a:avLst/>
          </a:prstGeom>
          <a:noFill/>
        </p:spPr>
        <p:txBody>
          <a:bodyPr wrap="square" rtlCol="0">
            <a:spAutoFit/>
          </a:bodyPr>
          <a:lstStyle/>
          <a:p>
            <a:r>
              <a:rPr lang="en-US" altLang="en-US" sz="1400" dirty="0">
                <a:solidFill>
                  <a:schemeClr val="tx2"/>
                </a:solidFill>
              </a:rPr>
              <a:t>Suburban = Seven-county metro area including Anoka, Carver, Dakota, Hennepin (except Minneapolis), Ramsey (except St. Paul), Scott, and Washington counties including those in Hennepin County or Ramsey County with unknown city.  Greater MN = All other Minnesota counties, outside the seven-county metro area</a:t>
            </a:r>
            <a:r>
              <a:rPr lang="en-US" altLang="en-US" sz="1400" dirty="0" smtClean="0">
                <a:solidFill>
                  <a:schemeClr val="tx2"/>
                </a:solidFill>
              </a:rPr>
              <a:t>.</a:t>
            </a:r>
          </a:p>
          <a:p>
            <a:r>
              <a:rPr lang="en-US" sz="1400" dirty="0">
                <a:solidFill>
                  <a:schemeClr val="tx2"/>
                </a:solidFill>
              </a:rPr>
              <a:t>Data Source:  MN Viral Hepatitis Surveillance </a:t>
            </a:r>
            <a:r>
              <a:rPr lang="en-US" sz="1400" dirty="0" smtClean="0">
                <a:solidFill>
                  <a:schemeClr val="tx2"/>
                </a:solidFill>
              </a:rPr>
              <a:t>System</a:t>
            </a:r>
            <a:endParaRPr lang="en-US" sz="1400" dirty="0">
              <a:solidFill>
                <a:schemeClr val="tx2"/>
              </a:solidFill>
            </a:endParaRPr>
          </a:p>
        </p:txBody>
      </p:sp>
      <p:sp>
        <p:nvSpPr>
          <p:cNvPr id="10" name="TextBox 9"/>
          <p:cNvSpPr txBox="1"/>
          <p:nvPr/>
        </p:nvSpPr>
        <p:spPr>
          <a:xfrm>
            <a:off x="7038603" y="4998264"/>
            <a:ext cx="3772152" cy="646331"/>
          </a:xfrm>
          <a:prstGeom prst="rect">
            <a:avLst/>
          </a:prstGeom>
          <a:noFill/>
        </p:spPr>
        <p:txBody>
          <a:bodyPr wrap="square" rtlCol="0">
            <a:spAutoFit/>
          </a:bodyPr>
          <a:lstStyle>
            <a:defPPr>
              <a:defRPr lang="en-US"/>
            </a:defPPr>
            <a:lvl1pPr algn="ctr">
              <a:defRPr sz="1600" b="1">
                <a:solidFill>
                  <a:schemeClr val="tx2"/>
                </a:solidFill>
              </a:defRPr>
            </a:lvl1pPr>
          </a:lstStyle>
          <a:p>
            <a:r>
              <a:rPr lang="en-US" sz="1800" dirty="0"/>
              <a:t>(775 missing residence information)</a:t>
            </a:r>
          </a:p>
          <a:p>
            <a:endParaRPr lang="en-US" sz="1800" dirty="0"/>
          </a:p>
        </p:txBody>
      </p:sp>
      <p:sp>
        <p:nvSpPr>
          <p:cNvPr id="11" name="TextBox 10"/>
          <p:cNvSpPr txBox="1"/>
          <p:nvPr/>
        </p:nvSpPr>
        <p:spPr>
          <a:xfrm>
            <a:off x="3187870" y="1458534"/>
            <a:ext cx="5192200" cy="369332"/>
          </a:xfrm>
          <a:prstGeom prst="rect">
            <a:avLst/>
          </a:prstGeom>
          <a:noFill/>
        </p:spPr>
        <p:txBody>
          <a:bodyPr wrap="square" rtlCol="0">
            <a:spAutoFit/>
          </a:bodyPr>
          <a:lstStyle/>
          <a:p>
            <a:pPr algn="ctr"/>
            <a:r>
              <a:rPr lang="en-US" altLang="en-US" b="1" dirty="0">
                <a:solidFill>
                  <a:schemeClr val="tx2"/>
                </a:solidFill>
              </a:rPr>
              <a:t>Total number with residence information = </a:t>
            </a:r>
            <a:r>
              <a:rPr lang="en-US" altLang="en-US" b="1" dirty="0" smtClean="0">
                <a:solidFill>
                  <a:schemeClr val="tx2"/>
                </a:solidFill>
              </a:rPr>
              <a:t>33,081</a:t>
            </a:r>
            <a:endParaRPr lang="en-US" b="1" dirty="0">
              <a:solidFill>
                <a:schemeClr val="tx2"/>
              </a:solidFill>
              <a:cs typeface="Arial" charset="0"/>
            </a:endParaRPr>
          </a:p>
        </p:txBody>
      </p:sp>
      <p:sp>
        <p:nvSpPr>
          <p:cNvPr id="12"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69</a:t>
            </a:fld>
            <a:endParaRPr lang="en-US" sz="1600" dirty="0"/>
          </a:p>
        </p:txBody>
      </p:sp>
      <p:pic>
        <p:nvPicPr>
          <p:cNvPr id="6" name="Picture 5" descr="Persons Living with HCV in MN by Current Residence, 2018" title="Persons Living with HCV in MN by Current Residence, 2018"/>
          <p:cNvPicPr>
            <a:picLocks noChangeAspect="1"/>
          </p:cNvPicPr>
          <p:nvPr/>
        </p:nvPicPr>
        <p:blipFill>
          <a:blip r:embed="rId3"/>
          <a:stretch>
            <a:fillRect/>
          </a:stretch>
        </p:blipFill>
        <p:spPr>
          <a:xfrm>
            <a:off x="528762" y="1581413"/>
            <a:ext cx="10510415" cy="4352921"/>
          </a:xfrm>
          <a:prstGeom prst="rect">
            <a:avLst/>
          </a:prstGeom>
        </p:spPr>
      </p:pic>
    </p:spTree>
    <p:extLst>
      <p:ext uri="{BB962C8B-B14F-4D97-AF65-F5344CB8AC3E}">
        <p14:creationId xmlns:p14="http://schemas.microsoft.com/office/powerpoint/2010/main" val="53801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eaLnBrk="1" hangingPunct="1"/>
            <a:r>
              <a:rPr lang="en-US" altLang="en-US" sz="3200" dirty="0"/>
              <a:t>STDs in </a:t>
            </a:r>
            <a:r>
              <a:rPr lang="en-US" altLang="en-US" sz="3200" dirty="0" smtClean="0"/>
              <a:t>Minnesota: Number </a:t>
            </a:r>
            <a:r>
              <a:rPr lang="en-US" altLang="en-US" sz="3200" dirty="0"/>
              <a:t>of Cases Reported in </a:t>
            </a:r>
            <a:r>
              <a:rPr lang="en-US" altLang="en-US" sz="3200" dirty="0" smtClean="0"/>
              <a:t>2018</a:t>
            </a:r>
            <a:endParaRPr lang="en-US" altLang="en-US" sz="3200" dirty="0"/>
          </a:p>
        </p:txBody>
      </p:sp>
      <p:sp>
        <p:nvSpPr>
          <p:cNvPr id="14340" name="Rectangle 3"/>
          <p:cNvSpPr>
            <a:spLocks noGrp="1" noChangeArrowheads="1"/>
          </p:cNvSpPr>
          <p:nvPr>
            <p:ph idx="1"/>
          </p:nvPr>
        </p:nvSpPr>
        <p:spPr>
          <a:prstGeom prst="rect">
            <a:avLst/>
          </a:prstGeom>
        </p:spPr>
        <p:txBody>
          <a:bodyPr/>
          <a:lstStyle/>
          <a:p>
            <a:pPr eaLnBrk="1" hangingPunct="1"/>
            <a:r>
              <a:rPr lang="en-US" altLang="en-US" sz="2800" dirty="0"/>
              <a:t>Total of </a:t>
            </a:r>
            <a:r>
              <a:rPr lang="en-US" altLang="en-US" sz="2800" dirty="0" smtClean="0"/>
              <a:t>32,024 </a:t>
            </a:r>
            <a:r>
              <a:rPr lang="en-US" altLang="en-US" sz="2800" dirty="0"/>
              <a:t>STD cases reported to MDH in </a:t>
            </a:r>
            <a:r>
              <a:rPr lang="en-US" altLang="en-US" sz="2800" dirty="0" smtClean="0"/>
              <a:t>2018:</a:t>
            </a:r>
            <a:endParaRPr lang="en-US" altLang="en-US" sz="2800" dirty="0"/>
          </a:p>
          <a:p>
            <a:pPr lvl="1" eaLnBrk="1" hangingPunct="1"/>
            <a:r>
              <a:rPr lang="en-US" altLang="en-US" sz="2800" dirty="0"/>
              <a:t> </a:t>
            </a:r>
            <a:r>
              <a:rPr lang="en-US" altLang="en-US" sz="2800" b="0" dirty="0" smtClean="0"/>
              <a:t>23,564 </a:t>
            </a:r>
            <a:r>
              <a:rPr lang="en-US" altLang="en-US" sz="2800" b="0" dirty="0"/>
              <a:t>Chlamydia cases</a:t>
            </a:r>
          </a:p>
          <a:p>
            <a:pPr lvl="1" eaLnBrk="1" hangingPunct="1"/>
            <a:r>
              <a:rPr lang="en-US" altLang="en-US" sz="2800" b="0" dirty="0"/>
              <a:t> </a:t>
            </a:r>
            <a:r>
              <a:rPr lang="en-US" altLang="en-US" sz="2800" b="0" dirty="0" smtClean="0"/>
              <a:t>7,542 </a:t>
            </a:r>
            <a:r>
              <a:rPr lang="en-US" altLang="en-US" sz="2800" b="0" dirty="0"/>
              <a:t>Gonorrhea cases</a:t>
            </a:r>
          </a:p>
          <a:p>
            <a:pPr lvl="1" eaLnBrk="1" hangingPunct="1"/>
            <a:r>
              <a:rPr lang="en-US" altLang="en-US" sz="2800" b="0" dirty="0"/>
              <a:t> </a:t>
            </a:r>
            <a:r>
              <a:rPr lang="en-US" altLang="en-US" sz="2800" b="0" dirty="0" smtClean="0"/>
              <a:t>918 </a:t>
            </a:r>
            <a:r>
              <a:rPr lang="en-US" altLang="en-US" sz="2800" b="0" dirty="0"/>
              <a:t>Syphilis cases (all stages)</a:t>
            </a:r>
          </a:p>
          <a:p>
            <a:pPr lvl="1" eaLnBrk="1" hangingPunct="1"/>
            <a:r>
              <a:rPr lang="en-US" altLang="en-US" sz="2800" b="0" dirty="0"/>
              <a:t> 0 </a:t>
            </a:r>
            <a:r>
              <a:rPr lang="en-US" altLang="en-US" sz="2800" b="0" dirty="0" err="1"/>
              <a:t>Chancroid</a:t>
            </a:r>
            <a:r>
              <a:rPr lang="en-US" altLang="en-US" sz="2800" b="0" dirty="0"/>
              <a:t> cases</a:t>
            </a:r>
          </a:p>
          <a:p>
            <a:pPr eaLnBrk="1" hangingPunct="1"/>
            <a:endParaRPr lang="en-US" altLang="en-US" sz="300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a:t>
            </a:fld>
            <a:endParaRPr lang="en-US" sz="1600" dirty="0"/>
          </a:p>
        </p:txBody>
      </p:sp>
    </p:spTree>
    <p:extLst>
      <p:ext uri="{BB962C8B-B14F-4D97-AF65-F5344CB8AC3E}">
        <p14:creationId xmlns:p14="http://schemas.microsoft.com/office/powerpoint/2010/main" val="75585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Persons Living with HCV in MN by Age, 2018</a:t>
            </a:r>
            <a:endParaRPr lang="en-US" sz="3200" dirty="0"/>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70</a:t>
            </a:fld>
            <a:endParaRPr lang="en-US" sz="1600" dirty="0"/>
          </a:p>
        </p:txBody>
      </p:sp>
      <p:pic>
        <p:nvPicPr>
          <p:cNvPr id="6" name="Picture 5" descr="Persons Living with HCV in MN by Age, 2018" title="Persons Living with HCV in MN by Age, 2018"/>
          <p:cNvPicPr>
            <a:picLocks noChangeAspect="1"/>
          </p:cNvPicPr>
          <p:nvPr/>
        </p:nvPicPr>
        <p:blipFill>
          <a:blip r:embed="rId3"/>
          <a:stretch>
            <a:fillRect/>
          </a:stretch>
        </p:blipFill>
        <p:spPr>
          <a:xfrm>
            <a:off x="179319" y="1767412"/>
            <a:ext cx="11833362" cy="4938188"/>
          </a:xfrm>
          <a:prstGeom prst="rect">
            <a:avLst/>
          </a:prstGeom>
        </p:spPr>
      </p:pic>
    </p:spTree>
    <p:extLst>
      <p:ext uri="{BB962C8B-B14F-4D97-AF65-F5344CB8AC3E}">
        <p14:creationId xmlns:p14="http://schemas.microsoft.com/office/powerpoint/2010/main" val="86103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a:t>New Reports of HCV in Minnesota by Age Group, </a:t>
            </a:r>
            <a:r>
              <a:rPr lang="en-US" sz="3200" dirty="0" smtClean="0"/>
              <a:t>2018</a:t>
            </a:r>
            <a:endParaRPr lang="en-US" sz="4000" dirty="0"/>
          </a:p>
        </p:txBody>
      </p:sp>
      <p:sp>
        <p:nvSpPr>
          <p:cNvPr id="5"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71</a:t>
            </a:fld>
            <a:endParaRPr lang="en-US" sz="1600" dirty="0"/>
          </a:p>
        </p:txBody>
      </p:sp>
      <p:pic>
        <p:nvPicPr>
          <p:cNvPr id="6" name="Picture 5" descr="New Reports of HCV in Minnesota by Age Group, 2018" title="New Reports of HCV in Minnesota by Age Group, 2018"/>
          <p:cNvPicPr>
            <a:picLocks noChangeAspect="1"/>
          </p:cNvPicPr>
          <p:nvPr/>
        </p:nvPicPr>
        <p:blipFill>
          <a:blip r:embed="rId3"/>
          <a:stretch>
            <a:fillRect/>
          </a:stretch>
        </p:blipFill>
        <p:spPr>
          <a:xfrm>
            <a:off x="1832821" y="1499165"/>
            <a:ext cx="8900931" cy="5206435"/>
          </a:xfrm>
          <a:prstGeom prst="rect">
            <a:avLst/>
          </a:prstGeom>
        </p:spPr>
      </p:pic>
    </p:spTree>
    <p:extLst>
      <p:ext uri="{BB962C8B-B14F-4D97-AF65-F5344CB8AC3E}">
        <p14:creationId xmlns:p14="http://schemas.microsoft.com/office/powerpoint/2010/main" val="20941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Persons Living with HCV in MN </a:t>
            </a:r>
            <a:r>
              <a:rPr lang="en-US" sz="3600" dirty="0" smtClean="0"/>
              <a:t>by </a:t>
            </a:r>
            <a:r>
              <a:rPr lang="en-US" sz="3600" dirty="0"/>
              <a:t>Gender*, </a:t>
            </a:r>
            <a:r>
              <a:rPr lang="en-US" sz="3600" dirty="0" smtClean="0"/>
              <a:t>2018</a:t>
            </a:r>
            <a:endParaRPr lang="en-US" sz="3600" dirty="0"/>
          </a:p>
        </p:txBody>
      </p:sp>
      <p:sp>
        <p:nvSpPr>
          <p:cNvPr id="6" name="Date Placeholder 4"/>
          <p:cNvSpPr>
            <a:spLocks noGrp="1"/>
          </p:cNvSpPr>
          <p:nvPr>
            <p:ph type="dt" sz="half" idx="10"/>
          </p:nvPr>
        </p:nvSpPr>
        <p:spPr>
          <a:xfrm>
            <a:off x="273272" y="6363235"/>
            <a:ext cx="5412122" cy="268275"/>
          </a:xfrm>
        </p:spPr>
        <p:txBody>
          <a:bodyPr/>
          <a:lstStyle/>
          <a:p>
            <a:r>
              <a:rPr lang="en-US" dirty="0" smtClean="0"/>
              <a:t>*</a:t>
            </a:r>
            <a:r>
              <a:rPr lang="en-US" dirty="0"/>
              <a:t>Includes anonymous methadone </a:t>
            </a:r>
            <a:r>
              <a:rPr lang="en-US" dirty="0" smtClean="0"/>
              <a:t>patients</a:t>
            </a:r>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72</a:t>
            </a:fld>
            <a:endParaRPr lang="en-US" sz="1600" dirty="0"/>
          </a:p>
        </p:txBody>
      </p:sp>
      <p:pic>
        <p:nvPicPr>
          <p:cNvPr id="8" name="Picture 7" descr="Persons Living with HCV in MN by Gender*, 2018" title="Persons Living with HCV in MN by Gender*, 2018"/>
          <p:cNvPicPr>
            <a:picLocks noChangeAspect="1"/>
          </p:cNvPicPr>
          <p:nvPr/>
        </p:nvPicPr>
        <p:blipFill>
          <a:blip r:embed="rId3"/>
          <a:stretch>
            <a:fillRect/>
          </a:stretch>
        </p:blipFill>
        <p:spPr>
          <a:xfrm>
            <a:off x="678784" y="1746806"/>
            <a:ext cx="10510415" cy="4352921"/>
          </a:xfrm>
          <a:prstGeom prst="rect">
            <a:avLst/>
          </a:prstGeom>
        </p:spPr>
      </p:pic>
    </p:spTree>
    <p:extLst>
      <p:ext uri="{BB962C8B-B14F-4D97-AF65-F5344CB8AC3E}">
        <p14:creationId xmlns:p14="http://schemas.microsoft.com/office/powerpoint/2010/main" val="148290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Persons Living with Chronic HCV in Minnesota by Race, </a:t>
            </a:r>
            <a:r>
              <a:rPr lang="en-US" sz="3600" dirty="0" smtClean="0"/>
              <a:t>2018</a:t>
            </a:r>
            <a:endParaRPr lang="en-US" sz="3600" dirty="0"/>
          </a:p>
        </p:txBody>
      </p:sp>
      <p:sp>
        <p:nvSpPr>
          <p:cNvPr id="4" name="TextBox 3"/>
          <p:cNvSpPr txBox="1"/>
          <p:nvPr/>
        </p:nvSpPr>
        <p:spPr>
          <a:xfrm>
            <a:off x="135483" y="6145447"/>
            <a:ext cx="8528130" cy="560153"/>
          </a:xfrm>
          <a:prstGeom prst="rect">
            <a:avLst/>
          </a:prstGeom>
          <a:noFill/>
        </p:spPr>
        <p:txBody>
          <a:bodyPr wrap="square" rtlCol="0">
            <a:spAutoFit/>
          </a:bodyPr>
          <a:lstStyle/>
          <a:p>
            <a:pPr>
              <a:lnSpc>
                <a:spcPct val="70000"/>
              </a:lnSpc>
              <a:spcBef>
                <a:spcPct val="50000"/>
              </a:spcBef>
            </a:pPr>
            <a:r>
              <a:rPr lang="en-US" altLang="en-US" sz="1600" dirty="0" err="1">
                <a:solidFill>
                  <a:schemeClr val="tx2"/>
                </a:solidFill>
              </a:rPr>
              <a:t>Afr</a:t>
            </a:r>
            <a:r>
              <a:rPr lang="en-US" altLang="en-US" sz="1600" dirty="0">
                <a:solidFill>
                  <a:schemeClr val="tx2"/>
                </a:solidFill>
              </a:rPr>
              <a:t> </a:t>
            </a:r>
            <a:r>
              <a:rPr lang="en-US" altLang="en-US" sz="1600" dirty="0" err="1">
                <a:solidFill>
                  <a:schemeClr val="tx2"/>
                </a:solidFill>
              </a:rPr>
              <a:t>Amer</a:t>
            </a:r>
            <a:r>
              <a:rPr lang="en-US" altLang="en-US" sz="1600" dirty="0">
                <a:solidFill>
                  <a:schemeClr val="tx2"/>
                </a:solidFill>
              </a:rPr>
              <a:t> = African American /Black </a:t>
            </a:r>
            <a:r>
              <a:rPr lang="en-US" altLang="en-US" sz="1600" dirty="0" smtClean="0">
                <a:solidFill>
                  <a:schemeClr val="tx2"/>
                </a:solidFill>
              </a:rPr>
              <a:t> Asian=Asian </a:t>
            </a:r>
            <a:r>
              <a:rPr lang="en-US" altLang="en-US" sz="1600" dirty="0">
                <a:solidFill>
                  <a:schemeClr val="tx2"/>
                </a:solidFill>
              </a:rPr>
              <a:t>or Pacific </a:t>
            </a:r>
            <a:r>
              <a:rPr lang="en-US" altLang="en-US" sz="1600" dirty="0" smtClean="0">
                <a:solidFill>
                  <a:schemeClr val="tx2"/>
                </a:solidFill>
              </a:rPr>
              <a:t>Islander </a:t>
            </a:r>
            <a:r>
              <a:rPr lang="en-US" altLang="en-US" sz="1600" dirty="0" err="1" smtClean="0">
                <a:solidFill>
                  <a:schemeClr val="tx2"/>
                </a:solidFill>
              </a:rPr>
              <a:t>Amer</a:t>
            </a:r>
            <a:r>
              <a:rPr lang="en-US" altLang="en-US" sz="1600" dirty="0" smtClean="0">
                <a:solidFill>
                  <a:schemeClr val="tx2"/>
                </a:solidFill>
              </a:rPr>
              <a:t> </a:t>
            </a:r>
            <a:r>
              <a:rPr lang="en-US" altLang="en-US" sz="1600" dirty="0" err="1">
                <a:solidFill>
                  <a:schemeClr val="tx2"/>
                </a:solidFill>
              </a:rPr>
              <a:t>Ind</a:t>
            </a:r>
            <a:r>
              <a:rPr lang="en-US" altLang="en-US" sz="1600" dirty="0">
                <a:solidFill>
                  <a:schemeClr val="tx2"/>
                </a:solidFill>
              </a:rPr>
              <a:t> = American </a:t>
            </a:r>
            <a:r>
              <a:rPr lang="en-US" altLang="en-US" sz="1600" dirty="0" smtClean="0">
                <a:solidFill>
                  <a:schemeClr val="tx2"/>
                </a:solidFill>
              </a:rPr>
              <a:t>Indian </a:t>
            </a:r>
          </a:p>
          <a:p>
            <a:pPr>
              <a:lnSpc>
                <a:spcPct val="70000"/>
              </a:lnSpc>
              <a:spcBef>
                <a:spcPct val="50000"/>
              </a:spcBef>
            </a:pPr>
            <a:r>
              <a:rPr lang="en-US" altLang="en-US" sz="1600" dirty="0" smtClean="0">
                <a:solidFill>
                  <a:schemeClr val="tx2"/>
                </a:solidFill>
              </a:rPr>
              <a:t>Other </a:t>
            </a:r>
            <a:r>
              <a:rPr lang="en-US" altLang="en-US" sz="1600" dirty="0">
                <a:solidFill>
                  <a:schemeClr val="tx2"/>
                </a:solidFill>
              </a:rPr>
              <a:t>= Multi-racial persons or persons with other </a:t>
            </a:r>
            <a:r>
              <a:rPr lang="en-US" altLang="en-US" sz="1600" dirty="0" smtClean="0">
                <a:solidFill>
                  <a:schemeClr val="tx2"/>
                </a:solidFill>
              </a:rPr>
              <a:t>race</a:t>
            </a:r>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73</a:t>
            </a:fld>
            <a:endParaRPr lang="en-US" sz="1600" dirty="0"/>
          </a:p>
        </p:txBody>
      </p:sp>
      <p:pic>
        <p:nvPicPr>
          <p:cNvPr id="6" name="Picture 5" descr="Persons Living with Chronic HCV in Minnesota by Race, 2018" title="Persons Living with Chronic HCV in Minnesota by Race, 2018"/>
          <p:cNvPicPr>
            <a:picLocks noChangeAspect="1"/>
          </p:cNvPicPr>
          <p:nvPr/>
        </p:nvPicPr>
        <p:blipFill>
          <a:blip r:embed="rId3"/>
          <a:stretch>
            <a:fillRect/>
          </a:stretch>
        </p:blipFill>
        <p:spPr>
          <a:xfrm>
            <a:off x="837289" y="1439252"/>
            <a:ext cx="10516511" cy="4529721"/>
          </a:xfrm>
          <a:prstGeom prst="rect">
            <a:avLst/>
          </a:prstGeom>
        </p:spPr>
      </p:pic>
    </p:spTree>
    <p:extLst>
      <p:ext uri="{BB962C8B-B14F-4D97-AF65-F5344CB8AC3E}">
        <p14:creationId xmlns:p14="http://schemas.microsoft.com/office/powerpoint/2010/main" val="46050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Persons Living with HCV in Minnesota by Race</a:t>
            </a:r>
            <a:br>
              <a:rPr lang="en-US" sz="2800" dirty="0"/>
            </a:br>
            <a:r>
              <a:rPr lang="en-US" sz="2800" dirty="0"/>
              <a:t>rates (per 100,000 persons*), </a:t>
            </a:r>
            <a:r>
              <a:rPr lang="en-US" sz="2800" dirty="0" smtClean="0"/>
              <a:t>2018</a:t>
            </a:r>
            <a:endParaRPr lang="en-US" sz="2800" dirty="0"/>
          </a:p>
        </p:txBody>
      </p:sp>
      <p:sp>
        <p:nvSpPr>
          <p:cNvPr id="6" name="Date Placeholder 4"/>
          <p:cNvSpPr>
            <a:spLocks noGrp="1"/>
          </p:cNvSpPr>
          <p:nvPr>
            <p:ph type="dt" sz="half" idx="10"/>
          </p:nvPr>
        </p:nvSpPr>
        <p:spPr>
          <a:xfrm>
            <a:off x="113543" y="6057899"/>
            <a:ext cx="6407553" cy="800101"/>
          </a:xfrm>
        </p:spPr>
        <p:txBody>
          <a:bodyPr/>
          <a:lstStyle/>
          <a:p>
            <a:r>
              <a:rPr lang="en-US" sz="1600" b="0" dirty="0" smtClean="0"/>
              <a:t>*Rates </a:t>
            </a:r>
            <a:r>
              <a:rPr lang="en-US" sz="1600" b="0" dirty="0"/>
              <a:t>calculated using 2017 U.S. Census ACS </a:t>
            </a:r>
            <a:r>
              <a:rPr lang="en-US" sz="1600" b="0" dirty="0" smtClean="0"/>
              <a:t>data</a:t>
            </a:r>
          </a:p>
          <a:p>
            <a:r>
              <a:rPr lang="en-US" sz="1600" b="0" dirty="0" smtClean="0"/>
              <a:t>Excludes  </a:t>
            </a:r>
            <a:r>
              <a:rPr lang="en-US" sz="1600" b="0" dirty="0"/>
              <a:t>persons with multiple races or unknown race, </a:t>
            </a:r>
            <a:r>
              <a:rPr lang="en-US" sz="1600" b="0" dirty="0" smtClean="0"/>
              <a:t>n=10,990</a:t>
            </a:r>
            <a:endParaRPr lang="en-US" sz="1600" b="0"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74</a:t>
            </a:fld>
            <a:endParaRPr lang="en-US" sz="1600" dirty="0"/>
          </a:p>
        </p:txBody>
      </p:sp>
      <p:pic>
        <p:nvPicPr>
          <p:cNvPr id="5" name="Picture 4" descr="Persons Living with HCV in Minnesota by Race rates (per 100,000 persons*), 2018" title="Persons Living with HCV in Minnesota by Race"/>
          <p:cNvPicPr>
            <a:picLocks noChangeAspect="1"/>
          </p:cNvPicPr>
          <p:nvPr/>
        </p:nvPicPr>
        <p:blipFill>
          <a:blip r:embed="rId3"/>
          <a:stretch>
            <a:fillRect/>
          </a:stretch>
        </p:blipFill>
        <p:spPr>
          <a:xfrm>
            <a:off x="511008" y="1743079"/>
            <a:ext cx="10510415" cy="4352921"/>
          </a:xfrm>
          <a:prstGeom prst="rect">
            <a:avLst/>
          </a:prstGeom>
        </p:spPr>
      </p:pic>
    </p:spTree>
    <p:extLst>
      <p:ext uri="{BB962C8B-B14F-4D97-AF65-F5344CB8AC3E}">
        <p14:creationId xmlns:p14="http://schemas.microsoft.com/office/powerpoint/2010/main" val="177019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Persons Living with HCV in Minnesota by Ethnicity</a:t>
            </a:r>
            <a:br>
              <a:rPr lang="en-US" sz="2800" dirty="0"/>
            </a:br>
            <a:r>
              <a:rPr lang="en-US" sz="2800" dirty="0"/>
              <a:t>rates (per 100,000 persons*), </a:t>
            </a:r>
            <a:r>
              <a:rPr lang="en-US" sz="2800" dirty="0" smtClean="0"/>
              <a:t>2018</a:t>
            </a:r>
            <a:endParaRPr lang="en-US" sz="2800" dirty="0"/>
          </a:p>
        </p:txBody>
      </p:sp>
      <p:sp>
        <p:nvSpPr>
          <p:cNvPr id="7" name="Date Placeholder 4"/>
          <p:cNvSpPr txBox="1">
            <a:spLocks/>
          </p:cNvSpPr>
          <p:nvPr/>
        </p:nvSpPr>
        <p:spPr>
          <a:xfrm>
            <a:off x="208459" y="5878633"/>
            <a:ext cx="5741043" cy="95545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0" dirty="0" smtClean="0"/>
              <a:t>*</a:t>
            </a:r>
            <a:r>
              <a:rPr lang="en-US" sz="1600" b="0" dirty="0" smtClean="0"/>
              <a:t>Rates calculated using 2017 U.S. Census ACS data</a:t>
            </a:r>
          </a:p>
          <a:p>
            <a:r>
              <a:rPr lang="en-US" sz="1600" b="0" dirty="0" smtClean="0"/>
              <a:t>Excludes  persons with unknown ethnicity, n=18,343</a:t>
            </a:r>
            <a:endParaRPr lang="en-US" sz="2400" b="0" dirty="0"/>
          </a:p>
        </p:txBody>
      </p:sp>
      <p:sp>
        <p:nvSpPr>
          <p:cNvPr id="6"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75</a:t>
            </a:fld>
            <a:endParaRPr lang="en-US" sz="1600" dirty="0"/>
          </a:p>
        </p:txBody>
      </p:sp>
      <p:pic>
        <p:nvPicPr>
          <p:cNvPr id="5" name="Picture 4" descr="Persons Living with HCV in Minnesota by Ethnicity&#10;rates (per 100,000 persons*), 2018" title="Persons Living with HCV in Minnesota by Ethnicity"/>
          <p:cNvPicPr>
            <a:picLocks noChangeAspect="1"/>
          </p:cNvPicPr>
          <p:nvPr/>
        </p:nvPicPr>
        <p:blipFill>
          <a:blip r:embed="rId3"/>
          <a:stretch>
            <a:fillRect/>
          </a:stretch>
        </p:blipFill>
        <p:spPr>
          <a:xfrm>
            <a:off x="520540" y="1736982"/>
            <a:ext cx="10510415" cy="4359018"/>
          </a:xfrm>
          <a:prstGeom prst="rect">
            <a:avLst/>
          </a:prstGeom>
        </p:spPr>
      </p:pic>
    </p:spTree>
    <p:extLst>
      <p:ext uri="{BB962C8B-B14F-4D97-AF65-F5344CB8AC3E}">
        <p14:creationId xmlns:p14="http://schemas.microsoft.com/office/powerpoint/2010/main" val="119807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lved hepatitis C, 2018" title="Resolved hepatitis C, 2018"/>
          <p:cNvSpPr>
            <a:spLocks noGrp="1"/>
          </p:cNvSpPr>
          <p:nvPr>
            <p:ph type="title"/>
          </p:nvPr>
        </p:nvSpPr>
        <p:spPr/>
        <p:txBody>
          <a:bodyPr/>
          <a:lstStyle/>
          <a:p>
            <a:pPr algn="ctr"/>
            <a:r>
              <a:rPr lang="en-US" dirty="0" smtClean="0"/>
              <a:t>Resolved hepatitis C, 2018</a:t>
            </a:r>
            <a:endParaRPr lang="en-US" dirty="0"/>
          </a:p>
        </p:txBody>
      </p:sp>
      <p:sp>
        <p:nvSpPr>
          <p:cNvPr id="5"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76</a:t>
            </a:fld>
            <a:endParaRPr lang="en-US" sz="1600" dirty="0"/>
          </a:p>
        </p:txBody>
      </p:sp>
      <p:pic>
        <p:nvPicPr>
          <p:cNvPr id="9" name="Picture 8" descr="Resolved hepatitis C, 2018" title="Resolved hepatitis C, 2018"/>
          <p:cNvPicPr>
            <a:picLocks noChangeAspect="1"/>
          </p:cNvPicPr>
          <p:nvPr/>
        </p:nvPicPr>
        <p:blipFill>
          <a:blip r:embed="rId3"/>
          <a:stretch>
            <a:fillRect/>
          </a:stretch>
        </p:blipFill>
        <p:spPr>
          <a:xfrm>
            <a:off x="175698" y="1706434"/>
            <a:ext cx="11199323" cy="5151566"/>
          </a:xfrm>
          <a:prstGeom prst="rect">
            <a:avLst/>
          </a:prstGeom>
        </p:spPr>
      </p:pic>
    </p:spTree>
    <p:extLst>
      <p:ext uri="{BB962C8B-B14F-4D97-AF65-F5344CB8AC3E}">
        <p14:creationId xmlns:p14="http://schemas.microsoft.com/office/powerpoint/2010/main" val="388670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b="1" dirty="0" smtClean="0"/>
              <a:t>Hepatitis A</a:t>
            </a:r>
            <a:endParaRPr lang="en-US" sz="3600" b="1" dirty="0"/>
          </a:p>
        </p:txBody>
      </p:sp>
    </p:spTree>
    <p:extLst>
      <p:ext uri="{BB962C8B-B14F-4D97-AF65-F5344CB8AC3E}">
        <p14:creationId xmlns:p14="http://schemas.microsoft.com/office/powerpoint/2010/main" val="349543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Hepatitis A – National Outbreaks</a:t>
            </a:r>
            <a:endParaRPr lang="en-US" dirty="0"/>
          </a:p>
        </p:txBody>
      </p:sp>
      <p:pic>
        <p:nvPicPr>
          <p:cNvPr id="5" name="Picture 4" descr="Hepatitis A – National Outbreaks" title="Hepatitis A – National Outbreaks"/>
          <p:cNvPicPr>
            <a:picLocks noChangeAspect="1"/>
          </p:cNvPicPr>
          <p:nvPr/>
        </p:nvPicPr>
        <p:blipFill rotWithShape="1">
          <a:blip r:embed="rId3"/>
          <a:srcRect t="2255" b="3964"/>
          <a:stretch/>
        </p:blipFill>
        <p:spPr>
          <a:xfrm>
            <a:off x="838200" y="1347337"/>
            <a:ext cx="10134600" cy="5466736"/>
          </a:xfrm>
          <a:prstGeom prst="rect">
            <a:avLst/>
          </a:prstGeom>
        </p:spPr>
      </p:pic>
      <p:pic>
        <p:nvPicPr>
          <p:cNvPr id="6" name="Picture 5" descr="Hepatitis A – National Outbreaks" title="Hepatitis A – National Outbreaks"/>
          <p:cNvPicPr>
            <a:picLocks noChangeAspect="1"/>
          </p:cNvPicPr>
          <p:nvPr/>
        </p:nvPicPr>
        <p:blipFill>
          <a:blip r:embed="rId4"/>
          <a:stretch>
            <a:fillRect/>
          </a:stretch>
        </p:blipFill>
        <p:spPr>
          <a:xfrm>
            <a:off x="9619165" y="6101285"/>
            <a:ext cx="1276350" cy="695325"/>
          </a:xfrm>
          <a:prstGeom prst="rect">
            <a:avLst/>
          </a:prstGeom>
        </p:spPr>
      </p:pic>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78</a:t>
            </a:fld>
            <a:endParaRPr lang="en-US" sz="1600" dirty="0"/>
          </a:p>
        </p:txBody>
      </p:sp>
    </p:spTree>
    <p:extLst>
      <p:ext uri="{BB962C8B-B14F-4D97-AF65-F5344CB8AC3E}">
        <p14:creationId xmlns:p14="http://schemas.microsoft.com/office/powerpoint/2010/main" val="197956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Hepatitis A – National Outbreaks I</a:t>
            </a:r>
            <a:endParaRPr lang="en-US" dirty="0"/>
          </a:p>
        </p:txBody>
      </p:sp>
      <p:sp>
        <p:nvSpPr>
          <p:cNvPr id="3" name="Content Placeholder 2"/>
          <p:cNvSpPr>
            <a:spLocks noGrp="1"/>
          </p:cNvSpPr>
          <p:nvPr>
            <p:ph idx="1"/>
          </p:nvPr>
        </p:nvSpPr>
        <p:spPr/>
        <p:txBody>
          <a:bodyPr>
            <a:normAutofit/>
          </a:bodyPr>
          <a:lstStyle/>
          <a:p>
            <a:r>
              <a:rPr lang="en-US" dirty="0" smtClean="0"/>
              <a:t>Large national outbreaks ongoing – began in late 2016</a:t>
            </a:r>
          </a:p>
          <a:p>
            <a:pPr lvl="1"/>
            <a:r>
              <a:rPr lang="en-US" dirty="0"/>
              <a:t>18 states with declared outbreaks</a:t>
            </a:r>
          </a:p>
          <a:p>
            <a:pPr lvl="1"/>
            <a:r>
              <a:rPr lang="en-US" dirty="0" smtClean="0"/>
              <a:t>Over 16,000 cases</a:t>
            </a:r>
          </a:p>
          <a:p>
            <a:pPr lvl="1"/>
            <a:r>
              <a:rPr lang="en-US" dirty="0" smtClean="0"/>
              <a:t>Approximately 9,000 hospitalizations </a:t>
            </a:r>
          </a:p>
          <a:p>
            <a:pPr lvl="1"/>
            <a:r>
              <a:rPr lang="en-US" dirty="0" smtClean="0"/>
              <a:t>158 reported deaths</a:t>
            </a:r>
          </a:p>
          <a:p>
            <a:pPr lvl="1"/>
            <a:endParaRPr lang="en-US" dirty="0"/>
          </a:p>
          <a:p>
            <a:r>
              <a:rPr lang="en-US" dirty="0" smtClean="0"/>
              <a:t>No increase in cases in MN</a:t>
            </a:r>
          </a:p>
          <a:p>
            <a:pPr lvl="1"/>
            <a:r>
              <a:rPr lang="en-US" dirty="0" smtClean="0"/>
              <a:t>5 imported outbreak-associated cases</a:t>
            </a:r>
            <a:endParaRPr lang="en-US" dirty="0"/>
          </a:p>
        </p:txBody>
      </p:sp>
      <p:sp>
        <p:nvSpPr>
          <p:cNvPr id="5"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79</a:t>
            </a:fld>
            <a:endParaRPr lang="en-US" sz="1600" dirty="0"/>
          </a:p>
        </p:txBody>
      </p:sp>
    </p:spTree>
    <p:extLst>
      <p:ext uri="{BB962C8B-B14F-4D97-AF65-F5344CB8AC3E}">
        <p14:creationId xmlns:p14="http://schemas.microsoft.com/office/powerpoint/2010/main" val="229628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Syphilis</a:t>
            </a:r>
            <a:endParaRPr lang="en-US" dirty="0"/>
          </a:p>
        </p:txBody>
      </p:sp>
      <p:sp>
        <p:nvSpPr>
          <p:cNvPr id="4" name="Text Placeholder 8"/>
          <p:cNvSpPr>
            <a:spLocks noGrp="1"/>
          </p:cNvSpPr>
          <p:nvPr>
            <p:ph type="body" sz="quarter" idx="17"/>
          </p:nvPr>
        </p:nvSpPr>
        <p:spPr/>
        <p:txBody>
          <a:bodyPr>
            <a:normAutofit lnSpcReduction="10000"/>
          </a:bodyPr>
          <a:lstStyle/>
          <a:p>
            <a:r>
              <a:rPr lang="en-US" dirty="0" smtClean="0"/>
              <a:t>Minnesota Department of Health STD Surveillance System</a:t>
            </a:r>
            <a:endParaRPr lang="en-US" dirty="0"/>
          </a:p>
        </p:txBody>
      </p:sp>
    </p:spTree>
    <p:extLst>
      <p:ext uri="{BB962C8B-B14F-4D97-AF65-F5344CB8AC3E}">
        <p14:creationId xmlns:p14="http://schemas.microsoft.com/office/powerpoint/2010/main" val="262597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A – National Outbreaks II</a:t>
            </a:r>
            <a:endParaRPr lang="en-US" dirty="0"/>
          </a:p>
        </p:txBody>
      </p:sp>
      <p:sp>
        <p:nvSpPr>
          <p:cNvPr id="3" name="Content Placeholder 2"/>
          <p:cNvSpPr>
            <a:spLocks noGrp="1"/>
          </p:cNvSpPr>
          <p:nvPr>
            <p:ph idx="1"/>
          </p:nvPr>
        </p:nvSpPr>
        <p:spPr>
          <a:xfrm>
            <a:off x="838200" y="1426740"/>
            <a:ext cx="10515600" cy="4351338"/>
          </a:xfrm>
        </p:spPr>
        <p:txBody>
          <a:bodyPr/>
          <a:lstStyle/>
          <a:p>
            <a:r>
              <a:rPr lang="en-US" dirty="0" smtClean="0"/>
              <a:t>The following groups are at highest risk and should be offered the hepatitis A vaccine:</a:t>
            </a:r>
          </a:p>
          <a:p>
            <a:pPr lvl="1"/>
            <a:r>
              <a:rPr lang="en-US" b="0" dirty="0" smtClean="0"/>
              <a:t>People who use drugs (injection or non-injection)</a:t>
            </a:r>
          </a:p>
          <a:p>
            <a:pPr lvl="1"/>
            <a:r>
              <a:rPr lang="en-US" b="0" dirty="0" smtClean="0"/>
              <a:t>People experiencing unstable housing or homelessness</a:t>
            </a:r>
          </a:p>
          <a:p>
            <a:pPr lvl="1"/>
            <a:r>
              <a:rPr lang="en-US" b="0" dirty="0" smtClean="0"/>
              <a:t>Men who have sex with men (MSM)</a:t>
            </a:r>
          </a:p>
          <a:p>
            <a:pPr lvl="1"/>
            <a:r>
              <a:rPr lang="en-US" b="0" dirty="0" smtClean="0"/>
              <a:t>People who are, or were recently, incarcerated</a:t>
            </a:r>
          </a:p>
          <a:p>
            <a:pPr lvl="1"/>
            <a:r>
              <a:rPr lang="en-US" b="0" dirty="0" smtClean="0"/>
              <a:t>People with chronic liver disease, including cirrhosis, hepatitis B, or hepatitis C</a:t>
            </a:r>
          </a:p>
          <a:p>
            <a:r>
              <a:rPr lang="en-US" dirty="0" err="1" smtClean="0"/>
              <a:t>Hep</a:t>
            </a:r>
            <a:r>
              <a:rPr lang="en-US" dirty="0" smtClean="0"/>
              <a:t> A vaccine – two dose series</a:t>
            </a:r>
          </a:p>
          <a:p>
            <a:r>
              <a:rPr lang="en-US" dirty="0" smtClean="0"/>
              <a:t>One dose of single-antigen hepatitis A vaccine provides up to 95% </a:t>
            </a:r>
            <a:r>
              <a:rPr lang="en-US" dirty="0" err="1" smtClean="0"/>
              <a:t>seroprotection</a:t>
            </a:r>
            <a:r>
              <a:rPr lang="en-US" dirty="0" smtClean="0"/>
              <a:t> in healthy individuals for up to 11 years.</a:t>
            </a:r>
            <a:endParaRPr lang="en-US" dirty="0"/>
          </a:p>
        </p:txBody>
      </p:sp>
      <p:sp>
        <p:nvSpPr>
          <p:cNvPr id="7"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80</a:t>
            </a:fld>
            <a:endParaRPr lang="en-US" sz="1600" dirty="0"/>
          </a:p>
        </p:txBody>
      </p:sp>
    </p:spTree>
    <p:extLst>
      <p:ext uri="{BB962C8B-B14F-4D97-AF65-F5344CB8AC3E}">
        <p14:creationId xmlns:p14="http://schemas.microsoft.com/office/powerpoint/2010/main" val="63590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 you!</a:t>
            </a:r>
            <a:endParaRPr lang="en-US" dirty="0"/>
          </a:p>
        </p:txBody>
      </p:sp>
      <p:sp>
        <p:nvSpPr>
          <p:cNvPr id="12" name="Text Placeholder 7"/>
          <p:cNvSpPr>
            <a:spLocks noGrp="1"/>
          </p:cNvSpPr>
          <p:nvPr>
            <p:ph type="body" sz="quarter" idx="13"/>
          </p:nvPr>
        </p:nvSpPr>
        <p:spPr>
          <a:xfrm>
            <a:off x="838200" y="4212915"/>
            <a:ext cx="10515600" cy="1297791"/>
          </a:xfrm>
        </p:spPr>
        <p:txBody>
          <a:bodyPr/>
          <a:lstStyle/>
          <a:p>
            <a:r>
              <a:rPr lang="en-US" sz="2400" dirty="0" smtClean="0"/>
              <a:t>Kristin </a:t>
            </a:r>
            <a:r>
              <a:rPr lang="en-US" sz="2400" dirty="0"/>
              <a:t>Sweet, </a:t>
            </a:r>
            <a:r>
              <a:rPr lang="en-US" sz="2400" dirty="0" err="1"/>
              <a:t>Ph.D</a:t>
            </a:r>
            <a:r>
              <a:rPr lang="en-US" sz="2400" dirty="0"/>
              <a:t>, M.P.H.</a:t>
            </a:r>
            <a:r>
              <a:rPr lang="en-US" sz="2400" b="0" dirty="0"/>
              <a:t> - Section Manager, Cross-Cutting Epidemiology, Programs, and Partnerships </a:t>
            </a:r>
          </a:p>
          <a:p>
            <a:r>
              <a:rPr lang="en-US" sz="2200" i="1" smtClean="0"/>
              <a:t>Kristin.Sweet@state.mn.us</a:t>
            </a:r>
            <a:endParaRPr lang="en-US" sz="2200" i="1" dirty="0"/>
          </a:p>
        </p:txBody>
      </p:sp>
    </p:spTree>
    <p:extLst>
      <p:ext uri="{BB962C8B-B14F-4D97-AF65-F5344CB8AC3E}">
        <p14:creationId xmlns:p14="http://schemas.microsoft.com/office/powerpoint/2010/main" val="397874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philis Rates by Stage of Diagnosis Minnesota, 2008-2018" title="Syphilis Rates by Stage of Diagnosis Minnesota, 2008-2018"/>
          <p:cNvPicPr>
            <a:picLocks noChangeAspect="1"/>
          </p:cNvPicPr>
          <p:nvPr/>
        </p:nvPicPr>
        <p:blipFill>
          <a:blip r:embed="rId3"/>
          <a:stretch>
            <a:fillRect/>
          </a:stretch>
        </p:blipFill>
        <p:spPr>
          <a:xfrm>
            <a:off x="178889" y="1548599"/>
            <a:ext cx="11644369" cy="5011346"/>
          </a:xfrm>
          <a:prstGeom prst="rect">
            <a:avLst/>
          </a:prstGeom>
        </p:spPr>
      </p:pic>
      <p:sp>
        <p:nvSpPr>
          <p:cNvPr id="32771" name="Rectangle 2"/>
          <p:cNvSpPr>
            <a:spLocks noGrp="1" noChangeArrowheads="1"/>
          </p:cNvSpPr>
          <p:nvPr>
            <p:ph type="title"/>
          </p:nvPr>
        </p:nvSpPr>
        <p:spPr/>
        <p:txBody>
          <a:bodyPr>
            <a:noAutofit/>
          </a:bodyPr>
          <a:lstStyle/>
          <a:p>
            <a:pPr algn="ctr" eaLnBrk="1" hangingPunct="1"/>
            <a:r>
              <a:rPr lang="en-US" altLang="en-US" sz="3200" dirty="0"/>
              <a:t>Syphilis Rates by Stage of Diagnosis Minnesota, </a:t>
            </a:r>
            <a:r>
              <a:rPr lang="en-US" altLang="en-US" sz="3200" dirty="0" smtClean="0"/>
              <a:t>2008-2018</a:t>
            </a:r>
            <a:endParaRPr lang="en-US" altLang="en-US" sz="3200" dirty="0"/>
          </a:p>
        </p:txBody>
      </p:sp>
      <p:sp>
        <p:nvSpPr>
          <p:cNvPr id="7" name="Text Box 5"/>
          <p:cNvSpPr txBox="1">
            <a:spLocks noChangeArrowheads="1"/>
          </p:cNvSpPr>
          <p:nvPr/>
        </p:nvSpPr>
        <p:spPr bwMode="auto">
          <a:xfrm>
            <a:off x="178889" y="6336268"/>
            <a:ext cx="3210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800" dirty="0">
                <a:solidFill>
                  <a:schemeClr val="tx2"/>
                </a:solidFill>
                <a:latin typeface="+mn-lt"/>
              </a:rPr>
              <a:t>* P&amp;S = Primary and Secondary</a:t>
            </a:r>
          </a:p>
        </p:txBody>
      </p:sp>
      <p:sp>
        <p:nvSpPr>
          <p:cNvPr id="9" name="Slide Number Placeholder 5"/>
          <p:cNvSpPr>
            <a:spLocks noGrp="1"/>
          </p:cNvSpPr>
          <p:nvPr>
            <p:ph type="sldNum" sz="quarter" idx="12"/>
          </p:nvPr>
        </p:nvSpPr>
        <p:spPr>
          <a:xfrm>
            <a:off x="10631911" y="6448948"/>
            <a:ext cx="1462668" cy="365125"/>
          </a:xfrm>
        </p:spPr>
        <p:txBody>
          <a:bodyPr/>
          <a:lstStyle/>
          <a:p>
            <a:fld id="{48F63A3B-78C7-47BE-AE5E-E10140E04643}" type="slidenum">
              <a:rPr lang="en-US" sz="1600" smtClean="0"/>
              <a:pPr/>
              <a:t>9</a:t>
            </a:fld>
            <a:endParaRPr lang="en-US" sz="1600" dirty="0"/>
          </a:p>
        </p:txBody>
      </p:sp>
    </p:spTree>
    <p:extLst>
      <p:ext uri="{BB962C8B-B14F-4D97-AF65-F5344CB8AC3E}">
        <p14:creationId xmlns:p14="http://schemas.microsoft.com/office/powerpoint/2010/main" val="14658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2002&quot;&gt;&lt;object type=&quot;3&quot; unique_id=&quot;12112&quot;&gt;&lt;property id=&quot;20148&quot; value=&quot;5&quot;/&gt;&lt;property id=&quot;20300&quot; value=&quot;Slide 1 - &amp;quot;STD, HIV, and Hepatitis 2018 Data Release&amp;quot;&quot;/&gt;&lt;property id=&quot;20307&quot; value=&quot;256&quot;/&gt;&lt;/object&gt;&lt;object type=&quot;3&quot; unique_id=&quot;12113&quot;&gt;&lt;property id=&quot;20148&quot; value=&quot;5&quot;/&gt;&lt;property id=&quot;20300&quot; value=&quot;Slide 4 - &amp;quot;Acronyms &amp;amp; Definitions&amp;quot;&quot;/&gt;&lt;property id=&quot;20307&quot; value=&quot;456&quot;/&gt;&lt;/object&gt;&lt;object type=&quot;3&quot; unique_id=&quot;12114&quot;&gt;&lt;property id=&quot;20148&quot; value=&quot;5&quot;/&gt;&lt;property id=&quot;20300&quot; value=&quot;Slide 3 - &amp;quot;Agenda&amp;quot;&quot;/&gt;&lt;property id=&quot;20307&quot; value=&quot;458&quot;/&gt;&lt;/object&gt;&lt;object type=&quot;3&quot; unique_id=&quot;18162&quot;&gt;&lt;property id=&quot;20148&quot; value=&quot;5&quot;/&gt;&lt;property id=&quot;20300&quot; value=&quot;Slide 2 - &amp;quot;Announcements&amp;quot;&quot;/&gt;&lt;property id=&quot;20307&quot; value=&quot;459&quot;/&gt;&lt;/object&gt;&lt;object type=&quot;3&quot; unique_id=&quot;18165&quot;&gt;&lt;property id=&quot;20148&quot; value=&quot;5&quot;/&gt;&lt;property id=&quot;20300&quot; value=&quot;Slide 6 - &amp;quot;STDs in Minnesota: Rate per 100,000 by Year of Diagnosis, 2008-2018&amp;quot;&quot;/&gt;&lt;property id=&quot;20307&quot; value=&quot;537&quot;/&gt;&lt;/object&gt;&lt;object type=&quot;3&quot; unique_id=&quot;18166&quot;&gt;&lt;property id=&quot;20148&quot; value=&quot;5&quot;/&gt;&lt;property id=&quot;20300&quot; value=&quot;Slide 7 - &amp;quot;STDs in Minnesota: Number of Cases Reported in 2018&amp;quot;&quot;/&gt;&lt;property id=&quot;20307&quot; value=&quot;538&quot;/&gt;&lt;/object&gt;&lt;object type=&quot;3&quot; unique_id=&quot;18167&quot;&gt;&lt;property id=&quot;20148&quot; value=&quot;5&quot;/&gt;&lt;property id=&quot;20300&quot; value=&quot;Slide 8 - &amp;quot;Syphilis&amp;quot;&quot;/&gt;&lt;property id=&quot;20307&quot; value=&quot;539&quot;/&gt;&lt;/object&gt;&lt;object type=&quot;3&quot; unique_id=&quot;18168&quot;&gt;&lt;property id=&quot;20148&quot; value=&quot;5&quot;/&gt;&lt;property id=&quot;20300&quot; value=&quot;Slide 9 - &amp;quot;Syphilis Rates by Stage of Diagnosis Minnesota, 2008-2018&amp;quot;&quot;/&gt;&lt;property id=&quot;20307&quot; value=&quot;540&quot;/&gt;&lt;/object&gt;&lt;object type=&quot;3&quot; unique_id=&quot;18169&quot;&gt;&lt;property id=&quot;20148&quot; value=&quot;5&quot;/&gt;&lt;property id=&quot;20300&quot; value=&quot;Slide 10 - &amp;quot;2018 Minnesota Primary &amp;amp; Secondary Syphilis Rates by County&amp;quot;&quot;/&gt;&lt;property id=&quot;20307&quot; value=&quot;541&quot;/&gt;&lt;/object&gt;&lt;object type=&quot;3&quot; unique_id=&quot;18170&quot;&gt;&lt;property id=&quot;20148&quot; value=&quot;5&quot;/&gt;&lt;property id=&quot;20300&quot; value=&quot;Slide 11 - &amp;quot;Age-Specific Primary &amp;amp; Secondary Syphilis Rates by Gender, Minnesota, 2018&amp;quot;&quot;/&gt;&lt;property id=&quot;20307&quot; value=&quot;542&quot;/&gt;&lt;/object&gt;&lt;object type=&quot;3&quot; unique_id=&quot;18171&quot;&gt;&lt;property id=&quot;20148&quot; value=&quot;5&quot;/&gt;&lt;property id=&quot;20300&quot; value=&quot;Slide 12 - &amp;quot;Primary &amp;amp; Secondary Syphilis Rates by Race/Ethnicity Minnesota, 2008-2018&amp;quot;&quot;/&gt;&lt;property id=&quot;20307&quot; value=&quot;543&quot;/&gt;&lt;/object&gt;&lt;object type=&quot;3&quot; unique_id=&quot;18172&quot;&gt;&lt;property id=&quot;20148&quot; value=&quot;5&quot;/&gt;&lt;property id=&quot;20300&quot; value=&quot;Slide 13 - &amp;quot;Early Syphilis† by Gender and Sexual Behavior Minnesota, 2008-2018&amp;quot;&quot;/&gt;&lt;property id=&quot;20307&quot; value=&quot;544&quot;/&gt;&lt;/object&gt;&lt;object type=&quot;3&quot; unique_id=&quot;18173&quot;&gt;&lt;property id=&quot;20148&quot; value=&quot;5&quot;/&gt;&lt;property id=&quot;20300&quot; value=&quot;Slide 14 - &amp;quot;Early Syphilis† Cases Among MSM by Age Minnesota, 2018 (n=363)&amp;quot;&quot;/&gt;&lt;property id=&quot;20307&quot; value=&quot;545&quot;/&gt;&lt;/object&gt;&lt;object type=&quot;3&quot; unique_id=&quot;18174&quot;&gt;&lt;property id=&quot;20148&quot; value=&quot;5&quot;/&gt;&lt;property id=&quot;20300&quot; value=&quot;Slide 15 - &amp;quot;Early Syphilis† (ES) Cases Co-infected with HIV, 2008-2018&amp;quot;&quot;/&gt;&lt;property id=&quot;20307&quot; value=&quot;546&quot;/&gt;&lt;/object&gt;&lt;object type=&quot;3&quot; unique_id=&quot;18175&quot;&gt;&lt;property id=&quot;20148&quot; value=&quot;5&quot;/&gt;&lt;property id=&quot;20300&quot; value=&quot;Slide 16 - &amp;quot;Female Early Syphilis Cases&amp;quot;&quot;/&gt;&lt;property id=&quot;20307&quot; value=&quot;547&quot;/&gt;&lt;/object&gt;&lt;object type=&quot;3&quot; unique_id=&quot;18176&quot;&gt;&lt;property id=&quot;20148&quot; value=&quot;5&quot;/&gt;&lt;property id=&quot;20300&quot; value=&quot;Slide 17 - &amp;quot;Early Syphilis Infections in Women  in Minnesota by Residence at Diagnosis, 2018&amp;quot;&quot;/&gt;&lt;property id=&quot;20307&quot; value=&quot;548&quot;/&gt;&lt;/object&gt;&lt;object type=&quot;3&quot; unique_id=&quot;18177&quot;&gt;&lt;property id=&quot;20148&quot; value=&quot;5&quot;/&gt;&lt;property id=&quot;20300&quot; value=&quot;Slide 18 - &amp;quot;Early Syphilis Cases in Females by Race Minnesota, 2018&amp;quot;&quot;/&gt;&lt;property id=&quot;20307&quot; value=&quot;549&quot;/&gt;&lt;/object&gt;&lt;object type=&quot;3&quot; unique_id=&quot;18178&quot;&gt;&lt;property id=&quot;20148&quot; value=&quot;5&quot;/&gt;&lt;property id=&quot;20300&quot; value=&quot;Slide 19 - &amp;quot;Congenital Syphilis Rates among Infants Minnesota, 2008-2018&amp;quot;&quot;/&gt;&lt;property id=&quot;20307&quot; value=&quot;550&quot;/&gt;&lt;/object&gt;&lt;object type=&quot;3&quot; unique_id=&quot;18179&quot;&gt;&lt;property id=&quot;20148&quot; value=&quot;5&quot;/&gt;&lt;property id=&quot;20300&quot; value=&quot;Slide 20 - &amp;quot;Chlamydia&amp;quot;&quot;/&gt;&lt;property id=&quot;20307&quot; value=&quot;551&quot;/&gt;&lt;/object&gt;&lt;object type=&quot;3&quot; unique_id=&quot;18180&quot;&gt;&lt;property id=&quot;20148&quot; value=&quot;5&quot;/&gt;&lt;property id=&quot;20300&quot; value=&quot;Slide 21 - &amp;quot;Chlamydia in Minnesota Rate per 100,000 by Year of Diagnosis, 2008-2018&amp;quot;&quot;/&gt;&lt;property id=&quot;20307&quot; value=&quot;552&quot;/&gt;&lt;/object&gt;&lt;object type=&quot;3&quot; unique_id=&quot;18181&quot;&gt;&lt;property id=&quot;20148&quot; value=&quot;5&quot;/&gt;&lt;property id=&quot;20300&quot; value=&quot;Slide 22 - &amp;quot;2018 Minnesota Chlamydia Rates by County&amp;quot;&quot;/&gt;&lt;property id=&quot;20307&quot; value=&quot;553&quot;/&gt;&lt;/object&gt;&lt;object type=&quot;3&quot; unique_id=&quot;18182&quot;&gt;&lt;property id=&quot;20148&quot; value=&quot;5&quot;/&gt;&lt;property id=&quot;20300&quot; value=&quot;Slide 23 - &amp;quot;Age-Specific Chlamydia Rates by Gender, Minnesota, 2018&amp;quot;&quot;/&gt;&lt;property id=&quot;20307&quot; value=&quot;554&quot;/&gt;&lt;/object&gt;&lt;object type=&quot;3&quot; unique_id=&quot;18183&quot;&gt;&lt;property id=&quot;20148&quot; value=&quot;5&quot;/&gt;&lt;property id=&quot;20300&quot; value=&quot;Slide 24 - &amp;quot;Chlamydia Disproportionately Impacts Youth&amp;quot;&quot;/&gt;&lt;property id=&quot;20307&quot; value=&quot;555&quot;/&gt;&lt;/object&gt;&lt;object type=&quot;3&quot; unique_id=&quot;18184&quot;&gt;&lt;property id=&quot;20148&quot; value=&quot;5&quot;/&gt;&lt;property id=&quot;20300&quot; value=&quot;Slide 25 - &amp;quot;Chlamydia Rates by Race/Ethnicity, Minnesota, 2008-2018&amp;quot;&quot;/&gt;&lt;property id=&quot;20307&quot; value=&quot;556&quot;/&gt;&lt;/object&gt;&lt;object type=&quot;3&quot; unique_id=&quot;18185&quot;&gt;&lt;property id=&quot;20148&quot; value=&quot;5&quot;/&gt;&lt;property id=&quot;20300&quot; value=&quot;Slide 26 - &amp;quot;Gonorrhea&amp;quot;&quot;/&gt;&lt;property id=&quot;20307&quot; value=&quot;557&quot;/&gt;&lt;/object&gt;&lt;object type=&quot;3&quot; unique_id=&quot;18186&quot;&gt;&lt;property id=&quot;20148&quot; value=&quot;5&quot;/&gt;&lt;property id=&quot;20300&quot; value=&quot;Slide 27 - &amp;quot;Gonorrhea in Minnesota Rate per 100,000 by Year of Diagnosis, 2008-2018&amp;quot;&quot;/&gt;&lt;property id=&quot;20307&quot; value=&quot;558&quot;/&gt;&lt;/object&gt;&lt;object type=&quot;3&quot; unique_id=&quot;18187&quot;&gt;&lt;property id=&quot;20148&quot; value=&quot;5&quot;/&gt;&lt;property id=&quot;20300&quot; value=&quot;Slide 28 - &amp;quot;2018 Minnesota Gonorrhea Rates by County&amp;quot;&quot;/&gt;&lt;property id=&quot;20307&quot; value=&quot;559&quot;/&gt;&lt;/object&gt;&lt;object type=&quot;3&quot; unique_id=&quot;18188&quot;&gt;&lt;property id=&quot;20148&quot; value=&quot;5&quot;/&gt;&lt;property id=&quot;20300&quot; value=&quot;Slide 29 - &amp;quot;Age-Specific Gonorrhea Rates by Gender Minnesota, 2018 &amp;quot;&quot;/&gt;&lt;property id=&quot;20307&quot; value=&quot;560&quot;/&gt;&lt;/object&gt;&lt;object type=&quot;3&quot; unique_id=&quot;18189&quot;&gt;&lt;property id=&quot;20148&quot; value=&quot;5&quot;/&gt;&lt;property id=&quot;20300&quot; value=&quot;Slide 30 - &amp;quot;Gonorrhea Rates by Race/Ethnicity, Minnesota, 2008-2018&amp;quot;&quot;/&gt;&lt;property id=&quot;20307&quot; value=&quot;561&quot;/&gt;&lt;/object&gt;&lt;object type=&quot;3&quot; unique_id=&quot;18190&quot;&gt;&lt;property id=&quot;20148&quot; value=&quot;5&quot;/&gt;&lt;property id=&quot;20300&quot; value=&quot;Slide 31 - &amp;quot;Gonorrhea Disproportionately Impacts Youth&amp;quot;&quot;/&gt;&lt;property id=&quot;20307&quot; value=&quot;562&quot;/&gt;&lt;/object&gt;&lt;object type=&quot;3&quot; unique_id=&quot;18191&quot;&gt;&lt;property id=&quot;20148&quot; value=&quot;5&quot;/&gt;&lt;property id=&quot;20300&quot; value=&quot;Slide 32 - &amp;quot;SSuN&amp;quot;&quot;/&gt;&lt;property id=&quot;20307&quot; value=&quot;563&quot;/&gt;&lt;/object&gt;&lt;object type=&quot;3&quot; unique_id=&quot;18192&quot;&gt;&lt;property id=&quot;20148&quot; value=&quot;5&quot;/&gt;&lt;property id=&quot;20300&quot; value=&quot;Slide 33 - &amp;quot;Provider Investigation&amp;quot;&quot;/&gt;&lt;property id=&quot;20307&quot; value=&quot;564&quot;/&gt;&lt;/object&gt;&lt;object type=&quot;3&quot; unique_id=&quot;18193&quot;&gt;&lt;property id=&quot;20148&quot; value=&quot;5&quot;/&gt;&lt;property id=&quot;20300&quot; value=&quot;Slide 34 - &amp;quot;Gonorrhea is a notifiable condition in MN&amp;quot;&quot;/&gt;&lt;property id=&quot;20307&quot; value=&quot;565&quot;/&gt;&lt;/object&gt;&lt;object type=&quot;3&quot; unique_id=&quot;18194&quot;&gt;&lt;property id=&quot;20148&quot; value=&quot;5&quot;/&gt;&lt;property id=&quot;20300&quot; value=&quot;Slide 35 - &amp;quot;Summary of STD Trends in Minnesota&amp;quot;&quot;/&gt;&lt;property id=&quot;20307&quot; value=&quot;566&quot;/&gt;&lt;/object&gt;&lt;object type=&quot;3&quot; unique_id=&quot;18195&quot;&gt;&lt;property id=&quot;20148&quot; value=&quot;5&quot;/&gt;&lt;property id=&quot;20300&quot; value=&quot;Slide 36 - &amp;quot;Future Updates to STD Reporting and Current Follow-Up&amp;quot;&quot;/&gt;&lt;property id=&quot;20307&quot; value=&quot;567&quot;/&gt;&lt;/object&gt;&lt;object type=&quot;3&quot; unique_id=&quot;18196&quot;&gt;&lt;property id=&quot;20148&quot; value=&quot;5&quot;/&gt;&lt;property id=&quot;20300&quot; value=&quot;Slide 37 - &amp;quot;Thank you&amp;quot;&quot;/&gt;&lt;property id=&quot;20307&quot; value=&quot;492&quot;/&gt;&lt;/object&gt;&lt;object type=&quot;3&quot; unique_id=&quot;18197&quot;&gt;&lt;property id=&quot;20148&quot; value=&quot;5&quot;/&gt;&lt;property id=&quot;20300&quot; value=&quot;Slide 38 - &amp;quot;Highlights from the Minnesota HIV Surveillance Report, 2018&amp;quot;&quot;/&gt;&lt;property id=&quot;20307&quot; value=&quot;493&quot;/&gt;&lt;/object&gt;&lt;object type=&quot;3&quot; unique_id=&quot;18198&quot;&gt;&lt;property id=&quot;20148&quot; value=&quot;5&quot;/&gt;&lt;property id=&quot;20300&quot; value=&quot;Slide 39 - &amp;quot;New HIV diagnoses in Minnesota, 2018&amp;quot;&quot;/&gt;&lt;property id=&quot;20307&quot; value=&quot;494&quot;/&gt;&lt;/object&gt;&lt;object type=&quot;3&quot; unique_id=&quot;18199&quot;&gt;&lt;property id=&quot;20148&quot; value=&quot;5&quot;/&gt;&lt;property id=&quot;20300&quot; value=&quot;Slide 40 - &amp;quot;New HIV Disease Diagnoses*, HIV/AIDS Cases by Year, 2008-2018&amp;quot;&quot;/&gt;&lt;property id=&quot;20307&quot; value=&quot;495&quot;/&gt;&lt;/object&gt;&lt;object type=&quot;3&quot; unique_id=&quot;18200&quot;&gt;&lt;property id=&quot;20148&quot; value=&quot;5&quot;/&gt;&lt;property id=&quot;20300&quot; value=&quot;Slide 41 - &amp;quot;HIV Diagnoses# by County of Residence at Diagnosis, 2018&amp;quot;&quot;/&gt;&lt;property id=&quot;20307&quot; value=&quot;496&quot;/&gt;&lt;/object&gt;&lt;object type=&quot;3&quot; unique_id=&quot;18201&quot;&gt;&lt;property id=&quot;20148&quot; value=&quot;5&quot;/&gt;&lt;property id=&quot;20300&quot; value=&quot;Slide 42 - &amp;quot;HIV Diagnoses* in Year 2018 and General Population in Minnesota by Race/Ethnicity&amp;quot;&quot;/&gt;&lt;property id=&quot;20307&quot; value=&quot;497&quot;/&gt;&lt;/object&gt;&lt;object type=&quot;3&quot; unique_id=&quot;18202&quot;&gt;&lt;property id=&quot;20148&quot; value=&quot;5&quot;/&gt;&lt;property id=&quot;20300&quot; value=&quot;Slide 43 - &amp;quot;Number of Cases and Rates (per 100,000 persons) of HIV Diagnoses* by Race/Ethnicity† Minnesota, 2018&amp;quot;&quot;/&gt;&lt;property id=&quot;20307&quot; value=&quot;498&quot;/&gt;&lt;/object&gt;&lt;object type=&quot;3&quot; unique_id=&quot;18203&quot;&gt;&lt;property id=&quot;20148&quot; value=&quot;5&quot;/&gt;&lt;property id=&quot;20300&quot; value=&quot;Slide 44 - &amp;quot;HIV Diagnoses* Diagnosed in Year 2018 by Sex Assigned at Birth and Race/Ethnicity&amp;quot;&quot;/&gt;&lt;property id=&quot;20307&quot; value=&quot;499&quot;/&gt;&lt;/object&gt;&lt;object type=&quot;3&quot; unique_id=&quot;18204&quot;&gt;&lt;property id=&quot;20148&quot; value=&quot;5&quot;/&gt;&lt;property id=&quot;20300&quot; value=&quot;Slide 45 - &amp;quot;Number of Cases and Rates of Adults and Adolescents* Diagnosed with HIV/AIDS by Sex Assigned at Birth and Risk† in&quot;/&gt;&lt;property id=&quot;20307&quot; value=&quot;500&quot;/&gt;&lt;/object&gt;&lt;object type=&quot;3&quot; unique_id=&quot;18205&quot;&gt;&lt;property id=&quot;20148&quot; value=&quot;5&quot;/&gt;&lt;property id=&quot;20300&quot; value=&quot;Slide 46 - &amp;quot;Number of Cases of Adults and Adolescents* Diagnosed with HIV/AIDS by Gender Identity in Minnesota, 2018&amp;quot;&quot;/&gt;&lt;property id=&quot;20307&quot; value=&quot;501&quot;/&gt;&lt;/object&gt;&lt;object type=&quot;3&quot; unique_id=&quot;18206&quot;&gt;&lt;property id=&quot;20148&quot; value=&quot;5&quot;/&gt;&lt;property id=&quot;20300&quot; value=&quot;Slide 47 - &amp;quot;Age at HIV Diagnosis* by Sex at Birth, Minnesota, 2018&amp;quot;&quot;/&gt;&lt;property id=&quot;20307&quot; value=&quot;502&quot;/&gt;&lt;/object&gt;&lt;object type=&quot;3&quot; unique_id=&quot;18207&quot;&gt;&lt;property id=&quot;20148&quot; value=&quot;5&quot;/&gt;&lt;property id=&quot;20300&quot; value=&quot;Slide 48 - &amp;quot;HIV Diagnoses* among Foreign-Born Persons† in Minnesota by Year and Region of Birth, 2008 - 2018&amp;quot;&quot;/&gt;&lt;property id=&quot;20307&quot; value=&quot;503&quot;/&gt;&lt;/object&gt;&lt;object type=&quot;3&quot; unique_id=&quot;18208&quot;&gt;&lt;property id=&quot;20148&quot; value=&quot;5&quot;/&gt;&lt;property id=&quot;20300&quot; value=&quot;Slide 49 - &amp;quot;Time of Progression to AIDS for HIV Diagnoses in Minnesota* 2008 - 2018†&amp;quot;&quot;/&gt;&lt;property id=&quot;20307&quot; value=&quot;504&quot;/&gt;&lt;/object&gt;&lt;object type=&quot;3&quot; unique_id=&quot;18209&quot;&gt;&lt;property id=&quot;20148&quot; value=&quot;5&quot;/&gt;&lt;property id=&quot;20300&quot; value=&quot;Slide 50 - &amp;quot;Births to HIV-Infected Pregnant Persons and Number of Perinatal Acquired HIV Infections* by Year of Birth, 2008- 2&quot;/&gt;&lt;property id=&quot;20307&quot; value=&quot;505&quot;/&gt;&lt;/object&gt;&lt;object type=&quot;3&quot; unique_id=&quot;18210&quot;&gt;&lt;property id=&quot;20148&quot; value=&quot;5&quot;/&gt;&lt;property id=&quot;20300&quot; value=&quot;Slide 51 - &amp;quot;Persons Living with HIV/AIDS in Minnesota&amp;quot;&quot;/&gt;&lt;property id=&quot;20307&quot; value=&quot;506&quot;/&gt;&lt;/object&gt;&lt;object type=&quot;3&quot; unique_id=&quot;18211&quot;&gt;&lt;property id=&quot;20148&quot; value=&quot;5&quot;/&gt;&lt;property id=&quot;20300&quot; value=&quot;Slide 52 - &amp;quot;Estimated Number of Persons Living with HIV/AIDS in Minnesota&amp;quot;&quot;/&gt;&lt;property id=&quot;20307&quot; value=&quot;507&quot;/&gt;&lt;/object&gt;&lt;object type=&quot;3&quot; unique_id=&quot;18212&quot;&gt;&lt;property id=&quot;20148&quot; value=&quot;5&quot;/&gt;&lt;property id=&quot;20300&quot; value=&quot;Slide 53 - &amp;quot;Foreign Born Persons Living with HIV/AIDS in Minnesota by Region of Birth, 2008-2018&amp;quot;&quot;/&gt;&lt;property id=&quot;20307&quot; value=&quot;508&quot;/&gt;&lt;/object&gt;&lt;object type=&quot;3&quot; unique_id=&quot;18213&quot;&gt;&lt;property id=&quot;20148&quot; value=&quot;5&quot;/&gt;&lt;property id=&quot;20300&quot; value=&quot;Slide 54 - &amp;quot;Data2Care Activities&amp;quot;&quot;/&gt;&lt;property id=&quot;20307&quot; value=&quot;509&quot;/&gt;&lt;/object&gt;&lt;object type=&quot;3&quot; unique_id=&quot;18214&quot;&gt;&lt;property id=&quot;20148&quot; value=&quot;5&quot;/&gt;&lt;property id=&quot;20300&quot; value=&quot;Slide 55 - &amp;quot;What causes a Care Link Investigation?&amp;quot;&quot;/&gt;&lt;property id=&quot;20307&quot; value=&quot;510&quot;/&gt;&lt;/object&gt;&lt;object type=&quot;3&quot; unique_id=&quot;18215&quot;&gt;&lt;property id=&quot;20148&quot; value=&quot;5&quot;/&gt;&lt;property id=&quot;20300&quot; value=&quot;Slide 56 - &amp;quot;MDH Care Link Services Program&amp;quot;&quot;/&gt;&lt;property id=&quot;20307&quot; value=&quot;511&quot;/&gt;&lt;/object&gt;&lt;object type=&quot;3&quot; unique_id=&quot;18216&quot;&gt;&lt;property id=&quot;20148&quot; value=&quot;5&quot;/&gt;&lt;property id=&quot;20300&quot; value=&quot;Slide 57 - &amp;quot;Conclusions&amp;quot;&quot;/&gt;&lt;property id=&quot;20307&quot; value=&quot;512&quot;/&gt;&lt;/object&gt;&lt;object type=&quot;3&quot; unique_id=&quot;18217&quot;&gt;&lt;property id=&quot;20148&quot; value=&quot;5&quot;/&gt;&lt;property id=&quot;20300&quot; value=&quot;Slide 58 - &amp;quot;Thank you!&amp;quot;&quot;/&gt;&lt;property id=&quot;20307&quot; value=&quot;513&quot;/&gt;&lt;/object&gt;&lt;object type=&quot;3&quot; unique_id=&quot;18218&quot;&gt;&lt;property id=&quot;20148&quot; value=&quot;5&quot;/&gt;&lt;property id=&quot;20300&quot; value=&quot;Slide 59 - &amp;quot;Hepatitis A, B &amp;amp; C in Minnesota, 2018&amp;quot;&quot;/&gt;&lt;property id=&quot;20307&quot; value=&quot;514&quot;/&gt;&lt;/object&gt;&lt;object type=&quot;3&quot; unique_id=&quot;18219&quot;&gt;&lt;property id=&quot;20148&quot; value=&quot;5&quot;/&gt;&lt;property id=&quot;20300&quot; value=&quot;Slide 60 - &amp;quot;Introduction&amp;quot;&quot;/&gt;&lt;property id=&quot;20307&quot; value=&quot;515&quot;/&gt;&lt;/object&gt;&lt;object type=&quot;3&quot; unique_id=&quot;18220&quot;&gt;&lt;property id=&quot;20148&quot; value=&quot;5&quot;/&gt;&lt;property id=&quot;20300&quot; value=&quot;Slide 61 - &amp;quot;Data limitations&amp;quot;&quot;/&gt;&lt;property id=&quot;20307&quot; value=&quot;516&quot;/&gt;&lt;/object&gt;&lt;object type=&quot;3&quot; unique_id=&quot;18221&quot;&gt;&lt;property id=&quot;20148&quot; value=&quot;5&quot;/&gt;&lt;property id=&quot;20300&quot; value=&quot;Slide 62 - &amp;quot;Acute Viral Hepatitis&amp;quot;&quot;/&gt;&lt;property id=&quot;20307&quot; value=&quot;517&quot;/&gt;&lt;/object&gt;&lt;object type=&quot;3&quot; unique_id=&quot;18222&quot;&gt;&lt;property id=&quot;20148&quot; value=&quot;5&quot;/&gt;&lt;property id=&quot;20300&quot; value=&quot;Slide 63 - &amp;quot;Reported rate per 100,000 population of acute viral hepatitis United States, 1998-2016&amp;quot;&quot;/&gt;&lt;property id=&quot;20307&quot; value=&quot;518&quot;/&gt;&lt;/object&gt;&lt;object type=&quot;3&quot; unique_id=&quot;18223&quot;&gt;&lt;property id=&quot;20148&quot; value=&quot;5&quot;/&gt;&lt;property id=&quot;20300&quot; value=&quot;Slide 64 - &amp;quot;Number of Acute* Cases per year Minnesota, 1998-2018&amp;quot;&quot;/&gt;&lt;property id=&quot;20307&quot; value=&quot;519&quot;/&gt;&lt;/object&gt;&lt;object type=&quot;3&quot; unique_id=&quot;18224&quot;&gt;&lt;property id=&quot;20148&quot; value=&quot;5&quot;/&gt;&lt;property id=&quot;20300&quot; value=&quot;Slide 65 - &amp;quot;Chronic Viral Hepatitis C&amp;quot;&quot;/&gt;&lt;property id=&quot;20307&quot; value=&quot;520&quot;/&gt;&lt;/object&gt;&lt;object type=&quot;3&quot; unique_id=&quot;18225&quot;&gt;&lt;property id=&quot;20148&quot; value=&quot;5&quot;/&gt;&lt;property id=&quot;20300&quot; value=&quot;Slide 66 - &amp;quot;Overview of HCV in Minnesota&amp;quot;&quot;/&gt;&lt;property id=&quot;20307&quot; value=&quot;521&quot;/&gt;&lt;/object&gt;&lt;object type=&quot;3&quot; unique_id=&quot;18226&quot;&gt;&lt;property id=&quot;20148&quot; value=&quot;5&quot;/&gt;&lt;property id=&quot;20300&quot; value=&quot;Slide 67 - &amp;quot;Changes in Case Counting, 2016&amp;quot;&quot;/&gt;&lt;property id=&quot;20307&quot; value=&quot;522&quot;/&gt;&lt;/object&gt;&lt;object type=&quot;3&quot; unique_id=&quot;18227&quot;&gt;&lt;property id=&quot;20148&quot; value=&quot;5&quot;/&gt;&lt;property id=&quot;20300&quot; value=&quot;Slide 68 - &amp;quot;Reported Number of Persons Living with HCV in MN&amp;quot;&quot;/&gt;&lt;property id=&quot;20307&quot; value=&quot;523&quot;/&gt;&lt;/object&gt;&lt;object type=&quot;3&quot; unique_id=&quot;18228&quot;&gt;&lt;property id=&quot;20148&quot; value=&quot;5&quot;/&gt;&lt;property id=&quot;20300&quot; value=&quot;Slide 69 - &amp;quot;Persons Living with HCV in MN by Current Residence, 2018&amp;quot;&quot;/&gt;&lt;property id=&quot;20307&quot; value=&quot;524&quot;/&gt;&lt;/object&gt;&lt;object type=&quot;3&quot; unique_id=&quot;18229&quot;&gt;&lt;property id=&quot;20148&quot; value=&quot;5&quot;/&gt;&lt;property id=&quot;20300&quot; value=&quot;Slide 70 - &amp;quot;Persons Living with HCV in MN by Age, 2018&amp;quot;&quot;/&gt;&lt;property id=&quot;20307&quot; value=&quot;525&quot;/&gt;&lt;/object&gt;&lt;object type=&quot;3&quot; unique_id=&quot;18230&quot;&gt;&lt;property id=&quot;20148&quot; value=&quot;5&quot;/&gt;&lt;property id=&quot;20300&quot; value=&quot;Slide 71 - &amp;quot;New Reports of HCV in Minnesota by Age Group, 2018&amp;quot;&quot;/&gt;&lt;property id=&quot;20307&quot; value=&quot;526&quot;/&gt;&lt;/object&gt;&lt;object type=&quot;3&quot; unique_id=&quot;18231&quot;&gt;&lt;property id=&quot;20148&quot; value=&quot;5&quot;/&gt;&lt;property id=&quot;20300&quot; value=&quot;Slide 72 - &amp;quot;Persons Living with HCV in MN by Gender*, 2018&amp;quot;&quot;/&gt;&lt;property id=&quot;20307&quot; value=&quot;527&quot;/&gt;&lt;/object&gt;&lt;object type=&quot;3&quot; unique_id=&quot;18232&quot;&gt;&lt;property id=&quot;20148&quot; value=&quot;5&quot;/&gt;&lt;property id=&quot;20300&quot; value=&quot;Slide 73 - &amp;quot;Persons Living with Chronic HCV in Minnesota by Race, 2018&amp;quot;&quot;/&gt;&lt;property id=&quot;20307&quot; value=&quot;528&quot;/&gt;&lt;/object&gt;&lt;object type=&quot;3&quot; unique_id=&quot;18233&quot;&gt;&lt;property id=&quot;20148&quot; value=&quot;5&quot;/&gt;&lt;property id=&quot;20300&quot; value=&quot;Slide 74 - &amp;quot;Persons Living with HCV in Minnesota by Race rates (per 100,000 persons*), 2018&amp;quot;&quot;/&gt;&lt;property id=&quot;20307&quot; value=&quot;529&quot;/&gt;&lt;/object&gt;&lt;object type=&quot;3&quot; unique_id=&quot;18234&quot;&gt;&lt;property id=&quot;20148&quot; value=&quot;5&quot;/&gt;&lt;property id=&quot;20300&quot; value=&quot;Slide 75 - &amp;quot;Persons Living with HCV in Minnesota by Ethnicity rates (per 100,000 persons*), 2018&amp;quot;&quot;/&gt;&lt;property id=&quot;20307&quot; value=&quot;530&quot;/&gt;&lt;/object&gt;&lt;object type=&quot;3&quot; unique_id=&quot;18235&quot;&gt;&lt;property id=&quot;20148&quot; value=&quot;5&quot;/&gt;&lt;property id=&quot;20300&quot; value=&quot;Slide 76 - &amp;quot;Resolved hepatitis C, 2018&amp;quot;&quot;/&gt;&lt;property id=&quot;20307&quot; value=&quot;531&quot;/&gt;&lt;/object&gt;&lt;object type=&quot;3&quot; unique_id=&quot;18237&quot;&gt;&lt;property id=&quot;20148&quot; value=&quot;5&quot;/&gt;&lt;property id=&quot;20300&quot; value=&quot;Slide 78 - &amp;quot;Hepatitis A – National Outbreaks&amp;quot;&quot;/&gt;&lt;property id=&quot;20307&quot; value=&quot;533&quot;/&gt;&lt;/object&gt;&lt;object type=&quot;3&quot; unique_id=&quot;18238&quot;&gt;&lt;property id=&quot;20148&quot; value=&quot;5&quot;/&gt;&lt;property id=&quot;20300&quot; value=&quot;Slide 79 - &amp;quot;Hepatitis A – National Outbreaks I&amp;quot;&quot;/&gt;&lt;property id=&quot;20307&quot; value=&quot;534&quot;/&gt;&lt;/object&gt;&lt;object type=&quot;3&quot; unique_id=&quot;18239&quot;&gt;&lt;property id=&quot;20148&quot; value=&quot;5&quot;/&gt;&lt;property id=&quot;20300&quot; value=&quot;Slide 80 - &amp;quot;Hepatitis A – National Outbreaks II&amp;quot;&quot;/&gt;&lt;property id=&quot;20307&quot; value=&quot;535&quot;/&gt;&lt;/object&gt;&lt;object type=&quot;3&quot; unique_id=&quot;18240&quot;&gt;&lt;property id=&quot;20148&quot; value=&quot;5&quot;/&gt;&lt;property id=&quot;20300&quot; value=&quot;Slide 81 - &amp;quot;Thank you!&amp;quot;&quot;/&gt;&lt;property id=&quot;20307&quot; value=&quot;536&quot;/&gt;&lt;/object&gt;&lt;object type=&quot;3&quot; unique_id=&quot;20331&quot;&gt;&lt;property id=&quot;20148&quot; value=&quot;5&quot;/&gt;&lt;property id=&quot;20300&quot; value=&quot;Slide 77 - &amp;quot;Hepatitis A&amp;quot;&quot;/&gt;&lt;property id=&quot;20307&quot; value=&quot;569&quot;/&gt;&lt;/object&gt;&lt;object type=&quot;3&quot; unique_id=&quot;22075&quot;&gt;&lt;property id=&quot;20148&quot; value=&quot;5&quot;/&gt;&lt;property id=&quot;20300&quot; value=&quot;Slide 5 - &amp;quot;Sexually Transmitted Disease (STD) Surveillance Report, 2018&amp;quot;&quot;/&gt;&lt;property id=&quot;20307&quot; value=&quot;570&quot;/&gt;&lt;/object&gt;&lt;/object&gt;&lt;object type=&quot;8&quot; unique_id=&quot;1207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a340cd5a-8d85-4c94-8b3b-dcb04460a05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5230</TotalTime>
  <Words>9817</Words>
  <Application>Microsoft Office PowerPoint</Application>
  <PresentationFormat>Widescreen</PresentationFormat>
  <Paragraphs>708</Paragraphs>
  <Slides>81</Slides>
  <Notes>81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81</vt:i4>
      </vt:variant>
    </vt:vector>
  </HeadingPairs>
  <TitlesOfParts>
    <vt:vector size="87" baseType="lpstr">
      <vt:lpstr>Arial</vt:lpstr>
      <vt:lpstr>Calibri</vt:lpstr>
      <vt:lpstr>NeueHaasGroteskText Std</vt:lpstr>
      <vt:lpstr>Times New Roman</vt:lpstr>
      <vt:lpstr>MN.IT</vt:lpstr>
      <vt:lpstr>1_MN.IT</vt:lpstr>
      <vt:lpstr>STD, HIV, and Hepatitis 2018 Data Release</vt:lpstr>
      <vt:lpstr>Announcements</vt:lpstr>
      <vt:lpstr>Agenda</vt:lpstr>
      <vt:lpstr>Acronyms &amp; Definitions</vt:lpstr>
      <vt:lpstr>Sexually Transmitted Disease (STD) Surveillance Report, 2018</vt:lpstr>
      <vt:lpstr>STDs in Minnesota: Rate per 100,000 by Year of Diagnosis, 2008-2018</vt:lpstr>
      <vt:lpstr>STDs in Minnesota: Number of Cases Reported in 2018</vt:lpstr>
      <vt:lpstr>Syphilis</vt:lpstr>
      <vt:lpstr>Syphilis Rates by Stage of Diagnosis Minnesota, 2008-2018</vt:lpstr>
      <vt:lpstr>2018 Minnesota Primary &amp; Secondary Syphilis Rates by County</vt:lpstr>
      <vt:lpstr>Age-Specific Primary &amp; Secondary Syphilis Rates by Gender, Minnesota, 2018</vt:lpstr>
      <vt:lpstr>Primary &amp; Secondary Syphilis Rates by Race/Ethnicity Minnesota, 2008-2018</vt:lpstr>
      <vt:lpstr>Early Syphilis† by Gender and Sexual Behavior Minnesota, 2008-2018</vt:lpstr>
      <vt:lpstr>Early Syphilis† Cases Among MSM by Age Minnesota, 2018 (n=363)</vt:lpstr>
      <vt:lpstr>Early Syphilis† (ES) Cases Co-infected with HIV, 2008-2018</vt:lpstr>
      <vt:lpstr>Female Early Syphilis Cases</vt:lpstr>
      <vt:lpstr>Early Syphilis Infections in Women  in Minnesota by Residence at Diagnosis, 2018</vt:lpstr>
      <vt:lpstr>Early Syphilis Cases in Females by Race Minnesota, 2018</vt:lpstr>
      <vt:lpstr>Congenital Syphilis Rates among Infants Minnesota, 2008-2018</vt:lpstr>
      <vt:lpstr>Chlamydia</vt:lpstr>
      <vt:lpstr>Chlamydia in Minnesota Rate per 100,000 by Year of Diagnosis, 2008-2018</vt:lpstr>
      <vt:lpstr>2018 Minnesota Chlamydia Rates by County</vt:lpstr>
      <vt:lpstr>Age-Specific Chlamydia Rates by Gender, Minnesota, 2018</vt:lpstr>
      <vt:lpstr>Chlamydia Disproportionately Impacts Youth</vt:lpstr>
      <vt:lpstr>Chlamydia Rates by Race/Ethnicity, Minnesota, 2008-2018</vt:lpstr>
      <vt:lpstr>Gonorrhea</vt:lpstr>
      <vt:lpstr>Gonorrhea in Minnesota Rate per 100,000 by Year of Diagnosis, 2008-2018</vt:lpstr>
      <vt:lpstr>2018 Minnesota Gonorrhea Rates by County</vt:lpstr>
      <vt:lpstr>Age-Specific Gonorrhea Rates by Gender Minnesota, 2018 </vt:lpstr>
      <vt:lpstr>Gonorrhea Rates by Race/Ethnicity, Minnesota, 2008-2018</vt:lpstr>
      <vt:lpstr>Gonorrhea Disproportionately Impacts Youth</vt:lpstr>
      <vt:lpstr>SSuN</vt:lpstr>
      <vt:lpstr>Provider Investigation</vt:lpstr>
      <vt:lpstr>Gonorrhea is a notifiable condition in MN</vt:lpstr>
      <vt:lpstr>Summary of STD Trends in Minnesota</vt:lpstr>
      <vt:lpstr>Future Updates to STD Reporting and Current Follow-Up</vt:lpstr>
      <vt:lpstr>Thank you</vt:lpstr>
      <vt:lpstr>Highlights from the Minnesota HIV Surveillance Report, 2018</vt:lpstr>
      <vt:lpstr>New HIV diagnoses in Minnesota, 2018</vt:lpstr>
      <vt:lpstr>New HIV Disease Diagnoses*, HIV/AIDS Cases by Year, 2008-2018</vt:lpstr>
      <vt:lpstr>HIV Diagnoses# by County of Residence at Diagnosis, 2018</vt:lpstr>
      <vt:lpstr>HIV Diagnoses* in Year 2018 and General Population in Minnesota by Race/Ethnicity</vt:lpstr>
      <vt:lpstr>Number of Cases and Rates (per 100,000 persons) of HIV Diagnoses* by Race/Ethnicity† Minnesota, 2018</vt:lpstr>
      <vt:lpstr>HIV Diagnoses* Diagnosed in Year 2018 by Sex Assigned at Birth and Race/Ethnicity</vt:lpstr>
      <vt:lpstr>Number of Cases and Rates of Adults and Adolescents* Diagnosed with HIV/AIDS by Sex Assigned at Birth and Risk† in Minnesota, 2018</vt:lpstr>
      <vt:lpstr>Number of Cases of Adults and Adolescents* Diagnosed with HIV/AIDS by Gender Identity in Minnesota, 2018</vt:lpstr>
      <vt:lpstr>Age at HIV Diagnosis* by Sex at Birth, Minnesota, 2018</vt:lpstr>
      <vt:lpstr>HIV Diagnoses* among Foreign-Born Persons† in Minnesota by Year and Region of Birth, 2008 - 2018</vt:lpstr>
      <vt:lpstr>Time of Progression to AIDS for HIV Diagnoses in Minnesota* 2008 - 2018†</vt:lpstr>
      <vt:lpstr>Births to HIV-Infected Pregnant Persons and Number of Perinatal Acquired HIV Infections* by Year of Birth, 2008- 2018</vt:lpstr>
      <vt:lpstr>Persons Living with HIV/AIDS in Minnesota</vt:lpstr>
      <vt:lpstr>Estimated Number of Persons Living with HIV/AIDS in Minnesota</vt:lpstr>
      <vt:lpstr>Foreign Born Persons Living with HIV/AIDS in Minnesota by Region of Birth, 2008-2018</vt:lpstr>
      <vt:lpstr>Data2Care Activities</vt:lpstr>
      <vt:lpstr>What causes a Care Link Investigation?</vt:lpstr>
      <vt:lpstr>MDH Care Link Services Program</vt:lpstr>
      <vt:lpstr>Conclusions</vt:lpstr>
      <vt:lpstr>Thank you!</vt:lpstr>
      <vt:lpstr>Hepatitis A, B &amp; C in Minnesota, 2018</vt:lpstr>
      <vt:lpstr>Introduction</vt:lpstr>
      <vt:lpstr>Data limitations</vt:lpstr>
      <vt:lpstr>Acute Viral Hepatitis</vt:lpstr>
      <vt:lpstr>Reported rate per 100,000 population of acute viral hepatitis United States, 1998-2016</vt:lpstr>
      <vt:lpstr>Number of Acute* Cases per year Minnesota, 1998-2018</vt:lpstr>
      <vt:lpstr>Chronic Viral Hepatitis C</vt:lpstr>
      <vt:lpstr>Overview of HCV in Minnesota</vt:lpstr>
      <vt:lpstr>Changes in Case Counting, 2016</vt:lpstr>
      <vt:lpstr>Reported Number of Persons Living with HCV in MN</vt:lpstr>
      <vt:lpstr>Persons Living with HCV in MN by Current Residence, 2018</vt:lpstr>
      <vt:lpstr>Persons Living with HCV in MN by Age, 2018</vt:lpstr>
      <vt:lpstr>New Reports of HCV in Minnesota by Age Group, 2018</vt:lpstr>
      <vt:lpstr>Persons Living with HCV in MN by Gender*, 2018</vt:lpstr>
      <vt:lpstr>Persons Living with Chronic HCV in Minnesota by Race, 2018</vt:lpstr>
      <vt:lpstr>Persons Living with HCV in Minnesota by Race rates (per 100,000 persons*), 2018</vt:lpstr>
      <vt:lpstr>Persons Living with HCV in Minnesota by Ethnicity rates (per 100,000 persons*), 2018</vt:lpstr>
      <vt:lpstr>Resolved hepatitis C, 2018</vt:lpstr>
      <vt:lpstr>Hepatitis A</vt:lpstr>
      <vt:lpstr>Hepatitis A – National Outbreaks</vt:lpstr>
      <vt:lpstr>Hepatitis A – National Outbreaks I</vt:lpstr>
      <vt:lpstr>Hepatitis A – National Outbreaks II</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 HIV and Hepatitis C 2018 Data Release</dc:title>
  <dc:subject>PowerPoint Template</dc:subject>
  <dc:creator>Wilberg, Mariah (MDH)</dc:creator>
  <cp:keywords>PowerPoint, Template</cp:keywords>
  <dc:description>Version 1.1, Released 8-2016</dc:description>
  <cp:lastModifiedBy>Pretzel, Elly (MDH)</cp:lastModifiedBy>
  <cp:revision>160</cp:revision>
  <cp:lastPrinted>2019-04-29T13:51:35Z</cp:lastPrinted>
  <dcterms:created xsi:type="dcterms:W3CDTF">2018-04-17T12:44:21Z</dcterms:created>
  <dcterms:modified xsi:type="dcterms:W3CDTF">2019-05-01T13:40:40Z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